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64" r:id="rId10"/>
    <p:sldId id="335" r:id="rId11"/>
    <p:sldId id="347" r:id="rId12"/>
    <p:sldId id="348" r:id="rId13"/>
    <p:sldId id="358" r:id="rId14"/>
    <p:sldId id="359" r:id="rId15"/>
    <p:sldId id="360" r:id="rId16"/>
    <p:sldId id="334" r:id="rId17"/>
    <p:sldId id="349" r:id="rId18"/>
    <p:sldId id="336" r:id="rId19"/>
    <p:sldId id="346" r:id="rId20"/>
    <p:sldId id="337" r:id="rId21"/>
    <p:sldId id="353" r:id="rId22"/>
    <p:sldId id="354" r:id="rId23"/>
    <p:sldId id="355" r:id="rId24"/>
    <p:sldId id="356" r:id="rId25"/>
    <p:sldId id="361" r:id="rId26"/>
    <p:sldId id="362" r:id="rId27"/>
    <p:sldId id="363" r:id="rId28"/>
    <p:sldId id="350" r:id="rId29"/>
    <p:sldId id="286" r:id="rId3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07/7/12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dirty="0" smtClean="0"/>
              <a:t>rimary computational elements &amp; data stores</a:t>
            </a:r>
          </a:p>
          <a:p>
            <a:pPr lvl="2"/>
            <a:r>
              <a:rPr dirty="0" smtClean="0"/>
              <a:t>Filter</a:t>
            </a:r>
          </a:p>
          <a:p>
            <a:pPr lvl="2"/>
            <a:r>
              <a:rPr dirty="0" smtClean="0"/>
              <a:t>Object</a:t>
            </a:r>
          </a:p>
          <a:p>
            <a:pPr lvl="2"/>
            <a:r>
              <a:rPr dirty="0" smtClean="0"/>
              <a:t>Client/Server</a:t>
            </a:r>
          </a:p>
          <a:p>
            <a:pPr lvl="2"/>
            <a:r>
              <a:rPr dirty="0" smtClean="0"/>
              <a:t>Database</a:t>
            </a:r>
          </a:p>
          <a:p>
            <a:pPr lvl="2"/>
            <a:r>
              <a:rPr dirty="0" smtClean="0"/>
              <a:t>Black board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Connectors</a:t>
            </a:r>
          </a:p>
          <a:p>
            <a:pPr lvl="1"/>
            <a:r>
              <a:rPr dirty="0" smtClean="0"/>
              <a:t>Interaction among components</a:t>
            </a:r>
            <a:endParaRPr lang="fr-FR" dirty="0" smtClean="0"/>
          </a:p>
          <a:p>
            <a:pPr lvl="2"/>
            <a:r>
              <a:rPr lang="en-US" dirty="0" smtClean="0"/>
              <a:t>connector embodying HTTP protocol within a client/server architecture</a:t>
            </a:r>
          </a:p>
          <a:p>
            <a:pPr lvl="2"/>
            <a:r>
              <a:rPr lang="en-US" dirty="0" smtClean="0"/>
              <a:t>data flow channel in a pipe/filter architecture</a:t>
            </a:r>
          </a:p>
          <a:p>
            <a:pPr lvl="2"/>
            <a:endParaRPr dirty="0" smtClean="0"/>
          </a:p>
          <a:p>
            <a:pPr lvl="1"/>
            <a:r>
              <a:rPr dirty="0" smtClean="0"/>
              <a:t>Communication &amp; coordination among components</a:t>
            </a:r>
            <a:endParaRPr lang="fr-FR" dirty="0" smtClean="0"/>
          </a:p>
          <a:p>
            <a:pPr lvl="2"/>
            <a:r>
              <a:rPr lang="en-US" dirty="0" smtClean="0"/>
              <a:t>asynchronous communication channel such as event bus</a:t>
            </a:r>
            <a:endParaRPr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228123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5224458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Connector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134344" y="358140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Systems</a:t>
            </a:r>
          </a:p>
          <a:p>
            <a:pPr lvl="1"/>
            <a:r>
              <a:rPr lang="fr-FR" dirty="0" smtClean="0"/>
              <a:t>First ordered entity in ACME</a:t>
            </a:r>
          </a:p>
          <a:p>
            <a:pPr lvl="1"/>
            <a:r>
              <a:rPr dirty="0" smtClean="0"/>
              <a:t>Configuration of components &amp; connectors</a:t>
            </a:r>
          </a:p>
          <a:p>
            <a:pPr lvl="1">
              <a:buNone/>
            </a:pPr>
            <a:endParaRPr dirty="0" smtClean="0"/>
          </a:p>
          <a:p>
            <a:r>
              <a:rPr dirty="0" smtClean="0"/>
              <a:t>Role</a:t>
            </a:r>
          </a:p>
          <a:p>
            <a:pPr lvl="1"/>
            <a:r>
              <a:rPr dirty="0" smtClean="0"/>
              <a:t>Particularity of the connector</a:t>
            </a:r>
          </a:p>
          <a:p>
            <a:pPr lvl="1"/>
            <a:r>
              <a:rPr dirty="0" smtClean="0"/>
              <a:t>Describes how the connector links the components</a:t>
            </a:r>
            <a:endParaRPr lang="fr-FR" dirty="0" smtClean="0"/>
          </a:p>
          <a:p>
            <a:pPr lvl="2"/>
            <a:r>
              <a:rPr lang="fr-FR" dirty="0" smtClean="0"/>
              <a:t>C</a:t>
            </a:r>
            <a:r>
              <a:rPr dirty="0" smtClean="0"/>
              <a:t>lient-server connector has 2 roles designated caller &amp; callee</a:t>
            </a:r>
            <a:endParaRPr lang="fr-FR" dirty="0" smtClean="0"/>
          </a:p>
          <a:p>
            <a:pPr lvl="2"/>
            <a:r>
              <a:rPr lang="fr-FR" dirty="0" smtClean="0"/>
              <a:t>Reading or </a:t>
            </a:r>
            <a:r>
              <a:rPr lang="fr-FR" dirty="0" err="1" smtClean="0"/>
              <a:t>writing</a:t>
            </a:r>
            <a:r>
              <a:rPr lang="fr-FR" dirty="0" smtClean="0"/>
              <a:t> pipe</a:t>
            </a:r>
          </a:p>
          <a:p>
            <a:r>
              <a:rPr dirty="0" smtClean="0"/>
              <a:t>Port</a:t>
            </a:r>
          </a:p>
          <a:p>
            <a:pPr lvl="1"/>
            <a:r>
              <a:rPr dirty="0" smtClean="0"/>
              <a:t>Anchorage point on the component</a:t>
            </a:r>
          </a:p>
          <a:p>
            <a:pPr lvl="1"/>
            <a:r>
              <a:rPr dirty="0" smtClean="0"/>
              <a:t>Describes input or ouptut of a component</a:t>
            </a:r>
          </a:p>
          <a:p>
            <a:pPr lvl="1"/>
            <a:r>
              <a:rPr dirty="0"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76956" y="1252526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91270" y="1851926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205650" y="1919286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62906" y="1828800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91406" y="14334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7552" y="5314944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1800" y="545782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6919898" y="3724276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Connector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Used to define component’s or connector’s behavior</a:t>
            </a:r>
          </a:p>
          <a:p>
            <a:pPr lvl="1"/>
            <a:r>
              <a:rPr lang="en-US" dirty="0" smtClean="0"/>
              <a:t>Provide a way to encoding information to be interpreted</a:t>
            </a:r>
          </a:p>
          <a:p>
            <a:pPr lvl="1"/>
            <a:r>
              <a:rPr lang="en-US" dirty="0" smtClean="0"/>
              <a:t>Defines information that are likely to change within the architecture</a:t>
            </a:r>
          </a:p>
          <a:p>
            <a:pPr lvl="1"/>
            <a:r>
              <a:rPr lang="en-US" dirty="0" smtClean="0"/>
              <a:t>Properties are transparent for ACME itself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Examples of ACME code and properties definitions</a:t>
            </a:r>
          </a:p>
          <a:p>
            <a:pPr lvl="1"/>
            <a:r>
              <a:rPr lang="en-US" dirty="0" smtClean="0"/>
              <a:t>Example of code describing a filter architecture and his behavior defined as a propriety to be read by a Java IDE for implementation.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800600"/>
            <a:ext cx="4876800" cy="169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TheFilter =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in;   Port out;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implementation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String ="while (!</a:t>
            </a:r>
            <a:r>
              <a:rPr lang="en-US" dirty="0" err="1" smtClean="0">
                <a:solidFill>
                  <a:srgbClr val="FF0000"/>
                </a:solidFill>
              </a:rPr>
              <a:t>in.eof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compute; </a:t>
            </a:r>
            <a:r>
              <a:rPr lang="en-US" dirty="0" err="1" smtClean="0">
                <a:solidFill>
                  <a:srgbClr val="FF0000"/>
                </a:solidFill>
              </a:rPr>
              <a:t>out.write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";}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354013">
              <a:buClr>
                <a:srgbClr val="DA7E18"/>
              </a:buClr>
            </a:pPr>
            <a:r>
              <a:rPr lang="en-US" dirty="0" smtClean="0"/>
              <a:t>Example of server component. The defined property represents a non-functional requirement. We want the server to respond in less than 15 ms.</a:t>
            </a:r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r>
              <a:rPr lang="en-US" dirty="0" smtClean="0"/>
              <a:t>This last example shows us how to rely an architectural item in ACME to another ADL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419600" cy="136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Server = {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requests;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err="1" smtClean="0">
                <a:solidFill>
                  <a:srgbClr val="FF0000"/>
                </a:solidFill>
              </a:rPr>
              <a:t>responsetime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Float = 15.00 &lt;&lt; units="ms"&gt;&gt;</a:t>
            </a:r>
            <a:r>
              <a:rPr lang="en-US" dirty="0" smtClean="0"/>
              <a:t>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577072"/>
            <a:ext cx="441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TheFilter =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Property external-type : "SomeADL::Filter";   </a:t>
            </a:r>
          </a:p>
          <a:p>
            <a:r>
              <a:rPr lang="en-US" dirty="0" smtClean="0"/>
              <a:t>Port in;   Port out;;}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 type is a ready-to-use structure prototype that can be use as an architectural template</a:t>
            </a:r>
          </a:p>
          <a:p>
            <a:pPr lvl="1"/>
            <a:r>
              <a:rPr lang="en-US" dirty="0" smtClean="0"/>
              <a:t>The architect is allowed to create his own types</a:t>
            </a:r>
          </a:p>
          <a:p>
            <a:pPr lvl="1"/>
            <a:r>
              <a:rPr lang="en-US" dirty="0" smtClean="0"/>
              <a:t>Types includes information that is not likely to change within the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type definition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577072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Type </a:t>
            </a:r>
            <a:r>
              <a:rPr lang="en-US" dirty="0" err="1" smtClean="0"/>
              <a:t>EventListenerT</a:t>
            </a:r>
            <a:r>
              <a:rPr lang="en-US" dirty="0" smtClean="0"/>
              <a:t> = { Property </a:t>
            </a:r>
            <a:r>
              <a:rPr lang="en-US" dirty="0" err="1" smtClean="0"/>
              <a:t>eventMap</a:t>
            </a:r>
            <a:r>
              <a:rPr lang="en-US" dirty="0" smtClean="0"/>
              <a:t>; Property implementation; };	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Language is based on </a:t>
            </a:r>
          </a:p>
          <a:p>
            <a:pPr lvl="1"/>
            <a:r>
              <a:rPr dirty="0" smtClean="0"/>
              <a:t>First order predicate logic </a:t>
            </a:r>
          </a:p>
          <a:p>
            <a:pPr lvl="1"/>
            <a:r>
              <a:rPr dirty="0" smtClean="0"/>
              <a:t>Rules checking if architectural model is well formed</a:t>
            </a:r>
          </a:p>
          <a:p>
            <a:endParaRPr dirty="0" smtClean="0"/>
          </a:p>
          <a:p>
            <a:r>
              <a:rPr dirty="0" smtClean="0"/>
              <a:t>Rules can be defined</a:t>
            </a:r>
          </a:p>
          <a:p>
            <a:pPr lvl="1"/>
            <a:r>
              <a:rPr dirty="0" smtClean="0"/>
              <a:t>By the style designer</a:t>
            </a:r>
          </a:p>
          <a:p>
            <a:pPr lvl="1"/>
            <a:r>
              <a:rPr dirty="0" smtClean="0"/>
              <a:t>By ourself</a:t>
            </a:r>
          </a:p>
          <a:p>
            <a:pPr lvl="1"/>
            <a:endParaRPr dirty="0" smtClean="0"/>
          </a:p>
          <a:p>
            <a:r>
              <a:rPr dirty="0" smtClean="0"/>
              <a:t>2 types of rules</a:t>
            </a:r>
          </a:p>
          <a:p>
            <a:pPr lvl="1"/>
            <a:r>
              <a:rPr dirty="0" smtClean="0"/>
              <a:t>Invariant : violations of which are errors</a:t>
            </a:r>
          </a:p>
          <a:p>
            <a:pPr lvl="1"/>
            <a:r>
              <a:rPr dirty="0" smtClean="0"/>
              <a:t>Heuristics : violations of which leads to warnings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876800" y="4191000"/>
            <a:ext cx="3818943" cy="231146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</a:t>
            </a:r>
            <a:r>
              <a:rPr smtClean="0"/>
              <a:t>. </a:t>
            </a:r>
            <a:r>
              <a:rPr smtClean="0"/>
              <a:t>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dirty="0" smtClean="0"/>
              <a:t>Representation</a:t>
            </a:r>
          </a:p>
          <a:p>
            <a:pPr lvl="1"/>
            <a:r>
              <a:rPr lang="en-US" dirty="0" smtClean="0"/>
              <a:t>Way to abstract complex system</a:t>
            </a:r>
            <a:endParaRPr lang="fr-FR" dirty="0" smtClean="0"/>
          </a:p>
          <a:p>
            <a:pPr lvl="1"/>
            <a:r>
              <a:rPr dirty="0" smtClean="0"/>
              <a:t>Lower level view of a component</a:t>
            </a:r>
          </a:p>
          <a:p>
            <a:pPr lvl="1"/>
            <a:r>
              <a:rPr dirty="0" smtClean="0"/>
              <a:t>Component contains &amp; represents a sub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457200" y="3032067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2952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1814522" y="4186246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885960" y="3400428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2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196158" y="4995804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86488" y="4543436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197541" y="5432651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029496" y="5757882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3" name="Rectangle 22"/>
          <p:cNvSpPr/>
          <p:nvPr/>
        </p:nvSpPr>
        <p:spPr>
          <a:xfrm>
            <a:off x="3028968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31" idx="2"/>
            <a:endCxn id="23" idx="3"/>
          </p:cNvCxnSpPr>
          <p:nvPr/>
        </p:nvCxnSpPr>
        <p:spPr>
          <a:xfrm rot="10800000">
            <a:off x="4062940" y="4301863"/>
            <a:ext cx="813861" cy="1044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</a:t>
            </a:r>
            <a:r>
              <a:rPr smtClean="0"/>
              <a:t>. </a:t>
            </a:r>
            <a:r>
              <a:rPr smtClean="0"/>
              <a:t>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Development environments </a:t>
            </a:r>
          </a:p>
          <a:p>
            <a:pPr lvl="2"/>
            <a:r>
              <a:rPr lang="en-US" dirty="0" smtClean="0"/>
              <a:t>Analysis or checker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</a:t>
            </a:r>
          </a:p>
          <a:p>
            <a:pPr lvl="2"/>
            <a:r>
              <a:rPr lang="en-US" dirty="0" smtClean="0"/>
              <a:t>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</a:t>
            </a:r>
            <a:r>
              <a:rPr smtClean="0"/>
              <a:t>. </a:t>
            </a:r>
            <a:r>
              <a:rPr smtClean="0"/>
              <a:t>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</a:t>
            </a:r>
            <a:r>
              <a:rPr smtClean="0"/>
              <a:t>. </a:t>
            </a:r>
            <a:r>
              <a:rPr smtClean="0"/>
              <a:t>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</a:t>
            </a:r>
            <a:r>
              <a:rPr smtClean="0"/>
              <a:t>. </a:t>
            </a:r>
            <a:r>
              <a:rPr smtClean="0"/>
              <a:t>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</a:t>
            </a:r>
            <a:r>
              <a:rPr smtClean="0"/>
              <a:t>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</a:t>
            </a:r>
            <a:r>
              <a:rPr smtClean="0"/>
              <a:t>. </a:t>
            </a:r>
            <a:r>
              <a:rPr smtClean="0"/>
              <a:t>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ADLs COMPARISON : the scope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scope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2" y="1857363"/>
          <a:ext cx="8143930" cy="36433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7143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Darwin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Wright</a:t>
                      </a:r>
                      <a:endParaRPr lang="en-US" dirty="0"/>
                    </a:p>
                  </a:txBody>
                  <a:tcPr anchor="ctr"/>
                </a:tc>
              </a:tr>
              <a:tr h="15240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Architectural</a:t>
                      </a:r>
                      <a:r>
                        <a:rPr lang="en-US" b="1" baseline="0" dirty="0" smtClean="0"/>
                        <a:t> interchange, predominantly at the structural level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Architectures of highly-distributed</a:t>
                      </a:r>
                      <a:r>
                        <a:rPr lang="en-US" baseline="0" dirty="0" smtClean="0"/>
                        <a:t> systems whose dynamism is guided by strict formal underpinnings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simulation</a:t>
                      </a:r>
                      <a:r>
                        <a:rPr lang="en-US" baseline="0" dirty="0" smtClean="0"/>
                        <a:t> of the dynamic behavior described by an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Data-flows architectures</a:t>
                      </a:r>
                      <a:r>
                        <a:rPr lang="en-US" baseline="0" dirty="0" smtClean="0"/>
                        <a:t> with high volume of data and real-time requirements.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analysis of the dynamic behavior of concurrent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ACME : Qualities and Lacks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common interchange language:</a:t>
            </a:r>
          </a:p>
          <a:p>
            <a:pPr lvl="1"/>
            <a:r>
              <a:rPr lang="en-US" sz="2400" dirty="0" smtClean="0"/>
              <a:t>Provide variety of tools belonging to several ADLs</a:t>
            </a:r>
          </a:p>
          <a:p>
            <a:pPr lvl="1"/>
            <a:r>
              <a:rPr lang="en-US" sz="2400" dirty="0" smtClean="0"/>
              <a:t>Easy to use : one format for all ADLs, programmers don’t have to master all ADL’s languages</a:t>
            </a:r>
          </a:p>
          <a:p>
            <a:r>
              <a:rPr lang="en-US" sz="2800" dirty="0" smtClean="0"/>
              <a:t>User-friendly interface</a:t>
            </a:r>
          </a:p>
          <a:p>
            <a:pPr lvl="1"/>
            <a:r>
              <a:rPr lang="en-US" sz="2400" dirty="0" smtClean="0"/>
              <a:t>Very complete, lot of functions</a:t>
            </a:r>
          </a:p>
          <a:p>
            <a:pPr lvl="1"/>
            <a:r>
              <a:rPr lang="en-US" sz="2400" dirty="0" smtClean="0"/>
              <a:t>Seven basics entities</a:t>
            </a:r>
          </a:p>
          <a:p>
            <a:pPr lvl="1"/>
            <a:r>
              <a:rPr lang="en-US" sz="2400" dirty="0" smtClean="0"/>
              <a:t>Easy for the user, don’t need to learn ACME language</a:t>
            </a:r>
          </a:p>
          <a:p>
            <a:r>
              <a:rPr lang="en-US" sz="2800" dirty="0" smtClean="0"/>
              <a:t>Group each auxiliary information from ADLs, by using properties</a:t>
            </a:r>
          </a:p>
          <a:p>
            <a:pPr lvl="1"/>
            <a:r>
              <a:rPr lang="en-US" sz="2400" dirty="0" smtClean="0"/>
              <a:t>Ex  : Property Aesop-style : style-id = </a:t>
            </a:r>
            <a:r>
              <a:rPr lang="en-US" sz="2400" dirty="0" err="1" smtClean="0"/>
              <a:t>clientserver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ACME : Qualities and Lacks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Acme provides translation between 2 ADLS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don’t provide advanced tools for each ADL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you may turn to another tool if you want describe detailed </a:t>
            </a:r>
            <a:r>
              <a:rPr lang="en-US" sz="2400" dirty="0" smtClean="0">
                <a:sym typeface="Wingdings" pitchFamily="2" charset="2"/>
              </a:rPr>
              <a:t>architecture</a:t>
            </a:r>
            <a:endParaRPr lang="en-US" sz="2800" dirty="0" smtClean="0"/>
          </a:p>
          <a:p>
            <a:r>
              <a:rPr lang="en-US" sz="2800" dirty="0" smtClean="0"/>
              <a:t>Should limit the class of systems of ADLs for translations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often important and painful trade-offs have to be made to permit the success of translation</a:t>
            </a:r>
          </a:p>
          <a:p>
            <a:r>
              <a:rPr lang="en-US" sz="2800" dirty="0" smtClean="0"/>
              <a:t>Try to develop a translator bi-directionality will complicate the program a lot</a:t>
            </a:r>
            <a:r>
              <a:rPr lang="en-US" sz="2800" dirty="0" smtClean="0"/>
              <a:t>	</a:t>
            </a:r>
            <a:endParaRPr lang="en-US" sz="2800" dirty="0" smtClean="0"/>
          </a:p>
          <a:p>
            <a:pPr lvl="1"/>
            <a:r>
              <a:rPr lang="en-US" sz="2400" dirty="0" smtClean="0">
                <a:sym typeface="Wingdings" pitchFamily="2" charset="2"/>
              </a:rPr>
              <a:t> loss of a main functionality</a:t>
            </a:r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smtClean="0"/>
              <a:t>ADLs bring </a:t>
            </a:r>
            <a:r>
              <a:rPr lang="en-US" dirty="0" smtClean="0"/>
              <a:t>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</a:t>
            </a:r>
            <a:r>
              <a:rPr lang="en-US" dirty="0" smtClean="0"/>
              <a:t>provided (movies</a:t>
            </a:r>
            <a:r>
              <a:rPr lang="en-US" dirty="0" smtClean="0"/>
              <a:t>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</a:t>
            </a:r>
            <a:r>
              <a:rPr lang="en-US" dirty="0" smtClean="0"/>
              <a:t>documentation and example</a:t>
            </a:r>
            <a:endParaRPr lang="en-US" dirty="0" smtClean="0"/>
          </a:p>
          <a:p>
            <a:pPr lvl="2"/>
            <a:r>
              <a:rPr lang="en-US" dirty="0" smtClean="0"/>
              <a:t>Software </a:t>
            </a:r>
            <a:r>
              <a:rPr lang="en-US" dirty="0" smtClean="0"/>
              <a:t>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enough documents</a:t>
            </a:r>
            <a:endParaRPr lang="en-US" dirty="0" smtClean="0"/>
          </a:p>
          <a:p>
            <a:pPr lvl="2"/>
            <a:r>
              <a:rPr lang="en-US" dirty="0" smtClean="0"/>
              <a:t>Well </a:t>
            </a:r>
            <a:r>
              <a:rPr lang="en-US" dirty="0" smtClean="0"/>
              <a:t>represented on </a:t>
            </a:r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Good specification</a:t>
            </a:r>
            <a:endParaRPr lang="en-GB" dirty="0" smtClean="0"/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created in 1995 by Carnegie Mellon </a:t>
            </a:r>
            <a:r>
              <a:rPr lang="en-US" dirty="0" smtClean="0"/>
              <a:t>University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original goal was to provide a </a:t>
            </a:r>
            <a:r>
              <a:rPr lang="en-US" b="1" dirty="0" smtClean="0"/>
              <a:t>common language </a:t>
            </a:r>
            <a:r>
              <a:rPr lang="en-US" dirty="0" smtClean="0"/>
              <a:t>that </a:t>
            </a:r>
            <a:r>
              <a:rPr lang="en-US" dirty="0" smtClean="0"/>
              <a:t>could be used to support the interchange of architectural descriptions between a variety of architectural design tools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a generic, extensible infrastructure for describing, representing, generating, and analyzing software architecture language description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What is acme ?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Finally, ACME code can be directly translated into ADL 2 specific description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048000" y="2057400"/>
            <a:ext cx="5776783" cy="25146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1698</Words>
  <Application>Microsoft Macintosh PowerPoint</Application>
  <PresentationFormat>Affichage à l'écran (4:3)</PresentationFormat>
  <Paragraphs>441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Charte graphique_PA</vt:lpstr>
      <vt:lpstr>ACME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What is acme ? (cont.)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Description (cont.)</vt:lpstr>
      <vt:lpstr>4. ACME particularities</vt:lpstr>
      <vt:lpstr>4. ACME particularities (cont.)</vt:lpstr>
      <vt:lpstr>4. ACME particularities (cont.)</vt:lpstr>
      <vt:lpstr>5. Acme tool</vt:lpstr>
      <vt:lpstr>5. ACMESTUDIO</vt:lpstr>
      <vt:lpstr>3. ACMESTUDIO (cont.)</vt:lpstr>
      <vt:lpstr>5. ACMESTUDIO (cont.)</vt:lpstr>
      <vt:lpstr>5. ACMESTUDIO (cont.)</vt:lpstr>
      <vt:lpstr>6. ADLs COMPARISON : the scope</vt:lpstr>
      <vt:lpstr>6. ACME : Qualities and Lacks</vt:lpstr>
      <vt:lpstr>6. ACME : Qualities and Lacks (CONT.)</vt:lpstr>
      <vt:lpstr>ACME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281</cp:revision>
  <dcterms:created xsi:type="dcterms:W3CDTF">2009-11-18T20:32:39Z</dcterms:created>
  <dcterms:modified xsi:type="dcterms:W3CDTF">2009-11-18T14:03:07Z</dcterms:modified>
</cp:coreProperties>
</file>