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56" r:id="rId3"/>
    <p:sldId id="261" r:id="rId4"/>
    <p:sldId id="344" r:id="rId5"/>
    <p:sldId id="345" r:id="rId6"/>
    <p:sldId id="351" r:id="rId7"/>
    <p:sldId id="352" r:id="rId8"/>
    <p:sldId id="343" r:id="rId9"/>
    <p:sldId id="364" r:id="rId10"/>
    <p:sldId id="365" r:id="rId11"/>
    <p:sldId id="335" r:id="rId12"/>
    <p:sldId id="347" r:id="rId13"/>
    <p:sldId id="348" r:id="rId14"/>
    <p:sldId id="358" r:id="rId15"/>
    <p:sldId id="359" r:id="rId16"/>
    <p:sldId id="360" r:id="rId17"/>
    <p:sldId id="334" r:id="rId18"/>
    <p:sldId id="349" r:id="rId19"/>
    <p:sldId id="336" r:id="rId20"/>
    <p:sldId id="346" r:id="rId21"/>
    <p:sldId id="337" r:id="rId22"/>
    <p:sldId id="353" r:id="rId23"/>
    <p:sldId id="354" r:id="rId24"/>
    <p:sldId id="355" r:id="rId25"/>
    <p:sldId id="356" r:id="rId26"/>
    <p:sldId id="361" r:id="rId27"/>
    <p:sldId id="362" r:id="rId28"/>
    <p:sldId id="363" r:id="rId29"/>
    <p:sldId id="350" r:id="rId30"/>
    <p:sldId id="286" r:id="rId31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:mc="http://schemas.openxmlformats.org/markup-compatibility/2006" xmlns:mv="urn:schemas-microsoft-com:mac:vml" xmlns="" xmlns:p14="http://schemas.microsoft.com/office/powerpoint/2007/7/12/main" val="0"/>
    </p:ext>
    <p:ext uri="{D31A062A-798A-4329-ABDD-BBA856620510}">
      <p14:defaultImageDpi xmlns:mc="http://schemas.openxmlformats.org/markup-compatibility/2006" xmlns:mv="urn:schemas-microsoft-com:mac:vml" xmlns=""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8760" autoAdjust="0"/>
    <p:restoredTop sz="93642" autoAdjust="0"/>
  </p:normalViewPr>
  <p:slideViewPr>
    <p:cSldViewPr>
      <p:cViewPr>
        <p:scale>
          <a:sx n="70" d="100"/>
          <a:sy n="70" d="100"/>
        </p:scale>
        <p:origin x="-105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19/11/2009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19/11/2009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19th,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19th,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mc="http://schemas.openxmlformats.org/markup-compatibility/2006" xmlns:mv="urn:schemas-microsoft-com:mac:vml"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=""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07/7/12/main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28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19th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chitecture_description_language" TargetMode="External"/><Relationship Id="rId2" Type="http://schemas.openxmlformats.org/officeDocument/2006/relationships/hyperlink" Target="http://www.cs.cmu.edu/~ac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OP5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D:\Bureau\acme_web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90584">
            <a:off x="2835862" y="822744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describes a whole system thanks to</a:t>
            </a:r>
          </a:p>
          <a:p>
            <a:pPr lvl="1"/>
            <a:r>
              <a:rPr lang="en-US" dirty="0" smtClean="0"/>
              <a:t>Library of 7 architectural elements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Ports</a:t>
            </a:r>
          </a:p>
          <a:p>
            <a:pPr lvl="2"/>
            <a:r>
              <a:rPr lang="en-US" dirty="0" smtClean="0"/>
              <a:t>Roles</a:t>
            </a:r>
          </a:p>
          <a:p>
            <a:pPr lvl="2"/>
            <a:r>
              <a:rPr lang="en-US" dirty="0" smtClean="0"/>
              <a:t>Representations</a:t>
            </a:r>
          </a:p>
          <a:p>
            <a:pPr lvl="2"/>
            <a:r>
              <a:rPr lang="en-US" dirty="0" smtClean="0"/>
              <a:t>Representation maps</a:t>
            </a:r>
          </a:p>
          <a:p>
            <a:pPr lvl="1"/>
            <a:r>
              <a:rPr smtClean="0"/>
              <a:t>Architectural families</a:t>
            </a:r>
          </a:p>
          <a:p>
            <a:pPr lvl="2"/>
            <a:r>
              <a:rPr smtClean="0"/>
              <a:t>Tiered</a:t>
            </a:r>
          </a:p>
          <a:p>
            <a:pPr lvl="2"/>
            <a:r>
              <a:rPr smtClean="0"/>
              <a:t>Pipe &amp; filters</a:t>
            </a:r>
          </a:p>
          <a:p>
            <a:pPr lvl="2"/>
            <a:r>
              <a:rPr smtClean="0"/>
              <a:t>Client &amp; servers</a:t>
            </a:r>
          </a:p>
          <a:p>
            <a:pPr lvl="2"/>
            <a:r>
              <a:rPr smtClean="0"/>
              <a:t>Pub-Sub</a:t>
            </a:r>
          </a:p>
          <a:p>
            <a:pPr lvl="2"/>
            <a:r>
              <a:rPr smtClean="0"/>
              <a:t>Shared data</a:t>
            </a:r>
          </a:p>
          <a:p>
            <a:pPr lvl="2"/>
            <a:r>
              <a:rPr lang="fr-FR" dirty="0" smtClean="0"/>
              <a:t>T</a:t>
            </a:r>
            <a:r>
              <a:rPr smtClean="0"/>
              <a:t>hree-tiered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</p:txBody>
      </p:sp>
      <p:pic>
        <p:nvPicPr>
          <p:cNvPr id="8" name="Picture 2" descr="D:\Bureau\ElementsOfAnAcmeDescrip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887" b="8908"/>
          <a:stretch>
            <a:fillRect/>
          </a:stretch>
        </p:blipFill>
        <p:spPr bwMode="auto">
          <a:xfrm>
            <a:off x="3048000" y="2057400"/>
            <a:ext cx="5776783" cy="2514600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Component</a:t>
            </a:r>
          </a:p>
          <a:p>
            <a:pPr lvl="1"/>
            <a:r>
              <a:rPr lang="fr-FR" dirty="0" smtClean="0"/>
              <a:t>P</a:t>
            </a:r>
            <a:r>
              <a:rPr dirty="0" smtClean="0"/>
              <a:t>rimary computational elements &amp; data stores</a:t>
            </a:r>
          </a:p>
          <a:p>
            <a:pPr lvl="2"/>
            <a:r>
              <a:rPr dirty="0" smtClean="0"/>
              <a:t>Filter</a:t>
            </a:r>
          </a:p>
          <a:p>
            <a:pPr lvl="2"/>
            <a:r>
              <a:rPr dirty="0" smtClean="0"/>
              <a:t>Object</a:t>
            </a:r>
          </a:p>
          <a:p>
            <a:pPr lvl="2"/>
            <a:r>
              <a:rPr dirty="0" smtClean="0"/>
              <a:t>Client/Server</a:t>
            </a:r>
          </a:p>
          <a:p>
            <a:pPr lvl="2"/>
            <a:r>
              <a:rPr dirty="0" smtClean="0"/>
              <a:t>Database</a:t>
            </a:r>
          </a:p>
          <a:p>
            <a:pPr lvl="2"/>
            <a:r>
              <a:rPr dirty="0" smtClean="0"/>
              <a:t>Black board</a:t>
            </a:r>
          </a:p>
          <a:p>
            <a:pPr>
              <a:buNone/>
            </a:pPr>
            <a:endParaRPr dirty="0" smtClean="0"/>
          </a:p>
          <a:p>
            <a:r>
              <a:rPr dirty="0" smtClean="0"/>
              <a:t>Connectors</a:t>
            </a:r>
          </a:p>
          <a:p>
            <a:pPr lvl="1"/>
            <a:r>
              <a:rPr dirty="0" smtClean="0"/>
              <a:t>Interaction among components</a:t>
            </a:r>
            <a:endParaRPr lang="fr-FR" dirty="0" smtClean="0"/>
          </a:p>
          <a:p>
            <a:pPr lvl="2"/>
            <a:r>
              <a:rPr lang="en-US" dirty="0" smtClean="0"/>
              <a:t>connector embodying HTTP protocol within a client/server architecture</a:t>
            </a:r>
          </a:p>
          <a:p>
            <a:pPr lvl="2"/>
            <a:r>
              <a:rPr lang="en-US" dirty="0" smtClean="0"/>
              <a:t>data flow channel in a pipe/filter architecture</a:t>
            </a:r>
          </a:p>
          <a:p>
            <a:pPr lvl="2"/>
            <a:endParaRPr dirty="0" smtClean="0"/>
          </a:p>
          <a:p>
            <a:pPr lvl="1"/>
            <a:r>
              <a:rPr dirty="0" smtClean="0"/>
              <a:t>Communication &amp; coordination among components</a:t>
            </a:r>
            <a:endParaRPr lang="fr-FR" dirty="0" smtClean="0"/>
          </a:p>
          <a:p>
            <a:pPr lvl="2"/>
            <a:r>
              <a:rPr lang="en-US" dirty="0" smtClean="0"/>
              <a:t>asynchronous communication channel such as event bus</a:t>
            </a:r>
            <a:endParaRPr dirty="0" smtClean="0"/>
          </a:p>
        </p:txBody>
      </p:sp>
      <p:sp>
        <p:nvSpPr>
          <p:cNvPr id="6" name="Rectangle 5"/>
          <p:cNvSpPr/>
          <p:nvPr/>
        </p:nvSpPr>
        <p:spPr>
          <a:xfrm>
            <a:off x="6929454" y="2281230"/>
            <a:ext cx="1857388" cy="1071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6929454" y="5224458"/>
            <a:ext cx="1785950" cy="64294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Connector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/>
        </p:nvSpPr>
        <p:spPr>
          <a:xfrm>
            <a:off x="8134344" y="3581400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Role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Systems</a:t>
            </a:r>
          </a:p>
          <a:p>
            <a:pPr lvl="1"/>
            <a:r>
              <a:rPr lang="fr-FR" dirty="0" smtClean="0"/>
              <a:t>First ordered entity in ACME</a:t>
            </a:r>
          </a:p>
          <a:p>
            <a:pPr lvl="1"/>
            <a:r>
              <a:rPr dirty="0" smtClean="0"/>
              <a:t>Configuration of components &amp; connectors</a:t>
            </a:r>
          </a:p>
          <a:p>
            <a:pPr lvl="1">
              <a:buNone/>
            </a:pPr>
            <a:endParaRPr dirty="0" smtClean="0"/>
          </a:p>
          <a:p>
            <a:r>
              <a:rPr dirty="0" smtClean="0"/>
              <a:t>Role</a:t>
            </a:r>
          </a:p>
          <a:p>
            <a:pPr lvl="1"/>
            <a:r>
              <a:rPr dirty="0" smtClean="0"/>
              <a:t>Particularity of the connector</a:t>
            </a:r>
          </a:p>
          <a:p>
            <a:pPr lvl="1"/>
            <a:r>
              <a:rPr dirty="0" smtClean="0"/>
              <a:t>Describes how the connector links the components</a:t>
            </a:r>
            <a:endParaRPr lang="fr-FR" dirty="0" smtClean="0"/>
          </a:p>
          <a:p>
            <a:pPr lvl="2"/>
            <a:r>
              <a:rPr lang="fr-FR" dirty="0" smtClean="0"/>
              <a:t>C</a:t>
            </a:r>
            <a:r>
              <a:rPr dirty="0" smtClean="0"/>
              <a:t>lient-server connector has 2 roles designated caller &amp; callee</a:t>
            </a:r>
            <a:endParaRPr lang="fr-FR" dirty="0" smtClean="0"/>
          </a:p>
          <a:p>
            <a:pPr lvl="2"/>
            <a:r>
              <a:rPr lang="fr-FR" dirty="0" smtClean="0"/>
              <a:t>Reading or </a:t>
            </a:r>
            <a:r>
              <a:rPr lang="fr-FR" dirty="0" err="1" smtClean="0"/>
              <a:t>writing</a:t>
            </a:r>
            <a:r>
              <a:rPr lang="fr-FR" dirty="0" smtClean="0"/>
              <a:t> pipe</a:t>
            </a:r>
          </a:p>
          <a:p>
            <a:r>
              <a:rPr dirty="0" smtClean="0"/>
              <a:t>Port</a:t>
            </a:r>
          </a:p>
          <a:p>
            <a:pPr lvl="1"/>
            <a:r>
              <a:rPr dirty="0" smtClean="0"/>
              <a:t>Anchorage point on the component</a:t>
            </a:r>
          </a:p>
          <a:p>
            <a:pPr lvl="1"/>
            <a:r>
              <a:rPr dirty="0" smtClean="0"/>
              <a:t>Describes input or ouptut of a component</a:t>
            </a:r>
          </a:p>
          <a:p>
            <a:pPr lvl="1"/>
            <a:r>
              <a:rPr dirty="0" smtClean="0"/>
              <a:t>Can be unique or multiple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276956" y="1252526"/>
            <a:ext cx="2714644" cy="16430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491270" y="1851926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7" name="Flèche droite 6"/>
          <p:cNvSpPr/>
          <p:nvPr/>
        </p:nvSpPr>
        <p:spPr>
          <a:xfrm>
            <a:off x="7205650" y="1919286"/>
            <a:ext cx="857256" cy="2143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Connector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8062906" y="1828800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7291406" y="1433498"/>
            <a:ext cx="72487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67552" y="5314944"/>
            <a:ext cx="1714512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400" dirty="0" smtClean="0"/>
              <a:t>Component</a:t>
            </a:r>
            <a:endParaRPr lang="fr-FR" sz="1400" dirty="0"/>
          </a:p>
        </p:txBody>
      </p:sp>
      <p:sp>
        <p:nvSpPr>
          <p:cNvPr id="16" name="Ellipse 15"/>
          <p:cNvSpPr/>
          <p:nvPr/>
        </p:nvSpPr>
        <p:spPr>
          <a:xfrm>
            <a:off x="6781800" y="5457820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</a:t>
            </a:r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6919898" y="3724276"/>
            <a:ext cx="1357322" cy="357190"/>
          </a:xfrm>
          <a:prstGeom prst="rightArrow">
            <a:avLst>
              <a:gd name="adj1" fmla="val 64556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Connector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ACME Description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Used to define component’s or connector’s behavior</a:t>
            </a:r>
          </a:p>
          <a:p>
            <a:pPr lvl="1"/>
            <a:r>
              <a:rPr lang="en-US" dirty="0" smtClean="0"/>
              <a:t>Provide a way to encoding information to be interpreted</a:t>
            </a:r>
          </a:p>
          <a:p>
            <a:pPr lvl="1"/>
            <a:r>
              <a:rPr lang="en-US" dirty="0" smtClean="0"/>
              <a:t>Defines information that are likely to change within the architecture</a:t>
            </a:r>
          </a:p>
          <a:p>
            <a:pPr lvl="1"/>
            <a:r>
              <a:rPr lang="en-US" dirty="0" smtClean="0"/>
              <a:t>Properties are transparent for ACME itself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Examples of ACME code and properties definitions</a:t>
            </a:r>
          </a:p>
          <a:p>
            <a:pPr lvl="1"/>
            <a:r>
              <a:rPr lang="en-US" dirty="0" smtClean="0"/>
              <a:t>Example of code describing a filter architecture and his behavior defined as a propriety to be read by a Java IDE for implementation.</a:t>
            </a:r>
          </a:p>
          <a:p>
            <a:pPr lvl="1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800600"/>
            <a:ext cx="4876800" cy="16989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/>
              <a:t>Component TheFilter = 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/>
              <a:t>Port in;   Port out;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</a:rPr>
              <a:t>Property implementation :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</a:rPr>
              <a:t>String ="while (!</a:t>
            </a:r>
            <a:r>
              <a:rPr lang="en-US" dirty="0" err="1" smtClean="0">
                <a:solidFill>
                  <a:srgbClr val="FF0000"/>
                </a:solidFill>
              </a:rPr>
              <a:t>in.eof</a:t>
            </a:r>
            <a:r>
              <a:rPr lang="en-US" dirty="0" smtClean="0">
                <a:solidFill>
                  <a:srgbClr val="FF0000"/>
                </a:solidFill>
              </a:rPr>
              <a:t>) 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FF0000"/>
                </a:solidFill>
              </a:rPr>
              <a:t>in.read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err="1" smtClean="0">
                <a:solidFill>
                  <a:srgbClr val="FF0000"/>
                </a:solidFill>
              </a:rPr>
              <a:t>in.read</a:t>
            </a:r>
            <a:r>
              <a:rPr lang="en-US" dirty="0" smtClean="0">
                <a:solidFill>
                  <a:srgbClr val="FF0000"/>
                </a:solidFill>
              </a:rPr>
              <a:t>; compute; </a:t>
            </a:r>
            <a:r>
              <a:rPr lang="en-US" dirty="0" err="1" smtClean="0">
                <a:solidFill>
                  <a:srgbClr val="FF0000"/>
                </a:solidFill>
              </a:rPr>
              <a:t>out.write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";}</a:t>
            </a: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ACME Description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354013">
              <a:buClr>
                <a:srgbClr val="DA7E18"/>
              </a:buClr>
            </a:pPr>
            <a:r>
              <a:rPr lang="en-US" dirty="0" smtClean="0"/>
              <a:t>Example of server component. The defined property represents a non-functional requirement. We want the server to respond in less than 15 ms.</a:t>
            </a:r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endParaRPr lang="en-GB" dirty="0" smtClean="0"/>
          </a:p>
          <a:p>
            <a:pPr marL="0" lvl="1" indent="354013">
              <a:buClr>
                <a:srgbClr val="DA7E18"/>
              </a:buClr>
            </a:pPr>
            <a:r>
              <a:rPr lang="en-US" dirty="0" smtClean="0"/>
              <a:t>This last example shows us how to rely an architectural item in ACME to another ADL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2133600"/>
            <a:ext cx="4419600" cy="13665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/>
              <a:t>Component Server = { 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/>
              <a:t>Port requests; 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</a:rPr>
              <a:t>Property </a:t>
            </a:r>
            <a:r>
              <a:rPr lang="en-US" dirty="0" err="1" smtClean="0">
                <a:solidFill>
                  <a:srgbClr val="FF0000"/>
                </a:solidFill>
              </a:rPr>
              <a:t>responsetime</a:t>
            </a:r>
            <a:r>
              <a:rPr lang="en-US" dirty="0" smtClean="0">
                <a:solidFill>
                  <a:srgbClr val="FF0000"/>
                </a:solidFill>
              </a:rPr>
              <a:t> :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</a:rPr>
              <a:t>Float = 15.00 &lt;&lt; units="ms"&gt;&gt;</a:t>
            </a:r>
            <a:r>
              <a:rPr lang="en-US" dirty="0" smtClean="0"/>
              <a:t>;}</a:t>
            </a: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4577072"/>
            <a:ext cx="4419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Component TheFilter =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Property external-type : "SomeADL::Filter";   </a:t>
            </a:r>
          </a:p>
          <a:p>
            <a:r>
              <a:rPr lang="en-US" dirty="0" smtClean="0"/>
              <a:t>Port in;   Port out;;}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ACME Description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A type is a ready-to-use structure prototype that can be use as an architectural template</a:t>
            </a:r>
          </a:p>
          <a:p>
            <a:pPr lvl="1"/>
            <a:r>
              <a:rPr lang="en-US" dirty="0" smtClean="0"/>
              <a:t>The architect is allowed to create his own types</a:t>
            </a:r>
          </a:p>
          <a:p>
            <a:pPr lvl="1"/>
            <a:r>
              <a:rPr lang="en-US" dirty="0" smtClean="0"/>
              <a:t>Types includes information that is not likely to change within the architecture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 of type definition</a:t>
            </a:r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577072"/>
            <a:ext cx="44196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Component Type </a:t>
            </a:r>
            <a:r>
              <a:rPr lang="en-US" dirty="0" err="1" smtClean="0"/>
              <a:t>EventListenerT</a:t>
            </a:r>
            <a:r>
              <a:rPr lang="en-US" dirty="0" smtClean="0"/>
              <a:t> = { Property </a:t>
            </a:r>
            <a:r>
              <a:rPr lang="en-US" dirty="0" err="1" smtClean="0"/>
              <a:t>eventMap</a:t>
            </a:r>
            <a:r>
              <a:rPr lang="en-US" dirty="0" smtClean="0"/>
              <a:t>; Property implementation; };	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Language is based on </a:t>
            </a:r>
          </a:p>
          <a:p>
            <a:pPr lvl="1"/>
            <a:r>
              <a:rPr dirty="0" smtClean="0"/>
              <a:t>First order predicate logic </a:t>
            </a:r>
          </a:p>
          <a:p>
            <a:pPr lvl="1"/>
            <a:r>
              <a:rPr dirty="0" smtClean="0"/>
              <a:t>Rules checking if architectural model is well formed</a:t>
            </a:r>
          </a:p>
          <a:p>
            <a:endParaRPr dirty="0" smtClean="0"/>
          </a:p>
          <a:p>
            <a:r>
              <a:rPr dirty="0" smtClean="0"/>
              <a:t>Rules can be defined</a:t>
            </a:r>
          </a:p>
          <a:p>
            <a:pPr lvl="1"/>
            <a:r>
              <a:rPr dirty="0" smtClean="0"/>
              <a:t>By the style designer</a:t>
            </a:r>
          </a:p>
          <a:p>
            <a:pPr lvl="1"/>
            <a:r>
              <a:rPr dirty="0" smtClean="0"/>
              <a:t>By ourself</a:t>
            </a:r>
          </a:p>
          <a:p>
            <a:pPr lvl="1"/>
            <a:endParaRPr dirty="0" smtClean="0"/>
          </a:p>
          <a:p>
            <a:r>
              <a:rPr dirty="0" smtClean="0"/>
              <a:t>2 types of rules</a:t>
            </a:r>
          </a:p>
          <a:p>
            <a:pPr lvl="1"/>
            <a:r>
              <a:rPr dirty="0" smtClean="0"/>
              <a:t>Invariant : violations of which are errors</a:t>
            </a:r>
          </a:p>
          <a:p>
            <a:pPr lvl="1"/>
            <a:r>
              <a:rPr dirty="0" smtClean="0"/>
              <a:t>Heuristics : violations of which leads to warnings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4876800" y="4191000"/>
            <a:ext cx="3818943" cy="231146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4. ACME particularities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</p:spPr>
        <p:txBody>
          <a:bodyPr/>
          <a:lstStyle/>
          <a:p>
            <a:r>
              <a:rPr dirty="0" smtClean="0"/>
              <a:t>Representation</a:t>
            </a:r>
          </a:p>
          <a:p>
            <a:pPr lvl="1"/>
            <a:r>
              <a:rPr lang="en-US" dirty="0" smtClean="0"/>
              <a:t>Way to abstract complex system</a:t>
            </a:r>
            <a:endParaRPr lang="fr-FR" dirty="0" smtClean="0"/>
          </a:p>
          <a:p>
            <a:pPr lvl="1"/>
            <a:r>
              <a:rPr dirty="0" smtClean="0"/>
              <a:t>Lower level view of a component</a:t>
            </a:r>
          </a:p>
          <a:p>
            <a:pPr lvl="1"/>
            <a:r>
              <a:rPr dirty="0" smtClean="0"/>
              <a:t>Component contains &amp; represents a sub system</a:t>
            </a:r>
          </a:p>
        </p:txBody>
      </p:sp>
      <p:sp>
        <p:nvSpPr>
          <p:cNvPr id="12" name="Ellipse 11"/>
          <p:cNvSpPr/>
          <p:nvPr/>
        </p:nvSpPr>
        <p:spPr>
          <a:xfrm>
            <a:off x="457200" y="3032067"/>
            <a:ext cx="3929090" cy="237813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42952" y="4043370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>
            <a:off x="1814522" y="4186246"/>
            <a:ext cx="1240765" cy="31019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Connector</a:t>
            </a:r>
            <a:endParaRPr lang="fr-FR" sz="1050" dirty="0"/>
          </a:p>
        </p:txBody>
      </p:sp>
      <p:sp>
        <p:nvSpPr>
          <p:cNvPr id="16" name="ZoneTexte 15"/>
          <p:cNvSpPr txBox="1"/>
          <p:nvPr/>
        </p:nvSpPr>
        <p:spPr>
          <a:xfrm>
            <a:off x="1885960" y="3400428"/>
            <a:ext cx="10491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72138" y="4938714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5" name="Flèche droite 24"/>
          <p:cNvSpPr/>
          <p:nvPr/>
        </p:nvSpPr>
        <p:spPr>
          <a:xfrm>
            <a:off x="6196158" y="4995804"/>
            <a:ext cx="723780" cy="18094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886488" y="4543436"/>
            <a:ext cx="171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</a:t>
            </a:r>
            <a:r>
              <a:rPr lang="fr-FR" sz="1600" b="1" kern="0" baseline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system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96138" y="4938714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30" name="Flèche droite 29"/>
          <p:cNvSpPr/>
          <p:nvPr/>
        </p:nvSpPr>
        <p:spPr>
          <a:xfrm rot="5400000">
            <a:off x="7197541" y="5432651"/>
            <a:ext cx="413588" cy="20679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0" dirty="0"/>
          </a:p>
        </p:txBody>
      </p:sp>
      <p:sp>
        <p:nvSpPr>
          <p:cNvPr id="29" name="Rectangle 28"/>
          <p:cNvSpPr/>
          <p:nvPr/>
        </p:nvSpPr>
        <p:spPr>
          <a:xfrm>
            <a:off x="7029496" y="5757882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3" name="Rectangle 22"/>
          <p:cNvSpPr/>
          <p:nvPr/>
        </p:nvSpPr>
        <p:spPr>
          <a:xfrm>
            <a:off x="3028968" y="4043370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31" idx="2"/>
            <a:endCxn id="23" idx="3"/>
          </p:cNvCxnSpPr>
          <p:nvPr/>
        </p:nvCxnSpPr>
        <p:spPr>
          <a:xfrm rot="10800000">
            <a:off x="4062940" y="4301863"/>
            <a:ext cx="813861" cy="104487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4.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method allows a translation mechanism…</a:t>
            </a:r>
          </a:p>
          <a:p>
            <a:pPr lvl="1"/>
            <a:r>
              <a:rPr lang="en-US" dirty="0" smtClean="0"/>
              <a:t>… using properties</a:t>
            </a:r>
          </a:p>
          <a:p>
            <a:pPr lvl="2"/>
            <a:r>
              <a:rPr lang="en-US" dirty="0" smtClean="0"/>
              <a:t>Runtime semantics</a:t>
            </a:r>
          </a:p>
          <a:p>
            <a:pPr lvl="2"/>
            <a:r>
              <a:rPr lang="en-US" dirty="0" smtClean="0"/>
              <a:t>Data type for communication between components</a:t>
            </a:r>
          </a:p>
          <a:p>
            <a:pPr lvl="2"/>
            <a:r>
              <a:rPr lang="en-US" dirty="0" smtClean="0"/>
              <a:t>Protocols of interaction</a:t>
            </a:r>
          </a:p>
          <a:p>
            <a:pPr lvl="1"/>
            <a:r>
              <a:rPr lang="en-US" dirty="0" smtClean="0"/>
              <a:t>… allowing other tools to interpret the architecture</a:t>
            </a:r>
          </a:p>
          <a:p>
            <a:pPr lvl="2"/>
            <a:r>
              <a:rPr lang="en-US" dirty="0" smtClean="0"/>
              <a:t>ADL's (Wright, </a:t>
            </a:r>
            <a:r>
              <a:rPr lang="en-US" dirty="0" err="1" smtClean="0"/>
              <a:t>Unicon</a:t>
            </a:r>
            <a:r>
              <a:rPr lang="en-US" dirty="0" smtClean="0"/>
              <a:t>, etc.)</a:t>
            </a:r>
          </a:p>
          <a:p>
            <a:pPr lvl="2"/>
            <a:r>
              <a:rPr lang="en-US" dirty="0" smtClean="0"/>
              <a:t>Development environments </a:t>
            </a:r>
          </a:p>
          <a:p>
            <a:pPr lvl="2"/>
            <a:r>
              <a:rPr lang="en-US" dirty="0" smtClean="0"/>
              <a:t>Analysis or checker tools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Type structuring allows the architect to create templates to be</a:t>
            </a:r>
          </a:p>
          <a:p>
            <a:pPr lvl="1"/>
            <a:r>
              <a:rPr lang="en-US" dirty="0" smtClean="0"/>
              <a:t>Used within a project </a:t>
            </a:r>
          </a:p>
          <a:p>
            <a:pPr lvl="2"/>
            <a:r>
              <a:rPr lang="en-US" dirty="0" smtClean="0"/>
              <a:t>from one client/one server to multiple clients/multiple servers architecture</a:t>
            </a:r>
          </a:p>
          <a:p>
            <a:pPr lvl="1"/>
            <a:r>
              <a:rPr lang="en-US" dirty="0" smtClean="0"/>
              <a:t>Reused in other projects involving the same kind of structure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4.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Illustration of </a:t>
            </a:r>
            <a:r>
              <a:rPr lang="en-US" b="1" dirty="0" smtClean="0"/>
              <a:t>representation</a:t>
            </a:r>
            <a:r>
              <a:rPr lang="en-US" dirty="0" smtClean="0"/>
              <a:t> and </a:t>
            </a:r>
            <a:r>
              <a:rPr lang="en-US" b="1" dirty="0" smtClean="0"/>
              <a:t>properties</a:t>
            </a:r>
            <a:r>
              <a:rPr lang="en-US" dirty="0" smtClean="0"/>
              <a:t> of a component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D:\Bureau\RepresentationsAndProperties.png"/>
          <p:cNvPicPr>
            <a:picLocks noChangeAspect="1" noChangeArrowheads="1"/>
          </p:cNvPicPr>
          <p:nvPr/>
        </p:nvPicPr>
        <p:blipFill>
          <a:blip r:embed="rId2"/>
          <a:srcRect t="5847" b="6450"/>
          <a:stretch>
            <a:fillRect/>
          </a:stretch>
        </p:blipFill>
        <p:spPr bwMode="auto">
          <a:xfrm>
            <a:off x="500034" y="1857364"/>
            <a:ext cx="8286808" cy="466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Why do we use ADLs ?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ADL investigation &amp; choice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ACME presentation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None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5698870" y="4727410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5. Acme tool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Eclipse</a:t>
            </a:r>
            <a:r>
              <a:rPr lang="en-US" dirty="0" smtClean="0"/>
              <a:t> plug-in software : </a:t>
            </a:r>
            <a:r>
              <a:rPr lang="en-US" b="1" i="1" dirty="0" err="1" smtClean="0"/>
              <a:t>AcmeStudio</a:t>
            </a:r>
            <a:endParaRPr lang="en-US" b="1" i="1" dirty="0" smtClean="0"/>
          </a:p>
          <a:p>
            <a:endParaRPr lang="en-US" sz="1600" dirty="0" smtClean="0"/>
          </a:p>
          <a:p>
            <a:r>
              <a:rPr lang="en-US" b="1" i="1" dirty="0" err="1" smtClean="0"/>
              <a:t>AcmeStudio</a:t>
            </a:r>
            <a:endParaRPr lang="en-US" b="1" i="1" dirty="0" smtClean="0"/>
          </a:p>
          <a:p>
            <a:pPr lvl="1"/>
            <a:r>
              <a:rPr smtClean="0"/>
              <a:t>Graphical interface</a:t>
            </a:r>
          </a:p>
          <a:p>
            <a:pPr lvl="1"/>
            <a:r>
              <a:rPr smtClean="0"/>
              <a:t>Architecture drawing</a:t>
            </a:r>
          </a:p>
          <a:p>
            <a:pPr lvl="1"/>
            <a:r>
              <a:rPr smtClean="0"/>
              <a:t>Design analyze</a:t>
            </a:r>
          </a:p>
          <a:p>
            <a:pPr lvl="1"/>
            <a:r>
              <a:rPr smtClean="0"/>
              <a:t>Language description (development)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Create or edit families</a:t>
            </a:r>
          </a:p>
          <a:p>
            <a:pPr lvl="1"/>
            <a:r>
              <a:rPr lang="en-US" dirty="0" smtClean="0"/>
              <a:t>Edit visualization</a:t>
            </a:r>
          </a:p>
          <a:p>
            <a:pPr lvl="1"/>
            <a:r>
              <a:rPr lang="en-US" dirty="0" smtClean="0"/>
              <a:t>Edit and check rules</a:t>
            </a:r>
          </a:p>
          <a:p>
            <a:pPr lvl="1"/>
            <a:r>
              <a:rPr lang="en-US" dirty="0" smtClean="0"/>
              <a:t>Edit properties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5. ACMESTUDIO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3437"/>
          <a:stretch>
            <a:fillRect/>
          </a:stretch>
        </p:blipFill>
        <p:spPr bwMode="auto">
          <a:xfrm>
            <a:off x="71406" y="1000108"/>
            <a:ext cx="9001156" cy="543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3749"/>
          <a:stretch>
            <a:fillRect/>
          </a:stretch>
        </p:blipFill>
        <p:spPr bwMode="auto">
          <a:xfrm>
            <a:off x="142876" y="1071546"/>
            <a:ext cx="8929718" cy="537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5.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4516"/>
          <a:stretch>
            <a:fillRect/>
          </a:stretch>
        </p:blipFill>
        <p:spPr bwMode="auto">
          <a:xfrm>
            <a:off x="142844" y="1142983"/>
            <a:ext cx="8858312" cy="52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5.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4269"/>
          <a:stretch>
            <a:fillRect/>
          </a:stretch>
        </p:blipFill>
        <p:spPr bwMode="auto">
          <a:xfrm>
            <a:off x="142844" y="1158020"/>
            <a:ext cx="8929718" cy="534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 ADLs COMPARISON : the scope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Comparison of scope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42912" y="1857363"/>
          <a:ext cx="8143930" cy="3643323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28786"/>
                <a:gridCol w="1628786"/>
                <a:gridCol w="1628786"/>
                <a:gridCol w="1628786"/>
                <a:gridCol w="1628786"/>
              </a:tblGrid>
              <a:tr h="714381">
                <a:tc gridSpan="5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Scope</a:t>
                      </a:r>
                      <a:endParaRPr lang="en-US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Darwin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Rapide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Unicon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Wright</a:t>
                      </a:r>
                      <a:endParaRPr lang="en-US" dirty="0"/>
                    </a:p>
                  </a:txBody>
                  <a:tcPr anchor="ctr"/>
                </a:tc>
              </a:tr>
              <a:tr h="152401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Architectural</a:t>
                      </a:r>
                      <a:r>
                        <a:rPr lang="en-US" b="1" baseline="0" dirty="0" smtClean="0"/>
                        <a:t> interchange, predominantly at the structural level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Architectures of highly-distributed</a:t>
                      </a:r>
                      <a:r>
                        <a:rPr lang="en-US" baseline="0" dirty="0" smtClean="0"/>
                        <a:t> systems whose dynamism is guided by strict formal underpinnings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Modeling and simulation</a:t>
                      </a:r>
                      <a:r>
                        <a:rPr lang="en-US" baseline="0" dirty="0" smtClean="0"/>
                        <a:t> of the dynamic behavior described by an architecture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Data-flows architectures</a:t>
                      </a:r>
                      <a:r>
                        <a:rPr lang="en-US" baseline="0" dirty="0" smtClean="0"/>
                        <a:t> with high volume of data and real-time requirements.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Modeling and analysis of the dynamic behavior of concurrent</a:t>
                      </a:r>
                      <a:r>
                        <a:rPr lang="en-US" baseline="0" dirty="0" smtClean="0"/>
                        <a:t> systems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643834" y="0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b="1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 ACME : Qualities and Lacks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 common interchange language:</a:t>
            </a:r>
          </a:p>
          <a:p>
            <a:pPr lvl="1"/>
            <a:r>
              <a:rPr lang="en-US" sz="2400" dirty="0" smtClean="0"/>
              <a:t>Provide variety of tools belonging to several ADLs</a:t>
            </a:r>
          </a:p>
          <a:p>
            <a:pPr lvl="1"/>
            <a:r>
              <a:rPr lang="en-US" sz="2400" dirty="0" smtClean="0"/>
              <a:t>Easy to use : one format for all ADLs, programmers don’t have to master all ADL’s languages</a:t>
            </a:r>
          </a:p>
          <a:p>
            <a:r>
              <a:rPr lang="en-US" sz="2800" dirty="0" smtClean="0"/>
              <a:t>User-friendly interface</a:t>
            </a:r>
          </a:p>
          <a:p>
            <a:pPr lvl="1"/>
            <a:r>
              <a:rPr lang="en-US" sz="2400" dirty="0" smtClean="0"/>
              <a:t>Very complete, lot of functions</a:t>
            </a:r>
          </a:p>
          <a:p>
            <a:pPr lvl="1"/>
            <a:r>
              <a:rPr lang="en-US" sz="2400" dirty="0" smtClean="0"/>
              <a:t>Seven basics entities</a:t>
            </a:r>
          </a:p>
          <a:p>
            <a:pPr lvl="1"/>
            <a:r>
              <a:rPr lang="en-US" sz="2400" dirty="0" smtClean="0"/>
              <a:t>Easy for the user, don’t need to learn ACME language</a:t>
            </a:r>
          </a:p>
          <a:p>
            <a:r>
              <a:rPr lang="en-US" sz="2800" dirty="0" smtClean="0"/>
              <a:t>Group each auxiliary information from ADLs, by using properties</a:t>
            </a:r>
          </a:p>
          <a:p>
            <a:pPr lvl="1"/>
            <a:r>
              <a:rPr lang="en-US" sz="2400" dirty="0" smtClean="0"/>
              <a:t>Ex  : Property Aesop-style : style-id = </a:t>
            </a:r>
            <a:r>
              <a:rPr lang="en-US" sz="2400" dirty="0" err="1" smtClean="0"/>
              <a:t>clientserver</a:t>
            </a:r>
            <a:r>
              <a:rPr lang="en-US" sz="2400" dirty="0" smtClean="0"/>
              <a:t>;</a:t>
            </a:r>
          </a:p>
          <a:p>
            <a:endParaRPr lang="en-US" sz="2800" dirty="0" smtClean="0"/>
          </a:p>
          <a:p>
            <a:pPr lvl="1">
              <a:buNone/>
            </a:pPr>
            <a:r>
              <a:rPr lang="en-US" sz="2400" dirty="0" smtClean="0"/>
              <a:t>	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643834" y="0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b="1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 ACME : Qualities and Lacks 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>
                <a:sym typeface="Wingdings" pitchFamily="2" charset="2"/>
              </a:rPr>
              <a:t>Acme provides translation between 2 ADLS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 don’t provide advanced tools for each ADL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 you may turn to another tool if you want describe detailed architecture</a:t>
            </a:r>
            <a:endParaRPr lang="en-US" sz="2800" dirty="0" smtClean="0"/>
          </a:p>
          <a:p>
            <a:r>
              <a:rPr lang="en-US" sz="2800" dirty="0" smtClean="0"/>
              <a:t>Should limit the class of systems of ADLs for translations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often important and painful trade-offs have to be made to permit the success of translation</a:t>
            </a:r>
          </a:p>
          <a:p>
            <a:r>
              <a:rPr lang="en-US" sz="2800" dirty="0" smtClean="0"/>
              <a:t>Try to develop a translator bi-directionality will complicate the program a lot	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 loss of a main functionality</a:t>
            </a:r>
          </a:p>
          <a:p>
            <a:pPr lvl="1"/>
            <a:endParaRPr lang="en-US" sz="2400" dirty="0" smtClean="0">
              <a:sym typeface="Wingdings" pitchFamily="2" charset="2"/>
            </a:endParaRPr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14876" y="0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Particularities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9388" y="0"/>
            <a:ext cx="9829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643834" y="0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b="1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ac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4"/>
              </a:clrFrom>
              <a:clrTo>
                <a:srgbClr val="FEF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857232"/>
            <a:ext cx="2071702" cy="3507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Necessity of using standardized architectural representation</a:t>
            </a:r>
          </a:p>
          <a:p>
            <a:pPr lvl="1"/>
            <a:r>
              <a:rPr lang="en-US" dirty="0" smtClean="0"/>
              <a:t> ADLs bring standards for architecture description, just as what </a:t>
            </a:r>
          </a:p>
          <a:p>
            <a:pPr lvl="2"/>
            <a:r>
              <a:rPr lang="en-US" dirty="0" smtClean="0"/>
              <a:t>UML do for design</a:t>
            </a:r>
          </a:p>
          <a:p>
            <a:pPr lvl="2"/>
            <a:r>
              <a:rPr lang="en-US" dirty="0" smtClean="0"/>
              <a:t>Entity-relationship model do for database</a:t>
            </a:r>
          </a:p>
          <a:p>
            <a:pPr lvl="1"/>
            <a:r>
              <a:rPr lang="en-US" dirty="0" smtClean="0"/>
              <a:t>Using architectural styles for the structure</a:t>
            </a:r>
          </a:p>
          <a:p>
            <a:pPr lvl="2"/>
            <a:r>
              <a:rPr lang="en-US" dirty="0" smtClean="0"/>
              <a:t>Pipe and filters</a:t>
            </a:r>
          </a:p>
          <a:p>
            <a:pPr lvl="2"/>
            <a:r>
              <a:rPr lang="en-US" dirty="0" smtClean="0"/>
              <a:t>Client/Server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Using formal language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Makes the architecture universally understandable</a:t>
            </a:r>
          </a:p>
          <a:p>
            <a:pPr lvl="2"/>
            <a:r>
              <a:rPr lang="en-US" dirty="0" smtClean="0"/>
              <a:t>Designers</a:t>
            </a:r>
          </a:p>
          <a:p>
            <a:pPr lvl="2"/>
            <a:r>
              <a:rPr lang="en-US" dirty="0" smtClean="0"/>
              <a:t>Programmers</a:t>
            </a:r>
          </a:p>
          <a:p>
            <a:pPr lvl="2"/>
            <a:r>
              <a:rPr lang="en-US" dirty="0" smtClean="0"/>
              <a:t>Stakeholders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14282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07167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14324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07/7/12/main" xmlns="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An ADL is a language for modeling a software system’s conceptual architecture, distinguished from the system’s implementation</a:t>
            </a:r>
          </a:p>
          <a:p>
            <a:endParaRPr lang="en-US" dirty="0" smtClean="0"/>
          </a:p>
          <a:p>
            <a:r>
              <a:rPr lang="en-US" dirty="0" smtClean="0"/>
              <a:t>ADLs bring the tools for architecture evolution and reusability</a:t>
            </a:r>
          </a:p>
          <a:p>
            <a:endParaRPr lang="en-US" dirty="0" smtClean="0"/>
          </a:p>
          <a:p>
            <a:r>
              <a:rPr lang="en-US" dirty="0" smtClean="0"/>
              <a:t>Makes the architecture assessable using external tools or methods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214282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7167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14324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</a:t>
            </a:r>
            <a:r>
              <a:rPr lang="en-GB" dirty="0" err="1" smtClean="0"/>
              <a:t>choicE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Comparison between several available </a:t>
            </a:r>
            <a:r>
              <a:rPr lang="en-GB" dirty="0" err="1" smtClean="0"/>
              <a:t>ADLs</a:t>
            </a:r>
            <a:endParaRPr lang="en-GB" dirty="0" smtClean="0"/>
          </a:p>
          <a:p>
            <a:pPr lvl="1"/>
            <a:r>
              <a:rPr lang="en-GB" dirty="0" smtClean="0"/>
              <a:t>Abacus :</a:t>
            </a:r>
          </a:p>
          <a:p>
            <a:pPr lvl="2"/>
            <a:r>
              <a:rPr lang="en-GB" dirty="0" smtClean="0"/>
              <a:t>No</a:t>
            </a:r>
            <a:r>
              <a:rPr lang="en-US" dirty="0" smtClean="0"/>
              <a:t>t well provided (movies, tutorials,…) but not a lot of papers</a:t>
            </a:r>
          </a:p>
          <a:p>
            <a:pPr lvl="2"/>
            <a:r>
              <a:rPr lang="en-US" dirty="0" smtClean="0"/>
              <a:t>For professional &amp; enterprises</a:t>
            </a:r>
          </a:p>
          <a:p>
            <a:pPr lvl="2"/>
            <a:r>
              <a:rPr lang="en-US" dirty="0" smtClean="0"/>
              <a:t>Software : 30 day trial</a:t>
            </a:r>
            <a:endParaRPr lang="en-GB" dirty="0" smtClean="0"/>
          </a:p>
          <a:p>
            <a:pPr lvl="1"/>
            <a:r>
              <a:rPr lang="en-GB" dirty="0" err="1" smtClean="0"/>
              <a:t>Rapide</a:t>
            </a:r>
            <a:r>
              <a:rPr lang="en-GB" dirty="0" smtClean="0"/>
              <a:t> : </a:t>
            </a:r>
          </a:p>
          <a:p>
            <a:pPr lvl="2"/>
            <a:r>
              <a:rPr lang="en-US" dirty="0" smtClean="0"/>
              <a:t>Best documentation and example</a:t>
            </a:r>
          </a:p>
          <a:p>
            <a:pPr lvl="2"/>
            <a:r>
              <a:rPr lang="en-US" dirty="0" smtClean="0"/>
              <a:t>Software on Linux &amp; Solaris : free BUT NOT ACCESSIBLE</a:t>
            </a:r>
            <a:endParaRPr lang="en-GB" dirty="0" smtClean="0"/>
          </a:p>
          <a:p>
            <a:pPr lvl="1"/>
            <a:r>
              <a:rPr lang="en-GB" dirty="0" smtClean="0"/>
              <a:t>Wright</a:t>
            </a:r>
          </a:p>
          <a:p>
            <a:pPr lvl="2"/>
            <a:r>
              <a:rPr lang="en-US" dirty="0" smtClean="0"/>
              <a:t>Not enough documents</a:t>
            </a:r>
          </a:p>
          <a:p>
            <a:pPr lvl="2"/>
            <a:r>
              <a:rPr lang="en-US" dirty="0" smtClean="0"/>
              <a:t>Well represented on Internet</a:t>
            </a:r>
          </a:p>
          <a:p>
            <a:pPr lvl="2"/>
            <a:r>
              <a:rPr lang="en-US" dirty="0" smtClean="0"/>
              <a:t>No software</a:t>
            </a:r>
            <a:endParaRPr lang="en-GB" dirty="0" smtClean="0"/>
          </a:p>
          <a:p>
            <a:pPr lvl="1"/>
            <a:r>
              <a:rPr lang="en-GB" dirty="0" err="1" smtClean="0"/>
              <a:t>Unicon</a:t>
            </a:r>
            <a:endParaRPr lang="en-GB" dirty="0" smtClean="0"/>
          </a:p>
          <a:p>
            <a:pPr lvl="2"/>
            <a:r>
              <a:rPr lang="en-GB" dirty="0" smtClean="0"/>
              <a:t>Good specification</a:t>
            </a:r>
          </a:p>
          <a:p>
            <a:pPr lvl="2"/>
            <a:r>
              <a:rPr lang="en-GB" dirty="0" smtClean="0"/>
              <a:t>Software not available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14324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choice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Well known</a:t>
            </a:r>
          </a:p>
          <a:p>
            <a:r>
              <a:rPr lang="en-GB" dirty="0" smtClean="0"/>
              <a:t>A lot of documentation </a:t>
            </a:r>
          </a:p>
          <a:p>
            <a:pPr lvl="1"/>
            <a:r>
              <a:rPr lang="en-GB" dirty="0" smtClean="0"/>
              <a:t>Website</a:t>
            </a:r>
          </a:p>
          <a:p>
            <a:pPr lvl="1"/>
            <a:r>
              <a:rPr lang="en-GB" dirty="0" smtClean="0"/>
              <a:t>HTML large documentation</a:t>
            </a:r>
          </a:p>
          <a:p>
            <a:pPr lvl="1"/>
            <a:r>
              <a:rPr lang="en-GB" dirty="0" smtClean="0"/>
              <a:t>Tutorials available</a:t>
            </a:r>
          </a:p>
          <a:p>
            <a:r>
              <a:rPr lang="en-GB" dirty="0" smtClean="0"/>
              <a:t>Complete and well-made software as an Eclipse plug-in</a:t>
            </a:r>
          </a:p>
          <a:p>
            <a:r>
              <a:rPr lang="en-GB" dirty="0" smtClean="0"/>
              <a:t>Free software available on every platforms</a:t>
            </a:r>
          </a:p>
          <a:p>
            <a:r>
              <a:rPr lang="en-GB" dirty="0" smtClean="0"/>
              <a:t>Developed in the same university as ATAM method – </a:t>
            </a:r>
            <a:r>
              <a:rPr lang="en-GB" i="1" dirty="0" smtClean="0"/>
              <a:t>Carneggie Melon University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</a:t>
            </a:r>
            <a:r>
              <a:rPr lang="en-GB" sz="2800" b="1" i="1" kern="0" dirty="0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have chosen</a:t>
            </a: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ACME !</a:t>
            </a:r>
          </a:p>
        </p:txBody>
      </p:sp>
      <p:pic>
        <p:nvPicPr>
          <p:cNvPr id="9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6256030" y="2266618"/>
            <a:ext cx="2226999" cy="849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  <p:sp>
        <p:nvSpPr>
          <p:cNvPr id="10" name="ZoneTexte 9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4324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What is acme ?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created in 1995 by Carnegie Mellon University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original goal was to provide a </a:t>
            </a:r>
            <a:r>
              <a:rPr lang="en-US" b="1" dirty="0" smtClean="0"/>
              <a:t>common language </a:t>
            </a:r>
            <a:r>
              <a:rPr lang="en-US" dirty="0" smtClean="0"/>
              <a:t>that could be used to support the interchange of architectural descriptions between a variety of architectural design tools.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Provide a generic, extensible infrastructure for describing, representing, generating, and analyzing software architecture language description.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Provide descriptions that are easy to understand for everyone</a:t>
            </a:r>
          </a:p>
          <a:p>
            <a:endParaRPr lang="en-US" sz="28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What is acme ?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 of </a:t>
            </a:r>
            <a:r>
              <a:rPr lang="en-US" dirty="0" err="1" smtClean="0"/>
              <a:t>ACME’s</a:t>
            </a:r>
            <a:r>
              <a:rPr lang="en-US" dirty="0" smtClean="0"/>
              <a:t> goals is to be an ADL interchange format</a:t>
            </a:r>
          </a:p>
          <a:p>
            <a:pPr lvl="1"/>
            <a:r>
              <a:rPr lang="en-US" dirty="0" smtClean="0"/>
              <a:t>Facilities exist for translating ACME to Aesop, </a:t>
            </a:r>
            <a:r>
              <a:rPr lang="en-US" dirty="0" err="1" smtClean="0"/>
              <a:t>Rapide</a:t>
            </a:r>
            <a:r>
              <a:rPr lang="en-US" dirty="0" smtClean="0"/>
              <a:t>, Wright, and back</a:t>
            </a:r>
          </a:p>
          <a:p>
            <a:endParaRPr lang="en-US" dirty="0" smtClean="0"/>
          </a:p>
          <a:p>
            <a:r>
              <a:rPr lang="en-US" dirty="0" smtClean="0"/>
              <a:t>Some steps have to be taken to take full advantage of this (e.g. Wright to </a:t>
            </a:r>
            <a:r>
              <a:rPr lang="en-US" dirty="0" err="1" smtClean="0"/>
              <a:t>Rapide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Translating specification form ADL 1 to ACME specification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Translating the annotated ACME specification in ACME specification with ADL 2 annotations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Finally, ACME code can be directly translated into ADL 2 specific description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Acme transformation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1752600"/>
            <a:ext cx="20574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 Checking Tool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429000" y="1752600"/>
            <a:ext cx="1905000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Acme Tools Layout Tool Aesop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77000" y="1752600"/>
            <a:ext cx="1828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Simulation Tool</a:t>
            </a:r>
            <a:endParaRPr lang="en-US" dirty="0"/>
          </a:p>
        </p:txBody>
      </p:sp>
      <p:sp>
        <p:nvSpPr>
          <p:cNvPr id="9" name="Frame 8"/>
          <p:cNvSpPr/>
          <p:nvPr/>
        </p:nvSpPr>
        <p:spPr>
          <a:xfrm>
            <a:off x="990600" y="2590800"/>
            <a:ext cx="1981200" cy="4572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Wright Specification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6477000" y="2667000"/>
            <a:ext cx="1828800" cy="5334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Rapide</a:t>
            </a:r>
            <a:r>
              <a:rPr lang="en-US" sz="1400" dirty="0" smtClean="0">
                <a:solidFill>
                  <a:schemeClr val="tx1"/>
                </a:solidFill>
              </a:rPr>
              <a:t> Specification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4572000" y="3810000"/>
            <a:ext cx="3200400" cy="8382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Acme Specification with </a:t>
            </a:r>
            <a:r>
              <a:rPr lang="en-US" dirty="0" err="1" smtClean="0">
                <a:solidFill>
                  <a:schemeClr val="tx1"/>
                </a:solidFill>
              </a:rPr>
              <a:t>Rapide</a:t>
            </a:r>
            <a:r>
              <a:rPr lang="en-US" dirty="0" smtClean="0">
                <a:solidFill>
                  <a:schemeClr val="tx1"/>
                </a:solidFill>
              </a:rPr>
              <a:t> annotations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990600" y="3810000"/>
            <a:ext cx="3124200" cy="8382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Acme Specification with Wright annotations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66800" y="5257800"/>
            <a:ext cx="13716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ame 13"/>
          <p:cNvSpPr/>
          <p:nvPr/>
        </p:nvSpPr>
        <p:spPr>
          <a:xfrm>
            <a:off x="1000100" y="5929330"/>
            <a:ext cx="1447800" cy="3810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2" idx="3"/>
            <a:endCxn id="11" idx="1"/>
          </p:cNvCxnSpPr>
          <p:nvPr/>
        </p:nvCxnSpPr>
        <p:spPr>
          <a:xfrm>
            <a:off x="4114800" y="4229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7124700" y="3467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295400" y="3429000"/>
            <a:ext cx="76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524794" y="2437606"/>
            <a:ext cx="4572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</p:cNvCxnSpPr>
          <p:nvPr/>
        </p:nvCxnSpPr>
        <p:spPr>
          <a:xfrm rot="5400000">
            <a:off x="7162800" y="2438400"/>
            <a:ext cx="4572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3505200" y="3505200"/>
            <a:ext cx="6096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648200" y="3505200"/>
            <a:ext cx="6096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00562" y="6143644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57686" y="5429264"/>
            <a:ext cx="14478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786050" y="5286388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Tools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786050" y="6000768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Specifications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143636" y="5286388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Tools Application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143636" y="592933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Specification transformation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14282" y="0"/>
            <a:ext cx="15792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071670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143240" y="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714876" y="0"/>
            <a:ext cx="1459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Particularities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6429388" y="0"/>
            <a:ext cx="9621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ACMEStudio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643834" y="0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1745</Words>
  <Application>Microsoft Macintosh PowerPoint</Application>
  <PresentationFormat>Affichage à l'écran (4:3)</PresentationFormat>
  <Paragraphs>459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Charte graphique_PA</vt:lpstr>
      <vt:lpstr>ACME A powerful ADL</vt:lpstr>
      <vt:lpstr>Table of Contents</vt:lpstr>
      <vt:lpstr>1. Why do we use ADLS ?</vt:lpstr>
      <vt:lpstr>1. Why do we use ADLS ?(cont.)</vt:lpstr>
      <vt:lpstr>2. ADL investigation and choicE</vt:lpstr>
      <vt:lpstr>2. ADL investigation and choice (cont.)</vt:lpstr>
      <vt:lpstr>3. What is acme ?</vt:lpstr>
      <vt:lpstr>3. What is acme ? (cont.)</vt:lpstr>
      <vt:lpstr>Acme transformation</vt:lpstr>
      <vt:lpstr>3. Acme description</vt:lpstr>
      <vt:lpstr>3. Acme description</vt:lpstr>
      <vt:lpstr>3. ACME Description (cont.)</vt:lpstr>
      <vt:lpstr>3. ACME Description (cont.)</vt:lpstr>
      <vt:lpstr>3. ACME Description (cont.)</vt:lpstr>
      <vt:lpstr>3. ACME Description (cont.)</vt:lpstr>
      <vt:lpstr>3. ACME Description (cont.)</vt:lpstr>
      <vt:lpstr>4. ACME particularities</vt:lpstr>
      <vt:lpstr>4. ACME particularities (cont.)</vt:lpstr>
      <vt:lpstr>4. ACME particularities (cont.)</vt:lpstr>
      <vt:lpstr>5. Acme tool</vt:lpstr>
      <vt:lpstr>5. ACMESTUDIO</vt:lpstr>
      <vt:lpstr>3. ACMESTUDIO (cont.)</vt:lpstr>
      <vt:lpstr>5. ACMESTUDIO (cont.)</vt:lpstr>
      <vt:lpstr>5. ACMESTUDIO (cont.)</vt:lpstr>
      <vt:lpstr>6. ADLs COMPARISON : the scope</vt:lpstr>
      <vt:lpstr>6. ACME : Qualities and Lacks</vt:lpstr>
      <vt:lpstr>6. ACME : Qualities and Lacks (CONT.)</vt:lpstr>
      <vt:lpstr>ACME A powerful ADL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282</cp:revision>
  <dcterms:created xsi:type="dcterms:W3CDTF">2009-11-18T20:32:39Z</dcterms:created>
  <dcterms:modified xsi:type="dcterms:W3CDTF">2009-11-18T15:12:10Z</dcterms:modified>
</cp:coreProperties>
</file>