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1" r:id="rId4"/>
    <p:sldId id="309" r:id="rId5"/>
    <p:sldId id="310" r:id="rId6"/>
    <p:sldId id="311" r:id="rId7"/>
    <p:sldId id="327" r:id="rId8"/>
    <p:sldId id="326" r:id="rId9"/>
    <p:sldId id="319" r:id="rId10"/>
    <p:sldId id="318" r:id="rId11"/>
    <p:sldId id="315" r:id="rId12"/>
    <p:sldId id="316" r:id="rId13"/>
    <p:sldId id="329" r:id="rId14"/>
    <p:sldId id="328" r:id="rId15"/>
    <p:sldId id="317" r:id="rId16"/>
    <p:sldId id="312" r:id="rId17"/>
    <p:sldId id="321" r:id="rId18"/>
    <p:sldId id="320" r:id="rId19"/>
    <p:sldId id="331" r:id="rId20"/>
    <p:sldId id="330" r:id="rId21"/>
    <p:sldId id="332" r:id="rId22"/>
    <p:sldId id="333" r:id="rId23"/>
    <p:sldId id="308" r:id="rId24"/>
    <p:sldId id="286" r:id="rId2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C44F00" mc:Ignorable=""/>
    <a:srgbClr xmlns:mc="http://schemas.openxmlformats.org/markup-compatibility/2006" xmlns:a14="http://schemas.microsoft.com/office/drawing/2007/7/7/main" val="FF66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760" autoAdjust="0"/>
    <p:restoredTop sz="94500" autoAdjust="0"/>
  </p:normalViewPr>
  <p:slideViewPr>
    <p:cSldViewPr>
      <p:cViewPr>
        <p:scale>
          <a:sx n="80" d="100"/>
          <a:sy n="80" d="100"/>
        </p:scale>
        <p:origin x="-5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algn="l"/>
          <a:r>
            <a:rPr lang="fr-FR" sz="1600" dirty="0" smtClean="0"/>
            <a:t>Solutions to </a:t>
          </a:r>
          <a:r>
            <a:rPr lang="fr-FR" sz="1600" dirty="0" err="1" smtClean="0"/>
            <a:t>bring</a:t>
          </a:r>
          <a:r>
            <a:rPr lang="fr-FR" sz="1600" dirty="0" smtClean="0"/>
            <a:t> to </a:t>
          </a:r>
          <a:r>
            <a:rPr lang="fr-FR" sz="1600" dirty="0" err="1" smtClean="0"/>
            <a:t>system’s</a:t>
          </a:r>
          <a:r>
            <a:rPr lang="fr-FR" sz="1600" dirty="0" smtClean="0"/>
            <a:t> </a:t>
          </a:r>
          <a:r>
            <a:rPr lang="fr-FR" sz="1600" dirty="0" err="1" smtClean="0"/>
            <a:t>requirements</a:t>
          </a:r>
          <a:endParaRPr lang="fr-FR" sz="1600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dirty="0" err="1" smtClean="0"/>
            <a:t>Understand</a:t>
          </a:r>
          <a:r>
            <a:rPr lang="fr-FR" sz="1600" dirty="0" smtClean="0"/>
            <a:t> the </a:t>
          </a:r>
          <a:r>
            <a:rPr lang="fr-FR" sz="1600" dirty="0" err="1" smtClean="0"/>
            <a:t>underlying</a:t>
          </a:r>
          <a:r>
            <a:rPr lang="fr-FR" sz="1600" dirty="0" smtClean="0"/>
            <a:t> </a:t>
          </a:r>
          <a:r>
            <a:rPr lang="fr-FR" sz="1600" dirty="0" err="1" smtClean="0"/>
            <a:t>problems</a:t>
          </a:r>
          <a:r>
            <a:rPr lang="fr-FR" sz="1600" dirty="0" smtClean="0"/>
            <a:t> </a:t>
          </a:r>
          <a:r>
            <a:rPr lang="fr-FR" sz="1600" dirty="0" err="1" smtClean="0"/>
            <a:t>before</a:t>
          </a:r>
          <a:r>
            <a:rPr lang="fr-FR" sz="1600" dirty="0" smtClean="0"/>
            <a:t> </a:t>
          </a:r>
          <a:r>
            <a:rPr lang="fr-FR" sz="1600" dirty="0" err="1" smtClean="0"/>
            <a:t>considering</a:t>
          </a:r>
          <a:r>
            <a:rPr lang="fr-FR" sz="1600" dirty="0" smtClean="0"/>
            <a:t> </a:t>
          </a:r>
          <a:r>
            <a:rPr lang="fr-FR" sz="1600" dirty="0" err="1" smtClean="0"/>
            <a:t>any</a:t>
          </a:r>
          <a:r>
            <a:rPr lang="fr-FR" sz="1600" dirty="0" smtClean="0"/>
            <a:t> </a:t>
          </a:r>
          <a:r>
            <a:rPr lang="fr-FR" sz="1600" dirty="0" err="1" smtClean="0"/>
            <a:t>specification</a:t>
          </a:r>
          <a:endParaRPr lang="fr-FR" sz="1600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2" custScaleX="122562" custLinFactNeighborX="-21002" custLinFactNeighborY="-5252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2" custLinFactNeighborX="91540" custLinFactNeighborY="-49406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2" custScaleX="122688" custLinFactNeighborX="-3025" custLinFactNeighborY="-5252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2" custLinFactNeighborX="-24353" custLinFactNeighborY="-49406"/>
      <dgm:spPr/>
      <dgm:t>
        <a:bodyPr/>
        <a:lstStyle/>
        <a:p>
          <a:endParaRPr lang="fr-FR"/>
        </a:p>
      </dgm:t>
    </dgm:pt>
  </dgm:ptLst>
  <dgm:cxnLst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/>
      <dgm:spPr/>
      <dgm:t>
        <a:bodyPr/>
        <a:lstStyle/>
        <a:p>
          <a:r>
            <a:rPr lang="fr-FR" dirty="0" smtClean="0"/>
            <a:t>New aspects of </a:t>
          </a:r>
          <a:r>
            <a:rPr lang="fr-FR" dirty="0" err="1" smtClean="0"/>
            <a:t>requirements</a:t>
          </a:r>
          <a:r>
            <a:rPr lang="fr-FR" dirty="0" smtClean="0"/>
            <a:t> </a:t>
          </a:r>
          <a:r>
            <a:rPr lang="fr-FR" dirty="0" err="1" smtClean="0"/>
            <a:t>were</a:t>
          </a:r>
          <a:r>
            <a:rPr lang="fr-FR" dirty="0" smtClean="0"/>
            <a:t> </a:t>
          </a:r>
          <a:r>
            <a:rPr lang="fr-FR" dirty="0" err="1" smtClean="0"/>
            <a:t>emphasized</a:t>
          </a:r>
          <a:r>
            <a:rPr lang="fr-FR" dirty="0" smtClean="0"/>
            <a:t> </a:t>
          </a:r>
          <a:r>
            <a:rPr lang="fr-FR" dirty="0" err="1" smtClean="0"/>
            <a:t>using</a:t>
          </a:r>
          <a:r>
            <a:rPr lang="fr-FR" dirty="0" smtClean="0"/>
            <a:t> </a:t>
          </a:r>
          <a:r>
            <a:rPr lang="fr-FR" dirty="0" err="1" smtClean="0"/>
            <a:t>problem</a:t>
          </a:r>
          <a:r>
            <a:rPr lang="fr-FR" dirty="0" smtClean="0"/>
            <a:t> frames. </a:t>
          </a:r>
        </a:p>
        <a:p>
          <a:r>
            <a:rPr lang="fr-FR" dirty="0" err="1" smtClean="0"/>
            <a:t>Necessity</a:t>
          </a:r>
          <a:r>
            <a:rPr lang="fr-FR" dirty="0" smtClean="0"/>
            <a:t> of:</a:t>
          </a:r>
          <a:endParaRPr lang="fr-FR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ADAB7-51A2-475F-9B07-19C15A498B8B}">
      <dsp:nvSpPr>
        <dsp:cNvPr id="0" name=""/>
        <dsp:cNvSpPr/>
      </dsp:nvSpPr>
      <dsp:spPr>
        <a:xfrm>
          <a:off x="0" y="1639780"/>
          <a:ext cx="2505004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to </a:t>
          </a:r>
          <a:r>
            <a:rPr lang="fr-FR" sz="1600" kern="1200" dirty="0" err="1" smtClean="0"/>
            <a:t>bring</a:t>
          </a:r>
          <a:r>
            <a:rPr lang="fr-FR" sz="1600" kern="1200" dirty="0" smtClean="0"/>
            <a:t> to </a:t>
          </a:r>
          <a:r>
            <a:rPr lang="fr-FR" sz="1600" kern="1200" dirty="0" err="1" smtClean="0"/>
            <a:t>system’s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requirements</a:t>
          </a:r>
          <a:endParaRPr lang="fr-FR" sz="1600" kern="1200" dirty="0"/>
        </a:p>
      </dsp:txBody>
      <dsp:txXfrm>
        <a:off x="400800" y="1639780"/>
        <a:ext cx="2104203" cy="1112301"/>
      </dsp:txXfrm>
    </dsp:sp>
    <dsp:sp modelId="{A5D57D14-3203-4073-944D-7AAE4755C0D5}">
      <dsp:nvSpPr>
        <dsp:cNvPr id="0" name=""/>
        <dsp:cNvSpPr/>
      </dsp:nvSpPr>
      <dsp:spPr>
        <a:xfrm>
          <a:off x="1903771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UML design</a:t>
          </a:r>
          <a:endParaRPr lang="fr-FR" sz="1700" b="1" kern="1200" dirty="0"/>
        </a:p>
      </dsp:txBody>
      <dsp:txXfrm>
        <a:off x="2066582" y="867041"/>
        <a:ext cx="786124" cy="786124"/>
      </dsp:txXfrm>
    </dsp:sp>
    <dsp:sp modelId="{059821B1-0007-4BD2-8DF8-B0CE19FE433D}">
      <dsp:nvSpPr>
        <dsp:cNvPr id="0" name=""/>
        <dsp:cNvSpPr/>
      </dsp:nvSpPr>
      <dsp:spPr>
        <a:xfrm>
          <a:off x="3984104" y="1639780"/>
          <a:ext cx="2510157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Understand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underlying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problems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before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considering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any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specification</a:t>
          </a:r>
          <a:endParaRPr lang="fr-FR" sz="1600" kern="1200" dirty="0"/>
        </a:p>
      </dsp:txBody>
      <dsp:txXfrm>
        <a:off x="4385729" y="1639780"/>
        <a:ext cx="2108532" cy="1112301"/>
      </dsp:txXfrm>
    </dsp:sp>
    <dsp:sp modelId="{2E8A679C-8039-49E0-892C-C2D30B2F3D40}">
      <dsp:nvSpPr>
        <dsp:cNvPr id="0" name=""/>
        <dsp:cNvSpPr/>
      </dsp:nvSpPr>
      <dsp:spPr>
        <a:xfrm>
          <a:off x="3376426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/>
            <a:t>Problem</a:t>
          </a:r>
          <a:r>
            <a:rPr lang="fr-FR" sz="1700" b="1" kern="1200" dirty="0" smtClean="0"/>
            <a:t> frames</a:t>
          </a:r>
          <a:endParaRPr lang="fr-FR" sz="1700" b="1" kern="1200" dirty="0"/>
        </a:p>
      </dsp:txBody>
      <dsp:txXfrm>
        <a:off x="3539237" y="867041"/>
        <a:ext cx="786124" cy="786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99387-A6D2-43E3-AF24-6FADF6F83837}">
      <dsp:nvSpPr>
        <dsp:cNvPr id="0" name=""/>
        <dsp:cNvSpPr/>
      </dsp:nvSpPr>
      <dsp:spPr>
        <a:xfrm>
          <a:off x="0" y="0"/>
          <a:ext cx="7227123" cy="144542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New aspects of </a:t>
          </a:r>
          <a:r>
            <a:rPr lang="fr-FR" sz="2600" kern="1200" dirty="0" err="1" smtClean="0"/>
            <a:t>requirements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were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emphasized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using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problem</a:t>
          </a:r>
          <a:r>
            <a:rPr lang="fr-FR" sz="2600" kern="1200" dirty="0" smtClean="0"/>
            <a:t> frames.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err="1" smtClean="0"/>
            <a:t>Necessity</a:t>
          </a:r>
          <a:r>
            <a:rPr lang="fr-FR" sz="2600" kern="1200" dirty="0" smtClean="0"/>
            <a:t> of:</a:t>
          </a:r>
          <a:endParaRPr lang="fr-FR" sz="2600" kern="1200" dirty="0"/>
        </a:p>
      </dsp:txBody>
      <dsp:txXfrm>
        <a:off x="0" y="0"/>
        <a:ext cx="7227123" cy="1445424"/>
      </dsp:txXfrm>
    </dsp:sp>
    <dsp:sp modelId="{8241D08B-CB62-4962-9D9B-1D2183EA71DA}">
      <dsp:nvSpPr>
        <dsp:cNvPr id="0" name=""/>
        <dsp:cNvSpPr/>
      </dsp:nvSpPr>
      <dsp:spPr>
        <a:xfrm>
          <a:off x="3528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clearly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defining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which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domains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interact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with</a:t>
          </a:r>
          <a:r>
            <a:rPr lang="fr-FR" sz="2000" kern="1200" dirty="0" smtClean="0"/>
            <a:t> the machine</a:t>
          </a:r>
          <a:endParaRPr lang="fr-FR" sz="2000" kern="1200" dirty="0"/>
        </a:p>
      </dsp:txBody>
      <dsp:txXfrm>
        <a:off x="3528" y="1445424"/>
        <a:ext cx="2406688" cy="3035391"/>
      </dsp:txXfrm>
    </dsp:sp>
    <dsp:sp modelId="{36A69038-D135-4966-B855-369C1C83C96F}">
      <dsp:nvSpPr>
        <dsp:cNvPr id="0" name=""/>
        <dsp:cNvSpPr/>
      </dsp:nvSpPr>
      <dsp:spPr>
        <a:xfrm>
          <a:off x="2410217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both</a:t>
          </a:r>
          <a:r>
            <a:rPr lang="fr-FR" sz="2000" kern="1200" dirty="0" smtClean="0"/>
            <a:t> data </a:t>
          </a:r>
          <a:r>
            <a:rPr lang="fr-FR" sz="2000" kern="1200" dirty="0" err="1" smtClean="0"/>
            <a:t>storage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processing</a:t>
          </a:r>
          <a:r>
            <a:rPr lang="fr-FR" sz="2000" kern="1200" dirty="0" smtClean="0"/>
            <a:t> and display</a:t>
          </a:r>
          <a:endParaRPr lang="fr-FR" sz="2000" kern="1200" dirty="0"/>
        </a:p>
      </dsp:txBody>
      <dsp:txXfrm>
        <a:off x="2410217" y="1445424"/>
        <a:ext cx="2406688" cy="3035391"/>
      </dsp:txXfrm>
    </dsp:sp>
    <dsp:sp modelId="{C9068F78-E09E-4543-A698-C5622D67FE22}">
      <dsp:nvSpPr>
        <dsp:cNvPr id="0" name=""/>
        <dsp:cNvSpPr/>
      </dsp:nvSpPr>
      <dsp:spPr>
        <a:xfrm>
          <a:off x="4816905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errors</a:t>
          </a:r>
          <a:r>
            <a:rPr lang="fr-FR" sz="2000" kern="1200" dirty="0" smtClean="0"/>
            <a:t> and exceptions in interactions</a:t>
          </a:r>
          <a:endParaRPr lang="fr-FR" sz="2000" kern="1200" dirty="0"/>
        </a:p>
      </dsp:txBody>
      <dsp:txXfrm>
        <a:off x="4816905" y="1445424"/>
        <a:ext cx="2406688" cy="3035391"/>
      </dsp:txXfrm>
    </dsp:sp>
    <dsp:sp modelId="{A1F39E40-4505-49AF-8063-5ABC118C2541}">
      <dsp:nvSpPr>
        <dsp:cNvPr id="0" name=""/>
        <dsp:cNvSpPr/>
      </dsp:nvSpPr>
      <dsp:spPr>
        <a:xfrm>
          <a:off x="0" y="4480816"/>
          <a:ext cx="7227123" cy="33726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94902" y="6643688"/>
            <a:ext cx="109036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1st</a:t>
            </a:r>
            <a:r>
              <a:rPr lang="fr-FR" altLang="ko-KR" sz="10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timing>
    <p:tnLst>
      <p:par>
        <p:cTn xmlns:p14="http://schemas.microsoft.com/office/powerpoint/2007/7/12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381961626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55776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06614001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Collect systems data to data storage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State values are collected from the systems at regular intervals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The </a:t>
            </a:r>
            <a:r>
              <a:rPr dirty="0" smtClean="0"/>
              <a:t>FDIR </a:t>
            </a:r>
            <a:r>
              <a:rPr dirty="0" smtClean="0"/>
              <a:t>receives the data and stores it with a timestamp to the </a:t>
            </a:r>
            <a:r>
              <a:rPr dirty="0" smtClean="0"/>
              <a:t>FDIR </a:t>
            </a:r>
            <a:r>
              <a:rPr dirty="0" smtClean="0"/>
              <a:t>Storage System for </a:t>
            </a:r>
            <a:r>
              <a:rPr dirty="0" err="1" smtClean="0"/>
              <a:t>further</a:t>
            </a:r>
            <a:r>
              <a:rPr dirty="0" smtClean="0"/>
              <a:t> use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When data storage is centralized it doesn't matter if some systems go down, because data analysis can still be done on the stored data.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10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77010001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843962" cy="533400"/>
          </a:xfrm>
        </p:spPr>
        <p:txBody>
          <a:bodyPr/>
          <a:lstStyle/>
          <a:p>
            <a:r>
              <a:rPr sz="2800" dirty="0" smtClean="0"/>
              <a:t>Collect systems data to data </a:t>
            </a:r>
            <a:r>
              <a:rPr sz="2800" dirty="0" err="1" smtClean="0"/>
              <a:t>storage</a:t>
            </a:r>
            <a:r>
              <a:rPr sz="2800" dirty="0" smtClean="0"/>
              <a:t> </a:t>
            </a:r>
            <a:r>
              <a:rPr lang="fr-FR" sz="2800" dirty="0"/>
              <a:t>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Transfer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{System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</a:t>
              </a:r>
            </a:p>
            <a:p>
              <a:pPr algn="ctr"/>
              <a:r>
                <a:rPr lang="fr-FR" dirty="0" smtClean="0"/>
                <a:t>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99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{System ID, state value, time}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Systems! {value, 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Systems! {System ID, state}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6509123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0656622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3373455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1300213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L</a:t>
              </a:r>
              <a:endParaRPr lang="fr-FR" sz="16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427525849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8839245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4920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4896602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conditions</a:t>
            </a:r>
            <a:endParaRPr lang="fr-F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This  case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recovering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if </a:t>
            </a:r>
            <a:r>
              <a:rPr lang="fr-FR" dirty="0" err="1" smtClean="0"/>
              <a:t>unresolvable</a:t>
            </a:r>
            <a:r>
              <a:rPr lang="fr-FR" dirty="0" smtClean="0"/>
              <a:t> condition has been </a:t>
            </a:r>
            <a:r>
              <a:rPr lang="fr-FR" dirty="0" err="1" smtClean="0"/>
              <a:t>reached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Informations about </a:t>
            </a:r>
            <a:r>
              <a:rPr lang="fr-FR" dirty="0" err="1" smtClean="0"/>
              <a:t>unresolvable</a:t>
            </a:r>
            <a:r>
              <a:rPr lang="fr-FR" dirty="0" smtClean="0"/>
              <a:t> condition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 sent as a notification to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8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19849302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conditions </a:t>
            </a:r>
            <a:r>
              <a:rPr lang="fr-FR" sz="2400" dirty="0"/>
              <a:t>(</a:t>
            </a:r>
            <a:r>
              <a:rPr lang="fr-FR" sz="2400" dirty="0" err="1"/>
              <a:t>cont</a:t>
            </a:r>
            <a:r>
              <a:rPr lang="fr-FR" sz="24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0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33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84206251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Context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diagram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</a:t>
            </a:r>
            <a:r>
              <a:rPr lang="fr-FR" dirty="0" err="1" smtClean="0"/>
              <a:t>provides</a:t>
            </a:r>
            <a:r>
              <a:rPr lang="fr-FR" dirty="0" smtClean="0"/>
              <a:t> us a new perspective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1184675271"/>
              </p:ext>
            </p:extLst>
          </p:nvPr>
        </p:nvGraphicFramePr>
        <p:xfrm>
          <a:off x="128585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val="4540315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4107173624"/>
              </p:ext>
            </p:extLst>
          </p:nvPr>
        </p:nvGraphicFramePr>
        <p:xfrm>
          <a:off x="1059653" y="1397000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val="40393256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5750" y="1484784"/>
            <a:ext cx="8643968" cy="5087466"/>
          </a:xfrm>
        </p:spPr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Report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Domain identification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0056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57356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74011593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634571"/>
            <a:ext cx="1225909" cy="843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377479"/>
            <a:ext cx="1225909" cy="125709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782960" y="4752002"/>
            <a:ext cx="16500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1152128" cy="9972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277925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177424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27792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0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000232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Context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diagram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7261270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005830"/>
            <a:ext cx="8643968" cy="544750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/>
              <a:t>recovery</a:t>
            </a:r>
            <a:r>
              <a:rPr lang="fr-FR" dirty="0"/>
              <a:t> to </a:t>
            </a:r>
            <a:r>
              <a:rPr lang="fr-FR" dirty="0" err="1"/>
              <a:t>failure</a:t>
            </a:r>
            <a:r>
              <a:rPr lang="fr-FR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/>
              <a:t>Manual</a:t>
            </a:r>
            <a:r>
              <a:rPr lang="fr-FR" dirty="0"/>
              <a:t> control of FDIR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shutdown</a:t>
            </a:r>
            <a:r>
              <a:rPr lang="fr-FR" dirty="0"/>
              <a:t>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restart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switch</a:t>
            </a:r>
            <a:r>
              <a:rPr lang="fr-FR" dirty="0"/>
              <a:t> to a </a:t>
            </a:r>
            <a:r>
              <a:rPr lang="fr-FR" dirty="0" err="1"/>
              <a:t>spare</a:t>
            </a:r>
            <a:r>
              <a:rPr lang="fr-FR" dirty="0"/>
              <a:t> </a:t>
            </a:r>
            <a:r>
              <a:rPr lang="fr-FR" dirty="0" smtClean="0"/>
              <a:t>system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Collect system data to data </a:t>
            </a:r>
            <a:r>
              <a:rPr lang="en-US" dirty="0" smtClean="0"/>
              <a:t>storage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Response </a:t>
            </a:r>
            <a:r>
              <a:rPr lang="en-US" dirty="0"/>
              <a:t>in case of unresolvable </a:t>
            </a:r>
            <a:r>
              <a:rPr lang="en-US" dirty="0" smtClean="0"/>
              <a:t>failure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38190959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r>
              <a:rPr lang="fr-FR" dirty="0" smtClean="0"/>
              <a:t> a restart of the system </a:t>
            </a:r>
            <a:r>
              <a:rPr lang="fr-FR" dirty="0" err="1" smtClean="0"/>
              <a:t>automatically</a:t>
            </a:r>
            <a:r>
              <a:rPr lang="fr-FR" dirty="0" smtClean="0"/>
              <a:t>, in the goal to </a:t>
            </a:r>
            <a:r>
              <a:rPr lang="fr-FR" dirty="0" err="1" smtClean="0"/>
              <a:t>recover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systems</a:t>
            </a:r>
            <a:r>
              <a:rPr lang="fr-FR" dirty="0" smtClean="0"/>
              <a:t>,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, return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/>
              <a:t> </a:t>
            </a:r>
            <a:r>
              <a:rPr lang="fr-FR" dirty="0" smtClean="0"/>
              <a:t>to the FDIR.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31420" y="774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16264" y="-774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53262123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0" name="Straight Arrow Connector 9"/>
          <p:cNvCxnSpPr>
            <a:stCxn id="8" idx="2"/>
            <a:endCxn id="25" idx="3"/>
          </p:cNvCxnSpPr>
          <p:nvPr/>
        </p:nvCxnSpPr>
        <p:spPr>
          <a:xfrm rot="10800000">
            <a:off x="5220072" y="2840520"/>
            <a:ext cx="1440160" cy="124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5576" y="2444475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60232" y="2276872"/>
            <a:ext cx="2090606" cy="1152128"/>
            <a:chOff x="6696236" y="2888940"/>
            <a:chExt cx="2090606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2090606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Recover</a:t>
              </a:r>
              <a:r>
                <a:rPr lang="fr-FR" dirty="0" smtClean="0"/>
                <a:t> </a:t>
              </a:r>
              <a:r>
                <a:rPr lang="fr-FR" dirty="0" err="1" smtClean="0"/>
                <a:t>automatically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24" name="Straight Connector 23"/>
          <p:cNvCxnSpPr>
            <a:stCxn id="4" idx="3"/>
            <a:endCxn id="25" idx="1"/>
          </p:cNvCxnSpPr>
          <p:nvPr/>
        </p:nvCxnSpPr>
        <p:spPr>
          <a:xfrm>
            <a:off x="2267744" y="2840519"/>
            <a:ext cx="144016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6000760" y="300037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2928926" y="300037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707904" y="2428868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890535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FDIR! {backup, </a:t>
            </a:r>
            <a:r>
              <a:rPr lang="fr-FR" sz="1400" b="1" kern="0" dirty="0" err="1" smtClean="0">
                <a:latin typeface="+mn-lt"/>
                <a:cs typeface="+mn-cs"/>
              </a:rPr>
              <a:t>restart,shutdown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446" y="4429132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non 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59593" y="5857892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Required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32224602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Manual</a:t>
            </a:r>
            <a:r>
              <a:rPr lang="fr-FR" dirty="0"/>
              <a:t> control of </a:t>
            </a:r>
            <a:r>
              <a:rPr lang="fr-FR" dirty="0" smtClean="0"/>
              <a:t>FDIR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</a:t>
            </a:r>
            <a:r>
              <a:rPr lang="en-US" smtClean="0"/>
              <a:t>the spacecraft’s </a:t>
            </a:r>
            <a:r>
              <a:rPr lang="en-US" dirty="0" smtClean="0"/>
              <a:t>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  <p:sp>
        <p:nvSpPr>
          <p:cNvPr id="8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8839245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</a:t>
            </a:r>
            <a:r>
              <a:rPr lang="fr-FR" dirty="0"/>
              <a:t>FDIR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8064" y="4633391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C/GC!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 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67544" y="4590883"/>
            <a:ext cx="430919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C/GC!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>
                <a:latin typeface="+mn-lt"/>
              </a:rPr>
              <a:t>FDIR!{return command </a:t>
            </a:r>
            <a:r>
              <a:rPr lang="fr-FR" sz="1400" b="1" kern="0" dirty="0" err="1" smtClean="0">
                <a:latin typeface="+mn-lt"/>
              </a:rPr>
              <a:t>status</a:t>
            </a:r>
            <a:r>
              <a:rPr lang="fr-FR" sz="1400" b="1" kern="0" dirty="0" smtClean="0">
                <a:latin typeface="+mn-lt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544" y="5301208"/>
            <a:ext cx="412484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, No return}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48064" y="5281463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System!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malfunctioning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6012577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3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ZoneTexte 20"/>
          <p:cNvSpPr txBox="1"/>
          <p:nvPr/>
        </p:nvSpPr>
        <p:spPr>
          <a:xfrm>
            <a:off x="473142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6" name="ZoneTexte 21"/>
          <p:cNvSpPr txBox="1"/>
          <p:nvPr/>
        </p:nvSpPr>
        <p:spPr>
          <a:xfrm>
            <a:off x="2216264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4896602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24456" mc:Ignorable=""/>
      </a:dk2>
      <a:lt2>
        <a:srgbClr xmlns:mc="http://schemas.openxmlformats.org/markup-compatibility/2006" xmlns:a14="http://schemas.microsoft.com/office/drawing/2007/7/7/main" val="DEDEDE" mc:Ignorable=""/>
      </a:lt2>
      <a:accent1>
        <a:srgbClr xmlns:mc="http://schemas.openxmlformats.org/markup-compatibility/2006" xmlns:a14="http://schemas.microsoft.com/office/drawing/2007/7/7/main" val="53548A" mc:Ignorable=""/>
      </a:accent1>
      <a:accent2>
        <a:srgbClr xmlns:mc="http://schemas.openxmlformats.org/markup-compatibility/2006" xmlns:a14="http://schemas.microsoft.com/office/drawing/2007/7/7/main" val="438086" mc:Ignorable=""/>
      </a:accent2>
      <a:accent3>
        <a:srgbClr xmlns:mc="http://schemas.openxmlformats.org/markup-compatibility/2006" xmlns:a14="http://schemas.microsoft.com/office/drawing/2007/7/7/main" val="A04DA3" mc:Ignorable=""/>
      </a:accent3>
      <a:accent4>
        <a:srgbClr xmlns:mc="http://schemas.openxmlformats.org/markup-compatibility/2006" xmlns:a14="http://schemas.microsoft.com/office/drawing/2007/7/7/main" val="C4652D" mc:Ignorable=""/>
      </a:accent4>
      <a:accent5>
        <a:srgbClr xmlns:mc="http://schemas.openxmlformats.org/markup-compatibility/2006" xmlns:a14="http://schemas.microsoft.com/office/drawing/2007/7/7/main" val="8B5D3D" mc:Ignorable=""/>
      </a:accent5>
      <a:accent6>
        <a:srgbClr xmlns:mc="http://schemas.openxmlformats.org/markup-compatibility/2006" xmlns:a14="http://schemas.microsoft.com/office/drawing/2007/7/7/main" val="5C92B5" mc:Ignorable=""/>
      </a:accent6>
      <a:hlink>
        <a:srgbClr xmlns:mc="http://schemas.openxmlformats.org/markup-compatibility/2006" xmlns:a14="http://schemas.microsoft.com/office/drawing/2007/7/7/main" val="67AFBD" mc:Ignorable=""/>
      </a:hlink>
      <a:folHlink>
        <a:srgbClr xmlns:mc="http://schemas.openxmlformats.org/markup-compatibility/2006" xmlns:a14="http://schemas.microsoft.com/office/drawing/2007/7/7/main" val="C2A874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1248</Words>
  <Application>Microsoft Office PowerPoint</Application>
  <PresentationFormat>On-screen Show (4:3)</PresentationFormat>
  <Paragraphs>305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Charte graphique_PA</vt:lpstr>
      <vt:lpstr>FDIR    Spacecraft fault protection system</vt:lpstr>
      <vt:lpstr>Table of ContentS</vt:lpstr>
      <vt:lpstr>Domains identification</vt:lpstr>
      <vt:lpstr>Context diagram</vt:lpstr>
      <vt:lpstr>requirements</vt:lpstr>
      <vt:lpstr>Automatic recovery to failure</vt:lpstr>
      <vt:lpstr>Automatic recovery to failure (cont.)  </vt:lpstr>
      <vt:lpstr>Manual control of FDIR</vt:lpstr>
      <vt:lpstr>Manual control of FDIR (cont.)</vt:lpstr>
      <vt:lpstr>Displaying information continuously (cont.)</vt:lpstr>
      <vt:lpstr>Displaying information continuously (cont.)</vt:lpstr>
      <vt:lpstr>Collect systems data to data storage</vt:lpstr>
      <vt:lpstr>Collect systems data to data storage (cont.)</vt:lpstr>
      <vt:lpstr>Information retrieval</vt:lpstr>
      <vt:lpstr>Information retrieval (cont.)</vt:lpstr>
      <vt:lpstr>Providing failure localization</vt:lpstr>
      <vt:lpstr>Providing failure localization (cont.)</vt:lpstr>
      <vt:lpstr>Response in case of unresolvable conditions</vt:lpstr>
      <vt:lpstr>Response in case of unresolvable conditions (cont.)</vt:lpstr>
      <vt:lpstr>conclusion</vt:lpstr>
      <vt:lpstr>Conclusion (cont.)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138</cp:revision>
  <dcterms:created xsi:type="dcterms:W3CDTF">2009-09-23T16:56:23Z</dcterms:created>
  <dcterms:modified xsi:type="dcterms:W3CDTF">2009-10-01T11:01:28Z</dcterms:modified>
</cp:coreProperties>
</file>