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f3b3fe17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f3b3fe17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3b3fe1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3b3fe17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3b3fe176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3b3fe176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fr"/>
              <a:t>ASI - Addiction Severity Index (Family - à baseline)</a:t>
            </a:r>
            <a:endParaRPr/>
          </a:p>
          <a:p>
            <a:pPr indent="0" lvl="0" marL="0" rtl="0" algn="l">
              <a:spcBef>
                <a:spcPts val="0"/>
              </a:spcBef>
              <a:spcAft>
                <a:spcPts val="0"/>
              </a:spcAft>
              <a:buNone/>
            </a:pPr>
            <a:r>
              <a:t/>
            </a:r>
            <a:endParaRPr/>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Groupe 4 :</a:t>
            </a:r>
            <a:endParaRPr>
              <a:solidFill>
                <a:schemeClr val="dk1"/>
              </a:solidFill>
            </a:endParaRPr>
          </a:p>
          <a:p>
            <a:pPr indent="0" lvl="0" marL="0" rtl="0" algn="l">
              <a:lnSpc>
                <a:spcPct val="100000"/>
              </a:lnSpc>
              <a:spcBef>
                <a:spcPts val="1200"/>
              </a:spcBef>
              <a:spcAft>
                <a:spcPts val="0"/>
              </a:spcAft>
              <a:buNone/>
            </a:pPr>
            <a:r>
              <a:rPr lang="fr">
                <a:solidFill>
                  <a:schemeClr val="dk1"/>
                </a:solidFill>
              </a:rPr>
              <a:t>ATAK KAAN</a:t>
            </a:r>
            <a:endParaRPr>
              <a:solidFill>
                <a:schemeClr val="dk1"/>
              </a:solidFill>
            </a:endParaRPr>
          </a:p>
          <a:p>
            <a:pPr indent="0" lvl="0" marL="0" rtl="0" algn="l">
              <a:lnSpc>
                <a:spcPct val="100000"/>
              </a:lnSpc>
              <a:spcBef>
                <a:spcPts val="0"/>
              </a:spcBef>
              <a:spcAft>
                <a:spcPts val="0"/>
              </a:spcAft>
              <a:buNone/>
            </a:pPr>
            <a:r>
              <a:rPr lang="fr">
                <a:solidFill>
                  <a:schemeClr val="dk1"/>
                </a:solidFill>
              </a:rPr>
              <a:t>BINDLER ANAIS</a:t>
            </a:r>
            <a:endParaRPr>
              <a:solidFill>
                <a:schemeClr val="dk1"/>
              </a:solidFill>
            </a:endParaRPr>
          </a:p>
          <a:p>
            <a:pPr indent="0" lvl="0" marL="0" rtl="0" algn="l">
              <a:lnSpc>
                <a:spcPct val="100000"/>
              </a:lnSpc>
              <a:spcBef>
                <a:spcPts val="0"/>
              </a:spcBef>
              <a:spcAft>
                <a:spcPts val="0"/>
              </a:spcAft>
              <a:buNone/>
            </a:pPr>
            <a:r>
              <a:rPr lang="fr">
                <a:solidFill>
                  <a:schemeClr val="dk1"/>
                </a:solidFill>
              </a:rPr>
              <a:t>THEREZO JULIEN</a:t>
            </a:r>
            <a:endParaRPr>
              <a:solidFill>
                <a:schemeClr val="dk1"/>
              </a:solidFill>
            </a:endParaRPr>
          </a:p>
          <a:p>
            <a:pPr indent="0" lvl="0" marL="0" rtl="0" algn="l">
              <a:lnSpc>
                <a:spcPct val="100000"/>
              </a:lnSpc>
              <a:spcBef>
                <a:spcPts val="0"/>
              </a:spcBef>
              <a:spcAft>
                <a:spcPts val="0"/>
              </a:spcAft>
              <a:buNone/>
            </a:pPr>
            <a:r>
              <a:rPr lang="fr">
                <a:solidFill>
                  <a:schemeClr val="dk1"/>
                </a:solidFill>
              </a:rPr>
              <a:t>WALASTER MARIE</a:t>
            </a:r>
            <a:endParaRPr>
              <a:solidFill>
                <a:schemeClr val="dk1"/>
              </a:solidFill>
            </a:endParaRPr>
          </a:p>
          <a:p>
            <a:pPr indent="0" lvl="0" marL="0" rtl="0" algn="l">
              <a:lnSpc>
                <a:spcPct val="100000"/>
              </a:lnSpc>
              <a:spcBef>
                <a:spcPts val="0"/>
              </a:spcBef>
              <a:spcAft>
                <a:spcPts val="0"/>
              </a:spcAft>
              <a:buNone/>
            </a:pPr>
            <a:r>
              <a:rPr lang="fr">
                <a:solidFill>
                  <a:schemeClr val="dk1"/>
                </a:solidFill>
              </a:rPr>
              <a:t>ZITOUNI CAMILLA</a:t>
            </a:r>
            <a:endParaRPr>
              <a:solidFill>
                <a:schemeClr val="dk1"/>
              </a:solidFill>
            </a:endParaRPr>
          </a:p>
          <a:p>
            <a:pPr indent="0" lvl="0" marL="0" rtl="0" algn="l">
              <a:lnSpc>
                <a:spcPct val="100000"/>
              </a:lnSpc>
              <a:spcBef>
                <a:spcPts val="0"/>
              </a:spcBef>
              <a:spcAft>
                <a:spcPts val="0"/>
              </a:spcAft>
              <a:buNone/>
            </a:pPr>
            <a:r>
              <a:rPr lang="fr">
                <a:solidFill>
                  <a:schemeClr val="dk1"/>
                </a:solidFill>
              </a:rPr>
              <a:t>BEGUIN PIERRE</a:t>
            </a:r>
            <a:endParaRPr>
              <a:solidFill>
                <a:schemeClr val="dk1"/>
              </a:solidFill>
            </a:endParaRPr>
          </a:p>
          <a:p>
            <a:pPr indent="0" lvl="0" marL="0" rtl="0" algn="l">
              <a:lnSpc>
                <a:spcPct val="100000"/>
              </a:lnSpc>
              <a:spcBef>
                <a:spcPts val="0"/>
              </a:spcBef>
              <a:spcAft>
                <a:spcPts val="0"/>
              </a:spcAft>
              <a:buNone/>
            </a:pPr>
            <a:r>
              <a:rPr lang="fr">
                <a:solidFill>
                  <a:schemeClr val="dk1"/>
                </a:solidFill>
              </a:rPr>
              <a:t>ISSOUFOU NOUHOU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Objectif de l’étude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fr">
                <a:solidFill>
                  <a:schemeClr val="dk1"/>
                </a:solidFill>
              </a:rPr>
              <a:t>Critère de jugement principal :</a:t>
            </a:r>
            <a:endParaRPr>
              <a:solidFill>
                <a:schemeClr val="dk1"/>
              </a:solidFill>
            </a:endParaRPr>
          </a:p>
          <a:p>
            <a:pPr indent="-342900" lvl="0" marL="457200" rtl="0" algn="l">
              <a:spcBef>
                <a:spcPts val="1200"/>
              </a:spcBef>
              <a:spcAft>
                <a:spcPts val="0"/>
              </a:spcAft>
              <a:buClr>
                <a:schemeClr val="dk1"/>
              </a:buClr>
              <a:buSzPts val="1800"/>
              <a:buChar char="-"/>
            </a:pPr>
            <a:r>
              <a:rPr lang="fr">
                <a:solidFill>
                  <a:schemeClr val="dk1"/>
                </a:solidFill>
              </a:rPr>
              <a:t>La désintoxication aux opiacés</a:t>
            </a:r>
            <a:endParaRPr>
              <a:solidFill>
                <a:schemeClr val="dk1"/>
              </a:solidFill>
            </a:endParaRPr>
          </a:p>
          <a:p>
            <a:pPr indent="0" lvl="0" marL="0" rtl="0" algn="l">
              <a:spcBef>
                <a:spcPts val="1200"/>
              </a:spcBef>
              <a:spcAft>
                <a:spcPts val="0"/>
              </a:spcAft>
              <a:buNone/>
            </a:pPr>
            <a:r>
              <a:rPr lang="fr">
                <a:solidFill>
                  <a:schemeClr val="dk1"/>
                </a:solidFill>
              </a:rPr>
              <a:t>Critères de jugement secondaires : </a:t>
            </a:r>
            <a:endParaRPr>
              <a:solidFill>
                <a:schemeClr val="dk1"/>
              </a:solidFill>
            </a:endParaRPr>
          </a:p>
          <a:p>
            <a:pPr indent="-342900" lvl="0" marL="457200" rtl="0" algn="l">
              <a:spcBef>
                <a:spcPts val="1200"/>
              </a:spcBef>
              <a:spcAft>
                <a:spcPts val="0"/>
              </a:spcAft>
              <a:buClr>
                <a:schemeClr val="dk1"/>
              </a:buClr>
              <a:buSzPts val="1800"/>
              <a:buChar char="-"/>
            </a:pPr>
            <a:r>
              <a:rPr lang="fr">
                <a:solidFill>
                  <a:schemeClr val="dk1"/>
                </a:solidFill>
              </a:rPr>
              <a:t>ASI</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fr"/>
              <a:t>Schéma</a:t>
            </a:r>
            <a:r>
              <a:rPr lang="fr"/>
              <a:t> de l’étude :</a:t>
            </a:r>
            <a:endParaRPr/>
          </a:p>
        </p:txBody>
      </p:sp>
      <p:pic>
        <p:nvPicPr>
          <p:cNvPr id="67" name="Google Shape;67;p15"/>
          <p:cNvPicPr preferRelativeResize="0"/>
          <p:nvPr/>
        </p:nvPicPr>
        <p:blipFill>
          <a:blip r:embed="rId3">
            <a:alphaModFix/>
          </a:blip>
          <a:stretch>
            <a:fillRect/>
          </a:stretch>
        </p:blipFill>
        <p:spPr>
          <a:xfrm>
            <a:off x="24625" y="1115775"/>
            <a:ext cx="4424426" cy="3945750"/>
          </a:xfrm>
          <a:prstGeom prst="rect">
            <a:avLst/>
          </a:prstGeom>
          <a:noFill/>
          <a:ln>
            <a:noFill/>
          </a:ln>
        </p:spPr>
      </p:pic>
      <p:sp>
        <p:nvSpPr>
          <p:cNvPr id="68" name="Google Shape;68;p15"/>
          <p:cNvSpPr txBox="1"/>
          <p:nvPr/>
        </p:nvSpPr>
        <p:spPr>
          <a:xfrm>
            <a:off x="4510300" y="1017725"/>
            <a:ext cx="4633800" cy="4043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fr">
                <a:solidFill>
                  <a:schemeClr val="dk1"/>
                </a:solidFill>
              </a:rPr>
              <a:t>étude randomisée, ouverte, en groupes parallèles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les patients seront assignés aléatoirement, selon un rapport de 2:1</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régime de désintoxication de 13 jours par BUP/NX ou par clonidine</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procédures de conseil standard + manuels d'auto-assistance pour la désintoxication, sont proposés à tous les patients</a:t>
            </a:r>
            <a:endParaRPr>
              <a:solidFill>
                <a:schemeClr val="dk1"/>
              </a:solidFill>
            </a:endParaRPr>
          </a:p>
          <a:p>
            <a:pPr indent="-317500" lvl="0" marL="457200" rtl="0" algn="l">
              <a:spcBef>
                <a:spcPts val="0"/>
              </a:spcBef>
              <a:spcAft>
                <a:spcPts val="0"/>
              </a:spcAft>
              <a:buClr>
                <a:schemeClr val="dk1"/>
              </a:buClr>
              <a:buSzPts val="1400"/>
              <a:buChar char="-"/>
            </a:pPr>
            <a:r>
              <a:rPr lang="fr">
                <a:solidFill>
                  <a:schemeClr val="dk1"/>
                </a:solidFill>
              </a:rPr>
              <a:t>période de désintoxication de 13 jours, les patients seront évalués pour les rechutes, les symptômes de sevrage et la satisfaction du traitement lors des visites de suivi qui auront lieu 1, 3 et 6 mois après le début de la désintoxication.</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