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674" r:id="rId6"/>
  </p:sldMasterIdLst>
  <p:notesMasterIdLst>
    <p:notesMasterId r:id="rId16"/>
  </p:notesMasterIdLst>
  <p:sldIdLst>
    <p:sldId id="2147374994" r:id="rId7"/>
    <p:sldId id="2147375009" r:id="rId8"/>
    <p:sldId id="2147375010" r:id="rId9"/>
    <p:sldId id="2147375008" r:id="rId10"/>
    <p:sldId id="2147375015" r:id="rId11"/>
    <p:sldId id="2147375016" r:id="rId12"/>
    <p:sldId id="2147375011" r:id="rId13"/>
    <p:sldId id="2147375013" r:id="rId14"/>
    <p:sldId id="214737501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k Chevalier" initials="FC" lastIdx="15" clrIdx="0">
    <p:extLst>
      <p:ext uri="{19B8F6BF-5375-455C-9EA6-DF929625EA0E}">
        <p15:presenceInfo xmlns:p15="http://schemas.microsoft.com/office/powerpoint/2012/main" userId="S::franck.chevalier@fr.ey.com::81b41394-f17e-48aa-8cc4-5a2d9552c7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DCDCDC"/>
    <a:srgbClr val="000000"/>
    <a:srgbClr val="D9D9D9"/>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3274" autoAdjust="0"/>
  </p:normalViewPr>
  <p:slideViewPr>
    <p:cSldViewPr>
      <p:cViewPr>
        <p:scale>
          <a:sx n="90" d="100"/>
          <a:sy n="90" d="100"/>
        </p:scale>
        <p:origin x="344" y="48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EE3E4-FC60-4CB5-BD5E-414F01D91B2B}" type="datetimeFigureOut">
              <a:rPr lang="fr-FR" smtClean="0"/>
              <a:t>24/07/2025</a:t>
            </a:fld>
            <a:endParaRPr lang="fr-F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8032E-293D-4749-8F50-F8D037A87F18}" type="slidenum">
              <a:rPr lang="fr-FR" smtClean="0"/>
              <a:t>‹#›</a:t>
            </a:fld>
            <a:endParaRPr lang="fr-FR"/>
          </a:p>
        </p:txBody>
      </p:sp>
    </p:spTree>
    <p:extLst>
      <p:ext uri="{BB962C8B-B14F-4D97-AF65-F5344CB8AC3E}">
        <p14:creationId xmlns:p14="http://schemas.microsoft.com/office/powerpoint/2010/main" val="261171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09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633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506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1924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44744-DEAF-3ABB-F2AE-AD729A385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480F1-2735-A585-54E1-4F29AB23513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4AB8B51-2C11-5B41-9570-EA50D91375D7}"/>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A2033779-8D03-A93E-F7DC-54C69D38021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385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80270-FFB8-20AB-A41C-E4EA94F20B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825D29-19AA-A709-A458-347806414BE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1B5A124-0F92-04C3-6917-C3CA82D04928}"/>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7F7C6A86-1556-3B59-C12C-9B0360FDEDB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2762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507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4086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78032E-293D-4749-8F50-F8D037A87F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7340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8.bin"/></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ctrTitle"/>
          </p:nvPr>
        </p:nvSpPr>
        <p:spPr>
          <a:xfrm>
            <a:off x="3023616" y="777600"/>
            <a:ext cx="7365771" cy="860400"/>
          </a:xfrm>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Subtitle 2"/>
          <p:cNvSpPr>
            <a:spLocks noGrp="1"/>
          </p:cNvSpPr>
          <p:nvPr>
            <p:ph type="subTitle" idx="1"/>
          </p:nvPr>
        </p:nvSpPr>
        <p:spPr>
          <a:xfrm>
            <a:off x="3023616" y="1753200"/>
            <a:ext cx="7365771" cy="968400"/>
          </a:xfrm>
        </p:spPr>
        <p:txBody>
          <a:bodyPr/>
          <a:lstStyle>
            <a:lvl1pPr marL="0" indent="0" algn="l">
              <a:buNone/>
              <a:defRPr sz="2000">
                <a:solidFill>
                  <a:schemeClr val="bg1"/>
                </a:solidFill>
                <a:latin typeface="EYInterstate Regular"/>
                <a:cs typeface="Arial" pitchFamily="34" charset="0"/>
                <a:sym typeface="EYInterstate"/>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grpSp>
        <p:nvGrpSpPr>
          <p:cNvPr id="12" name="Group 11"/>
          <p:cNvGrpSpPr/>
          <p:nvPr userDrawn="1"/>
        </p:nvGrpSpPr>
        <p:grpSpPr>
          <a:xfrm>
            <a:off x="-8709" y="2405084"/>
            <a:ext cx="12200709"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pic>
          <p:nvPicPr>
            <p:cNvPr id="8"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532" y="4411503"/>
              <a:ext cx="2289891" cy="1342751"/>
            </a:xfrm>
            <a:prstGeom prst="rect">
              <a:avLst/>
            </a:prstGeom>
            <a:noFill/>
            <a:ln w="9525">
              <a:noFill/>
              <a:miter lim="800000"/>
              <a:headEnd/>
              <a:tailEnd/>
            </a:ln>
            <a:effectLst/>
          </p:spPr>
        </p:pic>
      </p:grpSp>
      <p:pic>
        <p:nvPicPr>
          <p:cNvPr id="10" name="Picture 9" descr="EY_Logo2.emf"/>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23617" y="5754254"/>
            <a:ext cx="1318871" cy="749808"/>
          </a:xfrm>
          <a:prstGeom prst="rect">
            <a:avLst/>
          </a:prstGeom>
        </p:spPr>
      </p:pic>
    </p:spTree>
    <p:extLst>
      <p:ext uri="{BB962C8B-B14F-4D97-AF65-F5344CB8AC3E}">
        <p14:creationId xmlns:p14="http://schemas.microsoft.com/office/powerpoint/2010/main" val="32952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12" name="Freeform 154"/>
          <p:cNvSpPr>
            <a:spLocks/>
          </p:cNvSpPr>
          <p:nvPr userDrawn="1"/>
        </p:nvSpPr>
        <p:spPr bwMode="auto">
          <a:xfrm>
            <a:off x="-10784" y="1136121"/>
            <a:ext cx="8676925" cy="2291440"/>
          </a:xfrm>
          <a:custGeom>
            <a:avLst/>
            <a:gdLst>
              <a:gd name="connsiteX0" fmla="*/ 0 w 10398"/>
              <a:gd name="connsiteY0" fmla="*/ 30 h 10000"/>
              <a:gd name="connsiteX1" fmla="*/ 405 w 10398"/>
              <a:gd name="connsiteY1" fmla="*/ 10000 h 10000"/>
              <a:gd name="connsiteX2" fmla="*/ 9677 w 10398"/>
              <a:gd name="connsiteY2" fmla="*/ 9980 h 10000"/>
              <a:gd name="connsiteX3" fmla="*/ 10398 w 10398"/>
              <a:gd name="connsiteY3" fmla="*/ 0 h 10000"/>
              <a:gd name="connsiteX4" fmla="*/ 0 w 10398"/>
              <a:gd name="connsiteY4" fmla="*/ 30 h 10000"/>
              <a:gd name="connsiteX0" fmla="*/ 2 w 10400"/>
              <a:gd name="connsiteY0" fmla="*/ 30 h 10000"/>
              <a:gd name="connsiteX1" fmla="*/ 2 w 10400"/>
              <a:gd name="connsiteY1" fmla="*/ 10000 h 10000"/>
              <a:gd name="connsiteX2" fmla="*/ 9679 w 10400"/>
              <a:gd name="connsiteY2" fmla="*/ 9980 h 10000"/>
              <a:gd name="connsiteX3" fmla="*/ 10400 w 10400"/>
              <a:gd name="connsiteY3" fmla="*/ 0 h 10000"/>
              <a:gd name="connsiteX4" fmla="*/ 2 w 10400"/>
              <a:gd name="connsiteY4" fmla="*/ 3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0" h="10000">
                <a:moveTo>
                  <a:pt x="2" y="30"/>
                </a:moveTo>
                <a:cubicBezTo>
                  <a:pt x="4" y="3350"/>
                  <a:pt x="0" y="6680"/>
                  <a:pt x="2" y="10000"/>
                </a:cubicBezTo>
                <a:lnTo>
                  <a:pt x="9679" y="9980"/>
                </a:lnTo>
                <a:cubicBezTo>
                  <a:pt x="9919" y="6653"/>
                  <a:pt x="10160" y="3327"/>
                  <a:pt x="10400" y="0"/>
                </a:cubicBezTo>
                <a:lnTo>
                  <a:pt x="2" y="30"/>
                </a:lnTo>
                <a:close/>
              </a:path>
            </a:pathLst>
          </a:custGeom>
          <a:solidFill>
            <a:srgbClr val="FFE600"/>
          </a:solidFill>
          <a:ln w="9525">
            <a:noFill/>
            <a:round/>
            <a:headEnd/>
            <a:tailEnd/>
          </a:ln>
        </p:spPr>
        <p:txBody>
          <a:bodyPr lIns="79873" tIns="39937" rIns="79873" bIns="39937"/>
          <a:lstStyle/>
          <a:p>
            <a:pPr defTabSz="906718" fontAlgn="base">
              <a:spcBef>
                <a:spcPct val="0"/>
              </a:spcBef>
              <a:spcAft>
                <a:spcPct val="30000"/>
              </a:spcAft>
            </a:pPr>
            <a:endParaRPr lang="en-GB" sz="700" dirty="0">
              <a:solidFill>
                <a:srgbClr val="FFFFFF"/>
              </a:solidFill>
              <a:latin typeface="EYInterstate Regular"/>
              <a:sym typeface="EYInterstate"/>
            </a:endParaRPr>
          </a:p>
        </p:txBody>
      </p:sp>
      <p:sp>
        <p:nvSpPr>
          <p:cNvPr id="13" name="TextBox 12"/>
          <p:cNvSpPr txBox="1"/>
          <p:nvPr userDrawn="1"/>
        </p:nvSpPr>
        <p:spPr bwMode="gray">
          <a:xfrm>
            <a:off x="749394" y="1336361"/>
            <a:ext cx="7140485" cy="126188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Cette proposition a été établie sur la base des besoins et informations que vous nous avez communiqués, par référence à votre contexte et en fonction de l'environnement juridique et économique actuel. </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Dans ce cadre, le contenu constitue notre réponse originale élaborée à partir de nos méthodes, processus, techniques et savoir faire. De ce fait, le contenu, ainsi que le support est notre propriété.</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Cette proposition réservée à votre seul usage interne, tant dans sa forme que son contenu, est confidentielle. </a:t>
            </a:r>
            <a:br>
              <a:rPr lang="fr-FR" sz="1000" dirty="0">
                <a:solidFill>
                  <a:prstClr val="black"/>
                </a:solidFill>
                <a:latin typeface="EYInterstate Regular" panose="02000503020000020004" pitchFamily="2" charset="0"/>
              </a:rPr>
            </a:br>
            <a:r>
              <a:rPr lang="fr-FR" sz="1000" dirty="0">
                <a:solidFill>
                  <a:prstClr val="black"/>
                </a:solidFill>
                <a:latin typeface="EYInterstate Regular" panose="02000503020000020004" pitchFamily="2" charset="0"/>
              </a:rPr>
              <a:t>Elle ne peut être divulguée à des tiers qu’avec notre accord. </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Ernst &amp; Young est une marque déposée au niveau mondial.</a:t>
            </a:r>
            <a:endParaRPr lang="en-GB" sz="1000" dirty="0">
              <a:solidFill>
                <a:prstClr val="black"/>
              </a:solidFill>
              <a:latin typeface="EYInterstate Regular" panose="02000503020000020004" pitchFamily="2" charset="0"/>
            </a:endParaRPr>
          </a:p>
        </p:txBody>
      </p:sp>
    </p:spTree>
    <p:extLst>
      <p:ext uri="{BB962C8B-B14F-4D97-AF65-F5344CB8AC3E}">
        <p14:creationId xmlns:p14="http://schemas.microsoft.com/office/powerpoint/2010/main" val="409711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Regular"/>
                <a:ea typeface="+mn-ea"/>
                <a:cs typeface="Arial" pitchFamily="34" charset="0"/>
                <a:sym typeface="EYInterstate"/>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Regular"/>
                <a:ea typeface="+mn-ea"/>
                <a:cs typeface="Arial" pitchFamily="34" charset="0"/>
                <a:sym typeface="EYInterstate"/>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EYInterstate Regular"/>
                <a:ea typeface="+mn-ea"/>
                <a:cs typeface="Arial" pitchFamily="34" charset="0"/>
                <a:sym typeface="EYInterstate"/>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Regular"/>
                <a:ea typeface="+mn-ea"/>
                <a:cs typeface="Arial" pitchFamily="34" charset="0"/>
                <a:sym typeface="EYInterstate"/>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EYInterstate Regular"/>
                <a:ea typeface="+mn-ea"/>
                <a:cs typeface="Arial" pitchFamily="34" charset="0"/>
                <a:sym typeface="EYInterstat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87991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Tree>
    <p:extLst>
      <p:ext uri="{BB962C8B-B14F-4D97-AF65-F5344CB8AC3E}">
        <p14:creationId xmlns:p14="http://schemas.microsoft.com/office/powerpoint/2010/main" val="36928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ingle Column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8" name="Content Placeholder 7"/>
          <p:cNvSpPr>
            <a:spLocks noGrp="1"/>
          </p:cNvSpPr>
          <p:nvPr>
            <p:ph sz="quarter" idx="14"/>
          </p:nvPr>
        </p:nvSpPr>
        <p:spPr bwMode="gray">
          <a:xfrm>
            <a:off x="676933" y="1337624"/>
            <a:ext cx="10823660" cy="4833573"/>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bwMode="gray">
          <a:xfrm>
            <a:off x="676941" y="643618"/>
            <a:ext cx="10821849" cy="555079"/>
          </a:xfrm>
        </p:spPr>
        <p:txBody>
          <a:bodyPr/>
          <a:lstStyle>
            <a:lvl1pPr>
              <a:lnSpc>
                <a:spcPct val="90000"/>
              </a:lnSpc>
              <a:defRPr/>
            </a:lvl1pPr>
          </a:lstStyle>
          <a:p>
            <a:r>
              <a:rPr lang="en-US"/>
              <a:t>Click to edit Master title style</a:t>
            </a:r>
            <a:endParaRPr lang="en-GB" dirty="0"/>
          </a:p>
        </p:txBody>
      </p:sp>
      <p:sp>
        <p:nvSpPr>
          <p:cNvPr id="9" name="Slide Number Placeholder 3"/>
          <p:cNvSpPr txBox="1">
            <a:spLocks/>
          </p:cNvSpPr>
          <p:nvPr userDrawn="1"/>
        </p:nvSpPr>
        <p:spPr bwMode="gray">
          <a:xfrm>
            <a:off x="5936844" y="6372037"/>
            <a:ext cx="764149" cy="153119"/>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defPPr>
              <a:defRPr lang="en-US"/>
            </a:defPPr>
            <a:lvl1pPr algn="ctr" defTabSz="980780" rtl="0" fontAlgn="base">
              <a:lnSpc>
                <a:spcPts val="1400"/>
              </a:lnSpc>
              <a:spcBef>
                <a:spcPct val="0"/>
              </a:spcBef>
              <a:spcAft>
                <a:spcPct val="0"/>
              </a:spcAft>
              <a:defRPr sz="700" kern="1200">
                <a:solidFill>
                  <a:schemeClr val="accent1"/>
                </a:solidFill>
                <a:latin typeface="Arial" charset="0"/>
                <a:ea typeface="+mn-ea"/>
                <a:cs typeface="+mn-cs"/>
              </a:defRPr>
            </a:lvl1pPr>
            <a:lvl2pPr marL="457120"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2pPr>
            <a:lvl3pPr marL="914239"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3pPr>
            <a:lvl4pPr marL="1371358"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4pPr>
            <a:lvl5pPr marL="1828477"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5pPr>
            <a:lvl6pPr marL="2285597" algn="l" defTabSz="914239" rtl="0" eaLnBrk="1" latinLnBrk="0" hangingPunct="1">
              <a:defRPr sz="1100" kern="1200">
                <a:solidFill>
                  <a:srgbClr val="010024"/>
                </a:solidFill>
                <a:latin typeface="EYInterstate Regular" pitchFamily="2" charset="0"/>
                <a:ea typeface="+mn-ea"/>
                <a:cs typeface="+mn-cs"/>
              </a:defRPr>
            </a:lvl6pPr>
            <a:lvl7pPr marL="2742716" algn="l" defTabSz="914239" rtl="0" eaLnBrk="1" latinLnBrk="0" hangingPunct="1">
              <a:defRPr sz="1100" kern="1200">
                <a:solidFill>
                  <a:srgbClr val="010024"/>
                </a:solidFill>
                <a:latin typeface="EYInterstate Regular" pitchFamily="2" charset="0"/>
                <a:ea typeface="+mn-ea"/>
                <a:cs typeface="+mn-cs"/>
              </a:defRPr>
            </a:lvl7pPr>
            <a:lvl8pPr marL="3199836" algn="l" defTabSz="914239" rtl="0" eaLnBrk="1" latinLnBrk="0" hangingPunct="1">
              <a:defRPr sz="1100" kern="1200">
                <a:solidFill>
                  <a:srgbClr val="010024"/>
                </a:solidFill>
                <a:latin typeface="EYInterstate Regular" pitchFamily="2" charset="0"/>
                <a:ea typeface="+mn-ea"/>
                <a:cs typeface="+mn-cs"/>
              </a:defRPr>
            </a:lvl8pPr>
            <a:lvl9pPr marL="3656954" algn="l" defTabSz="914239" rtl="0" eaLnBrk="1" latinLnBrk="0" hangingPunct="1">
              <a:defRPr sz="1100" kern="1200">
                <a:solidFill>
                  <a:srgbClr val="010024"/>
                </a:solidFill>
                <a:latin typeface="EYInterstate Regular" pitchFamily="2" charset="0"/>
                <a:ea typeface="+mn-ea"/>
                <a:cs typeface="+mn-cs"/>
              </a:defRPr>
            </a:lvl9pPr>
          </a:lstStyle>
          <a:p>
            <a:fld id="{FA2CEC46-CB4C-4F70-9872-2730F63A6253}" type="slidenum">
              <a:rPr lang="fr-FR" sz="599" smtClean="0">
                <a:solidFill>
                  <a:srgbClr val="000000">
                    <a:tint val="75000"/>
                  </a:srgbClr>
                </a:solidFill>
                <a:latin typeface="EYInterstate Regular" panose="02000503020000020004" pitchFamily="2" charset="0"/>
                <a:sym typeface="EYInterstate" panose="02000503020000020004" pitchFamily="2" charset="0"/>
              </a:rPr>
              <a:pPr/>
              <a:t>‹#›</a:t>
            </a:fld>
            <a:endParaRPr lang="fr-FR" sz="599" dirty="0">
              <a:solidFill>
                <a:srgbClr val="000000">
                  <a:tint val="75000"/>
                </a:srgbClr>
              </a:solidFill>
              <a:latin typeface="EYInterstate Regular" panose="02000503020000020004" pitchFamily="2" charset="0"/>
              <a:sym typeface="EYInterstate" panose="02000503020000020004" pitchFamily="2" charset="0"/>
            </a:endParaRPr>
          </a:p>
        </p:txBody>
      </p:sp>
    </p:spTree>
    <p:extLst>
      <p:ext uri="{BB962C8B-B14F-4D97-AF65-F5344CB8AC3E}">
        <p14:creationId xmlns:p14="http://schemas.microsoft.com/office/powerpoint/2010/main" val="359243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65838419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Tree>
    <p:extLst>
      <p:ext uri="{BB962C8B-B14F-4D97-AF65-F5344CB8AC3E}">
        <p14:creationId xmlns:p14="http://schemas.microsoft.com/office/powerpoint/2010/main" val="57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95284371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10" name="logo_gris.png" descr="logo_gris.png"/>
          <p:cNvPicPr>
            <a:picLocks noChangeAspect="1"/>
          </p:cNvPicPr>
          <p:nvPr/>
        </p:nvPicPr>
        <p:blipFill>
          <a:blip r:embed="rId6"/>
          <a:stretch>
            <a:fillRect/>
          </a:stretch>
        </p:blipFill>
        <p:spPr>
          <a:xfrm>
            <a:off x="11600261" y="6276113"/>
            <a:ext cx="442119" cy="517602"/>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01380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58096846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pic>
        <p:nvPicPr>
          <p:cNvPr id="4"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383301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pic>
        <p:nvPicPr>
          <p:cNvPr id="5"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spTree>
    <p:extLst>
      <p:ext uri="{BB962C8B-B14F-4D97-AF65-F5344CB8AC3E}">
        <p14:creationId xmlns:p14="http://schemas.microsoft.com/office/powerpoint/2010/main" val="176036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60823252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6"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11" name="TextBox 10"/>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2"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2779289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exto">
    <p:spTree>
      <p:nvGrpSpPr>
        <p:cNvPr id="1" name=""/>
        <p:cNvGrpSpPr/>
        <p:nvPr/>
      </p:nvGrpSpPr>
      <p:grpSpPr>
        <a:xfrm>
          <a:off x="0" y="0"/>
          <a:ext cx="0" cy="0"/>
          <a:chOff x="0" y="0"/>
          <a:chExt cx="0" cy="0"/>
        </a:xfrm>
      </p:grpSpPr>
      <p:sp>
        <p:nvSpPr>
          <p:cNvPr id="28" name="Título de diapositiva"/>
          <p:cNvSpPr>
            <a:spLocks noGrp="1"/>
          </p:cNvSpPr>
          <p:nvPr>
            <p:ph type="body" sz="quarter" idx="14"/>
          </p:nvPr>
        </p:nvSpPr>
        <p:spPr>
          <a:xfrm>
            <a:off x="416888" y="88001"/>
            <a:ext cx="6767080" cy="653047"/>
          </a:xfrm>
          <a:prstGeom prst="rect">
            <a:avLst/>
          </a:prstGeom>
        </p:spPr>
        <p:txBody>
          <a:bodyPr lIns="45719" tIns="45719" rIns="45719" bIns="45719">
            <a:no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29" name="En experiencia de cliente el concepto Small Data es fundamental."/>
          <p:cNvSpPr>
            <a:spLocks noGrp="1"/>
          </p:cNvSpPr>
          <p:nvPr>
            <p:ph type="body" sz="quarter" idx="15"/>
          </p:nvPr>
        </p:nvSpPr>
        <p:spPr>
          <a:xfrm>
            <a:off x="416377" y="809976"/>
            <a:ext cx="5137759" cy="325121"/>
          </a:xfrm>
          <a:prstGeom prst="rect">
            <a:avLst/>
          </a:prstGeom>
        </p:spPr>
        <p:txBody>
          <a:bodyPr lIns="45719" tIns="45719" rIns="45719" bIns="45719">
            <a:noAutofit/>
          </a:bodyPr>
          <a:lstStyle>
            <a:lvl1pPr algn="l" defTabSz="457189">
              <a:defRPr sz="1000" spc="-39">
                <a:solidFill>
                  <a:srgbClr val="808080"/>
                </a:solidFill>
                <a:latin typeface="+mn-lt"/>
                <a:ea typeface="+mn-ea"/>
                <a:cs typeface="+mn-cs"/>
                <a:sym typeface="EYInterstate Light"/>
              </a:defRPr>
            </a:lvl1pPr>
          </a:lstStyle>
          <a:p>
            <a:pPr lvl="0"/>
            <a:r>
              <a:rPr lang="en-US"/>
              <a:t>Click to edit Master text styles</a:t>
            </a:r>
          </a:p>
        </p:txBody>
      </p:sp>
      <p:sp>
        <p:nvSpPr>
          <p:cNvPr id="30" name="En un mundo digital, el concepto de Small Data es cada vez más importante"/>
          <p:cNvSpPr>
            <a:spLocks noGrp="1"/>
          </p:cNvSpPr>
          <p:nvPr>
            <p:ph type="body" sz="quarter" idx="16"/>
          </p:nvPr>
        </p:nvSpPr>
        <p:spPr>
          <a:xfrm>
            <a:off x="421123" y="1269100"/>
            <a:ext cx="6199813" cy="812880"/>
          </a:xfrm>
          <a:prstGeom prst="rect">
            <a:avLst/>
          </a:prstGeom>
        </p:spPr>
        <p:txBody>
          <a:bodyPr lIns="45719" tIns="45719" rIns="45719" bIns="45719">
            <a:noAutofit/>
          </a:bodyPr>
          <a:lstStyle>
            <a:lvl1pPr algn="l" defTabSz="457189">
              <a:lnSpc>
                <a:spcPts val="2000"/>
              </a:lnSpc>
              <a:defRPr sz="2000" spc="-120">
                <a:solidFill>
                  <a:srgbClr val="262626"/>
                </a:solidFill>
                <a:latin typeface="+mj-lt"/>
                <a:ea typeface="+mj-ea"/>
                <a:cs typeface="+mj-cs"/>
                <a:sym typeface="EYInterstate Bold"/>
              </a:defRPr>
            </a:lvl1pPr>
          </a:lstStyle>
          <a:p>
            <a:pPr lvl="0"/>
            <a:r>
              <a:rPr lang="en-US"/>
              <a:t>Click to edit Master text styles</a:t>
            </a:r>
          </a:p>
        </p:txBody>
      </p:sp>
      <p:sp>
        <p:nvSpPr>
          <p:cNvPr id="31" name="No te debes quedar sólo en lo superficial, además del Big Data, necesitas entender el por qué de las cosas, profundizar en los detalles, entender las emociones……"/>
          <p:cNvSpPr>
            <a:spLocks noGrp="1"/>
          </p:cNvSpPr>
          <p:nvPr>
            <p:ph type="body" sz="quarter" idx="17"/>
          </p:nvPr>
        </p:nvSpPr>
        <p:spPr>
          <a:xfrm>
            <a:off x="423333" y="2291642"/>
            <a:ext cx="4826000" cy="1609393"/>
          </a:xfrm>
          <a:prstGeom prst="rect">
            <a:avLst/>
          </a:prstGeom>
        </p:spPr>
        <p:txBody>
          <a:bodyPr lIns="45719" tIns="45719" rIns="45719" bIns="45719">
            <a:noAutofit/>
          </a:bodyPr>
          <a:lstStyle>
            <a:lvl1pPr algn="l" defTabSz="457189">
              <a:lnSpc>
                <a:spcPts val="1200"/>
              </a:lnSpc>
              <a:spcBef>
                <a:spcPts val="700"/>
              </a:spcBef>
              <a:defRPr sz="900" spc="-36">
                <a:solidFill>
                  <a:srgbClr val="888888"/>
                </a:solidFill>
                <a:latin typeface="+mn-lt"/>
                <a:ea typeface="+mn-ea"/>
                <a:cs typeface="+mn-cs"/>
                <a:sym typeface="EYInterstate Light"/>
              </a:defRPr>
            </a:lvl1pPr>
          </a:lstStyle>
          <a:p>
            <a:pPr lvl="0" algn="l" defTabSz="342900">
              <a:lnSpc>
                <a:spcPts val="900"/>
              </a:lnSpc>
              <a:spcBef>
                <a:spcPts val="525"/>
              </a:spcBef>
              <a:defRPr sz="1200" spc="-48">
                <a:solidFill>
                  <a:srgbClr val="888888"/>
                </a:solidFill>
                <a:latin typeface="+mn-lt"/>
                <a:ea typeface="+mn-ea"/>
                <a:cs typeface="+mn-cs"/>
                <a:sym typeface="EYInterstate Light"/>
              </a:defRPr>
            </a:pPr>
            <a:r>
              <a:rPr lang="en-US"/>
              <a:t>Click to edit Master text styles</a:t>
            </a:r>
          </a:p>
          <a:p>
            <a:pPr lvl="1" algn="l" defTabSz="342900">
              <a:lnSpc>
                <a:spcPts val="900"/>
              </a:lnSpc>
              <a:spcBef>
                <a:spcPts val="525"/>
              </a:spcBef>
              <a:defRPr sz="1200" spc="-48">
                <a:solidFill>
                  <a:srgbClr val="888888"/>
                </a:solidFill>
                <a:latin typeface="+mn-lt"/>
                <a:ea typeface="+mn-ea"/>
                <a:cs typeface="+mn-cs"/>
                <a:sym typeface="EYInterstate Light"/>
              </a:defRPr>
            </a:pPr>
            <a:r>
              <a:rPr lang="en-US"/>
              <a:t>Second level</a:t>
            </a:r>
          </a:p>
          <a:p>
            <a:pPr lvl="2" algn="l" defTabSz="342900">
              <a:lnSpc>
                <a:spcPts val="900"/>
              </a:lnSpc>
              <a:spcBef>
                <a:spcPts val="525"/>
              </a:spcBef>
              <a:defRPr sz="1200" spc="-48">
                <a:solidFill>
                  <a:srgbClr val="888888"/>
                </a:solidFill>
                <a:latin typeface="+mn-lt"/>
                <a:ea typeface="+mn-ea"/>
                <a:cs typeface="+mn-cs"/>
                <a:sym typeface="EYInterstate Light"/>
              </a:defRPr>
            </a:pPr>
            <a:r>
              <a:rPr lang="en-US"/>
              <a:t>Third level</a:t>
            </a:r>
          </a:p>
        </p:txBody>
      </p:sp>
      <p:sp>
        <p:nvSpPr>
          <p:cNvPr id="32" name="No te debes quedar sólo en lo superficial, además del Big Data, necesitas entender el por qué de las cosas, profundizar en los detalles, entender las emociones…"/>
          <p:cNvSpPr>
            <a:spLocks noGrp="1"/>
          </p:cNvSpPr>
          <p:nvPr>
            <p:ph type="body" sz="quarter" idx="18"/>
          </p:nvPr>
        </p:nvSpPr>
        <p:spPr>
          <a:xfrm>
            <a:off x="423333" y="4110694"/>
            <a:ext cx="4826000" cy="731561"/>
          </a:xfrm>
          <a:prstGeom prst="rect">
            <a:avLst/>
          </a:prstGeom>
        </p:spPr>
        <p:txBody>
          <a:bodyPr lIns="45719" tIns="45719" rIns="45719" bIns="45719">
            <a:noAutofit/>
          </a:bodyPr>
          <a:lstStyle>
            <a:lvl1pPr algn="l" defTabSz="457189">
              <a:lnSpc>
                <a:spcPts val="1200"/>
              </a:lnSpc>
              <a:spcBef>
                <a:spcPts val="700"/>
              </a:spcBef>
              <a:defRPr sz="1000" spc="-39">
                <a:solidFill>
                  <a:srgbClr val="888888"/>
                </a:solidFill>
                <a:latin typeface="+mn-lt"/>
                <a:ea typeface="+mn-ea"/>
                <a:cs typeface="+mn-cs"/>
                <a:sym typeface="EYInterstate Light"/>
              </a:defRPr>
            </a:lvl1pPr>
          </a:lstStyle>
          <a:p>
            <a:pPr lvl="0"/>
            <a:r>
              <a:rPr lang="en-US"/>
              <a:t>Click to edit Master text styles</a:t>
            </a:r>
          </a:p>
        </p:txBody>
      </p:sp>
      <p:sp>
        <p:nvSpPr>
          <p:cNvPr id="33" name="Punto 1…"/>
          <p:cNvSpPr>
            <a:spLocks noGrp="1"/>
          </p:cNvSpPr>
          <p:nvPr>
            <p:ph type="body" sz="quarter" idx="19"/>
          </p:nvPr>
        </p:nvSpPr>
        <p:spPr>
          <a:xfrm>
            <a:off x="423336" y="4960338"/>
            <a:ext cx="2536169" cy="399468"/>
          </a:xfrm>
          <a:prstGeom prst="rect">
            <a:avLst/>
          </a:prstGeom>
        </p:spPr>
        <p:txBody>
          <a:bodyPr lIns="50800" tIns="50800" rIns="50800" bIns="50800">
            <a:spAutoFit/>
          </a:bodyPr>
          <a:lstStyle>
            <a:lvl1pPr marL="126997" indent="-126997" algn="l" defTabSz="457189">
              <a:lnSpc>
                <a:spcPts val="1200"/>
              </a:lnSpc>
              <a:spcBef>
                <a:spcPts val="700"/>
              </a:spcBef>
              <a:buClr>
                <a:srgbClr val="FFD200"/>
              </a:buClr>
              <a:buSzPct val="140000"/>
              <a:buChar char="▪"/>
              <a:defRPr sz="750" spc="-29">
                <a:solidFill>
                  <a:srgbClr val="888888"/>
                </a:solidFill>
                <a:latin typeface="+mn-lt"/>
                <a:ea typeface="+mn-ea"/>
                <a:cs typeface="+mn-cs"/>
                <a:sym typeface="EYInterstate Light"/>
              </a:defRPr>
            </a:lvl1pPr>
          </a:lstStyle>
          <a:p>
            <a:pPr marL="95250" lvl="0"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Click to edit Master text styles</a:t>
            </a:r>
          </a:p>
          <a:p>
            <a:pPr marL="95250" lvl="1"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Second level</a:t>
            </a:r>
          </a:p>
        </p:txBody>
      </p:sp>
      <p:pic>
        <p:nvPicPr>
          <p:cNvPr id="10" name="logo_gris.png" descr="logo_gris.png"/>
          <p:cNvPicPr>
            <a:picLocks noChangeAspect="1"/>
          </p:cNvPicPr>
          <p:nvPr/>
        </p:nvPicPr>
        <p:blipFill>
          <a:blip r:embed="rId2"/>
          <a:stretch>
            <a:fillRect/>
          </a:stretch>
        </p:blipFill>
        <p:spPr>
          <a:xfrm>
            <a:off x="11643362" y="6281848"/>
            <a:ext cx="442119" cy="517601"/>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Rapport</a:t>
            </a:r>
            <a:r>
              <a:rPr lang="fr-FR" sz="750" noProof="0" dirty="0">
                <a:solidFill>
                  <a:srgbClr val="808080"/>
                </a:solidFill>
                <a:latin typeface="EYInterstate Regular" panose="02000503020000020004" pitchFamily="2" charset="0"/>
              </a:rPr>
              <a:t> de détection</a:t>
            </a:r>
          </a:p>
        </p:txBody>
      </p:sp>
    </p:spTree>
    <p:extLst>
      <p:ext uri="{BB962C8B-B14F-4D97-AF65-F5344CB8AC3E}">
        <p14:creationId xmlns:p14="http://schemas.microsoft.com/office/powerpoint/2010/main" val="12841483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idx="1"/>
          </p:nvPr>
        </p:nvSpPr>
        <p:spPr>
          <a:xfrm>
            <a:off x="609600" y="1229544"/>
            <a:ext cx="10972800" cy="4895032"/>
          </a:xfrm>
        </p:spPr>
        <p:txBody>
          <a:bodyPr/>
          <a:lstStyle>
            <a:lvl1pPr>
              <a:defRPr sz="1600">
                <a:solidFill>
                  <a:schemeClr val="bg1"/>
                </a:solidFill>
                <a:latin typeface="EYInterstate Regular"/>
                <a:cs typeface="Arial" pitchFamily="34" charset="0"/>
                <a:sym typeface="EYInterstate"/>
              </a:defRPr>
            </a:lvl1pPr>
            <a:lvl2pPr>
              <a:defRPr sz="1400">
                <a:solidFill>
                  <a:schemeClr val="bg1"/>
                </a:solidFill>
                <a:latin typeface="EYInterstate Regular"/>
                <a:cs typeface="Arial" pitchFamily="34" charset="0"/>
                <a:sym typeface="EYInterstate"/>
              </a:defRPr>
            </a:lvl2pPr>
            <a:lvl3pPr>
              <a:defRPr sz="1400">
                <a:solidFill>
                  <a:schemeClr val="bg1"/>
                </a:solidFill>
                <a:latin typeface="EYInterstate Regular"/>
                <a:cs typeface="Arial" pitchFamily="34" charset="0"/>
                <a:sym typeface="EYInterstate"/>
              </a:defRPr>
            </a:lvl3pPr>
            <a:lvl4pPr>
              <a:defRPr sz="1400">
                <a:solidFill>
                  <a:schemeClr val="bg1"/>
                </a:solidFill>
                <a:latin typeface="EYInterstate Regular"/>
                <a:cs typeface="Arial" pitchFamily="34" charset="0"/>
                <a:sym typeface="EYInterstate"/>
              </a:defRPr>
            </a:lvl4pPr>
            <a:lvl5pPr>
              <a:defRPr sz="1400">
                <a:solidFill>
                  <a:schemeClr val="bg1"/>
                </a:solidFill>
                <a:latin typeface="EYInterstate Regular"/>
                <a:cs typeface="Arial" pitchFamily="34" charset="0"/>
                <a:sym typeface="EYInterstat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880090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od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1247290254"/>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5"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a:t>
            </a:r>
            <a:r>
              <a:rPr lang="en-GB" sz="750" dirty="0">
                <a:solidFill>
                  <a:srgbClr val="808080"/>
                </a:solidFill>
                <a:latin typeface="EYInterstate Regular" panose="02000503020000020004" pitchFamily="2" charset="0"/>
              </a:rPr>
              <a:t>Improvement</a:t>
            </a:r>
            <a:r>
              <a:rPr lang="fr-FR" sz="750" dirty="0">
                <a:solidFill>
                  <a:srgbClr val="808080"/>
                </a:solidFill>
                <a:latin typeface="EYInterstate Regular" panose="02000503020000020004" pitchFamily="2" charset="0"/>
              </a:rPr>
              <a: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649090208"/>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43" userDrawn="1">
          <p15:clr>
            <a:srgbClr val="FBAE40"/>
          </p15:clr>
        </p15:guide>
        <p15:guide id="3" pos="9837" userDrawn="1">
          <p15:clr>
            <a:srgbClr val="FBAE40"/>
          </p15:clr>
        </p15:guide>
        <p15:guide id="4" orient="horz" pos="39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06346748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Tree>
    <p:extLst>
      <p:ext uri="{BB962C8B-B14F-4D97-AF65-F5344CB8AC3E}">
        <p14:creationId xmlns:p14="http://schemas.microsoft.com/office/powerpoint/2010/main" val="36905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67356748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10" name="logo_gris.png" descr="logo_gris.png"/>
          <p:cNvPicPr>
            <a:picLocks noChangeAspect="1"/>
          </p:cNvPicPr>
          <p:nvPr/>
        </p:nvPicPr>
        <p:blipFill>
          <a:blip r:embed="rId6"/>
          <a:stretch>
            <a:fillRect/>
          </a:stretch>
        </p:blipFill>
        <p:spPr>
          <a:xfrm>
            <a:off x="11600261" y="6276113"/>
            <a:ext cx="442119" cy="517602"/>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2117353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3587081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pic>
        <p:nvPicPr>
          <p:cNvPr id="4"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1835330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pic>
        <p:nvPicPr>
          <p:cNvPr id="5"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spTree>
    <p:extLst>
      <p:ext uri="{BB962C8B-B14F-4D97-AF65-F5344CB8AC3E}">
        <p14:creationId xmlns:p14="http://schemas.microsoft.com/office/powerpoint/2010/main" val="1323678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50640438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6"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11" name="TextBox 10"/>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2"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470891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o">
    <p:spTree>
      <p:nvGrpSpPr>
        <p:cNvPr id="1" name=""/>
        <p:cNvGrpSpPr/>
        <p:nvPr/>
      </p:nvGrpSpPr>
      <p:grpSpPr>
        <a:xfrm>
          <a:off x="0" y="0"/>
          <a:ext cx="0" cy="0"/>
          <a:chOff x="0" y="0"/>
          <a:chExt cx="0" cy="0"/>
        </a:xfrm>
      </p:grpSpPr>
      <p:sp>
        <p:nvSpPr>
          <p:cNvPr id="28" name="Título de diapositiva"/>
          <p:cNvSpPr>
            <a:spLocks noGrp="1"/>
          </p:cNvSpPr>
          <p:nvPr>
            <p:ph type="body" sz="quarter" idx="14"/>
          </p:nvPr>
        </p:nvSpPr>
        <p:spPr>
          <a:xfrm>
            <a:off x="416888" y="88001"/>
            <a:ext cx="6767080" cy="653047"/>
          </a:xfrm>
          <a:prstGeom prst="rect">
            <a:avLst/>
          </a:prstGeom>
        </p:spPr>
        <p:txBody>
          <a:bodyPr lIns="45719" tIns="45719" rIns="45719" bIns="45719">
            <a:no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29" name="En experiencia de cliente el concepto Small Data es fundamental."/>
          <p:cNvSpPr>
            <a:spLocks noGrp="1"/>
          </p:cNvSpPr>
          <p:nvPr>
            <p:ph type="body" sz="quarter" idx="15"/>
          </p:nvPr>
        </p:nvSpPr>
        <p:spPr>
          <a:xfrm>
            <a:off x="416377" y="809976"/>
            <a:ext cx="5137759" cy="325121"/>
          </a:xfrm>
          <a:prstGeom prst="rect">
            <a:avLst/>
          </a:prstGeom>
        </p:spPr>
        <p:txBody>
          <a:bodyPr lIns="45719" tIns="45719" rIns="45719" bIns="45719">
            <a:noAutofit/>
          </a:bodyPr>
          <a:lstStyle>
            <a:lvl1pPr algn="l" defTabSz="457189">
              <a:defRPr sz="1000" spc="-39">
                <a:solidFill>
                  <a:srgbClr val="808080"/>
                </a:solidFill>
                <a:latin typeface="+mn-lt"/>
                <a:ea typeface="+mn-ea"/>
                <a:cs typeface="+mn-cs"/>
                <a:sym typeface="EYInterstate Light"/>
              </a:defRPr>
            </a:lvl1pPr>
          </a:lstStyle>
          <a:p>
            <a:pPr lvl="0"/>
            <a:r>
              <a:rPr lang="en-US"/>
              <a:t>Click to edit Master text styles</a:t>
            </a:r>
          </a:p>
        </p:txBody>
      </p:sp>
      <p:sp>
        <p:nvSpPr>
          <p:cNvPr id="30" name="En un mundo digital, el concepto de Small Data es cada vez más importante"/>
          <p:cNvSpPr>
            <a:spLocks noGrp="1"/>
          </p:cNvSpPr>
          <p:nvPr>
            <p:ph type="body" sz="quarter" idx="16"/>
          </p:nvPr>
        </p:nvSpPr>
        <p:spPr>
          <a:xfrm>
            <a:off x="421123" y="1269100"/>
            <a:ext cx="6199813" cy="812880"/>
          </a:xfrm>
          <a:prstGeom prst="rect">
            <a:avLst/>
          </a:prstGeom>
        </p:spPr>
        <p:txBody>
          <a:bodyPr lIns="45719" tIns="45719" rIns="45719" bIns="45719">
            <a:noAutofit/>
          </a:bodyPr>
          <a:lstStyle>
            <a:lvl1pPr algn="l" defTabSz="457189">
              <a:lnSpc>
                <a:spcPts val="2000"/>
              </a:lnSpc>
              <a:defRPr sz="2000" spc="-120">
                <a:solidFill>
                  <a:srgbClr val="262626"/>
                </a:solidFill>
                <a:latin typeface="+mj-lt"/>
                <a:ea typeface="+mj-ea"/>
                <a:cs typeface="+mj-cs"/>
                <a:sym typeface="EYInterstate Bold"/>
              </a:defRPr>
            </a:lvl1pPr>
          </a:lstStyle>
          <a:p>
            <a:pPr lvl="0"/>
            <a:r>
              <a:rPr lang="en-US"/>
              <a:t>Click to edit Master text styles</a:t>
            </a:r>
          </a:p>
        </p:txBody>
      </p:sp>
      <p:sp>
        <p:nvSpPr>
          <p:cNvPr id="31" name="No te debes quedar sólo en lo superficial, además del Big Data, necesitas entender el por qué de las cosas, profundizar en los detalles, entender las emociones……"/>
          <p:cNvSpPr>
            <a:spLocks noGrp="1"/>
          </p:cNvSpPr>
          <p:nvPr>
            <p:ph type="body" sz="quarter" idx="17"/>
          </p:nvPr>
        </p:nvSpPr>
        <p:spPr>
          <a:xfrm>
            <a:off x="423333" y="2291642"/>
            <a:ext cx="4826000" cy="1609393"/>
          </a:xfrm>
          <a:prstGeom prst="rect">
            <a:avLst/>
          </a:prstGeom>
        </p:spPr>
        <p:txBody>
          <a:bodyPr lIns="45719" tIns="45719" rIns="45719" bIns="45719">
            <a:noAutofit/>
          </a:bodyPr>
          <a:lstStyle>
            <a:lvl1pPr algn="l" defTabSz="457189">
              <a:lnSpc>
                <a:spcPts val="1200"/>
              </a:lnSpc>
              <a:spcBef>
                <a:spcPts val="700"/>
              </a:spcBef>
              <a:defRPr sz="900" spc="-36">
                <a:solidFill>
                  <a:srgbClr val="888888"/>
                </a:solidFill>
                <a:latin typeface="+mn-lt"/>
                <a:ea typeface="+mn-ea"/>
                <a:cs typeface="+mn-cs"/>
                <a:sym typeface="EYInterstate Light"/>
              </a:defRPr>
            </a:lvl1pPr>
          </a:lstStyle>
          <a:p>
            <a:pPr lvl="0" algn="l" defTabSz="342900">
              <a:lnSpc>
                <a:spcPts val="900"/>
              </a:lnSpc>
              <a:spcBef>
                <a:spcPts val="525"/>
              </a:spcBef>
              <a:defRPr sz="1200" spc="-48">
                <a:solidFill>
                  <a:srgbClr val="888888"/>
                </a:solidFill>
                <a:latin typeface="+mn-lt"/>
                <a:ea typeface="+mn-ea"/>
                <a:cs typeface="+mn-cs"/>
                <a:sym typeface="EYInterstate Light"/>
              </a:defRPr>
            </a:pPr>
            <a:r>
              <a:rPr lang="en-US"/>
              <a:t>Click to edit Master text styles</a:t>
            </a:r>
          </a:p>
          <a:p>
            <a:pPr lvl="1" algn="l" defTabSz="342900">
              <a:lnSpc>
                <a:spcPts val="900"/>
              </a:lnSpc>
              <a:spcBef>
                <a:spcPts val="525"/>
              </a:spcBef>
              <a:defRPr sz="1200" spc="-48">
                <a:solidFill>
                  <a:srgbClr val="888888"/>
                </a:solidFill>
                <a:latin typeface="+mn-lt"/>
                <a:ea typeface="+mn-ea"/>
                <a:cs typeface="+mn-cs"/>
                <a:sym typeface="EYInterstate Light"/>
              </a:defRPr>
            </a:pPr>
            <a:r>
              <a:rPr lang="en-US"/>
              <a:t>Second level</a:t>
            </a:r>
          </a:p>
          <a:p>
            <a:pPr lvl="2" algn="l" defTabSz="342900">
              <a:lnSpc>
                <a:spcPts val="900"/>
              </a:lnSpc>
              <a:spcBef>
                <a:spcPts val="525"/>
              </a:spcBef>
              <a:defRPr sz="1200" spc="-48">
                <a:solidFill>
                  <a:srgbClr val="888888"/>
                </a:solidFill>
                <a:latin typeface="+mn-lt"/>
                <a:ea typeface="+mn-ea"/>
                <a:cs typeface="+mn-cs"/>
                <a:sym typeface="EYInterstate Light"/>
              </a:defRPr>
            </a:pPr>
            <a:r>
              <a:rPr lang="en-US"/>
              <a:t>Third level</a:t>
            </a:r>
          </a:p>
        </p:txBody>
      </p:sp>
      <p:sp>
        <p:nvSpPr>
          <p:cNvPr id="32" name="No te debes quedar sólo en lo superficial, además del Big Data, necesitas entender el por qué de las cosas, profundizar en los detalles, entender las emociones…"/>
          <p:cNvSpPr>
            <a:spLocks noGrp="1"/>
          </p:cNvSpPr>
          <p:nvPr>
            <p:ph type="body" sz="quarter" idx="18"/>
          </p:nvPr>
        </p:nvSpPr>
        <p:spPr>
          <a:xfrm>
            <a:off x="423333" y="4110694"/>
            <a:ext cx="4826000" cy="731561"/>
          </a:xfrm>
          <a:prstGeom prst="rect">
            <a:avLst/>
          </a:prstGeom>
        </p:spPr>
        <p:txBody>
          <a:bodyPr lIns="45719" tIns="45719" rIns="45719" bIns="45719">
            <a:noAutofit/>
          </a:bodyPr>
          <a:lstStyle>
            <a:lvl1pPr algn="l" defTabSz="457189">
              <a:lnSpc>
                <a:spcPts val="1200"/>
              </a:lnSpc>
              <a:spcBef>
                <a:spcPts val="700"/>
              </a:spcBef>
              <a:defRPr sz="1000" spc="-39">
                <a:solidFill>
                  <a:srgbClr val="888888"/>
                </a:solidFill>
                <a:latin typeface="+mn-lt"/>
                <a:ea typeface="+mn-ea"/>
                <a:cs typeface="+mn-cs"/>
                <a:sym typeface="EYInterstate Light"/>
              </a:defRPr>
            </a:lvl1pPr>
          </a:lstStyle>
          <a:p>
            <a:pPr lvl="0"/>
            <a:r>
              <a:rPr lang="en-US"/>
              <a:t>Click to edit Master text styles</a:t>
            </a:r>
          </a:p>
        </p:txBody>
      </p:sp>
      <p:sp>
        <p:nvSpPr>
          <p:cNvPr id="33" name="Punto 1…"/>
          <p:cNvSpPr>
            <a:spLocks noGrp="1"/>
          </p:cNvSpPr>
          <p:nvPr>
            <p:ph type="body" sz="quarter" idx="19"/>
          </p:nvPr>
        </p:nvSpPr>
        <p:spPr>
          <a:xfrm>
            <a:off x="423336" y="4960338"/>
            <a:ext cx="2536169" cy="399468"/>
          </a:xfrm>
          <a:prstGeom prst="rect">
            <a:avLst/>
          </a:prstGeom>
        </p:spPr>
        <p:txBody>
          <a:bodyPr lIns="50800" tIns="50800" rIns="50800" bIns="50800">
            <a:spAutoFit/>
          </a:bodyPr>
          <a:lstStyle>
            <a:lvl1pPr marL="126997" indent="-126997" algn="l" defTabSz="457189">
              <a:lnSpc>
                <a:spcPts val="1200"/>
              </a:lnSpc>
              <a:spcBef>
                <a:spcPts val="700"/>
              </a:spcBef>
              <a:buClr>
                <a:srgbClr val="FFD200"/>
              </a:buClr>
              <a:buSzPct val="140000"/>
              <a:buChar char="▪"/>
              <a:defRPr sz="750" spc="-29">
                <a:solidFill>
                  <a:srgbClr val="888888"/>
                </a:solidFill>
                <a:latin typeface="+mn-lt"/>
                <a:ea typeface="+mn-ea"/>
                <a:cs typeface="+mn-cs"/>
                <a:sym typeface="EYInterstate Light"/>
              </a:defRPr>
            </a:lvl1pPr>
          </a:lstStyle>
          <a:p>
            <a:pPr marL="95250" lvl="0"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Click to edit Master text styles</a:t>
            </a:r>
          </a:p>
          <a:p>
            <a:pPr marL="95250" lvl="1"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Second level</a:t>
            </a:r>
          </a:p>
        </p:txBody>
      </p:sp>
      <p:pic>
        <p:nvPicPr>
          <p:cNvPr id="10" name="logo_gris.png" descr="logo_gris.png"/>
          <p:cNvPicPr>
            <a:picLocks noChangeAspect="1"/>
          </p:cNvPicPr>
          <p:nvPr/>
        </p:nvPicPr>
        <p:blipFill>
          <a:blip r:embed="rId2"/>
          <a:stretch>
            <a:fillRect/>
          </a:stretch>
        </p:blipFill>
        <p:spPr>
          <a:xfrm>
            <a:off x="11643362" y="6281848"/>
            <a:ext cx="442119" cy="517601"/>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Rapport</a:t>
            </a:r>
            <a:r>
              <a:rPr lang="fr-FR" sz="750" noProof="0" dirty="0">
                <a:solidFill>
                  <a:srgbClr val="808080"/>
                </a:solidFill>
                <a:latin typeface="EYInterstate Regular" panose="02000503020000020004" pitchFamily="2" charset="0"/>
              </a:rPr>
              <a:t> de détection</a:t>
            </a:r>
          </a:p>
        </p:txBody>
      </p:sp>
    </p:spTree>
    <p:extLst>
      <p:ext uri="{BB962C8B-B14F-4D97-AF65-F5344CB8AC3E}">
        <p14:creationId xmlns:p14="http://schemas.microsoft.com/office/powerpoint/2010/main" val="229630750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od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3807056482"/>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5"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a:t>
            </a:r>
            <a:r>
              <a:rPr lang="en-GB" sz="750" dirty="0">
                <a:solidFill>
                  <a:srgbClr val="808080"/>
                </a:solidFill>
                <a:latin typeface="EYInterstate Regular" panose="02000503020000020004" pitchFamily="2" charset="0"/>
              </a:rPr>
              <a:t>Improvement</a:t>
            </a:r>
            <a:r>
              <a:rPr lang="fr-FR" sz="750" dirty="0">
                <a:solidFill>
                  <a:srgbClr val="808080"/>
                </a:solidFill>
                <a:latin typeface="EYInterstate Regular" panose="02000503020000020004" pitchFamily="2" charset="0"/>
              </a:rPr>
              <a: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44383401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43" userDrawn="1">
          <p15:clr>
            <a:srgbClr val="FBAE40"/>
          </p15:clr>
        </p15:guide>
        <p15:guide id="3" pos="9837" userDrawn="1">
          <p15:clr>
            <a:srgbClr val="FBAE40"/>
          </p15:clr>
        </p15:guide>
        <p15:guide id="4" orient="horz" pos="399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
        <p:nvSpPr>
          <p:cNvPr id="6" name="Title 5"/>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71216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sz="half" idx="1"/>
          </p:nvPr>
        </p:nvSpPr>
        <p:spPr>
          <a:xfrm>
            <a:off x="609600" y="1426465"/>
            <a:ext cx="5384800" cy="4698111"/>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426465"/>
            <a:ext cx="5384800" cy="4698111"/>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420780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sz="half" idx="1"/>
          </p:nvPr>
        </p:nvSpPr>
        <p:spPr>
          <a:xfrm>
            <a:off x="609600" y="2131821"/>
            <a:ext cx="5390400" cy="3994963"/>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1600" y="2131821"/>
            <a:ext cx="5390400" cy="3994963"/>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
        <p:nvSpPr>
          <p:cNvPr id="10" name="Text Placeholder 9"/>
          <p:cNvSpPr>
            <a:spLocks noGrp="1"/>
          </p:cNvSpPr>
          <p:nvPr>
            <p:ph type="body" sz="quarter" idx="12"/>
          </p:nvPr>
        </p:nvSpPr>
        <p:spPr>
          <a:xfrm>
            <a:off x="609600" y="1426464"/>
            <a:ext cx="5390400" cy="640800"/>
          </a:xfrm>
        </p:spPr>
        <p:txBody>
          <a:bodyPr anchor="t" anchorCtr="0"/>
          <a:lstStyle>
            <a:lvl1pPr marL="0" indent="0">
              <a:buNone/>
              <a:defRPr sz="1100" b="1">
                <a:solidFill>
                  <a:schemeClr val="bg1"/>
                </a:solidFill>
                <a:latin typeface="EYInterstate Regular"/>
                <a:cs typeface="Arial" pitchFamily="34" charset="0"/>
                <a:sym typeface="EYInterstate"/>
              </a:defRPr>
            </a:lvl1pPr>
          </a:lstStyle>
          <a:p>
            <a:pPr lvl="0"/>
            <a:r>
              <a:rPr lang="en-US"/>
              <a:t>Click to edit Master text styles</a:t>
            </a:r>
          </a:p>
        </p:txBody>
      </p:sp>
      <p:sp>
        <p:nvSpPr>
          <p:cNvPr id="11" name="Text Placeholder 9"/>
          <p:cNvSpPr>
            <a:spLocks noGrp="1"/>
          </p:cNvSpPr>
          <p:nvPr>
            <p:ph type="body" sz="quarter" idx="13"/>
          </p:nvPr>
        </p:nvSpPr>
        <p:spPr>
          <a:xfrm>
            <a:off x="6201600" y="1426464"/>
            <a:ext cx="5390400" cy="640800"/>
          </a:xfrm>
        </p:spPr>
        <p:txBody>
          <a:bodyPr anchor="t" anchorCtr="0"/>
          <a:lstStyle>
            <a:lvl1pPr marL="0" indent="0">
              <a:buNone/>
              <a:defRPr sz="1100" b="1">
                <a:solidFill>
                  <a:schemeClr val="bg1"/>
                </a:solidFill>
                <a:latin typeface="EYInterstate Regular"/>
                <a:cs typeface="Arial" pitchFamily="34" charset="0"/>
                <a:sym typeface="EYInterstate"/>
              </a:defRPr>
            </a:lvl1pPr>
          </a:lstStyle>
          <a:p>
            <a:pPr lvl="0"/>
            <a:r>
              <a:rPr lang="en-US"/>
              <a:t>Click to edit Master text styles</a:t>
            </a:r>
          </a:p>
        </p:txBody>
      </p:sp>
    </p:spTree>
    <p:extLst>
      <p:ext uri="{BB962C8B-B14F-4D97-AF65-F5344CB8AC3E}">
        <p14:creationId xmlns:p14="http://schemas.microsoft.com/office/powerpoint/2010/main" val="368306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6" name="Object 5"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sz="quarter" idx="11"/>
          </p:nvPr>
        </p:nvSpPr>
        <p:spPr>
          <a:xfrm>
            <a:off x="607485" y="1024129"/>
            <a:ext cx="10972800" cy="1643063"/>
          </a:xfrm>
        </p:spPr>
        <p:txBody>
          <a:bodyPr/>
          <a:lstStyle>
            <a:lvl1pPr marL="0" indent="0" algn="l">
              <a:lnSpc>
                <a:spcPct val="85000"/>
              </a:lnSpc>
              <a:spcBef>
                <a:spcPts val="0"/>
              </a:spcBef>
              <a:buNone/>
              <a:defRPr sz="5000" b="1">
                <a:solidFill>
                  <a:schemeClr val="bg2"/>
                </a:solidFill>
                <a:latin typeface="EYInterstate Regular"/>
                <a:cs typeface="Arial" pitchFamily="34" charset="0"/>
                <a:sym typeface="EYInterstat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84620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EYInterstate Regular"/>
                <a:cs typeface="Arial" pitchFamily="34" charset="0"/>
                <a:sym typeface="EYInterstate"/>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215859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grpSp>
        <p:nvGrpSpPr>
          <p:cNvPr id="5" name="Group 14"/>
          <p:cNvGrpSpPr>
            <a:grpSpLocks noChangeAspect="1"/>
          </p:cNvGrpSpPr>
          <p:nvPr userDrawn="1"/>
        </p:nvGrpSpPr>
        <p:grpSpPr bwMode="auto">
          <a:xfrm>
            <a:off x="5" y="0"/>
            <a:ext cx="4669367" cy="1182688"/>
            <a:chOff x="-1055" y="2405319"/>
            <a:chExt cx="9145054" cy="3346232"/>
          </a:xfrm>
        </p:grpSpPr>
        <p:sp>
          <p:nvSpPr>
            <p:cNvPr id="6" name="Freeform 15"/>
            <p:cNvSpPr>
              <a:spLocks/>
            </p:cNvSpPr>
            <p:nvPr userDrawn="1"/>
          </p:nvSpPr>
          <p:spPr bwMode="gray">
            <a:xfrm>
              <a:off x="2273866" y="2405319"/>
              <a:ext cx="6870133" cy="2494990"/>
            </a:xfrm>
            <a:custGeom>
              <a:avLst/>
              <a:gdLst>
                <a:gd name="T0" fmla="*/ 0 w 5081"/>
                <a:gd name="T1" fmla="*/ 2147483647 h 1852"/>
                <a:gd name="T2" fmla="*/ 2147483647 w 5081"/>
                <a:gd name="T3" fmla="*/ 0 h 1852"/>
                <a:gd name="T4" fmla="*/ 2147483647 w 5081"/>
                <a:gd name="T5" fmla="*/ 2147483647 h 1852"/>
                <a:gd name="T6" fmla="*/ 0 w 5081"/>
                <a:gd name="T7" fmla="*/ 2147483647 h 18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81" h="1852">
                  <a:moveTo>
                    <a:pt x="0" y="1852"/>
                  </a:moveTo>
                  <a:lnTo>
                    <a:pt x="5081" y="0"/>
                  </a:lnTo>
                  <a:lnTo>
                    <a:pt x="5081" y="968"/>
                  </a:lnTo>
                  <a:lnTo>
                    <a:pt x="0" y="18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96938" fontAlgn="base">
                <a:spcBef>
                  <a:spcPct val="0"/>
                </a:spcBef>
                <a:spcAft>
                  <a:spcPct val="0"/>
                </a:spcAft>
              </a:pPr>
              <a:endParaRPr lang="fr-FR" sz="1800" dirty="0">
                <a:solidFill>
                  <a:srgbClr val="000000"/>
                </a:solidFill>
                <a:latin typeface="EYInterstate Regular"/>
                <a:ea typeface="ＭＳ Ｐゴシック" pitchFamily="34" charset="-128"/>
                <a:sym typeface="EYInterstate"/>
              </a:endParaRPr>
            </a:p>
          </p:txBody>
        </p:sp>
        <p:pic>
          <p:nvPicPr>
            <p:cNvPr id="8"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55" y="4411633"/>
              <a:ext cx="2285060" cy="133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userDrawn="1"/>
        </p:nvGrpSpPr>
        <p:grpSpPr bwMode="gray">
          <a:xfrm>
            <a:off x="1216359" y="1026421"/>
            <a:ext cx="488420" cy="204787"/>
            <a:chOff x="8348663" y="6450013"/>
            <a:chExt cx="338137" cy="204787"/>
          </a:xfrm>
          <a:solidFill>
            <a:srgbClr val="808080"/>
          </a:solidFill>
        </p:grpSpPr>
        <p:sp>
          <p:nvSpPr>
            <p:cNvPr id="10"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a:lstStyle/>
            <a:p>
              <a:pPr>
                <a:defRPr/>
              </a:pPr>
              <a:endParaRPr lang="en-GB" sz="1800" dirty="0">
                <a:solidFill>
                  <a:srgbClr val="000000"/>
                </a:solidFill>
                <a:latin typeface="EYInterstate Regular"/>
                <a:ea typeface="MS PGothic" pitchFamily="34" charset="-128"/>
                <a:sym typeface="EYInterstate"/>
              </a:endParaRPr>
            </a:p>
          </p:txBody>
        </p:sp>
        <p:sp>
          <p:nvSpPr>
            <p:cNvPr id="11"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a:lstStyle/>
            <a:p>
              <a:pPr>
                <a:defRPr/>
              </a:pPr>
              <a:endParaRPr lang="en-GB" sz="1800" dirty="0">
                <a:solidFill>
                  <a:srgbClr val="000000"/>
                </a:solidFill>
                <a:latin typeface="EYInterstate Regular"/>
                <a:ea typeface="MS PGothic" pitchFamily="34" charset="-128"/>
                <a:sym typeface="EYInterstate"/>
              </a:endParaRPr>
            </a:p>
          </p:txBody>
        </p:sp>
      </p:grpSp>
    </p:spTree>
    <p:extLst>
      <p:ext uri="{BB962C8B-B14F-4D97-AF65-F5344CB8AC3E}">
        <p14:creationId xmlns:p14="http://schemas.microsoft.com/office/powerpoint/2010/main" val="157268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Tree>
    <p:extLst>
      <p:ext uri="{BB962C8B-B14F-4D97-AF65-F5344CB8AC3E}">
        <p14:creationId xmlns:p14="http://schemas.microsoft.com/office/powerpoint/2010/main" val="342134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5.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oleObject" Target="../embeddings/oleObject15.bin"/><Relationship Id="rId5" Type="http://schemas.openxmlformats.org/officeDocument/2006/relationships/slideLayout" Target="../slideLayouts/slideLayout18.xml"/><Relationship Id="rId10" Type="http://schemas.openxmlformats.org/officeDocument/2006/relationships/tags" Target="../tags/tag16.xml"/><Relationship Id="rId4" Type="http://schemas.openxmlformats.org/officeDocument/2006/relationships/slideLayout" Target="../slideLayouts/slideLayout17.xml"/><Relationship Id="rId9" Type="http://schemas.openxmlformats.org/officeDocument/2006/relationships/tags" Target="../tags/tag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5.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oleObject" Target="../embeddings/oleObject15.bin"/><Relationship Id="rId5" Type="http://schemas.openxmlformats.org/officeDocument/2006/relationships/slideLayout" Target="../slideLayouts/slideLayout25.xml"/><Relationship Id="rId10" Type="http://schemas.openxmlformats.org/officeDocument/2006/relationships/tags" Target="../tags/tag27.xml"/><Relationship Id="rId4" Type="http://schemas.openxmlformats.org/officeDocument/2006/relationships/slideLayout" Target="../slideLayouts/slideLayout24.xml"/><Relationship Id="rId9" Type="http://schemas.openxmlformats.org/officeDocument/2006/relationships/tags" Target="../tags/tag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5"/>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6" name="Object 5" hidden="1"/>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a:xfrm>
            <a:off x="605368" y="201600"/>
            <a:ext cx="10977033"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600" y="6409944"/>
            <a:ext cx="963168" cy="201168"/>
          </a:xfrm>
          <a:prstGeom prst="rect">
            <a:avLst/>
          </a:prstGeom>
          <a:noFill/>
        </p:spPr>
        <p:txBody>
          <a:bodyPr wrap="square" lIns="0" tIns="0" rIns="0" bIns="0" rtlCol="0" anchor="ctr" anchorCtr="0">
            <a:noAutofit/>
          </a:bodyPr>
          <a:lstStyle/>
          <a:p>
            <a:r>
              <a:rPr lang="en-GB" sz="1100" dirty="0">
                <a:solidFill>
                  <a:srgbClr val="646464"/>
                </a:solidFill>
                <a:latin typeface="EYInterstate Regular"/>
                <a:cs typeface="Arial" pitchFamily="34" charset="0"/>
                <a:sym typeface="EYInterstate"/>
              </a:rPr>
              <a:t>Page </a:t>
            </a:r>
            <a:fld id="{9AE4D82F-B047-469B-AC52-A46321747EAF}" type="slidenum">
              <a:rPr lang="en-GB" sz="1100" smtClean="0">
                <a:solidFill>
                  <a:srgbClr val="646464"/>
                </a:solidFill>
                <a:latin typeface="EYInterstate Regular"/>
                <a:cs typeface="Arial" pitchFamily="34" charset="0"/>
                <a:sym typeface="EYInterstate"/>
              </a:rPr>
              <a:pPr/>
              <a:t>‹#›</a:t>
            </a:fld>
            <a:endParaRPr lang="en-GB" sz="1100" dirty="0">
              <a:solidFill>
                <a:srgbClr val="646464"/>
              </a:solidFill>
              <a:latin typeface="EYInterstate Regular"/>
              <a:cs typeface="Arial" pitchFamily="34" charset="0"/>
              <a:sym typeface="EYInterstate"/>
            </a:endParaRPr>
          </a:p>
        </p:txBody>
      </p:sp>
      <p:grpSp>
        <p:nvGrpSpPr>
          <p:cNvPr id="8" name="Group 7"/>
          <p:cNvGrpSpPr/>
          <p:nvPr/>
        </p:nvGrpSpPr>
        <p:grpSpPr bwMode="gray">
          <a:xfrm>
            <a:off x="11131552" y="6450014"/>
            <a:ext cx="450849"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grpSp>
      <p:sp>
        <p:nvSpPr>
          <p:cNvPr id="13" name="Text Box 16"/>
          <p:cNvSpPr txBox="1">
            <a:spLocks noChangeArrowheads="1"/>
          </p:cNvSpPr>
          <p:nvPr userDrawn="1"/>
        </p:nvSpPr>
        <p:spPr bwMode="gray">
          <a:xfrm>
            <a:off x="605367" y="6575763"/>
            <a:ext cx="1098126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0725" algn="l" defTabSz="995363">
              <a:defRPr sz="2400">
                <a:solidFill>
                  <a:schemeClr val="tx1"/>
                </a:solidFill>
                <a:latin typeface="Times New Roman" pitchFamily="18" charset="0"/>
              </a:defRPr>
            </a:lvl5pPr>
            <a:lvl6pPr marL="2447925" defTabSz="995363" fontAlgn="base">
              <a:spcBef>
                <a:spcPct val="0"/>
              </a:spcBef>
              <a:spcAft>
                <a:spcPct val="0"/>
              </a:spcAft>
              <a:defRPr sz="2400">
                <a:solidFill>
                  <a:schemeClr val="tx1"/>
                </a:solidFill>
                <a:latin typeface="Times New Roman" pitchFamily="18" charset="0"/>
              </a:defRPr>
            </a:lvl6pPr>
            <a:lvl7pPr marL="2905125" defTabSz="995363" fontAlgn="base">
              <a:spcBef>
                <a:spcPct val="0"/>
              </a:spcBef>
              <a:spcAft>
                <a:spcPct val="0"/>
              </a:spcAft>
              <a:defRPr sz="2400">
                <a:solidFill>
                  <a:schemeClr val="tx1"/>
                </a:solidFill>
                <a:latin typeface="Times New Roman" pitchFamily="18" charset="0"/>
              </a:defRPr>
            </a:lvl7pPr>
            <a:lvl8pPr marL="3362325" defTabSz="995363" fontAlgn="base">
              <a:spcBef>
                <a:spcPct val="0"/>
              </a:spcBef>
              <a:spcAft>
                <a:spcPct val="0"/>
              </a:spcAft>
              <a:defRPr sz="2400">
                <a:solidFill>
                  <a:schemeClr val="tx1"/>
                </a:solidFill>
                <a:latin typeface="Times New Roman" pitchFamily="18" charset="0"/>
              </a:defRPr>
            </a:lvl8pPr>
            <a:lvl9pPr marL="3819525" defTabSz="995363" fontAlgn="base">
              <a:spcBef>
                <a:spcPct val="0"/>
              </a:spcBef>
              <a:spcAft>
                <a:spcPct val="0"/>
              </a:spcAft>
              <a:defRPr sz="2400">
                <a:solidFill>
                  <a:schemeClr val="tx1"/>
                </a:solidFill>
                <a:latin typeface="Times New Roman" pitchFamily="18" charset="0"/>
              </a:defRPr>
            </a:lvl9pPr>
          </a:lstStyle>
          <a:p>
            <a:pPr>
              <a:defRPr/>
            </a:pPr>
            <a: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t>© 2016 Propriété d’Ernst &amp; Young Advisory – Confidentiel. </a:t>
            </a:r>
            <a:b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br>
            <a: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t>Cette proposition de services, à votre seul usage interne, est indissociable des éléments de contexte qui ont permis de l’établir.</a:t>
            </a:r>
            <a:r>
              <a:rPr lang="en-US" sz="800" dirty="0">
                <a:solidFill>
                  <a:srgbClr val="646464"/>
                </a:solidFill>
                <a:latin typeface="EYInterstate Regular" panose="02000503020000020004" pitchFamily="2" charset="0"/>
                <a:cs typeface="Times New Roman" pitchFamily="18" charset="0"/>
                <a:sym typeface="EYInterstate" panose="02000503020000020004" pitchFamily="2" charset="0"/>
              </a:rPr>
              <a:t> </a:t>
            </a:r>
          </a:p>
        </p:txBody>
      </p:sp>
    </p:spTree>
    <p:extLst>
      <p:ext uri="{BB962C8B-B14F-4D97-AF65-F5344CB8AC3E}">
        <p14:creationId xmlns:p14="http://schemas.microsoft.com/office/powerpoint/2010/main" val="3659115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85000"/>
        </a:lnSpc>
        <a:spcBef>
          <a:spcPct val="0"/>
        </a:spcBef>
        <a:buNone/>
        <a:defRPr sz="2400" b="1" kern="1200">
          <a:solidFill>
            <a:schemeClr val="bg1"/>
          </a:solidFill>
          <a:latin typeface="EYInterstate Regular"/>
          <a:ea typeface="+mj-ea"/>
          <a:cs typeface="Arial" pitchFamily="34" charset="0"/>
          <a:sym typeface="EYInterstate"/>
        </a:defRPr>
      </a:lvl1pPr>
    </p:titleStyle>
    <p:bodyStyle>
      <a:lvl1pPr marL="342900" indent="-342900"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1pPr>
      <a:lvl2pPr marL="709613"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2pPr>
      <a:lvl3pPr marL="1077913"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3pPr>
      <a:lvl4pPr marL="1433513" indent="-355600"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4pPr>
      <a:lvl5pPr marL="1787525"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410462894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5" name="Object 4"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10"/>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17644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393326202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5" name="Object 4"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10"/>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968476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3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9.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4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4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4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43.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4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9DC1329-E2F6-4E0F-9C18-DBEF46925351}"/>
              </a:ext>
            </a:extLst>
          </p:cNvPr>
          <p:cNvSpPr/>
          <p:nvPr/>
        </p:nvSpPr>
        <p:spPr>
          <a:xfrm>
            <a:off x="0" y="2142459"/>
            <a:ext cx="2460400" cy="2876773"/>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defRPr/>
            </a:pPr>
            <a:endParaRPr lang="fr-FR" sz="900">
              <a:solidFill>
                <a:srgbClr val="808080"/>
              </a:solidFill>
              <a:latin typeface="EYInterstate Light"/>
            </a:endParaRPr>
          </a:p>
        </p:txBody>
      </p:sp>
      <p:sp>
        <p:nvSpPr>
          <p:cNvPr id="24" name="Text Placeholder 78">
            <a:extLst>
              <a:ext uri="{FF2B5EF4-FFF2-40B4-BE49-F238E27FC236}">
                <a16:creationId xmlns:a16="http://schemas.microsoft.com/office/drawing/2014/main" id="{68D13AD6-2B82-43A4-A821-6D439803604B}"/>
              </a:ext>
            </a:extLst>
          </p:cNvPr>
          <p:cNvSpPr txBox="1">
            <a:spLocks/>
          </p:cNvSpPr>
          <p:nvPr/>
        </p:nvSpPr>
        <p:spPr>
          <a:xfrm>
            <a:off x="140016" y="2690554"/>
            <a:ext cx="2067432" cy="214313"/>
          </a:xfrm>
          <a:prstGeom prst="rect">
            <a:avLst/>
          </a:prstGeom>
        </p:spPr>
        <p:txBody>
          <a:bodyPr lIns="0" tIns="45720" rIns="91440" bIns="45720" anchor="t"/>
          <a:lstStyle>
            <a:lvl1pPr marL="0" marR="0" indent="0" algn="l" defTabSz="412544" latinLnBrk="0">
              <a:lnSpc>
                <a:spcPct val="100000"/>
              </a:lnSpc>
              <a:spcBef>
                <a:spcPts val="0"/>
              </a:spcBef>
              <a:spcAft>
                <a:spcPts val="0"/>
              </a:spcAft>
              <a:buClrTx/>
              <a:buSzPct val="125000"/>
              <a:buFontTx/>
              <a:buNone/>
              <a:tabLst/>
              <a:defRPr sz="1499" b="1" i="0" u="none" strike="noStrike" cap="none" spc="0" baseline="0">
                <a:ln>
                  <a:noFill/>
                </a:ln>
                <a:solidFill>
                  <a:srgbClr val="000000"/>
                </a:solidFill>
                <a:uFillTx/>
                <a:latin typeface="EYInterstate Bold" panose="0200080303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defTabSz="309408">
              <a:defRPr/>
            </a:pPr>
            <a:r>
              <a:rPr lang="fr-FR" sz="1400" kern="0" dirty="0">
                <a:latin typeface="EYInterstate Bold"/>
              </a:rPr>
              <a:t>Daniel Blundell	</a:t>
            </a:r>
          </a:p>
        </p:txBody>
      </p:sp>
      <p:sp>
        <p:nvSpPr>
          <p:cNvPr id="25" name="Text Placeholder 80">
            <a:extLst>
              <a:ext uri="{FF2B5EF4-FFF2-40B4-BE49-F238E27FC236}">
                <a16:creationId xmlns:a16="http://schemas.microsoft.com/office/drawing/2014/main" id="{EE99B80D-CC05-4485-8CBD-761CA7543D22}"/>
              </a:ext>
            </a:extLst>
          </p:cNvPr>
          <p:cNvSpPr txBox="1">
            <a:spLocks/>
          </p:cNvSpPr>
          <p:nvPr/>
        </p:nvSpPr>
        <p:spPr>
          <a:xfrm>
            <a:off x="140016" y="2992182"/>
            <a:ext cx="2209275" cy="369275"/>
          </a:xfrm>
          <a:prstGeom prst="rect">
            <a:avLst/>
          </a:prstGeom>
        </p:spPr>
        <p:txBody>
          <a:bodyPr lIns="0" tIns="45720" rIns="91440" bIns="45720" anchor="t"/>
          <a:lstStyle>
            <a:lvl1pPr marL="0" marR="0" indent="0" algn="l" defTabSz="412544" latinLnBrk="0">
              <a:lnSpc>
                <a:spcPct val="100000"/>
              </a:lnSpc>
              <a:spcBef>
                <a:spcPts val="2949"/>
              </a:spcBef>
              <a:spcAft>
                <a:spcPts val="0"/>
              </a:spcAft>
              <a:buClrTx/>
              <a:buSzPct val="125000"/>
              <a:buFontTx/>
              <a:buNone/>
              <a:tabLst/>
              <a:defRPr sz="1199" b="1" i="0" u="none" strike="noStrike" cap="none" spc="0" baseline="0">
                <a:ln>
                  <a:noFill/>
                </a:ln>
                <a:solidFill>
                  <a:srgbClr val="000000"/>
                </a:solidFill>
                <a:uFillTx/>
                <a:latin typeface="EYInterstate Bold" panose="0200080303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defTabSz="309408">
              <a:spcBef>
                <a:spcPts val="2212"/>
              </a:spcBef>
              <a:defRPr/>
            </a:pPr>
            <a:r>
              <a:rPr lang="fr-FR" sz="1000" kern="0" dirty="0">
                <a:latin typeface="EYInterstate Bold"/>
              </a:rPr>
              <a:t>Manager – Data &amp; Analytics</a:t>
            </a:r>
            <a:endParaRPr lang="fr-FR" sz="1000" kern="0">
              <a:highlight>
                <a:srgbClr val="FF0000"/>
              </a:highlight>
              <a:latin typeface="EYInterstate Bold"/>
            </a:endParaRPr>
          </a:p>
        </p:txBody>
      </p:sp>
      <p:pic>
        <p:nvPicPr>
          <p:cNvPr id="26" name="Picture Placeholder 14">
            <a:extLst>
              <a:ext uri="{FF2B5EF4-FFF2-40B4-BE49-F238E27FC236}">
                <a16:creationId xmlns:a16="http://schemas.microsoft.com/office/drawing/2014/main" id="{4216F5F9-D3FE-4915-87BB-72C88B1917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30" t="6219" r="515" b="27447"/>
          <a:stretch/>
        </p:blipFill>
        <p:spPr>
          <a:xfrm>
            <a:off x="0" y="0"/>
            <a:ext cx="2460400" cy="2572674"/>
          </a:xfrm>
          <a:custGeom>
            <a:avLst/>
            <a:gdLst>
              <a:gd name="connsiteX0" fmla="*/ 0 w 6591300"/>
              <a:gd name="connsiteY0" fmla="*/ 0 h 7677150"/>
              <a:gd name="connsiteX1" fmla="*/ 6591300 w 6591300"/>
              <a:gd name="connsiteY1" fmla="*/ 0 h 7677150"/>
              <a:gd name="connsiteX2" fmla="*/ 6591300 w 6591300"/>
              <a:gd name="connsiteY2" fmla="*/ 7677150 h 7677150"/>
              <a:gd name="connsiteX3" fmla="*/ 0 w 6591300"/>
              <a:gd name="connsiteY3" fmla="*/ 7677150 h 7677150"/>
              <a:gd name="connsiteX4" fmla="*/ 0 w 6591300"/>
              <a:gd name="connsiteY4" fmla="*/ 0 h 7677150"/>
              <a:gd name="connsiteX0" fmla="*/ 0 w 6591300"/>
              <a:gd name="connsiteY0" fmla="*/ 0 h 7677150"/>
              <a:gd name="connsiteX1" fmla="*/ 6591300 w 6591300"/>
              <a:gd name="connsiteY1" fmla="*/ 0 h 7677150"/>
              <a:gd name="connsiteX2" fmla="*/ 6591300 w 6591300"/>
              <a:gd name="connsiteY2" fmla="*/ 6362700 h 7677150"/>
              <a:gd name="connsiteX3" fmla="*/ 0 w 6591300"/>
              <a:gd name="connsiteY3" fmla="*/ 7677150 h 7677150"/>
              <a:gd name="connsiteX4" fmla="*/ 0 w 6591300"/>
              <a:gd name="connsiteY4" fmla="*/ 0 h 7677150"/>
              <a:gd name="connsiteX0" fmla="*/ 0 w 6591300"/>
              <a:gd name="connsiteY0" fmla="*/ 0 h 7524750"/>
              <a:gd name="connsiteX1" fmla="*/ 6591300 w 6591300"/>
              <a:gd name="connsiteY1" fmla="*/ 0 h 7524750"/>
              <a:gd name="connsiteX2" fmla="*/ 6591300 w 6591300"/>
              <a:gd name="connsiteY2" fmla="*/ 6362700 h 7524750"/>
              <a:gd name="connsiteX3" fmla="*/ 38100 w 6591300"/>
              <a:gd name="connsiteY3" fmla="*/ 7524750 h 7524750"/>
              <a:gd name="connsiteX4" fmla="*/ 0 w 6591300"/>
              <a:gd name="connsiteY4" fmla="*/ 0 h 7524750"/>
              <a:gd name="connsiteX0" fmla="*/ 0 w 6591300"/>
              <a:gd name="connsiteY0" fmla="*/ 0 h 7599395"/>
              <a:gd name="connsiteX1" fmla="*/ 6591300 w 6591300"/>
              <a:gd name="connsiteY1" fmla="*/ 0 h 7599395"/>
              <a:gd name="connsiteX2" fmla="*/ 6591300 w 6591300"/>
              <a:gd name="connsiteY2" fmla="*/ 6362700 h 7599395"/>
              <a:gd name="connsiteX3" fmla="*/ 19439 w 6591300"/>
              <a:gd name="connsiteY3" fmla="*/ 7599395 h 7599395"/>
              <a:gd name="connsiteX4" fmla="*/ 0 w 6591300"/>
              <a:gd name="connsiteY4" fmla="*/ 0 h 7599395"/>
              <a:gd name="connsiteX0" fmla="*/ 0 w 6591300"/>
              <a:gd name="connsiteY0" fmla="*/ 0 h 7599395"/>
              <a:gd name="connsiteX1" fmla="*/ 6591300 w 6591300"/>
              <a:gd name="connsiteY1" fmla="*/ 0 h 7599395"/>
              <a:gd name="connsiteX2" fmla="*/ 6572639 w 6591300"/>
              <a:gd name="connsiteY2" fmla="*/ 6400022 h 7599395"/>
              <a:gd name="connsiteX3" fmla="*/ 19439 w 6591300"/>
              <a:gd name="connsiteY3" fmla="*/ 7599395 h 7599395"/>
              <a:gd name="connsiteX4" fmla="*/ 0 w 6591300"/>
              <a:gd name="connsiteY4" fmla="*/ 0 h 7599395"/>
              <a:gd name="connsiteX0" fmla="*/ 55640 w 6646940"/>
              <a:gd name="connsiteY0" fmla="*/ 0 h 7636718"/>
              <a:gd name="connsiteX1" fmla="*/ 6646940 w 6646940"/>
              <a:gd name="connsiteY1" fmla="*/ 0 h 7636718"/>
              <a:gd name="connsiteX2" fmla="*/ 6628279 w 6646940"/>
              <a:gd name="connsiteY2" fmla="*/ 6400022 h 7636718"/>
              <a:gd name="connsiteX3" fmla="*/ 434 w 6646940"/>
              <a:gd name="connsiteY3" fmla="*/ 7636718 h 7636718"/>
              <a:gd name="connsiteX4" fmla="*/ 55640 w 6646940"/>
              <a:gd name="connsiteY4" fmla="*/ 0 h 7636718"/>
              <a:gd name="connsiteX0" fmla="*/ 0 w 6591300"/>
              <a:gd name="connsiteY0" fmla="*/ 0 h 7599396"/>
              <a:gd name="connsiteX1" fmla="*/ 6591300 w 6591300"/>
              <a:gd name="connsiteY1" fmla="*/ 0 h 7599396"/>
              <a:gd name="connsiteX2" fmla="*/ 6572639 w 6591300"/>
              <a:gd name="connsiteY2" fmla="*/ 6400022 h 7599396"/>
              <a:gd name="connsiteX3" fmla="*/ 19439 w 6591300"/>
              <a:gd name="connsiteY3" fmla="*/ 7599396 h 7599396"/>
              <a:gd name="connsiteX4" fmla="*/ 0 w 6591300"/>
              <a:gd name="connsiteY4" fmla="*/ 0 h 7599396"/>
              <a:gd name="connsiteX0" fmla="*/ 0 w 6591300"/>
              <a:gd name="connsiteY0" fmla="*/ 0 h 7618057"/>
              <a:gd name="connsiteX1" fmla="*/ 6591300 w 6591300"/>
              <a:gd name="connsiteY1" fmla="*/ 0 h 7618057"/>
              <a:gd name="connsiteX2" fmla="*/ 6572639 w 6591300"/>
              <a:gd name="connsiteY2" fmla="*/ 6400022 h 7618057"/>
              <a:gd name="connsiteX3" fmla="*/ 19439 w 6591300"/>
              <a:gd name="connsiteY3" fmla="*/ 7618057 h 7618057"/>
              <a:gd name="connsiteX4" fmla="*/ 0 w 6591300"/>
              <a:gd name="connsiteY4" fmla="*/ 0 h 7618057"/>
              <a:gd name="connsiteX0" fmla="*/ 13887 w 6605187"/>
              <a:gd name="connsiteY0" fmla="*/ 0 h 7639573"/>
              <a:gd name="connsiteX1" fmla="*/ 6605187 w 6605187"/>
              <a:gd name="connsiteY1" fmla="*/ 0 h 7639573"/>
              <a:gd name="connsiteX2" fmla="*/ 6586526 w 6605187"/>
              <a:gd name="connsiteY2" fmla="*/ 6400022 h 7639573"/>
              <a:gd name="connsiteX3" fmla="*/ 1053 w 6605187"/>
              <a:gd name="connsiteY3" fmla="*/ 7639573 h 7639573"/>
              <a:gd name="connsiteX4" fmla="*/ 13887 w 6605187"/>
              <a:gd name="connsiteY4" fmla="*/ 0 h 763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187" h="7639573">
                <a:moveTo>
                  <a:pt x="13887" y="0"/>
                </a:moveTo>
                <a:lnTo>
                  <a:pt x="6605187" y="0"/>
                </a:lnTo>
                <a:cubicBezTo>
                  <a:pt x="6598967" y="2133341"/>
                  <a:pt x="6592746" y="4266681"/>
                  <a:pt x="6586526" y="6400022"/>
                </a:cubicBezTo>
                <a:lnTo>
                  <a:pt x="1053" y="7639573"/>
                </a:lnTo>
                <a:cubicBezTo>
                  <a:pt x="-5427" y="5106441"/>
                  <a:pt x="20367" y="2533132"/>
                  <a:pt x="13887" y="0"/>
                </a:cubicBezTo>
                <a:close/>
              </a:path>
            </a:pathLst>
          </a:custGeom>
        </p:spPr>
      </p:pic>
      <p:sp>
        <p:nvSpPr>
          <p:cNvPr id="27" name="Text Placeholder 82">
            <a:extLst>
              <a:ext uri="{FF2B5EF4-FFF2-40B4-BE49-F238E27FC236}">
                <a16:creationId xmlns:a16="http://schemas.microsoft.com/office/drawing/2014/main" id="{D382DA2A-B1E2-4B72-A602-045D27E7D93C}"/>
              </a:ext>
            </a:extLst>
          </p:cNvPr>
          <p:cNvSpPr txBox="1">
            <a:spLocks/>
          </p:cNvSpPr>
          <p:nvPr/>
        </p:nvSpPr>
        <p:spPr>
          <a:xfrm>
            <a:off x="280033" y="3399926"/>
            <a:ext cx="2069259" cy="465264"/>
          </a:xfrm>
          <a:prstGeom prst="rect">
            <a:avLst/>
          </a:prstGeom>
          <a:ln w="19050">
            <a:noFill/>
          </a:ln>
        </p:spPr>
        <p:txBody>
          <a:bodyPr lIns="0" tIns="45720" rIns="91440" bIns="45720" anchor="t"/>
          <a:lstStyle>
            <a:lvl1pPr marL="342729" marR="0" indent="-342729" algn="l" defTabSz="412544" latinLnBrk="0">
              <a:lnSpc>
                <a:spcPct val="100000"/>
              </a:lnSpc>
              <a:spcBef>
                <a:spcPts val="100"/>
              </a:spcBef>
              <a:spcAft>
                <a:spcPts val="0"/>
              </a:spcAft>
              <a:buClrTx/>
              <a:buSzPct val="125000"/>
              <a:buFont typeface="Arial" charset="0"/>
              <a:buChar char="•"/>
              <a:tabLst/>
              <a:defRPr sz="1199" b="1" i="0" u="none" strike="noStrike" cap="none" spc="0" baseline="0">
                <a:ln>
                  <a:noFill/>
                </a:ln>
                <a:solidFill>
                  <a:srgbClr val="000000"/>
                </a:solidFill>
                <a:uFillTx/>
                <a:latin typeface="EYInterstate Light" panose="0200050600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marL="86995" indent="0" defTabSz="987020">
              <a:spcAft>
                <a:spcPts val="284"/>
              </a:spcAft>
              <a:buNone/>
              <a:tabLst>
                <a:tab pos="207319" algn="l"/>
              </a:tabLst>
              <a:defRPr/>
            </a:pPr>
            <a:r>
              <a:rPr lang="sk-SK" altLang="x-none" sz="1000" b="0" dirty="0">
                <a:ea typeface="EYInterstate Light" charset="0"/>
                <a:cs typeface="EYInterstate Light" charset="0"/>
              </a:rPr>
              <a:t>+33 </a:t>
            </a:r>
            <a:r>
              <a:rPr lang="fr-FR" altLang="x-none" sz="1000" b="0" dirty="0">
                <a:latin typeface="EYInterstate Light"/>
                <a:ea typeface="EYInterstate Light" charset="0"/>
                <a:cs typeface="EYInterstate Light" charset="0"/>
              </a:rPr>
              <a:t>7 64 37 11 72</a:t>
            </a:r>
          </a:p>
          <a:p>
            <a:pPr marL="86995" indent="0" defTabSz="987020">
              <a:spcAft>
                <a:spcPts val="284"/>
              </a:spcAft>
              <a:buNone/>
              <a:tabLst>
                <a:tab pos="207319" algn="l"/>
              </a:tabLst>
              <a:defRPr/>
            </a:pPr>
            <a:r>
              <a:rPr lang="fr-FR" altLang="x-none" sz="1000" b="0" dirty="0">
                <a:latin typeface="EYInterstate Light"/>
                <a:ea typeface="EYInterstate Light" charset="0"/>
                <a:cs typeface="EYInterstate Light" charset="0"/>
              </a:rPr>
              <a:t>daniel.blundell@fr.ey.com</a:t>
            </a:r>
            <a:endParaRPr lang="pt-BR" altLang="x-none" sz="1000" b="0">
              <a:latin typeface="EYInterstate Light"/>
              <a:ea typeface="EYInterstate Light" charset="0"/>
              <a:cs typeface="EYInterstate Light" charset="0"/>
            </a:endParaRPr>
          </a:p>
          <a:p>
            <a:pPr marL="342265" indent="-342265" defTabSz="987020">
              <a:spcAft>
                <a:spcPts val="284"/>
              </a:spcAft>
              <a:tabLst>
                <a:tab pos="207319" algn="l"/>
              </a:tabLst>
              <a:defRPr/>
            </a:pPr>
            <a:endParaRPr lang="fr-FR" sz="900" kern="0" dirty="0"/>
          </a:p>
          <a:p>
            <a:pPr marL="0" indent="0">
              <a:buNone/>
              <a:defRPr/>
            </a:pPr>
            <a:endParaRPr lang="fr-FR" sz="900" b="0" kern="0" dirty="0"/>
          </a:p>
        </p:txBody>
      </p:sp>
      <p:sp>
        <p:nvSpPr>
          <p:cNvPr id="43" name="Freeform 19">
            <a:extLst>
              <a:ext uri="{FF2B5EF4-FFF2-40B4-BE49-F238E27FC236}">
                <a16:creationId xmlns:a16="http://schemas.microsoft.com/office/drawing/2014/main" id="{08122175-F658-4086-AC4B-1EC45829FB7A}"/>
              </a:ext>
            </a:extLst>
          </p:cNvPr>
          <p:cNvSpPr/>
          <p:nvPr/>
        </p:nvSpPr>
        <p:spPr>
          <a:xfrm flipV="1">
            <a:off x="1" y="4782787"/>
            <a:ext cx="2460399" cy="647519"/>
          </a:xfrm>
          <a:custGeom>
            <a:avLst/>
            <a:gdLst>
              <a:gd name="connsiteX0" fmla="*/ 0 w 2307600"/>
              <a:gd name="connsiteY0" fmla="*/ 758394 h 758394"/>
              <a:gd name="connsiteX1" fmla="*/ 2307600 w 2307600"/>
              <a:gd name="connsiteY1" fmla="*/ 758394 h 758394"/>
              <a:gd name="connsiteX2" fmla="*/ 2307600 w 2307600"/>
              <a:gd name="connsiteY2" fmla="*/ 402241 h 758394"/>
              <a:gd name="connsiteX3" fmla="*/ 0 w 2307600"/>
              <a:gd name="connsiteY3" fmla="*/ 0 h 758394"/>
            </a:gdLst>
            <a:ahLst/>
            <a:cxnLst>
              <a:cxn ang="0">
                <a:pos x="connsiteX0" y="connsiteY0"/>
              </a:cxn>
              <a:cxn ang="0">
                <a:pos x="connsiteX1" y="connsiteY1"/>
              </a:cxn>
              <a:cxn ang="0">
                <a:pos x="connsiteX2" y="connsiteY2"/>
              </a:cxn>
              <a:cxn ang="0">
                <a:pos x="connsiteX3" y="connsiteY3"/>
              </a:cxn>
            </a:cxnLst>
            <a:rect l="l" t="t" r="r" b="b"/>
            <a:pathLst>
              <a:path w="2307600" h="758394">
                <a:moveTo>
                  <a:pt x="0" y="758394"/>
                </a:moveTo>
                <a:lnTo>
                  <a:pt x="2307600" y="758394"/>
                </a:lnTo>
                <a:lnTo>
                  <a:pt x="2307600" y="402241"/>
                </a:lnTo>
                <a:lnTo>
                  <a:pt x="0" y="0"/>
                </a:lnTo>
                <a:close/>
              </a:path>
            </a:pathLst>
          </a:custGeom>
          <a:solidFill>
            <a:srgbClr val="FFE600"/>
          </a:solidFill>
          <a:ln w="9525" cap="flat" cmpd="sng" algn="ctr">
            <a:noFill/>
            <a:prstDash val="solid"/>
          </a:ln>
          <a:effectLst/>
        </p:spPr>
        <p:txBody>
          <a:bodyPr lIns="61568" tIns="61568" rIns="61568" bIns="61568" anchor="ctr"/>
          <a:lstStyle/>
          <a:p>
            <a:pPr algn="ctr" defTabSz="891859" eaLnBrk="0" hangingPunct="0">
              <a:spcAft>
                <a:spcPct val="0"/>
              </a:spcAft>
              <a:defRPr/>
            </a:pPr>
            <a:endParaRPr lang="en-GB" sz="900" b="1" kern="0">
              <a:solidFill>
                <a:srgbClr val="FFFFFF"/>
              </a:solidFill>
              <a:latin typeface="Arial"/>
            </a:endParaRPr>
          </a:p>
        </p:txBody>
      </p:sp>
      <p:sp>
        <p:nvSpPr>
          <p:cNvPr id="44" name="Rectangle: Rounded Corners 43">
            <a:extLst>
              <a:ext uri="{FF2B5EF4-FFF2-40B4-BE49-F238E27FC236}">
                <a16:creationId xmlns:a16="http://schemas.microsoft.com/office/drawing/2014/main" id="{F62C4CA5-5C99-4E11-AEB8-0732C83CDF97}"/>
              </a:ext>
            </a:extLst>
          </p:cNvPr>
          <p:cNvSpPr/>
          <p:nvPr/>
        </p:nvSpPr>
        <p:spPr>
          <a:xfrm>
            <a:off x="167105" y="4337734"/>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rgbClr val="2E2E38"/>
                </a:solidFill>
                <a:latin typeface="EYInterstate Bold" panose="02000803030000020004" pitchFamily="2" charset="0"/>
              </a:rPr>
              <a:t>Base CV T4 FY23</a:t>
            </a:r>
          </a:p>
        </p:txBody>
      </p:sp>
      <p:pic>
        <p:nvPicPr>
          <p:cNvPr id="5" name="Graphic 2" descr="Receiver with solid fill">
            <a:extLst>
              <a:ext uri="{FF2B5EF4-FFF2-40B4-BE49-F238E27FC236}">
                <a16:creationId xmlns:a16="http://schemas.microsoft.com/office/drawing/2014/main" id="{61427EBE-1C0B-CD0D-C7A4-FB89377D7E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73131" y="3454913"/>
            <a:ext cx="136222" cy="150333"/>
          </a:xfrm>
          <a:prstGeom prst="rect">
            <a:avLst/>
          </a:prstGeom>
        </p:spPr>
      </p:pic>
      <p:pic>
        <p:nvPicPr>
          <p:cNvPr id="8" name="Graphic 6" descr="Envelope with solid fill">
            <a:extLst>
              <a:ext uri="{FF2B5EF4-FFF2-40B4-BE49-F238E27FC236}">
                <a16:creationId xmlns:a16="http://schemas.microsoft.com/office/drawing/2014/main" id="{F741E7AF-BE83-A681-07A5-2CEF2A0112E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130" y="3650340"/>
            <a:ext cx="136222" cy="136222"/>
          </a:xfrm>
          <a:prstGeom prst="rect">
            <a:avLst/>
          </a:prstGeom>
        </p:spPr>
      </p:pic>
      <p:grpSp>
        <p:nvGrpSpPr>
          <p:cNvPr id="14" name="Group 5">
            <a:extLst>
              <a:ext uri="{FF2B5EF4-FFF2-40B4-BE49-F238E27FC236}">
                <a16:creationId xmlns:a16="http://schemas.microsoft.com/office/drawing/2014/main" id="{EE3D053F-AB50-A870-759A-84622E896996}"/>
              </a:ext>
            </a:extLst>
          </p:cNvPr>
          <p:cNvGrpSpPr/>
          <p:nvPr/>
        </p:nvGrpSpPr>
        <p:grpSpPr>
          <a:xfrm>
            <a:off x="2999657" y="833004"/>
            <a:ext cx="8566813" cy="1446251"/>
            <a:chOff x="2771800" y="833003"/>
            <a:chExt cx="5904654" cy="1446251"/>
          </a:xfrm>
        </p:grpSpPr>
        <p:sp>
          <p:nvSpPr>
            <p:cNvPr id="10" name="Rectangle 2">
              <a:extLst>
                <a:ext uri="{FF2B5EF4-FFF2-40B4-BE49-F238E27FC236}">
                  <a16:creationId xmlns:a16="http://schemas.microsoft.com/office/drawing/2014/main" id="{E0C7DD40-0223-10A6-D0A9-718E84F1F9BA}"/>
                </a:ext>
              </a:extLst>
            </p:cNvPr>
            <p:cNvSpPr txBox="1"/>
            <p:nvPr/>
          </p:nvSpPr>
          <p:spPr>
            <a:xfrm>
              <a:off x="2888540" y="1199166"/>
              <a:ext cx="5787914" cy="1080088"/>
            </a:xfrm>
            <a:prstGeom prst="rect">
              <a:avLst/>
            </a:prstGeom>
            <a:noFill/>
          </p:spPr>
          <p:txBody>
            <a:bodyPr wrap="square" lIns="0" tIns="0" rIns="0" bIns="0" numCol="1" spcCol="71994" rtlCol="0" anchor="t">
              <a:noAutofit/>
            </a:bodyPr>
            <a:lstStyle/>
            <a:p>
              <a:pPr marL="182245" lvl="2" indent="-182245" defTabSz="871695">
                <a:lnSpc>
                  <a:spcPts val="1000"/>
                </a:lnSpc>
                <a:spcBef>
                  <a:spcPct val="0"/>
                </a:spcBef>
                <a:spcAft>
                  <a:spcPts val="600"/>
                </a:spcAft>
                <a:buClr>
                  <a:srgbClr val="FFD200"/>
                </a:buClr>
                <a:buSzPct val="100000"/>
                <a:buFont typeface="Arial Unicode MS,Sans-Serif"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Daniel Blundell est diplômé de l’école Centrale de Marseille où il s’est spécialisé en Data Science et en finance</a:t>
              </a:r>
              <a:endParaRPr lang="en-US" sz="1100">
                <a:solidFill>
                  <a:srgbClr val="646464"/>
                </a:solidFill>
                <a:latin typeface="EYInterstate Light"/>
                <a:cs typeface="Arial"/>
              </a:endParaRPr>
            </a:p>
            <a:p>
              <a:pPr marL="182245" lvl="2" indent="-182245" defTabSz="871695">
                <a:lnSpc>
                  <a:spcPts val="1000"/>
                </a:lnSpc>
                <a:spcBef>
                  <a:spcPct val="0"/>
                </a:spcBef>
                <a:spcAft>
                  <a:spcPts val="600"/>
                </a:spcAft>
                <a:buClr>
                  <a:srgbClr val="FFD200"/>
                </a:buClr>
                <a:buSzPct val="100000"/>
                <a:buFont typeface="Arial Unicode MS,Sans-Serif"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Il a 4 ans d’expérience et fait partie des équipes Data &amp; Analytics  d’EY depuis septembre 2017 à l’occasion d’un stage de césure.</a:t>
              </a:r>
              <a:endParaRPr lang="en-US" sz="1100">
                <a:solidFill>
                  <a:srgbClr val="646464"/>
                </a:solidFill>
                <a:latin typeface="EYInterstate Light"/>
                <a:cs typeface="Arial"/>
              </a:endParaRPr>
            </a:p>
            <a:p>
              <a:pPr marL="182245" lvl="2" indent="-182245" defTabSz="871695">
                <a:lnSpc>
                  <a:spcPts val="1000"/>
                </a:lnSpc>
                <a:spcBef>
                  <a:spcPct val="0"/>
                </a:spcBef>
                <a:spcAft>
                  <a:spcPts val="600"/>
                </a:spcAft>
                <a:buClr>
                  <a:srgbClr val="FFD200"/>
                </a:buClr>
                <a:buSzPct val="100000"/>
                <a:buFont typeface="Arial Unicode MS,Sans-Serif"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Il a également travaillé dans une startup spécialisée en data science pour l’évènementiel</a:t>
              </a:r>
              <a:endParaRPr lang="en-US" sz="1100">
                <a:solidFill>
                  <a:srgbClr val="646464"/>
                </a:solidFill>
                <a:latin typeface="EYInterstate Light"/>
                <a:cs typeface="Arial"/>
              </a:endParaRPr>
            </a:p>
          </p:txBody>
        </p:sp>
        <p:grpSp>
          <p:nvGrpSpPr>
            <p:cNvPr id="11" name="Group 4">
              <a:extLst>
                <a:ext uri="{FF2B5EF4-FFF2-40B4-BE49-F238E27FC236}">
                  <a16:creationId xmlns:a16="http://schemas.microsoft.com/office/drawing/2014/main" id="{C901B39A-0A9B-7184-45E2-D1FA460BBD5A}"/>
                </a:ext>
              </a:extLst>
            </p:cNvPr>
            <p:cNvGrpSpPr/>
            <p:nvPr/>
          </p:nvGrpSpPr>
          <p:grpSpPr>
            <a:xfrm>
              <a:off x="2771800" y="833003"/>
              <a:ext cx="5724003" cy="240908"/>
              <a:chOff x="2771800" y="833003"/>
              <a:chExt cx="5724003" cy="240908"/>
            </a:xfrm>
          </p:grpSpPr>
          <p:sp>
            <p:nvSpPr>
              <p:cNvPr id="12" name="Rectangle 2">
                <a:extLst>
                  <a:ext uri="{FF2B5EF4-FFF2-40B4-BE49-F238E27FC236}">
                    <a16:creationId xmlns:a16="http://schemas.microsoft.com/office/drawing/2014/main" id="{FB9C6F9F-FA37-7C46-E8CA-C6889C6335FE}"/>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PARCOURS ET FORMATION</a:t>
                </a:r>
                <a:endParaRPr lang="fr-FR" sz="1400">
                  <a:solidFill>
                    <a:srgbClr val="646464"/>
                  </a:solidFill>
                  <a:latin typeface="EYInterstate Regular"/>
                  <a:cs typeface="Arial" charset="0"/>
                </a:endParaRPr>
              </a:p>
            </p:txBody>
          </p:sp>
          <p:cxnSp>
            <p:nvCxnSpPr>
              <p:cNvPr id="13" name="Connecteur droit 36">
                <a:extLst>
                  <a:ext uri="{FF2B5EF4-FFF2-40B4-BE49-F238E27FC236}">
                    <a16:creationId xmlns:a16="http://schemas.microsoft.com/office/drawing/2014/main" id="{A264602C-83A0-E9BA-E992-F503986D830B}"/>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sp>
        <p:nvSpPr>
          <p:cNvPr id="16" name="Rectangle 2">
            <a:extLst>
              <a:ext uri="{FF2B5EF4-FFF2-40B4-BE49-F238E27FC236}">
                <a16:creationId xmlns:a16="http://schemas.microsoft.com/office/drawing/2014/main" id="{83D38C8B-26B3-E124-328A-A5CF3CE7BF9F}"/>
              </a:ext>
            </a:extLst>
          </p:cNvPr>
          <p:cNvSpPr txBox="1"/>
          <p:nvPr/>
        </p:nvSpPr>
        <p:spPr>
          <a:xfrm>
            <a:off x="3116401" y="2821868"/>
            <a:ext cx="8450069" cy="705502"/>
          </a:xfrm>
          <a:prstGeom prst="rect">
            <a:avLst/>
          </a:prstGeom>
          <a:noFill/>
        </p:spPr>
        <p:txBody>
          <a:bodyPr wrap="square" lIns="0" tIns="0" rIns="0" bIns="0" numCol="3" spcCol="71994" rtlCol="0" anchor="t">
            <a:noAutofit/>
          </a:bodyPr>
          <a:lstStyle/>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Machine Learning, Deep Learning, NLP</a:t>
            </a:r>
            <a:endParaRPr lang="en-US" sz="110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Programmation  : Python, Flask, R, Java</a:t>
            </a:r>
            <a:endParaRPr lang="en-US" sz="110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Data Visualisation : </a:t>
            </a:r>
            <a:r>
              <a:rPr lang="fr-FR" sz="1100" dirty="0" err="1">
                <a:solidFill>
                  <a:srgbClr val="646464"/>
                </a:solidFill>
                <a:latin typeface="EYInterstate Light"/>
                <a:cs typeface="Arial"/>
                <a:sym typeface="EYInterstate" panose="02000503020000020004" pitchFamily="2" charset="0"/>
              </a:rPr>
              <a:t>PowerBI</a:t>
            </a:r>
            <a:r>
              <a:rPr lang="fr-FR" sz="1100" dirty="0">
                <a:solidFill>
                  <a:srgbClr val="646464"/>
                </a:solidFill>
                <a:latin typeface="EYInterstate Light"/>
                <a:cs typeface="Arial"/>
                <a:sym typeface="EYInterstate" panose="02000503020000020004" pitchFamily="2" charset="0"/>
              </a:rPr>
              <a:t>, Dash, Tableau</a:t>
            </a:r>
            <a:endParaRPr lang="fr-FR" sz="1100" dirty="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Bases Graphe : Neo4j, </a:t>
            </a:r>
            <a:r>
              <a:rPr lang="fr-FR" sz="1100" dirty="0" err="1">
                <a:solidFill>
                  <a:srgbClr val="646464"/>
                </a:solidFill>
                <a:latin typeface="EYInterstate Light"/>
                <a:cs typeface="Arial"/>
                <a:sym typeface="EYInterstate" panose="02000503020000020004" pitchFamily="2" charset="0"/>
              </a:rPr>
              <a:t>Pygraphviz</a:t>
            </a:r>
            <a:endParaRPr lang="fr-FR" sz="1100" dirty="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Process Mining : </a:t>
            </a:r>
            <a:r>
              <a:rPr lang="fr-FR" sz="1100" dirty="0" err="1">
                <a:solidFill>
                  <a:srgbClr val="646464"/>
                </a:solidFill>
                <a:latin typeface="EYInterstate Light"/>
                <a:cs typeface="Arial"/>
                <a:sym typeface="EYInterstate" panose="02000503020000020004" pitchFamily="2" charset="0"/>
              </a:rPr>
              <a:t>Celonis</a:t>
            </a:r>
            <a:r>
              <a:rPr lang="fr-FR" sz="1100" dirty="0">
                <a:solidFill>
                  <a:srgbClr val="646464"/>
                </a:solidFill>
                <a:latin typeface="EYInterstate Light"/>
                <a:cs typeface="Arial"/>
                <a:sym typeface="EYInterstate" panose="02000503020000020004" pitchFamily="2" charset="0"/>
              </a:rPr>
              <a:t>, </a:t>
            </a:r>
            <a:r>
              <a:rPr lang="fr-FR" sz="1100" dirty="0" err="1">
                <a:solidFill>
                  <a:srgbClr val="646464"/>
                </a:solidFill>
                <a:latin typeface="EYInterstate Light"/>
                <a:cs typeface="Arial"/>
                <a:sym typeface="EYInterstate" panose="02000503020000020004" pitchFamily="2" charset="0"/>
              </a:rPr>
              <a:t>ProcessGold</a:t>
            </a:r>
            <a:r>
              <a:rPr lang="fr-FR" sz="1100" dirty="0">
                <a:solidFill>
                  <a:srgbClr val="646464"/>
                </a:solidFill>
                <a:latin typeface="EYInterstate Light"/>
                <a:cs typeface="Arial"/>
                <a:sym typeface="EYInterstate" panose="02000503020000020004" pitchFamily="2" charset="0"/>
              </a:rPr>
              <a:t>, </a:t>
            </a:r>
            <a:r>
              <a:rPr lang="fr-FR" sz="1100" dirty="0" err="1">
                <a:solidFill>
                  <a:srgbClr val="646464"/>
                </a:solidFill>
                <a:latin typeface="EYInterstate Light"/>
                <a:cs typeface="Arial"/>
                <a:sym typeface="EYInterstate" panose="02000503020000020004" pitchFamily="2" charset="0"/>
              </a:rPr>
              <a:t>Minit</a:t>
            </a:r>
            <a:endParaRPr lang="en-US" sz="110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Cloud: Azure, Azure ML, (AWS, GCP)</a:t>
            </a:r>
            <a:endParaRPr lang="en-US" sz="110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Base de données : SQL, SAS</a:t>
            </a:r>
            <a:endParaRPr lang="en-US" sz="1100">
              <a:solidFill>
                <a:srgbClr val="646464"/>
              </a:solidFill>
              <a:latin typeface="EYInterstate Light"/>
              <a:cs typeface="Arial"/>
            </a:endParaRPr>
          </a:p>
          <a:p>
            <a:pPr marL="182245" lvl="2" indent="-182245" defTabSz="871695">
              <a:spcBef>
                <a:spcPct val="0"/>
              </a:spcBef>
              <a:spcAft>
                <a:spcPts val="600"/>
              </a:spcAft>
              <a:buClr>
                <a:srgbClr val="FFD200"/>
              </a:buClr>
              <a:buSzPct val="100000"/>
              <a:buFont typeface="Arial Unicode MS,Sans-Serif"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Langues : Anglais (C2), Espagnol (C2), Allemand (B1), Français</a:t>
            </a:r>
            <a:endParaRPr lang="en-US" sz="1100">
              <a:solidFill>
                <a:srgbClr val="646464"/>
              </a:solidFill>
              <a:latin typeface="EYInterstate Light"/>
              <a:cs typeface="Arial"/>
            </a:endParaRPr>
          </a:p>
        </p:txBody>
      </p:sp>
      <p:grpSp>
        <p:nvGrpSpPr>
          <p:cNvPr id="20" name="Group 48">
            <a:extLst>
              <a:ext uri="{FF2B5EF4-FFF2-40B4-BE49-F238E27FC236}">
                <a16:creationId xmlns:a16="http://schemas.microsoft.com/office/drawing/2014/main" id="{6BB28953-D015-6B5B-3D39-C382F8ED066E}"/>
              </a:ext>
            </a:extLst>
          </p:cNvPr>
          <p:cNvGrpSpPr/>
          <p:nvPr/>
        </p:nvGrpSpPr>
        <p:grpSpPr>
          <a:xfrm>
            <a:off x="2999659" y="2446165"/>
            <a:ext cx="5724003" cy="240908"/>
            <a:chOff x="2771800" y="833003"/>
            <a:chExt cx="5724003" cy="240908"/>
          </a:xfrm>
        </p:grpSpPr>
        <p:sp>
          <p:nvSpPr>
            <p:cNvPr id="18" name="Rectangle 2">
              <a:extLst>
                <a:ext uri="{FF2B5EF4-FFF2-40B4-BE49-F238E27FC236}">
                  <a16:creationId xmlns:a16="http://schemas.microsoft.com/office/drawing/2014/main" id="{3356FC1E-ED9C-9B45-61CF-B79681275D00}"/>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COMPETENCES</a:t>
              </a:r>
              <a:endParaRPr lang="fr-FR" sz="1400">
                <a:solidFill>
                  <a:srgbClr val="646464"/>
                </a:solidFill>
                <a:latin typeface="EYInterstate Regular"/>
                <a:cs typeface="Arial" charset="0"/>
              </a:endParaRPr>
            </a:p>
          </p:txBody>
        </p:sp>
        <p:cxnSp>
          <p:nvCxnSpPr>
            <p:cNvPr id="19" name="Connecteur droit 36">
              <a:extLst>
                <a:ext uri="{FF2B5EF4-FFF2-40B4-BE49-F238E27FC236}">
                  <a16:creationId xmlns:a16="http://schemas.microsoft.com/office/drawing/2014/main" id="{42C921AE-D354-962C-0E1A-49C0FF62B43A}"/>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22" name="Text Placeholder 68">
            <a:extLst>
              <a:ext uri="{FF2B5EF4-FFF2-40B4-BE49-F238E27FC236}">
                <a16:creationId xmlns:a16="http://schemas.microsoft.com/office/drawing/2014/main" id="{D4AD3F77-A61A-6EA5-3D94-742F3263D597}"/>
              </a:ext>
            </a:extLst>
          </p:cNvPr>
          <p:cNvSpPr txBox="1">
            <a:spLocks/>
          </p:cNvSpPr>
          <p:nvPr/>
        </p:nvSpPr>
        <p:spPr>
          <a:xfrm>
            <a:off x="6104733" y="592908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latin typeface="EYInterstate Regular"/>
              </a:rPr>
              <a:t>Neo4j</a:t>
            </a:r>
            <a:endParaRPr lang="fr-FR" dirty="0"/>
          </a:p>
        </p:txBody>
      </p:sp>
      <p:sp>
        <p:nvSpPr>
          <p:cNvPr id="29" name="Text Placeholder 70">
            <a:extLst>
              <a:ext uri="{FF2B5EF4-FFF2-40B4-BE49-F238E27FC236}">
                <a16:creationId xmlns:a16="http://schemas.microsoft.com/office/drawing/2014/main" id="{C05C3891-B7DA-DC60-61D6-5E7878EA5477}"/>
              </a:ext>
            </a:extLst>
          </p:cNvPr>
          <p:cNvSpPr txBox="1">
            <a:spLocks/>
          </p:cNvSpPr>
          <p:nvPr/>
        </p:nvSpPr>
        <p:spPr>
          <a:xfrm>
            <a:off x="3105250" y="592908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latin typeface="EYInterstate Regular"/>
              </a:rPr>
              <a:t>SAS</a:t>
            </a:r>
            <a:endParaRPr lang="fr-FR" dirty="0"/>
          </a:p>
        </p:txBody>
      </p:sp>
      <p:sp>
        <p:nvSpPr>
          <p:cNvPr id="31" name="Text Placeholder 72">
            <a:extLst>
              <a:ext uri="{FF2B5EF4-FFF2-40B4-BE49-F238E27FC236}">
                <a16:creationId xmlns:a16="http://schemas.microsoft.com/office/drawing/2014/main" id="{F81D1E10-E379-FC47-4D32-D35BD115EB0F}"/>
              </a:ext>
            </a:extLst>
          </p:cNvPr>
          <p:cNvSpPr txBox="1">
            <a:spLocks/>
          </p:cNvSpPr>
          <p:nvPr/>
        </p:nvSpPr>
        <p:spPr>
          <a:xfrm>
            <a:off x="6106837" y="546717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Python</a:t>
            </a:r>
            <a:endParaRPr lang="fr-FR" dirty="0"/>
          </a:p>
        </p:txBody>
      </p:sp>
      <p:sp>
        <p:nvSpPr>
          <p:cNvPr id="33" name="Text Placeholder 74">
            <a:extLst>
              <a:ext uri="{FF2B5EF4-FFF2-40B4-BE49-F238E27FC236}">
                <a16:creationId xmlns:a16="http://schemas.microsoft.com/office/drawing/2014/main" id="{0BF3B2A4-3596-E631-9CD0-7137EDB565FE}"/>
              </a:ext>
            </a:extLst>
          </p:cNvPr>
          <p:cNvSpPr txBox="1">
            <a:spLocks/>
          </p:cNvSpPr>
          <p:nvPr/>
        </p:nvSpPr>
        <p:spPr>
          <a:xfrm>
            <a:off x="3110823" y="546717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317341" marR="0" indent="-317341" algn="ctr" defTabSz="412544" latinLnBrk="0">
              <a:lnSpc>
                <a:spcPct val="100000"/>
              </a:lnSpc>
              <a:spcBef>
                <a:spcPts val="2949"/>
              </a:spcBef>
              <a:spcAft>
                <a:spcPts val="0"/>
              </a:spcAft>
              <a:buClrTx/>
              <a:buSzPct val="125000"/>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Databricks</a:t>
            </a:r>
          </a:p>
        </p:txBody>
      </p:sp>
      <p:sp>
        <p:nvSpPr>
          <p:cNvPr id="35" name="Text Placeholder 72">
            <a:extLst>
              <a:ext uri="{FF2B5EF4-FFF2-40B4-BE49-F238E27FC236}">
                <a16:creationId xmlns:a16="http://schemas.microsoft.com/office/drawing/2014/main" id="{CA38EF12-6F32-B11C-DFD1-C1176AE88C05}"/>
              </a:ext>
            </a:extLst>
          </p:cNvPr>
          <p:cNvSpPr txBox="1">
            <a:spLocks/>
          </p:cNvSpPr>
          <p:nvPr/>
        </p:nvSpPr>
        <p:spPr>
          <a:xfrm>
            <a:off x="9102851" y="5437301"/>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latin typeface="EYInterstate Regular"/>
              </a:rPr>
              <a:t>SQL</a:t>
            </a:r>
            <a:endParaRPr lang="fr-FR" dirty="0"/>
          </a:p>
        </p:txBody>
      </p:sp>
      <p:sp>
        <p:nvSpPr>
          <p:cNvPr id="37" name="Text Placeholder 72">
            <a:extLst>
              <a:ext uri="{FF2B5EF4-FFF2-40B4-BE49-F238E27FC236}">
                <a16:creationId xmlns:a16="http://schemas.microsoft.com/office/drawing/2014/main" id="{9CBCF96C-D060-6BB5-3FC6-292EA097FDF9}"/>
              </a:ext>
            </a:extLst>
          </p:cNvPr>
          <p:cNvSpPr txBox="1">
            <a:spLocks/>
          </p:cNvSpPr>
          <p:nvPr/>
        </p:nvSpPr>
        <p:spPr>
          <a:xfrm>
            <a:off x="9102849" y="5929085"/>
            <a:ext cx="2463619"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err="1">
                <a:latin typeface="EYInterstate Regular"/>
              </a:rPr>
              <a:t>Celonis</a:t>
            </a:r>
            <a:endParaRPr lang="fr-FR" dirty="0"/>
          </a:p>
        </p:txBody>
      </p:sp>
      <p:grpSp>
        <p:nvGrpSpPr>
          <p:cNvPr id="41" name="Group 51">
            <a:extLst>
              <a:ext uri="{FF2B5EF4-FFF2-40B4-BE49-F238E27FC236}">
                <a16:creationId xmlns:a16="http://schemas.microsoft.com/office/drawing/2014/main" id="{D5D8BCFD-5708-9AD2-E01E-CE4CA16FA2D8}"/>
              </a:ext>
            </a:extLst>
          </p:cNvPr>
          <p:cNvGrpSpPr/>
          <p:nvPr/>
        </p:nvGrpSpPr>
        <p:grpSpPr>
          <a:xfrm>
            <a:off x="2999659" y="5028609"/>
            <a:ext cx="5724003" cy="240908"/>
            <a:chOff x="2771800" y="833003"/>
            <a:chExt cx="5724003" cy="240908"/>
          </a:xfrm>
        </p:grpSpPr>
        <p:sp>
          <p:nvSpPr>
            <p:cNvPr id="39" name="Rectangle 2">
              <a:extLst>
                <a:ext uri="{FF2B5EF4-FFF2-40B4-BE49-F238E27FC236}">
                  <a16:creationId xmlns:a16="http://schemas.microsoft.com/office/drawing/2014/main" id="{03D1044B-C51D-76EA-230F-8F5DCFFEB9AB}"/>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OUTILS TECHNIQUES</a:t>
              </a:r>
              <a:endParaRPr lang="fr-FR" sz="1400">
                <a:solidFill>
                  <a:srgbClr val="646464"/>
                </a:solidFill>
                <a:latin typeface="EYInterstate Regular"/>
                <a:cs typeface="Arial" charset="0"/>
              </a:endParaRPr>
            </a:p>
          </p:txBody>
        </p:sp>
        <p:cxnSp>
          <p:nvCxnSpPr>
            <p:cNvPr id="40" name="Connecteur droit 36">
              <a:extLst>
                <a:ext uri="{FF2B5EF4-FFF2-40B4-BE49-F238E27FC236}">
                  <a16:creationId xmlns:a16="http://schemas.microsoft.com/office/drawing/2014/main" id="{F5227CB4-7A58-4592-E9FD-AE39386CB794}"/>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52" name="Text Placeholder 68">
            <a:extLst>
              <a:ext uri="{FF2B5EF4-FFF2-40B4-BE49-F238E27FC236}">
                <a16:creationId xmlns:a16="http://schemas.microsoft.com/office/drawing/2014/main" id="{4A60EDED-2874-2959-0EAF-C4F371E7BAC3}"/>
              </a:ext>
            </a:extLst>
          </p:cNvPr>
          <p:cNvSpPr txBox="1">
            <a:spLocks/>
          </p:cNvSpPr>
          <p:nvPr/>
        </p:nvSpPr>
        <p:spPr>
          <a:xfrm>
            <a:off x="6112597" y="4426971"/>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Data Visualisation</a:t>
            </a:r>
          </a:p>
        </p:txBody>
      </p:sp>
      <p:sp>
        <p:nvSpPr>
          <p:cNvPr id="54" name="Text Placeholder 70">
            <a:extLst>
              <a:ext uri="{FF2B5EF4-FFF2-40B4-BE49-F238E27FC236}">
                <a16:creationId xmlns:a16="http://schemas.microsoft.com/office/drawing/2014/main" id="{1CB1671F-A70A-A5FC-815F-7127A2FCFB2F}"/>
              </a:ext>
            </a:extLst>
          </p:cNvPr>
          <p:cNvSpPr txBox="1">
            <a:spLocks/>
          </p:cNvSpPr>
          <p:nvPr/>
        </p:nvSpPr>
        <p:spPr>
          <a:xfrm>
            <a:off x="3116768" y="4426971"/>
            <a:ext cx="2457674"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latin typeface="EYInterstate Regular"/>
              </a:rPr>
              <a:t>Dev Ops / ML Ops</a:t>
            </a:r>
            <a:endParaRPr lang="fr-FR" dirty="0"/>
          </a:p>
        </p:txBody>
      </p:sp>
      <p:sp>
        <p:nvSpPr>
          <p:cNvPr id="56" name="Text Placeholder 72">
            <a:extLst>
              <a:ext uri="{FF2B5EF4-FFF2-40B4-BE49-F238E27FC236}">
                <a16:creationId xmlns:a16="http://schemas.microsoft.com/office/drawing/2014/main" id="{BA47B507-7B34-8FBC-26D9-DFF8EF7F9A0E}"/>
              </a:ext>
            </a:extLst>
          </p:cNvPr>
          <p:cNvSpPr txBox="1">
            <a:spLocks/>
          </p:cNvSpPr>
          <p:nvPr/>
        </p:nvSpPr>
        <p:spPr>
          <a:xfrm>
            <a:off x="6106839"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marL="316865" indent="-316865">
              <a:defRPr/>
            </a:pPr>
            <a:r>
              <a:rPr lang="en-GB" sz="1000" kern="0" dirty="0">
                <a:latin typeface="EYInterstate Regular"/>
              </a:rPr>
              <a:t>Machine Learning</a:t>
            </a:r>
            <a:endParaRPr lang="fr-FR" sz="2000" dirty="0"/>
          </a:p>
        </p:txBody>
      </p:sp>
      <p:sp>
        <p:nvSpPr>
          <p:cNvPr id="61" name="Text Placeholder 74">
            <a:extLst>
              <a:ext uri="{FF2B5EF4-FFF2-40B4-BE49-F238E27FC236}">
                <a16:creationId xmlns:a16="http://schemas.microsoft.com/office/drawing/2014/main" id="{8DA8B2F4-4D76-551D-FDDA-9DD11E76F706}"/>
              </a:ext>
            </a:extLst>
          </p:cNvPr>
          <p:cNvSpPr txBox="1">
            <a:spLocks/>
          </p:cNvSpPr>
          <p:nvPr/>
        </p:nvSpPr>
        <p:spPr>
          <a:xfrm>
            <a:off x="3110825"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317341" marR="0" indent="-317341" algn="ctr" defTabSz="412544" latinLnBrk="0">
              <a:lnSpc>
                <a:spcPct val="100000"/>
              </a:lnSpc>
              <a:spcBef>
                <a:spcPts val="2949"/>
              </a:spcBef>
              <a:spcAft>
                <a:spcPts val="0"/>
              </a:spcAft>
              <a:buClrTx/>
              <a:buSzPct val="125000"/>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marL="316865" indent="-316865">
              <a:defRPr/>
            </a:pPr>
            <a:r>
              <a:rPr lang="en-GB" sz="1000" kern="0" dirty="0">
                <a:latin typeface="EYInterstate Regular"/>
              </a:rPr>
              <a:t>Generative AI</a:t>
            </a:r>
            <a:endParaRPr lang="fr-FR" dirty="0"/>
          </a:p>
        </p:txBody>
      </p:sp>
      <p:sp>
        <p:nvSpPr>
          <p:cNvPr id="64" name="Text Placeholder 72">
            <a:extLst>
              <a:ext uri="{FF2B5EF4-FFF2-40B4-BE49-F238E27FC236}">
                <a16:creationId xmlns:a16="http://schemas.microsoft.com/office/drawing/2014/main" id="{CF23C020-15C7-6B57-8F32-AF0BCAA42F0B}"/>
              </a:ext>
            </a:extLst>
          </p:cNvPr>
          <p:cNvSpPr txBox="1">
            <a:spLocks/>
          </p:cNvSpPr>
          <p:nvPr/>
        </p:nvSpPr>
        <p:spPr>
          <a:xfrm>
            <a:off x="9102853"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latin typeface="EYInterstate Regular"/>
              </a:rPr>
              <a:t>Process Mining</a:t>
            </a:r>
            <a:endParaRPr lang="fr-FR" sz="2000" dirty="0"/>
          </a:p>
        </p:txBody>
      </p:sp>
      <p:sp>
        <p:nvSpPr>
          <p:cNvPr id="74" name="Text Placeholder 72">
            <a:extLst>
              <a:ext uri="{FF2B5EF4-FFF2-40B4-BE49-F238E27FC236}">
                <a16:creationId xmlns:a16="http://schemas.microsoft.com/office/drawing/2014/main" id="{0162023B-262C-B7F8-A6DE-B2B91BD7E6F0}"/>
              </a:ext>
            </a:extLst>
          </p:cNvPr>
          <p:cNvSpPr txBox="1">
            <a:spLocks/>
          </p:cNvSpPr>
          <p:nvPr/>
        </p:nvSpPr>
        <p:spPr>
          <a:xfrm>
            <a:off x="9102852" y="4429632"/>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latin typeface="EYInterstate Regular"/>
              </a:rPr>
              <a:t>Cloud </a:t>
            </a:r>
            <a:r>
              <a:rPr lang="fr-FR" sz="1000" kern="0" dirty="0" err="1">
                <a:latin typeface="EYInterstate Regular"/>
              </a:rPr>
              <a:t>Computing</a:t>
            </a:r>
            <a:endParaRPr lang="fr-FR" dirty="0" err="1"/>
          </a:p>
        </p:txBody>
      </p:sp>
      <p:grpSp>
        <p:nvGrpSpPr>
          <p:cNvPr id="89" name="Group 83">
            <a:extLst>
              <a:ext uri="{FF2B5EF4-FFF2-40B4-BE49-F238E27FC236}">
                <a16:creationId xmlns:a16="http://schemas.microsoft.com/office/drawing/2014/main" id="{C65317A5-2C88-D55F-83A8-97FD00D6CEAC}"/>
              </a:ext>
            </a:extLst>
          </p:cNvPr>
          <p:cNvGrpSpPr/>
          <p:nvPr/>
        </p:nvGrpSpPr>
        <p:grpSpPr>
          <a:xfrm>
            <a:off x="6485574" y="209239"/>
            <a:ext cx="5443074" cy="352100"/>
            <a:chOff x="6485574" y="209239"/>
            <a:chExt cx="5443074" cy="352100"/>
          </a:xfrm>
        </p:grpSpPr>
        <p:sp>
          <p:nvSpPr>
            <p:cNvPr id="83" name="Rectangle 82">
              <a:extLst>
                <a:ext uri="{FF2B5EF4-FFF2-40B4-BE49-F238E27FC236}">
                  <a16:creationId xmlns:a16="http://schemas.microsoft.com/office/drawing/2014/main" id="{AB4A8910-C230-7A47-E1A7-59F3E1C6F96F}"/>
                </a:ext>
              </a:extLst>
            </p:cNvPr>
            <p:cNvSpPr/>
            <p:nvPr/>
          </p:nvSpPr>
          <p:spPr>
            <a:xfrm>
              <a:off x="6485574" y="222393"/>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85" name="Rectangle 84">
              <a:extLst>
                <a:ext uri="{FF2B5EF4-FFF2-40B4-BE49-F238E27FC236}">
                  <a16:creationId xmlns:a16="http://schemas.microsoft.com/office/drawing/2014/main" id="{02C6E645-A2CC-E6F8-FA73-605808D71548}"/>
                </a:ext>
              </a:extLst>
            </p:cNvPr>
            <p:cNvSpPr/>
            <p:nvPr/>
          </p:nvSpPr>
          <p:spPr>
            <a:xfrm>
              <a:off x="9874463" y="223221"/>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86" name="Rectangle 85">
              <a:extLst>
                <a:ext uri="{FF2B5EF4-FFF2-40B4-BE49-F238E27FC236}">
                  <a16:creationId xmlns:a16="http://schemas.microsoft.com/office/drawing/2014/main" id="{075CBAF5-43F3-A071-B58B-916E657A89FB}"/>
                </a:ext>
              </a:extLst>
            </p:cNvPr>
            <p:cNvSpPr/>
            <p:nvPr/>
          </p:nvSpPr>
          <p:spPr>
            <a:xfrm>
              <a:off x="8180019" y="222807"/>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87" name="Oval 81">
              <a:extLst>
                <a:ext uri="{FF2B5EF4-FFF2-40B4-BE49-F238E27FC236}">
                  <a16:creationId xmlns:a16="http://schemas.microsoft.com/office/drawing/2014/main" id="{01202EC2-EEFB-6ADC-408F-A381890CA254}"/>
                </a:ext>
              </a:extLst>
            </p:cNvPr>
            <p:cNvSpPr/>
            <p:nvPr/>
          </p:nvSpPr>
          <p:spPr>
            <a:xfrm>
              <a:off x="11568907" y="209239"/>
              <a:ext cx="359741" cy="352100"/>
            </a:xfrm>
            <a:prstGeom prst="ellipse">
              <a:avLst/>
            </a:prstGeom>
            <a:solidFill>
              <a:srgbClr val="FFF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88" name="Graphic 62" descr="Home with solid fill">
              <a:extLst>
                <a:ext uri="{FF2B5EF4-FFF2-40B4-BE49-F238E27FC236}">
                  <a16:creationId xmlns:a16="http://schemas.microsoft.com/office/drawing/2014/main" id="{9C5D9411-D7D3-2582-2B6C-B718296A44E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89988" y="209239"/>
              <a:ext cx="317580" cy="310834"/>
            </a:xfrm>
            <a:prstGeom prst="rect">
              <a:avLst/>
            </a:prstGeom>
          </p:spPr>
        </p:pic>
      </p:grpSp>
    </p:spTree>
    <p:extLst>
      <p:ext uri="{BB962C8B-B14F-4D97-AF65-F5344CB8AC3E}">
        <p14:creationId xmlns:p14="http://schemas.microsoft.com/office/powerpoint/2010/main" val="173847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4BBB6E-F873-45EE-AFB0-8C02E9A221F5}"/>
              </a:ext>
            </a:extLst>
          </p:cNvPr>
          <p:cNvGrpSpPr/>
          <p:nvPr/>
        </p:nvGrpSpPr>
        <p:grpSpPr>
          <a:xfrm>
            <a:off x="0" y="159580"/>
            <a:ext cx="12191999" cy="576298"/>
            <a:chOff x="156520" y="620454"/>
            <a:chExt cx="8825249" cy="720314"/>
          </a:xfrm>
        </p:grpSpPr>
        <p:sp>
          <p:nvSpPr>
            <p:cNvPr id="32" name="Rectangle 1">
              <a:extLst>
                <a:ext uri="{FF2B5EF4-FFF2-40B4-BE49-F238E27FC236}">
                  <a16:creationId xmlns:a16="http://schemas.microsoft.com/office/drawing/2014/main" id="{7663D327-9441-41F2-BF31-4CB02276FC45}"/>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34" name="Picture 33">
              <a:extLst>
                <a:ext uri="{FF2B5EF4-FFF2-40B4-BE49-F238E27FC236}">
                  <a16:creationId xmlns:a16="http://schemas.microsoft.com/office/drawing/2014/main" id="{749E71EE-EB42-416C-BE97-84905779D83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2" name="Group 1">
            <a:extLst>
              <a:ext uri="{FF2B5EF4-FFF2-40B4-BE49-F238E27FC236}">
                <a16:creationId xmlns:a16="http://schemas.microsoft.com/office/drawing/2014/main" id="{5B2A94FF-6BD8-4150-890B-15A170FF01C8}"/>
              </a:ext>
            </a:extLst>
          </p:cNvPr>
          <p:cNvGrpSpPr/>
          <p:nvPr/>
        </p:nvGrpSpPr>
        <p:grpSpPr>
          <a:xfrm>
            <a:off x="191344" y="1387892"/>
            <a:ext cx="11809312" cy="5281469"/>
            <a:chOff x="1718388" y="1387892"/>
            <a:chExt cx="8750610" cy="5281469"/>
          </a:xfrm>
        </p:grpSpPr>
        <p:sp>
          <p:nvSpPr>
            <p:cNvPr id="50" name="Rectangle 2">
              <a:extLst>
                <a:ext uri="{FF2B5EF4-FFF2-40B4-BE49-F238E27FC236}">
                  <a16:creationId xmlns:a16="http://schemas.microsoft.com/office/drawing/2014/main" id="{09E56745-427F-4151-8C3F-020F170F21A1}"/>
                </a:ext>
              </a:extLst>
            </p:cNvPr>
            <p:cNvSpPr txBox="1"/>
            <p:nvPr/>
          </p:nvSpPr>
          <p:spPr>
            <a:xfrm>
              <a:off x="1718388" y="1729224"/>
              <a:ext cx="8750610" cy="4940137"/>
            </a:xfrm>
            <a:prstGeom prst="rect">
              <a:avLst/>
            </a:prstGeom>
            <a:noFill/>
          </p:spPr>
          <p:txBody>
            <a:bodyPr wrap="square" lIns="0" tIns="0" rIns="0" bIns="0" numCol="2" spcCol="71994" rtlCol="0" anchor="t">
              <a:noAutofit/>
            </a:bodyPr>
            <a:lstStyle/>
            <a:p>
              <a:pPr marL="0" lvl="1" defTabSz="653771" fontAlgn="base">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Analyse d’impact d’un changement de système de sécurité sociale – Grande Banque Marocaine (Octobre 2017 – 2 mois)</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Développement sous R de l’ensemble du code effectuant une projection démographique détaillée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Application de modèles avancés de probabilité statistique</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Optimisation de la vitesse de calcul en parallélisant les opérations sur R</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Aide à l’analyse des impacts et rédaction du bilan des projections sur le plan de sécurité sociale de la banque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R Studio</a:t>
              </a:r>
            </a:p>
            <a:p>
              <a:pPr marL="0" lvl="1" defTabSz="653771" fontAlgn="base">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panose="02000503020000020004" pitchFamily="2" charset="0"/>
              </a:endParaRPr>
            </a:p>
            <a:p>
              <a:pPr marL="0" lvl="1" defTabSz="653771">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EYInterstate" panose="02000503020000020004" pitchFamily="2" charset="0"/>
                </a:rPr>
                <a:t>Projet transverse de Data Science sur les données client – Grand acteur de l’évènementiel (Mars 2018 - 6 mois)</a:t>
              </a:r>
              <a:endParaRPr lang="fr-FR" sz="1200" b="1" dirty="0">
                <a:solidFill>
                  <a:srgbClr val="646464"/>
                </a:solidFill>
                <a:latin typeface="EYInterstate Regular"/>
              </a:endParaRP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Analyse des données recueillies par un client et acteur majeur de l’évènementiel à Paris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Déblayage &amp; Gestion de Projet</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Analyses de la qualité, préparation et mise en œuvre d’un protocole de nettoyage des données</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Prédiction de comportement et segmentation des clients par catégories de priorité à l’aide d’algorithmes d’IA</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Mise en place et gestion de bases de données orientées sous Neo4j, use case des algorithmes de graphes : détection de communauté, Dijkstra,  PageRank</a:t>
              </a:r>
            </a:p>
            <a:p>
              <a:pPr marL="0" lvl="1" defTabSz="872436" eaLnBrk="0" fontAlgn="base" hangingPunct="0">
                <a:spcAft>
                  <a:spcPts val="600"/>
                </a:spcAft>
                <a:buClr>
                  <a:srgbClr val="FFD200"/>
                </a:buClr>
                <a:buSzPct val="75000"/>
                <a:tabLst>
                  <a:tab pos="1415099" algn="l"/>
                  <a:tab pos="2830197" algn="l"/>
                  <a:tab pos="4089454" algn="r"/>
                </a:tabLst>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 Neo4j, </a:t>
              </a:r>
              <a:r>
                <a:rPr lang="fr-FR" sz="1100" err="1">
                  <a:solidFill>
                    <a:srgbClr val="7F7E82"/>
                  </a:solidFill>
                  <a:latin typeface="EYInterstate Light"/>
                  <a:cs typeface="Calibri Light"/>
                </a:rPr>
                <a:t>Spotfire</a:t>
              </a:r>
              <a:endParaRPr lang="fr-FR" sz="110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VSTS, MS Office, Hue </a:t>
              </a:r>
              <a:r>
                <a:rPr lang="fr-FR" sz="1100" err="1">
                  <a:solidFill>
                    <a:srgbClr val="7F7E82"/>
                  </a:solidFill>
                  <a:latin typeface="EYInterstate Light"/>
                  <a:cs typeface="Calibri Light"/>
                </a:rPr>
                <a:t>Databases</a:t>
              </a:r>
              <a:endParaRPr lang="fr-FR" sz="110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Gestion de projet agile, Machine </a:t>
              </a:r>
              <a:r>
                <a:rPr lang="fr-FR" sz="1100" dirty="0" err="1">
                  <a:solidFill>
                    <a:srgbClr val="7F7E82"/>
                  </a:solidFill>
                  <a:latin typeface="EYInterstate Light"/>
                  <a:cs typeface="Calibri Light"/>
                </a:rPr>
                <a:t>learning</a:t>
              </a:r>
              <a:r>
                <a:rPr lang="fr-FR" sz="1100" dirty="0">
                  <a:solidFill>
                    <a:srgbClr val="7F7E82"/>
                  </a:solidFill>
                  <a:latin typeface="EYInterstate Light"/>
                  <a:cs typeface="Calibri Light"/>
                </a:rPr>
                <a:t>, bases graphe</a:t>
              </a:r>
            </a:p>
            <a:p>
              <a:pPr lvl="1" defTabSz="653771" fontAlgn="base">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cs typeface="Calibri Light" panose="020F0302020204030204" pitchFamily="34" charset="0"/>
              </a:endParaRPr>
            </a:p>
            <a:p>
              <a:pPr lvl="1" defTabSz="653771">
                <a:spcBef>
                  <a:spcPct val="0"/>
                </a:spcBef>
                <a:spcAft>
                  <a:spcPts val="450"/>
                </a:spcAft>
                <a:tabLst>
                  <a:tab pos="2120849" algn="l"/>
                  <a:tab pos="3064489" algn="r"/>
                </a:tabLst>
                <a:defRPr/>
              </a:pPr>
              <a:endParaRPr lang="fr-FR" sz="1000" b="1" dirty="0">
                <a:solidFill>
                  <a:srgbClr val="646464"/>
                </a:solidFill>
                <a:latin typeface="EYInterstate Regular"/>
                <a:cs typeface="Calibri Light"/>
              </a:endParaRPr>
            </a:p>
            <a:p>
              <a:pPr lvl="1" defTabSz="653771">
                <a:spcBef>
                  <a:spcPct val="0"/>
                </a:spcBef>
                <a:spcAft>
                  <a:spcPts val="450"/>
                </a:spcAft>
                <a:tabLst>
                  <a:tab pos="2120849" algn="l"/>
                  <a:tab pos="3064489" algn="r"/>
                </a:tabLst>
                <a:defRPr/>
              </a:pPr>
              <a:endParaRPr lang="fr-FR" sz="1000" b="1" dirty="0">
                <a:solidFill>
                  <a:srgbClr val="646464"/>
                </a:solidFill>
                <a:latin typeface="EYInterstate Regular"/>
                <a:cs typeface="Calibri Light"/>
              </a:endParaRPr>
            </a:p>
            <a:p>
              <a:pPr lvl="1" defTabSz="653771">
                <a:spcBef>
                  <a:spcPct val="0"/>
                </a:spcBef>
                <a:spcAft>
                  <a:spcPts val="450"/>
                </a:spcAft>
                <a:tabLst>
                  <a:tab pos="2120849" algn="l"/>
                  <a:tab pos="3064489" algn="r"/>
                </a:tabLst>
                <a:defRPr/>
              </a:pPr>
              <a:endParaRPr lang="fr-FR" sz="1000" b="1" dirty="0">
                <a:solidFill>
                  <a:srgbClr val="646464"/>
                </a:solidFill>
                <a:latin typeface="EYInterstate Regular"/>
                <a:cs typeface="Calibri Light"/>
              </a:endParaRPr>
            </a:p>
            <a:p>
              <a:pPr lvl="1" defTabSz="653771">
                <a:spcBef>
                  <a:spcPct val="0"/>
                </a:spcBef>
                <a:spcAft>
                  <a:spcPts val="450"/>
                </a:spcAft>
                <a:tabLst>
                  <a:tab pos="2120849" algn="l"/>
                  <a:tab pos="3064489" algn="r"/>
                </a:tabLst>
                <a:defRPr/>
              </a:pPr>
              <a:endParaRPr lang="fr-FR" sz="1000" b="1" dirty="0">
                <a:solidFill>
                  <a:srgbClr val="646464"/>
                </a:solidFill>
                <a:latin typeface="EYInterstate Regular"/>
                <a:cs typeface="Calibri Light"/>
              </a:endParaRPr>
            </a:p>
            <a:p>
              <a:pPr lvl="1" defTabSz="653771">
                <a:spcBef>
                  <a:spcPct val="0"/>
                </a:spcBef>
                <a:spcAft>
                  <a:spcPts val="450"/>
                </a:spcAft>
                <a:tabLst>
                  <a:tab pos="2120849" algn="l"/>
                  <a:tab pos="3064489" algn="r"/>
                </a:tabLst>
                <a:defRPr/>
              </a:pPr>
              <a:endParaRPr lang="fr-FR" sz="1000" b="1" dirty="0">
                <a:solidFill>
                  <a:srgbClr val="646464"/>
                </a:solidFill>
                <a:latin typeface="EYInterstate Regular"/>
                <a:cs typeface="Calibri Light"/>
              </a:endParaRPr>
            </a:p>
            <a:p>
              <a:pPr marL="0" lvl="1" defTabSz="653771" fontAlgn="base">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Etude transverse sur le poids économique du secteur bancaire français – Fédération Bancaire Française (Janvier 2018 - 2 mois)</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Agrégation d’indicateurs de poids économique et  d’innovation pour le secteur bancaire.</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Calcul des consommations intermédiaires par un modèle de </a:t>
              </a:r>
              <a:r>
                <a:rPr lang="fr-FR" sz="1100" err="1">
                  <a:solidFill>
                    <a:srgbClr val="646464"/>
                  </a:solidFill>
                  <a:latin typeface="EYInterstate Light"/>
                </a:rPr>
                <a:t>Léontief</a:t>
              </a:r>
              <a:r>
                <a:rPr lang="fr-FR" sz="1100" dirty="0">
                  <a:solidFill>
                    <a:srgbClr val="646464"/>
                  </a:solidFill>
                  <a:latin typeface="EYInterstate Light"/>
                </a:rPr>
                <a:t>, pour mesurer l’impact du secteur bancaire sur l’emploi.</a:t>
              </a:r>
            </a:p>
            <a:p>
              <a:pPr marL="0" lvl="1" defTabSz="872436" eaLnBrk="0" fontAlgn="base" hangingPunct="0">
                <a:spcAft>
                  <a:spcPts val="600"/>
                </a:spcAft>
                <a:buClr>
                  <a:srgbClr val="FFD200"/>
                </a:buClr>
                <a:buSzPct val="75000"/>
                <a:tabLst>
                  <a:tab pos="1415099" algn="l"/>
                  <a:tab pos="2830197" algn="l"/>
                  <a:tab pos="4089454" algn="r"/>
                </a:tabLst>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Base de données de l’INSEE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MS Office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Macro-économie, Modélisation</a:t>
              </a:r>
              <a:endParaRPr lang="fr-FR" sz="1000" b="1" dirty="0">
                <a:solidFill>
                  <a:srgbClr val="646464"/>
                </a:solidFill>
                <a:latin typeface="EYInterstate Regular" panose="02000503020000020004" pitchFamily="2" charset="0"/>
                <a:cs typeface="Calibri Light"/>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Arial Unicode MS" pitchFamily="34" charset="-128"/>
                </a:rPr>
                <a:t>Analyse de données, définition des axes stratégiques – Grande Banque Française (Mai 2019 - 5 mois) </a:t>
              </a:r>
              <a:endParaRPr lang="fr-FR" sz="1200" b="1" dirty="0">
                <a:solidFill>
                  <a:srgbClr val="646464"/>
                </a:solidFill>
                <a:latin typeface="EYInterstate Regular"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sym typeface="Arial Unicode MS" pitchFamily="34" charset="-128"/>
                </a:rPr>
                <a:t>Aide à la conception d’une feuille de route aux ramifications stratégiques pour le client sur la base d’analyses Big Data :</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Conception et réalisation d’un data model pour l’environnement de travail</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Extraction / Analyse de larges volumes de données (5 ans d’historique, photos mensuelles)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Réalisation d’un état des lieux pour le client </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Préparation des données pour l’étude</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sym typeface="Arial Unicode MS" pitchFamily="34" charset="-128"/>
                </a:rPr>
                <a:t>Analyses statistiques, Machine Learning et fondements d’une analyse NLP sur les données NPS.</a:t>
              </a:r>
              <a:endParaRPr lang="fr-FR" sz="1000" dirty="0">
                <a:solidFill>
                  <a:srgbClr val="646464"/>
                </a:solidFill>
                <a:latin typeface="EYInterstate Light" panose="02000506000000020004" pitchFamily="2" charset="0"/>
                <a:cs typeface="Arial" charset="0"/>
              </a:endParaRPr>
            </a:p>
            <a:p>
              <a:pPr marL="0" lvl="1" indent="-184150" defTabSz="653771" fontAlgn="base">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endParaRPr lang="fr-FR" sz="1200" b="1" dirty="0">
                <a:solidFill>
                  <a:srgbClr val="646464"/>
                </a:solidFill>
                <a:latin typeface="EYInterstate Regular" panose="02000503020000020004" pitchFamily="2" charset="0"/>
              </a:endParaRPr>
            </a:p>
            <a:p>
              <a:pPr marL="0" lvl="1" indent="-273050"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panose="02000503020000020004" pitchFamily="2" charset="0"/>
                </a:rPr>
                <a:t>Aide à la consolidation des résultats d’analyses pour présentation au client</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SAS, Python, </a:t>
              </a:r>
              <a:r>
                <a:rPr lang="fr-FR" sz="1100" dirty="0" err="1">
                  <a:solidFill>
                    <a:srgbClr val="7F7E82"/>
                  </a:solidFill>
                  <a:latin typeface="EYInterstate Light"/>
                  <a:cs typeface="Calibri Light"/>
                </a:rPr>
                <a:t>PowerBI</a:t>
              </a:r>
              <a:endParaRPr lang="fr-FR" sz="1100" dirty="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a:t>
              </a:r>
              <a:r>
                <a:rPr lang="fr-FR" sz="1100" dirty="0" err="1">
                  <a:solidFill>
                    <a:srgbClr val="7F7E82"/>
                  </a:solidFill>
                  <a:latin typeface="EYInterstate Light"/>
                  <a:cs typeface="Calibri Light"/>
                </a:rPr>
                <a:t>Database</a:t>
              </a:r>
              <a:r>
                <a:rPr lang="fr-FR" sz="1100" dirty="0">
                  <a:solidFill>
                    <a:srgbClr val="7F7E82"/>
                  </a:solidFill>
                  <a:latin typeface="EYInterstate Light"/>
                  <a:cs typeface="Calibri Light"/>
                </a:rPr>
                <a:t> Management, Analyse Statistique, Machine Learning</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p:txBody>
        </p:sp>
        <p:grpSp>
          <p:nvGrpSpPr>
            <p:cNvPr id="28" name="Group 27">
              <a:extLst>
                <a:ext uri="{FF2B5EF4-FFF2-40B4-BE49-F238E27FC236}">
                  <a16:creationId xmlns:a16="http://schemas.microsoft.com/office/drawing/2014/main" id="{5D7DD6AA-E150-4961-ABD2-673B27BD90A9}"/>
                </a:ext>
              </a:extLst>
            </p:cNvPr>
            <p:cNvGrpSpPr/>
            <p:nvPr/>
          </p:nvGrpSpPr>
          <p:grpSpPr>
            <a:xfrm>
              <a:off x="1718389" y="1387892"/>
              <a:ext cx="5724003" cy="240908"/>
              <a:chOff x="2771800" y="833003"/>
              <a:chExt cx="5724003" cy="240908"/>
            </a:xfrm>
          </p:grpSpPr>
          <p:sp>
            <p:nvSpPr>
              <p:cNvPr id="29" name="Rectangle 2">
                <a:extLst>
                  <a:ext uri="{FF2B5EF4-FFF2-40B4-BE49-F238E27FC236}">
                    <a16:creationId xmlns:a16="http://schemas.microsoft.com/office/drawing/2014/main" id="{3C50D1A5-82E0-4073-907F-ACB6F503BA87}"/>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(1/5)</a:t>
                </a:r>
                <a:endParaRPr lang="fr-FR" sz="1400" dirty="0">
                  <a:solidFill>
                    <a:srgbClr val="646464"/>
                  </a:solidFill>
                  <a:latin typeface="EYInterstate Regular"/>
                  <a:cs typeface="Arial" charset="0"/>
                </a:endParaRPr>
              </a:p>
            </p:txBody>
          </p:sp>
          <p:cxnSp>
            <p:nvCxnSpPr>
              <p:cNvPr id="30" name="Connecteur droit 36">
                <a:extLst>
                  <a:ext uri="{FF2B5EF4-FFF2-40B4-BE49-F238E27FC236}">
                    <a16:creationId xmlns:a16="http://schemas.microsoft.com/office/drawing/2014/main" id="{B3AF1F97-45A4-4C26-9878-9C6F84D80755}"/>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sp>
        <p:nvSpPr>
          <p:cNvPr id="3" name="Rectangle: Rounded Corners 14">
            <a:extLst>
              <a:ext uri="{FF2B5EF4-FFF2-40B4-BE49-F238E27FC236}">
                <a16:creationId xmlns:a16="http://schemas.microsoft.com/office/drawing/2014/main" id="{BF7DD2EF-3EAB-0D8C-DF1C-E7A59EADFAE3}"/>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grpSp>
        <p:nvGrpSpPr>
          <p:cNvPr id="5" name="Group 19">
            <a:extLst>
              <a:ext uri="{FF2B5EF4-FFF2-40B4-BE49-F238E27FC236}">
                <a16:creationId xmlns:a16="http://schemas.microsoft.com/office/drawing/2014/main" id="{C5730B0B-E1CC-1DD8-567D-C09802EE36AF}"/>
              </a:ext>
            </a:extLst>
          </p:cNvPr>
          <p:cNvGrpSpPr/>
          <p:nvPr/>
        </p:nvGrpSpPr>
        <p:grpSpPr>
          <a:xfrm>
            <a:off x="6536502" y="908720"/>
            <a:ext cx="5443074" cy="352100"/>
            <a:chOff x="6536502" y="908720"/>
            <a:chExt cx="5443074" cy="352100"/>
          </a:xfrm>
        </p:grpSpPr>
        <p:sp>
          <p:nvSpPr>
            <p:cNvPr id="6" name="Rectangle 5">
              <a:extLst>
                <a:ext uri="{FF2B5EF4-FFF2-40B4-BE49-F238E27FC236}">
                  <a16:creationId xmlns:a16="http://schemas.microsoft.com/office/drawing/2014/main" id="{D3990BDE-A081-4BD6-867E-F83DD293EFAB}"/>
                </a:ext>
              </a:extLst>
            </p:cNvPr>
            <p:cNvSpPr/>
            <p:nvPr/>
          </p:nvSpPr>
          <p:spPr>
            <a:xfrm>
              <a:off x="6536502" y="921874"/>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7" name="Rectangle 6">
              <a:extLst>
                <a:ext uri="{FF2B5EF4-FFF2-40B4-BE49-F238E27FC236}">
                  <a16:creationId xmlns:a16="http://schemas.microsoft.com/office/drawing/2014/main" id="{25E1E0FA-02E1-1516-3FD2-509264F91CA6}"/>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8" name="Rectangle 7">
              <a:extLst>
                <a:ext uri="{FF2B5EF4-FFF2-40B4-BE49-F238E27FC236}">
                  <a16:creationId xmlns:a16="http://schemas.microsoft.com/office/drawing/2014/main" id="{CDB266E9-8178-876B-6910-34B627C17E63}"/>
                </a:ext>
              </a:extLst>
            </p:cNvPr>
            <p:cNvSpPr/>
            <p:nvPr/>
          </p:nvSpPr>
          <p:spPr>
            <a:xfrm>
              <a:off x="8230947" y="922288"/>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9" name="Oval 23">
              <a:extLst>
                <a:ext uri="{FF2B5EF4-FFF2-40B4-BE49-F238E27FC236}">
                  <a16:creationId xmlns:a16="http://schemas.microsoft.com/office/drawing/2014/main" id="{DD35285A-856E-9F24-DE39-0EF536A123E1}"/>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0" name="Graphic 24" descr="Home with solid fill">
              <a:extLst>
                <a:ext uri="{FF2B5EF4-FFF2-40B4-BE49-F238E27FC236}">
                  <a16:creationId xmlns:a16="http://schemas.microsoft.com/office/drawing/2014/main" id="{7F275BAF-2DE8-0CC9-A3FA-BCC577BF5F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Tree>
    <p:extLst>
      <p:ext uri="{BB962C8B-B14F-4D97-AF65-F5344CB8AC3E}">
        <p14:creationId xmlns:p14="http://schemas.microsoft.com/office/powerpoint/2010/main" val="308700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9CE71C-6A74-4E79-A083-C1DED429A75C}"/>
              </a:ext>
            </a:extLst>
          </p:cNvPr>
          <p:cNvGrpSpPr/>
          <p:nvPr/>
        </p:nvGrpSpPr>
        <p:grpSpPr>
          <a:xfrm>
            <a:off x="191344" y="1387892"/>
            <a:ext cx="11809312" cy="5281469"/>
            <a:chOff x="1718388" y="1387892"/>
            <a:chExt cx="8750610" cy="5281469"/>
          </a:xfrm>
        </p:grpSpPr>
        <p:sp>
          <p:nvSpPr>
            <p:cNvPr id="50" name="Rectangle 2">
              <a:extLst>
                <a:ext uri="{FF2B5EF4-FFF2-40B4-BE49-F238E27FC236}">
                  <a16:creationId xmlns:a16="http://schemas.microsoft.com/office/drawing/2014/main" id="{09E56745-427F-4151-8C3F-020F170F21A1}"/>
                </a:ext>
              </a:extLst>
            </p:cNvPr>
            <p:cNvSpPr txBox="1"/>
            <p:nvPr/>
          </p:nvSpPr>
          <p:spPr>
            <a:xfrm>
              <a:off x="1718388" y="1729224"/>
              <a:ext cx="8750610" cy="4940137"/>
            </a:xfrm>
            <a:prstGeom prst="rect">
              <a:avLst/>
            </a:prstGeom>
            <a:noFill/>
          </p:spPr>
          <p:txBody>
            <a:bodyPr wrap="square" lIns="0" tIns="0" rIns="0" bIns="0" numCol="2" spcCol="71994" rtlCol="0" anchor="t">
              <a:noAutofit/>
            </a:bodyPr>
            <a:lstStyle/>
            <a:p>
              <a:pPr marL="0" lvl="1" defTabSz="653771" fontAlgn="base">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Aide à la modélisation de scénarios économiques dans le cadre d’un Audit – Banque Française (Novembre 2019 - 1 mois)</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Revue et synthétisation des projections macro-économiques de grandes institutions financières internationales et françaises pour répondre aux besoins réglementaires du client, notamment dans le cadre d’IFRS9.</a:t>
              </a:r>
            </a:p>
            <a:p>
              <a:pPr marL="0" lvl="1" defTabSz="653771" fontAlgn="base">
                <a:lnSpc>
                  <a:spcPct val="107000"/>
                </a:lnSpc>
                <a:spcBef>
                  <a:spcPct val="0"/>
                </a:spcBef>
                <a:spcAft>
                  <a:spcPts val="600"/>
                </a:spcAft>
                <a:buClr>
                  <a:srgbClr val="FFD200"/>
                </a:buClr>
                <a:buSzPct val="125000"/>
                <a:tabLst>
                  <a:tab pos="2120849" algn="l"/>
                  <a:tab pos="3064489" algn="r"/>
                </a:tabLst>
                <a:defRPr/>
              </a:pPr>
              <a:r>
                <a:rPr lang="fr-FR" sz="1100" dirty="0">
                  <a:solidFill>
                    <a:srgbClr val="646464"/>
                  </a:solidFill>
                  <a:latin typeface="EYInterstate Light"/>
                </a:rPr>
                <a:t>Comparaison des estimations et benchmarks pour situer les prévisions du client. Constructions d’analyses graphiques comparatives.</a:t>
              </a:r>
            </a:p>
            <a:p>
              <a:pPr marL="0" lvl="1" defTabSz="653771" fontAlgn="base">
                <a:lnSpc>
                  <a:spcPct val="107000"/>
                </a:lnSpc>
                <a:spcBef>
                  <a:spcPct val="0"/>
                </a:spcBef>
                <a:spcAft>
                  <a:spcPts val="60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Oxford </a:t>
              </a:r>
              <a:r>
                <a:rPr lang="fr-FR" sz="1100" dirty="0" err="1">
                  <a:solidFill>
                    <a:srgbClr val="7F7E82"/>
                  </a:solidFill>
                  <a:latin typeface="EYInterstate Light"/>
                  <a:cs typeface="Calibri Light"/>
                </a:rPr>
                <a:t>Economics</a:t>
              </a:r>
              <a:endParaRPr lang="fr-FR" sz="1100" dirty="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MS Office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Macro-économie, Modélisation</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200" dirty="0">
                <a:solidFill>
                  <a:srgbClr val="7F7E82"/>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err="1">
                  <a:solidFill>
                    <a:srgbClr val="646464"/>
                  </a:solidFill>
                  <a:latin typeface="EYInterstate Regular"/>
                  <a:sym typeface="Arial Unicode MS" pitchFamily="34" charset="-128"/>
                </a:rPr>
                <a:t>Webapps</a:t>
              </a:r>
              <a:r>
                <a:rPr lang="fr-FR" sz="1200" b="1" dirty="0">
                  <a:solidFill>
                    <a:srgbClr val="646464"/>
                  </a:solidFill>
                  <a:latin typeface="EYInterstate Regular"/>
                  <a:sym typeface="Arial Unicode MS" pitchFamily="34" charset="-128"/>
                </a:rPr>
                <a:t> Flask/Dash – EY Data &amp; Analytics (Multiples à partir de 2019)</a:t>
              </a:r>
              <a:endParaRPr lang="fr-FR" sz="1050" b="1" dirty="0">
                <a:solidFill>
                  <a:srgbClr val="646464"/>
                </a:solidFill>
                <a:latin typeface="EYInterstate Regular"/>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sym typeface="Arial Unicode MS" pitchFamily="34" charset="-128"/>
                </a:rPr>
                <a:t>Développement de plateformes sur python (Flask) pour différents usages au sein des équipes EY :</a:t>
              </a:r>
              <a:endParaRPr lang="fr-FR" sz="1100" dirty="0">
                <a:solidFill>
                  <a:srgbClr val="646464"/>
                </a:solidFill>
                <a:latin typeface="EYInterstate Light"/>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Plateforme de comparaison de produits d’épargne pour aider les clients à répondre aux nouvelles réglementations </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Plateforme de suivi des données épidémiologiques COVID19 pour aider les clients à suivre la sortie de crise. </a:t>
              </a:r>
              <a:r>
                <a:rPr lang="fr-FR" sz="1100" dirty="0" err="1">
                  <a:solidFill>
                    <a:srgbClr val="646464"/>
                  </a:solidFill>
                  <a:latin typeface="EYInterstate Light"/>
                  <a:cs typeface="Arial"/>
                  <a:sym typeface="Arial Unicode MS" pitchFamily="34" charset="-128"/>
                </a:rPr>
                <a:t>Scrapping</a:t>
              </a:r>
              <a:r>
                <a:rPr lang="fr-FR" sz="1100" dirty="0">
                  <a:solidFill>
                    <a:srgbClr val="646464"/>
                  </a:solidFill>
                  <a:latin typeface="EYInterstate Light"/>
                  <a:cs typeface="Arial"/>
                  <a:sym typeface="Arial Unicode MS" pitchFamily="34" charset="-128"/>
                </a:rPr>
                <a:t> &amp; intégration de données publiques et privées.</a:t>
              </a:r>
              <a:endParaRPr lang="fr-FR" sz="1100" dirty="0">
                <a:solidFill>
                  <a:srgbClr val="646464"/>
                </a:solidFill>
                <a:latin typeface="EYInterstate Light"/>
                <a:cs typeface="Arial"/>
              </a:endParaRP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Plateforme de stockage d’articles avec index et moteur de recherche</a:t>
              </a:r>
              <a:endParaRPr lang="fr-FR" sz="1100" dirty="0">
                <a:solidFill>
                  <a:srgbClr val="646464"/>
                </a:solidFill>
                <a:latin typeface="EYInterstate Light"/>
                <a:cs typeface="Arial"/>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Azure, Python, Flask, Dash, </a:t>
              </a:r>
              <a:r>
                <a:rPr lang="fr-FR" sz="1100" dirty="0" err="1">
                  <a:solidFill>
                    <a:srgbClr val="7F7E82"/>
                  </a:solidFill>
                  <a:latin typeface="EYInterstate Light"/>
                  <a:cs typeface="Calibri Light"/>
                </a:rPr>
                <a:t>BeautifulSoup</a:t>
              </a:r>
              <a:r>
                <a:rPr lang="fr-FR" sz="1100" dirty="0">
                  <a:solidFill>
                    <a:srgbClr val="7F7E82"/>
                  </a:solidFill>
                  <a:latin typeface="EYInterstate Light"/>
                  <a:cs typeface="Calibri Light"/>
                </a:rPr>
                <a:t>, </a:t>
              </a:r>
              <a:r>
                <a:rPr lang="fr-FR" sz="1100" dirty="0" err="1">
                  <a:solidFill>
                    <a:srgbClr val="7F7E82"/>
                  </a:solidFill>
                  <a:latin typeface="EYInterstate Light"/>
                  <a:cs typeface="Calibri Light"/>
                </a:rPr>
                <a:t>Selenium</a:t>
              </a:r>
              <a:r>
                <a:rPr lang="fr-FR" sz="1100" dirty="0">
                  <a:solidFill>
                    <a:srgbClr val="7F7E82"/>
                  </a:solidFill>
                  <a:latin typeface="EYInterstate Light"/>
                  <a:cs typeface="Calibri Light"/>
                </a:rPr>
                <a:t> </a:t>
              </a:r>
              <a:endParaRPr lang="fr-FR" sz="1100" dirty="0">
                <a:solidFill>
                  <a:srgbClr val="7F7E82"/>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Développement </a:t>
              </a:r>
              <a:endParaRPr lang="fr-FR" sz="1100" dirty="0">
                <a:solidFill>
                  <a:srgbClr val="7F7E82"/>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marL="0" lvl="1" defTabSz="653771" fontAlgn="base">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Mission de Process Mining dans les processus de crédit – Grande Banque Française (Janvier 2020 - 4 mois)</a:t>
              </a: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Analyse détaillée des processus de la vie des prêts (goulots d’étranglement, inefficiences). Préparation et enrichissement des logs pour faciliter l’analyse suivie d’une analyse grâce à </a:t>
              </a:r>
              <a:r>
                <a:rPr lang="fr-FR" sz="1100" dirty="0" err="1">
                  <a:solidFill>
                    <a:srgbClr val="646464"/>
                  </a:solidFill>
                  <a:latin typeface="EYInterstate Light"/>
                </a:rPr>
                <a:t>Celonis</a:t>
              </a:r>
              <a:r>
                <a:rPr lang="fr-FR" sz="1100" dirty="0">
                  <a:solidFill>
                    <a:srgbClr val="646464"/>
                  </a:solidFill>
                  <a:latin typeface="EYInterstate Light"/>
                </a:rPr>
                <a:t> :</a:t>
              </a:r>
              <a:endParaRPr lang="fr-FR" sz="1100" dirty="0">
                <a:solidFill>
                  <a:srgbClr val="646464"/>
                </a:solidFill>
                <a:latin typeface="EYInterstate Light"/>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Préparation &amp; Intégration des données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Création de tableaux de bord interactifs sur </a:t>
              </a:r>
              <a:r>
                <a:rPr lang="fr-FR" sz="1100" dirty="0" err="1">
                  <a:solidFill>
                    <a:srgbClr val="646464"/>
                  </a:solidFill>
                  <a:latin typeface="EYInterstate Light"/>
                  <a:cs typeface="Arial"/>
                </a:rPr>
                <a:t>Celonis</a:t>
              </a:r>
              <a:endParaRPr lang="fr-FR" sz="1100" dirty="0">
                <a:solidFill>
                  <a:srgbClr val="646464"/>
                </a:solidFill>
                <a:latin typeface="EYInterstate Light"/>
                <a:cs typeface="Arial"/>
              </a:endParaRP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Analyses des causes des inefficiences détectées </a:t>
              </a:r>
              <a:endParaRPr lang="fr-FR" sz="1100" dirty="0">
                <a:solidFill>
                  <a:srgbClr val="646464"/>
                </a:solidFill>
                <a:latin typeface="EYInterstate Light" panose="02000506000000020004" pitchFamily="2" charset="0"/>
                <a:cs typeface="Arial" charset="0"/>
              </a:endParaRPr>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Pérennisation de l’utilisation de </a:t>
              </a:r>
              <a:r>
                <a:rPr lang="fr-FR" sz="1100" dirty="0" err="1">
                  <a:solidFill>
                    <a:srgbClr val="646464"/>
                  </a:solidFill>
                  <a:latin typeface="EYInterstate Light"/>
                </a:rPr>
                <a:t>Celonis</a:t>
              </a:r>
              <a:r>
                <a:rPr lang="fr-FR" sz="1100" dirty="0">
                  <a:solidFill>
                    <a:srgbClr val="646464"/>
                  </a:solidFill>
                  <a:latin typeface="EYInterstate Light"/>
                </a:rPr>
                <a:t>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Accompagnement au niveau du cadrage, de la gestion du projet et du passage des instances de sécurité et formation des équipes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Gestion des enjeux d’anonymisation des données requises par la RGPD</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Aide à l’intégration de </a:t>
              </a:r>
              <a:r>
                <a:rPr lang="fr-FR" sz="1100" dirty="0" err="1">
                  <a:solidFill>
                    <a:srgbClr val="646464"/>
                  </a:solidFill>
                  <a:latin typeface="EYInterstate Light"/>
                  <a:cs typeface="Arial"/>
                </a:rPr>
                <a:t>Celonis</a:t>
              </a:r>
              <a:r>
                <a:rPr lang="fr-FR" sz="1100" dirty="0">
                  <a:solidFill>
                    <a:srgbClr val="646464"/>
                  </a:solidFill>
                  <a:latin typeface="EYInterstate Light"/>
                  <a:cs typeface="Arial"/>
                </a:rPr>
                <a:t> dans l’écosystème informatique de la banque pour pérenniser l’utilisation de </a:t>
              </a:r>
              <a:r>
                <a:rPr lang="fr-FR" sz="1100" dirty="0" err="1">
                  <a:solidFill>
                    <a:srgbClr val="646464"/>
                  </a:solidFill>
                  <a:latin typeface="EYInterstate Light"/>
                  <a:cs typeface="Arial"/>
                </a:rPr>
                <a:t>Celonis</a:t>
              </a:r>
              <a:endParaRPr lang="fr-FR" sz="1100" dirty="0">
                <a:solidFill>
                  <a:srgbClr val="646464"/>
                </a:solidFill>
                <a:latin typeface="EYInterstate Light"/>
                <a:cs typeface="Arial"/>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SQL, PQL, Python</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a:t>
              </a:r>
              <a:r>
                <a:rPr lang="fr-FR" sz="1100" dirty="0" err="1">
                  <a:solidFill>
                    <a:srgbClr val="7F7E82"/>
                  </a:solidFill>
                  <a:latin typeface="EYInterstate Light"/>
                  <a:cs typeface="Calibri Light"/>
                </a:rPr>
                <a:t>Database</a:t>
              </a:r>
              <a:r>
                <a:rPr lang="fr-FR" sz="1100" dirty="0">
                  <a:solidFill>
                    <a:srgbClr val="7F7E82"/>
                  </a:solidFill>
                  <a:latin typeface="EYInterstate Light"/>
                  <a:cs typeface="Calibri Light"/>
                </a:rPr>
                <a:t> Management, Analyse Statistique, Machine Learning</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p:txBody>
        </p:sp>
        <p:grpSp>
          <p:nvGrpSpPr>
            <p:cNvPr id="32" name="Group 31">
              <a:extLst>
                <a:ext uri="{FF2B5EF4-FFF2-40B4-BE49-F238E27FC236}">
                  <a16:creationId xmlns:a16="http://schemas.microsoft.com/office/drawing/2014/main" id="{210C16F2-EAB8-4C4E-93EA-AE2ABE0189BC}"/>
                </a:ext>
              </a:extLst>
            </p:cNvPr>
            <p:cNvGrpSpPr/>
            <p:nvPr/>
          </p:nvGrpSpPr>
          <p:grpSpPr>
            <a:xfrm>
              <a:off x="1718389" y="1387892"/>
              <a:ext cx="5724003" cy="240908"/>
              <a:chOff x="2771800" y="833003"/>
              <a:chExt cx="5724003" cy="240908"/>
            </a:xfrm>
          </p:grpSpPr>
          <p:sp>
            <p:nvSpPr>
              <p:cNvPr id="33" name="Rectangle 2">
                <a:extLst>
                  <a:ext uri="{FF2B5EF4-FFF2-40B4-BE49-F238E27FC236}">
                    <a16:creationId xmlns:a16="http://schemas.microsoft.com/office/drawing/2014/main" id="{8FC92679-5868-41BA-80F6-76A6D4FF0182}"/>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(2/5)</a:t>
                </a:r>
                <a:endParaRPr lang="fr-FR" sz="1400" dirty="0">
                  <a:solidFill>
                    <a:srgbClr val="646464"/>
                  </a:solidFill>
                  <a:latin typeface="EYInterstate Regular"/>
                  <a:cs typeface="Arial" charset="0"/>
                </a:endParaRPr>
              </a:p>
            </p:txBody>
          </p:sp>
          <p:cxnSp>
            <p:nvCxnSpPr>
              <p:cNvPr id="34" name="Connecteur droit 36">
                <a:extLst>
                  <a:ext uri="{FF2B5EF4-FFF2-40B4-BE49-F238E27FC236}">
                    <a16:creationId xmlns:a16="http://schemas.microsoft.com/office/drawing/2014/main" id="{BBEC3AA4-569A-48D3-9F81-7E9713808333}"/>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12" name="Group 3">
            <a:extLst>
              <a:ext uri="{FF2B5EF4-FFF2-40B4-BE49-F238E27FC236}">
                <a16:creationId xmlns:a16="http://schemas.microsoft.com/office/drawing/2014/main" id="{91136273-D8F8-BA21-22C3-BBF06F94D66A}"/>
              </a:ext>
            </a:extLst>
          </p:cNvPr>
          <p:cNvGrpSpPr/>
          <p:nvPr/>
        </p:nvGrpSpPr>
        <p:grpSpPr>
          <a:xfrm>
            <a:off x="0" y="159580"/>
            <a:ext cx="12191999" cy="576298"/>
            <a:chOff x="156520" y="620454"/>
            <a:chExt cx="8825249" cy="720314"/>
          </a:xfrm>
        </p:grpSpPr>
        <p:sp>
          <p:nvSpPr>
            <p:cNvPr id="10" name="Rectangle 1">
              <a:extLst>
                <a:ext uri="{FF2B5EF4-FFF2-40B4-BE49-F238E27FC236}">
                  <a16:creationId xmlns:a16="http://schemas.microsoft.com/office/drawing/2014/main" id="{0AB0400E-A282-5929-565B-774DEE4DD095}"/>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11" name="Picture 33">
              <a:extLst>
                <a:ext uri="{FF2B5EF4-FFF2-40B4-BE49-F238E27FC236}">
                  <a16:creationId xmlns:a16="http://schemas.microsoft.com/office/drawing/2014/main" id="{9FEEFD6D-0BB6-5F47-CE5D-F9AAE1CD47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15" name="Group 19">
            <a:extLst>
              <a:ext uri="{FF2B5EF4-FFF2-40B4-BE49-F238E27FC236}">
                <a16:creationId xmlns:a16="http://schemas.microsoft.com/office/drawing/2014/main" id="{C5730B0B-E1CC-1DD8-567D-C09802EE36AF}"/>
              </a:ext>
            </a:extLst>
          </p:cNvPr>
          <p:cNvGrpSpPr/>
          <p:nvPr/>
        </p:nvGrpSpPr>
        <p:grpSpPr>
          <a:xfrm>
            <a:off x="6536502" y="908720"/>
            <a:ext cx="5443074" cy="352100"/>
            <a:chOff x="6536502" y="908720"/>
            <a:chExt cx="5443074" cy="352100"/>
          </a:xfrm>
        </p:grpSpPr>
        <p:sp>
          <p:nvSpPr>
            <p:cNvPr id="24" name="Rectangle 23">
              <a:extLst>
                <a:ext uri="{FF2B5EF4-FFF2-40B4-BE49-F238E27FC236}">
                  <a16:creationId xmlns:a16="http://schemas.microsoft.com/office/drawing/2014/main" id="{D3990BDE-A081-4BD6-867E-F83DD293EFAB}"/>
                </a:ext>
              </a:extLst>
            </p:cNvPr>
            <p:cNvSpPr/>
            <p:nvPr/>
          </p:nvSpPr>
          <p:spPr>
            <a:xfrm>
              <a:off x="6536502" y="921874"/>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25" name="Rectangle 24">
              <a:extLst>
                <a:ext uri="{FF2B5EF4-FFF2-40B4-BE49-F238E27FC236}">
                  <a16:creationId xmlns:a16="http://schemas.microsoft.com/office/drawing/2014/main" id="{25E1E0FA-02E1-1516-3FD2-509264F91CA6}"/>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26" name="Rectangle 25">
              <a:extLst>
                <a:ext uri="{FF2B5EF4-FFF2-40B4-BE49-F238E27FC236}">
                  <a16:creationId xmlns:a16="http://schemas.microsoft.com/office/drawing/2014/main" id="{CDB266E9-8178-876B-6910-34B627C17E63}"/>
                </a:ext>
              </a:extLst>
            </p:cNvPr>
            <p:cNvSpPr/>
            <p:nvPr/>
          </p:nvSpPr>
          <p:spPr>
            <a:xfrm>
              <a:off x="8230947" y="922288"/>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27" name="Oval 23">
              <a:extLst>
                <a:ext uri="{FF2B5EF4-FFF2-40B4-BE49-F238E27FC236}">
                  <a16:creationId xmlns:a16="http://schemas.microsoft.com/office/drawing/2014/main" id="{DD35285A-856E-9F24-DE39-0EF536A123E1}"/>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28" name="Graphic 24" descr="Home with solid fill">
              <a:extLst>
                <a:ext uri="{FF2B5EF4-FFF2-40B4-BE49-F238E27FC236}">
                  <a16:creationId xmlns:a16="http://schemas.microsoft.com/office/drawing/2014/main" id="{7F275BAF-2DE8-0CC9-A3FA-BCC577BF5F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5" name="Rectangle: Rounded Corners 14">
            <a:extLst>
              <a:ext uri="{FF2B5EF4-FFF2-40B4-BE49-F238E27FC236}">
                <a16:creationId xmlns:a16="http://schemas.microsoft.com/office/drawing/2014/main" id="{50FCE08B-757F-782B-A3A0-F890B07A6A4F}"/>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115853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88FBF35-A483-4648-A612-488CAB3B08C1}"/>
              </a:ext>
            </a:extLst>
          </p:cNvPr>
          <p:cNvGrpSpPr/>
          <p:nvPr/>
        </p:nvGrpSpPr>
        <p:grpSpPr>
          <a:xfrm>
            <a:off x="191344" y="1387892"/>
            <a:ext cx="11809312" cy="5281469"/>
            <a:chOff x="1674318" y="1387892"/>
            <a:chExt cx="8902090" cy="5281469"/>
          </a:xfrm>
        </p:grpSpPr>
        <p:sp>
          <p:nvSpPr>
            <p:cNvPr id="50" name="Rectangle 2">
              <a:extLst>
                <a:ext uri="{FF2B5EF4-FFF2-40B4-BE49-F238E27FC236}">
                  <a16:creationId xmlns:a16="http://schemas.microsoft.com/office/drawing/2014/main" id="{09E56745-427F-4151-8C3F-020F170F21A1}"/>
                </a:ext>
              </a:extLst>
            </p:cNvPr>
            <p:cNvSpPr txBox="1"/>
            <p:nvPr/>
          </p:nvSpPr>
          <p:spPr>
            <a:xfrm>
              <a:off x="1674318" y="1729224"/>
              <a:ext cx="8902090" cy="4940137"/>
            </a:xfrm>
            <a:prstGeom prst="rect">
              <a:avLst/>
            </a:prstGeom>
            <a:noFill/>
          </p:spPr>
          <p:txBody>
            <a:bodyPr wrap="square" lIns="0" tIns="0" rIns="0" bIns="0" numCol="2" spcCol="71994" rtlCol="0" anchor="t">
              <a:noAutofit/>
            </a:bodyPr>
            <a:lstStyle/>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Arial Unicode MS" pitchFamily="34" charset="-128"/>
                </a:rPr>
                <a:t>Développement de trois plateformes cognitives pour les filières juridiques et réglementaires d’une grande banque française (septembre 2020 – 6 mois+ sur chaque intervention) </a:t>
              </a:r>
              <a:endParaRPr lang="fr-FR" sz="1000" b="1" dirty="0">
                <a:solidFill>
                  <a:srgbClr val="646464"/>
                </a:solidFill>
                <a:latin typeface="EYInterstate Regular"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sym typeface="Arial Unicode MS" pitchFamily="34" charset="-128"/>
                </a:rPr>
                <a:t>Développement en équipe full stack, d’outils transverses, hébergés dans le cloud, permettant d’extraire des données publiques et internes, de les classifier et de les caractériser à l’aide d’algorithmes IA (NLP, ML) avant de les mettre à disposition des équipes par un moteur de recherche sur une </a:t>
              </a:r>
              <a:r>
                <a:rPr lang="fr-FR" sz="1100" dirty="0" err="1">
                  <a:solidFill>
                    <a:srgbClr val="646464"/>
                  </a:solidFill>
                  <a:latin typeface="EYInterstate Light"/>
                  <a:sym typeface="Arial Unicode MS" pitchFamily="34" charset="-128"/>
                </a:rPr>
                <a:t>WebApp</a:t>
              </a:r>
              <a:r>
                <a:rPr lang="fr-FR" sz="1100" dirty="0">
                  <a:solidFill>
                    <a:srgbClr val="646464"/>
                  </a:solidFill>
                  <a:latin typeface="EYInterstate Light"/>
                  <a:sym typeface="Arial Unicode MS" pitchFamily="34" charset="-128"/>
                </a:rPr>
                <a:t> déployée.</a:t>
              </a:r>
              <a:endParaRPr lang="fr-FR" sz="1100" dirty="0">
                <a:solidFill>
                  <a:srgbClr val="646464"/>
                </a:solidFill>
                <a:latin typeface="EYInterstate Light"/>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Gestion des projets et coordination des travaux</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Extraction des données sur python avec les modules </a:t>
              </a:r>
              <a:r>
                <a:rPr lang="fr-FR" sz="1100" dirty="0" err="1">
                  <a:solidFill>
                    <a:srgbClr val="646464"/>
                  </a:solidFill>
                  <a:latin typeface="EYInterstate Light"/>
                  <a:cs typeface="Arial"/>
                </a:rPr>
                <a:t>Scrapy</a:t>
              </a:r>
              <a:r>
                <a:rPr lang="fr-FR" sz="1100" dirty="0">
                  <a:solidFill>
                    <a:srgbClr val="646464"/>
                  </a:solidFill>
                  <a:latin typeface="EYInterstate Light"/>
                  <a:cs typeface="Arial"/>
                </a:rPr>
                <a:t>, </a:t>
              </a:r>
              <a:r>
                <a:rPr lang="fr-FR" sz="1100" dirty="0" err="1">
                  <a:solidFill>
                    <a:srgbClr val="646464"/>
                  </a:solidFill>
                  <a:latin typeface="EYInterstate Light"/>
                  <a:cs typeface="Arial"/>
                </a:rPr>
                <a:t>Selenium</a:t>
              </a:r>
              <a:r>
                <a:rPr lang="fr-FR" sz="1100" dirty="0">
                  <a:solidFill>
                    <a:srgbClr val="646464"/>
                  </a:solidFill>
                  <a:latin typeface="EYInterstate Light"/>
                  <a:cs typeface="Arial"/>
                </a:rPr>
                <a:t> et par API</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Stockage sur Azure SQL</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Modules de Machine Learning et de Deep Learning sur une VM Azure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sym typeface="Arial Unicode MS" pitchFamily="34" charset="-128"/>
                </a:rPr>
                <a:t>Indexation des données sur Azure </a:t>
              </a:r>
              <a:r>
                <a:rPr lang="fr-FR" sz="1100" dirty="0" err="1">
                  <a:solidFill>
                    <a:srgbClr val="646464"/>
                  </a:solidFill>
                  <a:latin typeface="EYInterstate Light"/>
                  <a:sym typeface="Arial Unicode MS" pitchFamily="34" charset="-128"/>
                </a:rPr>
                <a:t>Search</a:t>
              </a:r>
              <a:r>
                <a:rPr lang="fr-FR" sz="1100" dirty="0">
                  <a:solidFill>
                    <a:srgbClr val="646464"/>
                  </a:solidFill>
                  <a:latin typeface="EYInterstate Light"/>
                  <a:sym typeface="Arial Unicode MS" pitchFamily="34" charset="-128"/>
                </a:rPr>
                <a:t> (équivalent </a:t>
              </a:r>
              <a:r>
                <a:rPr lang="fr-FR" sz="1100" dirty="0" err="1">
                  <a:solidFill>
                    <a:srgbClr val="646464"/>
                  </a:solidFill>
                  <a:latin typeface="EYInterstate Light"/>
                  <a:sym typeface="Arial Unicode MS" pitchFamily="34" charset="-128"/>
                </a:rPr>
                <a:t>Elastic</a:t>
              </a:r>
              <a:r>
                <a:rPr lang="fr-FR" sz="1100" dirty="0">
                  <a:solidFill>
                    <a:srgbClr val="646464"/>
                  </a:solidFill>
                  <a:latin typeface="EYInterstate Light"/>
                  <a:sym typeface="Arial Unicode MS" pitchFamily="34" charset="-128"/>
                </a:rPr>
                <a:t> </a:t>
              </a:r>
              <a:r>
                <a:rPr lang="fr-FR" sz="1100" dirty="0" err="1">
                  <a:solidFill>
                    <a:srgbClr val="646464"/>
                  </a:solidFill>
                  <a:latin typeface="EYInterstate Light"/>
                  <a:sym typeface="Arial Unicode MS" pitchFamily="34" charset="-128"/>
                </a:rPr>
                <a:t>Search</a:t>
              </a:r>
              <a:r>
                <a:rPr lang="fr-FR" sz="1100" dirty="0">
                  <a:solidFill>
                    <a:srgbClr val="646464"/>
                  </a:solidFill>
                  <a:latin typeface="EYInterstate Light"/>
                  <a:sym typeface="Arial Unicode MS" pitchFamily="34" charset="-128"/>
                </a:rPr>
                <a:t>)</a:t>
              </a:r>
              <a:endParaRPr lang="fr-FR" sz="1100" dirty="0">
                <a:solidFill>
                  <a:srgbClr val="646464"/>
                </a:solidFill>
                <a:latin typeface="EYInterstate Light"/>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Analyse des performances des segmentations NLP  avec des </a:t>
              </a:r>
              <a:r>
                <a:rPr lang="fr-FR" sz="1100" dirty="0" err="1">
                  <a:solidFill>
                    <a:srgbClr val="646464"/>
                  </a:solidFill>
                  <a:latin typeface="EYInterstate Light"/>
                  <a:cs typeface="Arial"/>
                  <a:sym typeface="Arial Unicode MS" pitchFamily="34" charset="-128"/>
                </a:rPr>
                <a:t>clmétriques</a:t>
              </a:r>
              <a:r>
                <a:rPr lang="fr-FR" sz="1100" dirty="0">
                  <a:solidFill>
                    <a:srgbClr val="646464"/>
                  </a:solidFill>
                  <a:latin typeface="EYInterstate Light"/>
                  <a:cs typeface="Arial"/>
                  <a:sym typeface="Arial Unicode MS" pitchFamily="34" charset="-128"/>
                </a:rPr>
                <a:t> de cohérence et de cannibalisation</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Gestion du suivi des performance en mode Agile </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fontAlgn="base">
                <a:lnSpc>
                  <a:spcPct val="107000"/>
                </a:lnSpc>
                <a:spcBef>
                  <a:spcPct val="0"/>
                </a:spcBef>
                <a:buClr>
                  <a:srgbClr val="FFD200"/>
                </a:buClr>
                <a:buSzPct val="125000"/>
                <a:tabLst>
                  <a:tab pos="2120849" algn="l"/>
                  <a:tab pos="3064489" algn="r"/>
                </a:tabLst>
                <a:defRPr/>
              </a:pPr>
              <a:r>
                <a:rPr lang="fr-FR" sz="1100" dirty="0">
                  <a:solidFill>
                    <a:srgbClr val="646464"/>
                  </a:solidFill>
                  <a:latin typeface="EYInterstate Light"/>
                  <a:cs typeface="Arial"/>
                  <a:sym typeface="Arial Unicode MS" pitchFamily="34" charset="-128"/>
                </a:rPr>
                <a:t>Passage en production des applications en collaboration avec la DSI et dans un contexte compliqué de transition sur les outils cloud.</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 SQL, </a:t>
              </a:r>
              <a:r>
                <a:rPr lang="fr-FR" sz="1100" dirty="0" err="1">
                  <a:solidFill>
                    <a:srgbClr val="7F7E82"/>
                  </a:solidFill>
                  <a:latin typeface="EYInterstate Light"/>
                  <a:cs typeface="Calibri Light"/>
                </a:rPr>
                <a:t>Angular</a:t>
              </a:r>
              <a:r>
                <a:rPr lang="fr-FR" sz="1100" dirty="0">
                  <a:solidFill>
                    <a:srgbClr val="7F7E82"/>
                  </a:solidFill>
                  <a:latin typeface="EYInterstate Light"/>
                  <a:cs typeface="Calibri Light"/>
                </a:rPr>
                <a:t>, </a:t>
              </a:r>
              <a:r>
                <a:rPr lang="fr-FR" sz="1100" dirty="0" err="1">
                  <a:solidFill>
                    <a:srgbClr val="7F7E82"/>
                  </a:solidFill>
                  <a:latin typeface="EYInterstate Light"/>
                  <a:cs typeface="Calibri Light"/>
                </a:rPr>
                <a:t>PowerBI</a:t>
              </a:r>
              <a:endParaRPr lang="fr-FR" sz="1100" dirty="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Azure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Deep Learning, NLP, Data Mining, </a:t>
              </a:r>
              <a:r>
                <a:rPr lang="fr-FR" sz="1100" dirty="0" err="1">
                  <a:solidFill>
                    <a:srgbClr val="7F7E82"/>
                  </a:solidFill>
                  <a:latin typeface="EYInterstate Light"/>
                  <a:cs typeface="Calibri Light"/>
                </a:rPr>
                <a:t>Indexing</a:t>
              </a:r>
              <a:r>
                <a:rPr lang="fr-FR" sz="1100" dirty="0">
                  <a:solidFill>
                    <a:srgbClr val="7F7E82"/>
                  </a:solidFill>
                  <a:latin typeface="EYInterstate Light"/>
                  <a:cs typeface="Calibri Light"/>
                </a:rPr>
                <a:t>,  Azure Cloud Services</a:t>
              </a:r>
            </a:p>
            <a:p>
              <a:pPr marL="0" lvl="1" defTabSz="653771" fontAlgn="base">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endParaRPr>
            </a:p>
            <a:p>
              <a:pPr marL="0" lvl="1" defTabSz="653771">
                <a:spcBef>
                  <a:spcPct val="0"/>
                </a:spcBef>
                <a:spcAft>
                  <a:spcPts val="450"/>
                </a:spcAft>
                <a:tabLst>
                  <a:tab pos="2120849" algn="l"/>
                  <a:tab pos="3064489" algn="r"/>
                </a:tabLst>
                <a:defRPr/>
              </a:pPr>
              <a:r>
                <a:rPr lang="fr-FR" sz="1200" b="1" dirty="0">
                  <a:solidFill>
                    <a:srgbClr val="646464"/>
                  </a:solidFill>
                  <a:latin typeface="EYInterstate Regular"/>
                </a:rPr>
                <a:t>Optimisation des revenus pour une grande banque française (Mai 2021 - 3 mois)</a:t>
              </a:r>
              <a:endParaRPr lang="fr-FR" dirty="0"/>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Analyse générale des flux de la banque et de la tarification en vigueur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Recherche de fuites de revenus par des simulations sur python et en recettant sur SQL</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Analyse ciblée d’une multitude de produits et analyse d’impact des modifications de tarification récentes </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Rédaction de pistes d’optimisation des flux de revenus de la banque et échanges avec le client sur les possibilités d’implémentation.</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SQL, R, Excel</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Connaissances Bancaires, Programmation</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Arial Unicode MS" pitchFamily="34" charset="-128"/>
                </a:rPr>
                <a:t>Analyse des données d’</a:t>
              </a:r>
              <a:r>
                <a:rPr lang="fr-FR" sz="1200" b="1" dirty="0" err="1">
                  <a:solidFill>
                    <a:srgbClr val="646464"/>
                  </a:solidFill>
                  <a:latin typeface="EYInterstate Regular"/>
                  <a:sym typeface="Arial Unicode MS" pitchFamily="34" charset="-128"/>
                </a:rPr>
                <a:t>incidentologie</a:t>
              </a:r>
              <a:r>
                <a:rPr lang="fr-FR" sz="1200" b="1" dirty="0">
                  <a:solidFill>
                    <a:srgbClr val="646464"/>
                  </a:solidFill>
                  <a:latin typeface="EYInterstate Regular"/>
                  <a:sym typeface="Arial Unicode MS" pitchFamily="34" charset="-128"/>
                </a:rPr>
                <a:t> des  plateformes et services d’une banque française (Juin 2021 - 1 mois) </a:t>
              </a:r>
              <a:endParaRPr lang="fr-FR" sz="1200" b="1" dirty="0">
                <a:solidFill>
                  <a:srgbClr val="646464"/>
                </a:solidFill>
                <a:latin typeface="EYInterstate Regular"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sym typeface="Arial Unicode MS" pitchFamily="34" charset="-128"/>
                </a:rPr>
                <a:t>Nettoyage / Exploration et diagnostics sur les données d’</a:t>
              </a:r>
              <a:r>
                <a:rPr lang="fr-FR" sz="1100" dirty="0" err="1">
                  <a:solidFill>
                    <a:srgbClr val="646464"/>
                  </a:solidFill>
                  <a:latin typeface="EYInterstate Light"/>
                  <a:cs typeface="Arial"/>
                  <a:sym typeface="Arial Unicode MS" pitchFamily="34" charset="-128"/>
                </a:rPr>
                <a:t>incidentologie</a:t>
              </a:r>
              <a:r>
                <a:rPr lang="fr-FR" sz="1100" dirty="0">
                  <a:solidFill>
                    <a:srgbClr val="646464"/>
                  </a:solidFill>
                  <a:latin typeface="EYInterstate Light"/>
                  <a:cs typeface="Arial"/>
                  <a:sym typeface="Arial Unicode MS" pitchFamily="34" charset="-128"/>
                </a:rPr>
                <a:t>. Analyse des causes et recherche de solutions. </a:t>
              </a:r>
              <a:endParaRPr lang="fr-FR" sz="1100" dirty="0">
                <a:solidFill>
                  <a:srgbClr val="646464"/>
                </a:solidFill>
                <a:latin typeface="EYInterstate Light"/>
                <a:cs typeface="Arial"/>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Statistiques de test pour identifier les signaux</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Analyse des évolutions macro</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Zooms sur les socles applicatifs </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Analyses NLP sur les verbatims </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Restitutions des analyses au client</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endParaRPr lang="fr-FR" sz="1000" dirty="0">
                <a:solidFill>
                  <a:srgbClr val="646464"/>
                </a:solidFill>
                <a:latin typeface="EYInterstate Light" panose="02000506000000020004" pitchFamily="2" charset="0"/>
                <a:cs typeface="Arial"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 SQL</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NLP, Statistiques &amp; ML</a:t>
              </a:r>
            </a:p>
          </p:txBody>
        </p:sp>
        <p:grpSp>
          <p:nvGrpSpPr>
            <p:cNvPr id="32" name="Group 31">
              <a:extLst>
                <a:ext uri="{FF2B5EF4-FFF2-40B4-BE49-F238E27FC236}">
                  <a16:creationId xmlns:a16="http://schemas.microsoft.com/office/drawing/2014/main" id="{374658BF-3D16-442D-B80D-5AEDCE8D510B}"/>
                </a:ext>
              </a:extLst>
            </p:cNvPr>
            <p:cNvGrpSpPr/>
            <p:nvPr/>
          </p:nvGrpSpPr>
          <p:grpSpPr>
            <a:xfrm>
              <a:off x="1718389" y="1387892"/>
              <a:ext cx="5724003" cy="240908"/>
              <a:chOff x="2771800" y="833003"/>
              <a:chExt cx="5724003" cy="240908"/>
            </a:xfrm>
          </p:grpSpPr>
          <p:sp>
            <p:nvSpPr>
              <p:cNvPr id="33" name="Rectangle 2">
                <a:extLst>
                  <a:ext uri="{FF2B5EF4-FFF2-40B4-BE49-F238E27FC236}">
                    <a16:creationId xmlns:a16="http://schemas.microsoft.com/office/drawing/2014/main" id="{98134A48-FC86-4E30-A47D-D23093A852CC}"/>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(3/5)</a:t>
                </a:r>
                <a:endParaRPr lang="fr-FR" sz="1400" dirty="0">
                  <a:solidFill>
                    <a:srgbClr val="646464"/>
                  </a:solidFill>
                  <a:latin typeface="EYInterstate Regular"/>
                  <a:cs typeface="Arial" charset="0"/>
                </a:endParaRPr>
              </a:p>
            </p:txBody>
          </p:sp>
          <p:cxnSp>
            <p:nvCxnSpPr>
              <p:cNvPr id="34" name="Connecteur droit 36">
                <a:extLst>
                  <a:ext uri="{FF2B5EF4-FFF2-40B4-BE49-F238E27FC236}">
                    <a16:creationId xmlns:a16="http://schemas.microsoft.com/office/drawing/2014/main" id="{33284BDF-2032-4D2F-88F0-0B84D950AB03}"/>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6" name="Group 3">
            <a:extLst>
              <a:ext uri="{FF2B5EF4-FFF2-40B4-BE49-F238E27FC236}">
                <a16:creationId xmlns:a16="http://schemas.microsoft.com/office/drawing/2014/main" id="{594EF2B5-C5A7-9B48-6568-CBE706303441}"/>
              </a:ext>
            </a:extLst>
          </p:cNvPr>
          <p:cNvGrpSpPr/>
          <p:nvPr/>
        </p:nvGrpSpPr>
        <p:grpSpPr>
          <a:xfrm>
            <a:off x="0" y="159580"/>
            <a:ext cx="12191999" cy="576298"/>
            <a:chOff x="156520" y="620454"/>
            <a:chExt cx="8825249" cy="720314"/>
          </a:xfrm>
        </p:grpSpPr>
        <p:sp>
          <p:nvSpPr>
            <p:cNvPr id="4" name="Rectangle 1">
              <a:extLst>
                <a:ext uri="{FF2B5EF4-FFF2-40B4-BE49-F238E27FC236}">
                  <a16:creationId xmlns:a16="http://schemas.microsoft.com/office/drawing/2014/main" id="{34CC1DE9-DB6C-4CD5-9E01-01C722294FE9}"/>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5" name="Picture 33">
              <a:extLst>
                <a:ext uri="{FF2B5EF4-FFF2-40B4-BE49-F238E27FC236}">
                  <a16:creationId xmlns:a16="http://schemas.microsoft.com/office/drawing/2014/main" id="{DD934785-F181-37BF-5D72-610228A757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9" name="Group 19">
            <a:extLst>
              <a:ext uri="{FF2B5EF4-FFF2-40B4-BE49-F238E27FC236}">
                <a16:creationId xmlns:a16="http://schemas.microsoft.com/office/drawing/2014/main" id="{C5730B0B-E1CC-1DD8-567D-C09802EE36AF}"/>
              </a:ext>
            </a:extLst>
          </p:cNvPr>
          <p:cNvGrpSpPr/>
          <p:nvPr/>
        </p:nvGrpSpPr>
        <p:grpSpPr>
          <a:xfrm>
            <a:off x="6536502" y="908720"/>
            <a:ext cx="5443074" cy="352100"/>
            <a:chOff x="6536502" y="908720"/>
            <a:chExt cx="5443074" cy="352100"/>
          </a:xfrm>
        </p:grpSpPr>
        <p:sp>
          <p:nvSpPr>
            <p:cNvPr id="10" name="Rectangle 9">
              <a:extLst>
                <a:ext uri="{FF2B5EF4-FFF2-40B4-BE49-F238E27FC236}">
                  <a16:creationId xmlns:a16="http://schemas.microsoft.com/office/drawing/2014/main" id="{D3990BDE-A081-4BD6-867E-F83DD293EFAB}"/>
                </a:ext>
              </a:extLst>
            </p:cNvPr>
            <p:cNvSpPr/>
            <p:nvPr/>
          </p:nvSpPr>
          <p:spPr>
            <a:xfrm>
              <a:off x="6536502" y="921874"/>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11" name="Rectangle 10">
              <a:extLst>
                <a:ext uri="{FF2B5EF4-FFF2-40B4-BE49-F238E27FC236}">
                  <a16:creationId xmlns:a16="http://schemas.microsoft.com/office/drawing/2014/main" id="{25E1E0FA-02E1-1516-3FD2-509264F91CA6}"/>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12" name="Rectangle 11">
              <a:extLst>
                <a:ext uri="{FF2B5EF4-FFF2-40B4-BE49-F238E27FC236}">
                  <a16:creationId xmlns:a16="http://schemas.microsoft.com/office/drawing/2014/main" id="{CDB266E9-8178-876B-6910-34B627C17E63}"/>
                </a:ext>
              </a:extLst>
            </p:cNvPr>
            <p:cNvSpPr/>
            <p:nvPr/>
          </p:nvSpPr>
          <p:spPr>
            <a:xfrm>
              <a:off x="8230947" y="922288"/>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13" name="Oval 23">
              <a:extLst>
                <a:ext uri="{FF2B5EF4-FFF2-40B4-BE49-F238E27FC236}">
                  <a16:creationId xmlns:a16="http://schemas.microsoft.com/office/drawing/2014/main" id="{DD35285A-856E-9F24-DE39-0EF536A123E1}"/>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4" name="Graphic 24" descr="Home with solid fill">
              <a:extLst>
                <a:ext uri="{FF2B5EF4-FFF2-40B4-BE49-F238E27FC236}">
                  <a16:creationId xmlns:a16="http://schemas.microsoft.com/office/drawing/2014/main" id="{7F275BAF-2DE8-0CC9-A3FA-BCC577BF5F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7" name="Rectangle: Rounded Corners 14">
            <a:extLst>
              <a:ext uri="{FF2B5EF4-FFF2-40B4-BE49-F238E27FC236}">
                <a16:creationId xmlns:a16="http://schemas.microsoft.com/office/drawing/2014/main" id="{265B9D9B-E735-7956-3394-AB77BFF11984}"/>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312543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F24AE-8E99-E599-85DD-F3C6B6FBC6D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0C1AC9C-8D49-DD6F-3429-F70B2D39D4D2}"/>
              </a:ext>
            </a:extLst>
          </p:cNvPr>
          <p:cNvGrpSpPr/>
          <p:nvPr/>
        </p:nvGrpSpPr>
        <p:grpSpPr>
          <a:xfrm>
            <a:off x="191344" y="1387892"/>
            <a:ext cx="11809312" cy="5281469"/>
            <a:chOff x="1674318" y="1387892"/>
            <a:chExt cx="8902090" cy="5281469"/>
          </a:xfrm>
        </p:grpSpPr>
        <p:sp>
          <p:nvSpPr>
            <p:cNvPr id="50" name="Rectangle 2">
              <a:extLst>
                <a:ext uri="{FF2B5EF4-FFF2-40B4-BE49-F238E27FC236}">
                  <a16:creationId xmlns:a16="http://schemas.microsoft.com/office/drawing/2014/main" id="{562D9732-ADB6-B8F9-6CB6-6CD1A1B1D0CE}"/>
                </a:ext>
              </a:extLst>
            </p:cNvPr>
            <p:cNvSpPr txBox="1"/>
            <p:nvPr/>
          </p:nvSpPr>
          <p:spPr>
            <a:xfrm>
              <a:off x="1674318" y="1729224"/>
              <a:ext cx="8902090" cy="4940137"/>
            </a:xfrm>
            <a:prstGeom prst="rect">
              <a:avLst/>
            </a:prstGeom>
            <a:noFill/>
          </p:spPr>
          <p:txBody>
            <a:bodyPr wrap="square" lIns="0" tIns="0" rIns="0" bIns="0" numCol="2" spcCol="71994" rtlCol="0" anchor="t">
              <a:noAutofit/>
            </a:bodyPr>
            <a:lstStyle/>
            <a:p>
              <a:pPr marL="0" lvl="1" indent="0" defTabSz="653771" fontAlgn="base">
                <a:lnSpc>
                  <a:spcPts val="980"/>
                </a:lnSpc>
                <a:spcBef>
                  <a:spcPct val="0"/>
                </a:spcBef>
                <a:spcAft>
                  <a:spcPts val="450"/>
                </a:spcAft>
                <a:buClr>
                  <a:srgbClr val="FFD200"/>
                </a:buClr>
                <a:buSzPct val="125000"/>
                <a:buNone/>
                <a:tabLst>
                  <a:tab pos="2120849" algn="l"/>
                  <a:tab pos="3064489" algn="r"/>
                </a:tabLst>
                <a:defRPr/>
              </a:pPr>
              <a:r>
                <a:rPr lang="fr-FR" sz="1200" b="1" dirty="0">
                  <a:solidFill>
                    <a:srgbClr val="646464"/>
                  </a:solidFill>
                  <a:latin typeface="EYInterstate Regular"/>
                  <a:sym typeface="Arial Unicode MS" pitchFamily="34" charset="-128"/>
                </a:rPr>
                <a:t>Développement de tableau de bord de pilotage pour des indicateurs financiers et commerciaux – Banque Privée</a:t>
              </a:r>
              <a:endParaRPr lang="fr-FR" sz="1200" b="1" dirty="0">
                <a:solidFill>
                  <a:srgbClr val="646464"/>
                </a:solidFill>
                <a:latin typeface="EYInterstate Regular"/>
              </a:endParaRPr>
            </a:p>
            <a:p>
              <a:pPr marL="0" lvl="1" defTabSz="653771" fontAlgn="base">
                <a:lnSpc>
                  <a:spcPct val="107000"/>
                </a:lnSpc>
                <a:spcBef>
                  <a:spcPct val="0"/>
                </a:spcBef>
                <a:buClr>
                  <a:srgbClr val="FFD200"/>
                </a:buClr>
                <a:buSzPct val="125000"/>
                <a:tabLst>
                  <a:tab pos="2120849" algn="l"/>
                  <a:tab pos="3064489" algn="r"/>
                </a:tabLst>
                <a:defRPr/>
              </a:pPr>
              <a:r>
                <a:rPr lang="fr-FR" sz="1100" dirty="0">
                  <a:solidFill>
                    <a:srgbClr val="646464"/>
                  </a:solidFill>
                  <a:latin typeface="EYInterstate Light"/>
                  <a:cs typeface="Arial"/>
                  <a:sym typeface="Arial Unicode MS" pitchFamily="34" charset="-128"/>
                </a:rPr>
                <a:t>Développement d’un ensemble d’application de suivi d’indicateurs financiers avec des outils transverses de la suite Microsoft allant de </a:t>
              </a:r>
              <a:r>
                <a:rPr lang="fr-FR" sz="1100" dirty="0" err="1">
                  <a:solidFill>
                    <a:srgbClr val="646464"/>
                  </a:solidFill>
                  <a:latin typeface="EYInterstate Light"/>
                  <a:cs typeface="Arial"/>
                  <a:sym typeface="Arial Unicode MS" pitchFamily="34" charset="-128"/>
                </a:rPr>
                <a:t>PowerBI</a:t>
              </a:r>
              <a:r>
                <a:rPr lang="fr-FR" sz="1100" dirty="0">
                  <a:solidFill>
                    <a:srgbClr val="646464"/>
                  </a:solidFill>
                  <a:latin typeface="EYInterstate Light"/>
                  <a:cs typeface="Arial"/>
                  <a:sym typeface="Arial Unicode MS" pitchFamily="34" charset="-128"/>
                </a:rPr>
                <a:t> à </a:t>
              </a:r>
              <a:r>
                <a:rPr lang="fr-FR" sz="1100" dirty="0" err="1">
                  <a:solidFill>
                    <a:srgbClr val="646464"/>
                  </a:solidFill>
                  <a:latin typeface="EYInterstate Light"/>
                  <a:cs typeface="Arial"/>
                  <a:sym typeface="Arial Unicode MS" pitchFamily="34" charset="-128"/>
                </a:rPr>
                <a:t>PowerApps</a:t>
              </a:r>
              <a:r>
                <a:rPr lang="fr-FR" sz="1100" dirty="0">
                  <a:solidFill>
                    <a:srgbClr val="646464"/>
                  </a:solidFill>
                  <a:latin typeface="EYInterstate Light"/>
                  <a:cs typeface="Arial"/>
                  <a:sym typeface="Arial Unicode MS" pitchFamily="34" charset="-128"/>
                </a:rPr>
                <a:t>.</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Gestion des projets en mode Agile</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Transformation des données avec SQL et coordination des travaux avec la DSI sur l’ETL Informatica </a:t>
              </a:r>
              <a:r>
                <a:rPr lang="fr-FR" sz="1100" dirty="0" err="1">
                  <a:solidFill>
                    <a:srgbClr val="646464"/>
                  </a:solidFill>
                  <a:latin typeface="EYInterstate Light"/>
                  <a:cs typeface="Arial"/>
                </a:rPr>
                <a:t>Powercenter</a:t>
              </a:r>
              <a:r>
                <a:rPr lang="fr-FR" sz="1100" dirty="0">
                  <a:solidFill>
                    <a:srgbClr val="646464"/>
                  </a:solidFill>
                  <a:latin typeface="EYInterstate Light"/>
                  <a:cs typeface="Arial"/>
                </a:rPr>
                <a:t>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Ateliers de Design </a:t>
              </a:r>
              <a:r>
                <a:rPr lang="fr-FR" sz="1100" dirty="0" err="1">
                  <a:solidFill>
                    <a:srgbClr val="646464"/>
                  </a:solidFill>
                  <a:latin typeface="EYInterstate Light"/>
                  <a:cs typeface="Arial"/>
                </a:rPr>
                <a:t>Thinking</a:t>
              </a:r>
              <a:r>
                <a:rPr lang="fr-FR" sz="1100" dirty="0">
                  <a:solidFill>
                    <a:srgbClr val="646464"/>
                  </a:solidFill>
                  <a:latin typeface="EYInterstate Light"/>
                  <a:cs typeface="Arial"/>
                </a:rPr>
                <a:t> pour la spécification des besoins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Développement des tableaux de bord et itération avec les utilisateurs finaux</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Passage en production des livrables finaux</a:t>
              </a:r>
              <a:endParaRPr lang="fr-FR" sz="1100" dirty="0">
                <a:solidFill>
                  <a:srgbClr val="646464"/>
                </a:solidFill>
                <a:latin typeface="EYInterstate Light"/>
                <a:cs typeface="Arial"/>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sym typeface="Arial Unicode MS" pitchFamily="34" charset="-128"/>
                </a:rPr>
                <a:t>Passage en production des applications en collaboration avec la DSI</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Identification de cas d’usages et d’opportunités pour améliorer et faciliter la collaboration entre plusieurs entités – Grande Banque Française</a:t>
              </a:r>
            </a:p>
            <a:p>
              <a:pPr marL="0" lvl="1" defTabSz="653771" fontAlgn="base">
                <a:lnSpc>
                  <a:spcPct val="107000"/>
                </a:lnSpc>
                <a:spcBef>
                  <a:spcPct val="0"/>
                </a:spcBef>
                <a:buClr>
                  <a:srgbClr val="FFD200"/>
                </a:buClr>
                <a:buSzPct val="125000"/>
                <a:tabLst>
                  <a:tab pos="2120849" algn="l"/>
                  <a:tab pos="3064489" algn="r"/>
                </a:tabLst>
                <a:defRPr/>
              </a:pPr>
              <a:r>
                <a:rPr lang="fr-FR" sz="1100" dirty="0">
                  <a:solidFill>
                    <a:srgbClr val="646464"/>
                  </a:solidFill>
                  <a:latin typeface="EYInterstate Light"/>
                  <a:cs typeface="Arial"/>
                </a:rPr>
                <a:t>Création d’une suite d’outils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Organisation de la comitologie projet (COPRO, COPIL)</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Organisation et animations d’ateliers et d’entretiens avec les différentes parties prenantes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Cadrage du projet au travers d’une analyse du contexte et des besoins, une identification des cas d’usages, leur qualification en termes d’impacts et de faisabilité (business cases) et la définition des solutions</a:t>
              </a:r>
              <a:endParaRPr lang="fr-FR" sz="12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rPr>
                <a:t>Manager sur le POC de migration accélérée de scripts SAS à l’aide de la suite EY d’accélérateurs de migration SAS – Grande Banque Française </a:t>
              </a:r>
            </a:p>
            <a:p>
              <a:pPr marL="0" lvl="1" defTabSz="653771" fontAlgn="base">
                <a:lnSpc>
                  <a:spcPct val="107000"/>
                </a:lnSpc>
                <a:spcBef>
                  <a:spcPct val="0"/>
                </a:spcBef>
                <a:buClr>
                  <a:srgbClr val="FFD200"/>
                </a:buClr>
                <a:buSzPct val="125000"/>
                <a:tabLst>
                  <a:tab pos="2120849" algn="l"/>
                  <a:tab pos="3064489" algn="r"/>
                </a:tabLst>
                <a:defRPr/>
              </a:pPr>
              <a:r>
                <a:rPr lang="fr-FR" sz="1100" dirty="0">
                  <a:solidFill>
                    <a:srgbClr val="646464"/>
                  </a:solidFill>
                  <a:latin typeface="EYInterstate Light"/>
                  <a:cs typeface="Arial"/>
                </a:rPr>
                <a:t>Création d’une suite d’outils </a:t>
              </a:r>
              <a:r>
                <a:rPr lang="fr-FR" sz="1100" dirty="0" err="1">
                  <a:solidFill>
                    <a:srgbClr val="646464"/>
                  </a:solidFill>
                  <a:latin typeface="EYInterstate Light"/>
                  <a:cs typeface="Arial"/>
                </a:rPr>
                <a:t>GenAI</a:t>
              </a:r>
              <a:r>
                <a:rPr lang="fr-FR" sz="1100" dirty="0">
                  <a:solidFill>
                    <a:srgbClr val="646464"/>
                  </a:solidFill>
                  <a:latin typeface="EYInterstate Light"/>
                  <a:cs typeface="Arial"/>
                </a:rPr>
                <a:t> pour accélérer les migrations des clients décommissionnant SAS partiellement ou complètement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Gestion de projet et suivi détaillé des KPIs d’efficacité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Supervision des travaux de traduction de scripts SAS de divers niveaux de complexité vers Python, </a:t>
              </a:r>
              <a:r>
                <a:rPr lang="fr-FR" sz="1100" dirty="0" err="1">
                  <a:solidFill>
                    <a:srgbClr val="646464"/>
                  </a:solidFill>
                  <a:latin typeface="EYInterstate Light"/>
                  <a:cs typeface="Arial"/>
                </a:rPr>
                <a:t>Dataiku</a:t>
              </a:r>
              <a:r>
                <a:rPr lang="fr-FR" sz="1100" dirty="0">
                  <a:solidFill>
                    <a:srgbClr val="646464"/>
                  </a:solidFill>
                  <a:latin typeface="EYInterstate Light"/>
                  <a:cs typeface="Arial"/>
                </a:rPr>
                <a:t> et SQL</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Product Manager pour le développement et l’adaptation de l’accélérateur de génération de données synthétiques à partir du seul script SAS pour évaluer la qualité d’une traduction de script quand les données client sont inaccessibles.</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100" u="sng" dirty="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 Azure x </a:t>
              </a:r>
              <a:r>
                <a:rPr lang="fr-FR" sz="1100" dirty="0" err="1">
                  <a:solidFill>
                    <a:srgbClr val="7F7E82"/>
                  </a:solidFill>
                  <a:latin typeface="EYInterstate Light"/>
                  <a:cs typeface="Calibri Light"/>
                </a:rPr>
                <a:t>OpenAI</a:t>
              </a:r>
              <a:r>
                <a:rPr lang="fr-FR" sz="1100" dirty="0">
                  <a:solidFill>
                    <a:srgbClr val="7F7E82"/>
                  </a:solidFill>
                  <a:latin typeface="EYInterstate Light"/>
                  <a:cs typeface="Calibri Light"/>
                </a:rPr>
                <a:t>, </a:t>
              </a:r>
              <a:endParaRPr lang="fr-FR" sz="1100" dirty="0">
                <a:solidFill>
                  <a:srgbClr val="7F7E82"/>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a:t>
              </a:r>
              <a:r>
                <a:rPr lang="fr-FR" sz="1100" dirty="0" err="1">
                  <a:solidFill>
                    <a:srgbClr val="7F7E82"/>
                  </a:solidFill>
                  <a:latin typeface="EYInterstate Light"/>
                  <a:cs typeface="Calibri Light"/>
                </a:rPr>
                <a:t>Generative</a:t>
              </a:r>
              <a:r>
                <a:rPr lang="fr-FR" sz="1100" dirty="0">
                  <a:solidFill>
                    <a:srgbClr val="7F7E82"/>
                  </a:solidFill>
                  <a:latin typeface="EYInterstate Light"/>
                  <a:cs typeface="Calibri Light"/>
                </a:rPr>
                <a:t> AI, Prompt Engineering, Développement </a:t>
              </a:r>
              <a:endParaRPr lang="fr-FR" sz="1100" dirty="0">
                <a:solidFill>
                  <a:srgbClr val="646464"/>
                </a:solidFill>
                <a:latin typeface="EYInterstate Light"/>
                <a:cs typeface="Arial"/>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Regular"/>
                <a:sym typeface="Arial Unicode MS" pitchFamily="34" charset="-128"/>
              </a:endParaRPr>
            </a:p>
            <a:p>
              <a:pPr marL="0" lvl="1" defTabSz="653771">
                <a:spcBef>
                  <a:spcPct val="0"/>
                </a:spcBef>
                <a:spcAft>
                  <a:spcPts val="450"/>
                </a:spcAft>
                <a:tabLst>
                  <a:tab pos="2120849" algn="l"/>
                  <a:tab pos="3064489" algn="r"/>
                </a:tabLst>
                <a:defRPr/>
              </a:pPr>
              <a:r>
                <a:rPr lang="fr-FR" sz="1200" b="1" dirty="0">
                  <a:solidFill>
                    <a:srgbClr val="646464"/>
                  </a:solidFill>
                  <a:latin typeface="EYInterstate Regular"/>
                </a:rPr>
                <a:t>Analyse de données pour une société spécialisée dans la compensation financière (Novembre 2022 - 5 mois)</a:t>
              </a:r>
              <a:endParaRPr lang="fr-FR" dirty="0"/>
            </a:p>
            <a:p>
              <a:pPr marL="0" lvl="1" defTabSz="872436" eaLnBrk="0" fontAlgn="base" hangingPunct="0">
                <a:spcAft>
                  <a:spcPts val="600"/>
                </a:spcAft>
                <a:buClr>
                  <a:srgbClr val="FFD200"/>
                </a:buClr>
                <a:buSzPct val="75000"/>
                <a:tabLst>
                  <a:tab pos="1415099" algn="l"/>
                  <a:tab pos="2830197" algn="l"/>
                  <a:tab pos="4089454" algn="r"/>
                </a:tabLst>
              </a:pPr>
              <a:r>
                <a:rPr lang="fr-FR" sz="1100" dirty="0">
                  <a:solidFill>
                    <a:srgbClr val="646464"/>
                  </a:solidFill>
                  <a:latin typeface="EYInterstate Light"/>
                </a:rPr>
                <a:t>Analyse générale des flux journaliers des différents clients de la société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Gestion du projet</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Data </a:t>
              </a:r>
              <a:r>
                <a:rPr lang="fr-FR" sz="1100" dirty="0" err="1">
                  <a:solidFill>
                    <a:srgbClr val="646464"/>
                  </a:solidFill>
                  <a:latin typeface="EYInterstate Light"/>
                  <a:cs typeface="Arial"/>
                </a:rPr>
                <a:t>Preparation</a:t>
              </a:r>
              <a:r>
                <a:rPr lang="fr-FR" sz="1100" dirty="0">
                  <a:solidFill>
                    <a:srgbClr val="646464"/>
                  </a:solidFill>
                  <a:latin typeface="EYInterstate Light"/>
                  <a:cs typeface="Arial"/>
                </a:rPr>
                <a:t>, analyses statistiques avancées, clustering.</a:t>
              </a:r>
              <a:endParaRPr lang="fr-FR" sz="1100" dirty="0">
                <a:solidFill>
                  <a:srgbClr val="646464"/>
                </a:solidFill>
                <a:latin typeface="EYInterstate Light" panose="02000506000000020004" pitchFamily="2" charset="0"/>
                <a:cs typeface="Arial" charset="0"/>
              </a:endParaRP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Rédaction de rapport final pour le client avec des explications concrètes des phénomènes observés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SQL, Python, </a:t>
              </a:r>
              <a:r>
                <a:rPr lang="fr-FR" sz="1100" dirty="0" err="1">
                  <a:solidFill>
                    <a:srgbClr val="7F7E82"/>
                  </a:solidFill>
                  <a:latin typeface="EYInterstate Light"/>
                  <a:cs typeface="Calibri Light"/>
                </a:rPr>
                <a:t>PowerBI</a:t>
              </a:r>
              <a:endParaRPr lang="fr-FR" sz="1100" dirty="0">
                <a:solidFill>
                  <a:srgbClr val="7F7E82"/>
                </a:solidFill>
                <a:latin typeface="EYInterstate Light"/>
                <a:cs typeface="Calibri Light"/>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Statistiques, Connaissances Bancaires, Paiement </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Regular"/>
                  <a:sym typeface="Arial Unicode MS" pitchFamily="34" charset="-128"/>
                </a:rPr>
                <a:t>Revue des données sur les charges budgétaires pour l’IT – Grande Banque Française</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Regular"/>
                  <a:sym typeface="Arial Unicode MS" pitchFamily="34" charset="-128"/>
                </a:rPr>
                <a:t>Simulations d’effets de bord à des fins actuarielles pour une entreprise de l’industrie</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a:cs typeface="Arial"/>
                <a:sym typeface="Arial Unicode MS" pitchFamily="34" charset="-128"/>
              </a:endParaRPr>
            </a:p>
          </p:txBody>
        </p:sp>
        <p:grpSp>
          <p:nvGrpSpPr>
            <p:cNvPr id="32" name="Group 31">
              <a:extLst>
                <a:ext uri="{FF2B5EF4-FFF2-40B4-BE49-F238E27FC236}">
                  <a16:creationId xmlns:a16="http://schemas.microsoft.com/office/drawing/2014/main" id="{5EF9D2BC-55C0-5070-6CDB-61CF14877A96}"/>
                </a:ext>
              </a:extLst>
            </p:cNvPr>
            <p:cNvGrpSpPr/>
            <p:nvPr/>
          </p:nvGrpSpPr>
          <p:grpSpPr>
            <a:xfrm>
              <a:off x="1718389" y="1387892"/>
              <a:ext cx="5724003" cy="240908"/>
              <a:chOff x="2771800" y="833003"/>
              <a:chExt cx="5724003" cy="240908"/>
            </a:xfrm>
          </p:grpSpPr>
          <p:sp>
            <p:nvSpPr>
              <p:cNvPr id="33" name="Rectangle 2">
                <a:extLst>
                  <a:ext uri="{FF2B5EF4-FFF2-40B4-BE49-F238E27FC236}">
                    <a16:creationId xmlns:a16="http://schemas.microsoft.com/office/drawing/2014/main" id="{B6D4916C-237C-4531-3D42-1C45DDEECF4F}"/>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(4/5)</a:t>
                </a:r>
                <a:endParaRPr lang="fr-FR" sz="1400" dirty="0">
                  <a:solidFill>
                    <a:srgbClr val="646464"/>
                  </a:solidFill>
                  <a:latin typeface="EYInterstate Regular"/>
                  <a:cs typeface="Arial" charset="0"/>
                </a:endParaRPr>
              </a:p>
            </p:txBody>
          </p:sp>
          <p:cxnSp>
            <p:nvCxnSpPr>
              <p:cNvPr id="34" name="Connecteur droit 36">
                <a:extLst>
                  <a:ext uri="{FF2B5EF4-FFF2-40B4-BE49-F238E27FC236}">
                    <a16:creationId xmlns:a16="http://schemas.microsoft.com/office/drawing/2014/main" id="{8E8D7247-0E6B-EC89-04D7-E04EF9391CC1}"/>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6" name="Group 3">
            <a:extLst>
              <a:ext uri="{FF2B5EF4-FFF2-40B4-BE49-F238E27FC236}">
                <a16:creationId xmlns:a16="http://schemas.microsoft.com/office/drawing/2014/main" id="{86D97EB2-F56C-A627-8B4D-F37798E46F1D}"/>
              </a:ext>
            </a:extLst>
          </p:cNvPr>
          <p:cNvGrpSpPr/>
          <p:nvPr/>
        </p:nvGrpSpPr>
        <p:grpSpPr>
          <a:xfrm>
            <a:off x="0" y="159580"/>
            <a:ext cx="12191999" cy="576298"/>
            <a:chOff x="156520" y="620454"/>
            <a:chExt cx="8825249" cy="720314"/>
          </a:xfrm>
        </p:grpSpPr>
        <p:sp>
          <p:nvSpPr>
            <p:cNvPr id="4" name="Rectangle 1">
              <a:extLst>
                <a:ext uri="{FF2B5EF4-FFF2-40B4-BE49-F238E27FC236}">
                  <a16:creationId xmlns:a16="http://schemas.microsoft.com/office/drawing/2014/main" id="{88B19CFE-44D6-C1BF-6620-E1D1A1D36CE6}"/>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5" name="Picture 33">
              <a:extLst>
                <a:ext uri="{FF2B5EF4-FFF2-40B4-BE49-F238E27FC236}">
                  <a16:creationId xmlns:a16="http://schemas.microsoft.com/office/drawing/2014/main" id="{135412F0-8851-16E1-FA84-3620316835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9" name="Group 19">
            <a:extLst>
              <a:ext uri="{FF2B5EF4-FFF2-40B4-BE49-F238E27FC236}">
                <a16:creationId xmlns:a16="http://schemas.microsoft.com/office/drawing/2014/main" id="{B84A92DB-B88E-8345-5C5D-29CA048A997E}"/>
              </a:ext>
            </a:extLst>
          </p:cNvPr>
          <p:cNvGrpSpPr/>
          <p:nvPr/>
        </p:nvGrpSpPr>
        <p:grpSpPr>
          <a:xfrm>
            <a:off x="6536502" y="908720"/>
            <a:ext cx="5443074" cy="352100"/>
            <a:chOff x="6536502" y="908720"/>
            <a:chExt cx="5443074" cy="352100"/>
          </a:xfrm>
        </p:grpSpPr>
        <p:sp>
          <p:nvSpPr>
            <p:cNvPr id="10" name="Rectangle 9">
              <a:extLst>
                <a:ext uri="{FF2B5EF4-FFF2-40B4-BE49-F238E27FC236}">
                  <a16:creationId xmlns:a16="http://schemas.microsoft.com/office/drawing/2014/main" id="{7DF20945-8D24-A951-EDFB-8810CDAE7457}"/>
                </a:ext>
              </a:extLst>
            </p:cNvPr>
            <p:cNvSpPr/>
            <p:nvPr/>
          </p:nvSpPr>
          <p:spPr>
            <a:xfrm>
              <a:off x="6536502" y="921874"/>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11" name="Rectangle 10">
              <a:extLst>
                <a:ext uri="{FF2B5EF4-FFF2-40B4-BE49-F238E27FC236}">
                  <a16:creationId xmlns:a16="http://schemas.microsoft.com/office/drawing/2014/main" id="{469EC432-2D18-C993-B4B1-5E34F27DBEDE}"/>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12" name="Rectangle 11">
              <a:extLst>
                <a:ext uri="{FF2B5EF4-FFF2-40B4-BE49-F238E27FC236}">
                  <a16:creationId xmlns:a16="http://schemas.microsoft.com/office/drawing/2014/main" id="{6F676FDA-7A20-304B-53C1-B5C1F040E4FD}"/>
                </a:ext>
              </a:extLst>
            </p:cNvPr>
            <p:cNvSpPr/>
            <p:nvPr/>
          </p:nvSpPr>
          <p:spPr>
            <a:xfrm>
              <a:off x="8230947" y="922288"/>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13" name="Oval 23">
              <a:extLst>
                <a:ext uri="{FF2B5EF4-FFF2-40B4-BE49-F238E27FC236}">
                  <a16:creationId xmlns:a16="http://schemas.microsoft.com/office/drawing/2014/main" id="{9D2E388D-B6C8-81C5-5084-E9808258476B}"/>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4" name="Graphic 24" descr="Home with solid fill">
              <a:extLst>
                <a:ext uri="{FF2B5EF4-FFF2-40B4-BE49-F238E27FC236}">
                  <a16:creationId xmlns:a16="http://schemas.microsoft.com/office/drawing/2014/main" id="{9993B736-101F-7863-723D-883985BFC0B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7" name="Rectangle: Rounded Corners 14">
            <a:extLst>
              <a:ext uri="{FF2B5EF4-FFF2-40B4-BE49-F238E27FC236}">
                <a16:creationId xmlns:a16="http://schemas.microsoft.com/office/drawing/2014/main" id="{FF1CF097-5CA8-0414-F8FD-0FB4E05D27A1}"/>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169128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ED50C-60DE-7703-0812-DA2E6111F90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ED28155-A334-DB4C-A987-6E71660F850E}"/>
              </a:ext>
            </a:extLst>
          </p:cNvPr>
          <p:cNvGrpSpPr/>
          <p:nvPr/>
        </p:nvGrpSpPr>
        <p:grpSpPr>
          <a:xfrm>
            <a:off x="191344" y="1387892"/>
            <a:ext cx="11809312" cy="5281469"/>
            <a:chOff x="1674318" y="1387892"/>
            <a:chExt cx="8902090" cy="5281469"/>
          </a:xfrm>
        </p:grpSpPr>
        <p:sp>
          <p:nvSpPr>
            <p:cNvPr id="50" name="Rectangle 2">
              <a:extLst>
                <a:ext uri="{FF2B5EF4-FFF2-40B4-BE49-F238E27FC236}">
                  <a16:creationId xmlns:a16="http://schemas.microsoft.com/office/drawing/2014/main" id="{3DB98F56-5DA4-5CE6-FC5D-2E133140A017}"/>
                </a:ext>
              </a:extLst>
            </p:cNvPr>
            <p:cNvSpPr txBox="1"/>
            <p:nvPr/>
          </p:nvSpPr>
          <p:spPr>
            <a:xfrm>
              <a:off x="1674318" y="1729224"/>
              <a:ext cx="8902090" cy="4940137"/>
            </a:xfrm>
            <a:prstGeom prst="rect">
              <a:avLst/>
            </a:prstGeom>
            <a:noFill/>
          </p:spPr>
          <p:txBody>
            <a:bodyPr wrap="square" lIns="0" tIns="0" rIns="0" bIns="0" numCol="2" spcCol="71994" rtlCol="0" anchor="t">
              <a:noAutofit/>
            </a:bodyPr>
            <a:lstStyle/>
            <a:p>
              <a:pPr marL="0" lvl="1" indent="0" defTabSz="653771" fontAlgn="base">
                <a:lnSpc>
                  <a:spcPts val="980"/>
                </a:lnSpc>
                <a:spcBef>
                  <a:spcPct val="0"/>
                </a:spcBef>
                <a:spcAft>
                  <a:spcPts val="450"/>
                </a:spcAft>
                <a:buClr>
                  <a:srgbClr val="FFD200"/>
                </a:buClr>
                <a:buSzPct val="125000"/>
                <a:buNone/>
                <a:tabLst>
                  <a:tab pos="2120849" algn="l"/>
                  <a:tab pos="3064489" algn="r"/>
                </a:tabLst>
                <a:defRPr/>
              </a:pPr>
              <a:r>
                <a:rPr lang="fr-FR" sz="1200" b="1" dirty="0">
                  <a:solidFill>
                    <a:srgbClr val="646464"/>
                  </a:solidFill>
                  <a:latin typeface="EYInterstate Regular"/>
                </a:rPr>
                <a:t>Pilotage du Programme Data – Grande Banque Française</a:t>
              </a: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rPr>
                <a:t>Pilotage du Programme Data d’une institution financière dans un contexte de changement de socle data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Organisation et animation d'ateliers avec les métiers pour identifier et prioriser les cas d’usage pertinents et éligibles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Élaboration de la trajectoire Data au cœur du programme, accompagnée d'une feuille de route définie à l’aide des priorités métier et des possibilités techniques</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Réalisation d'études de faisabilité pour les cas d’usage embarqués, préparation de business cases et rédaction des expressions de besoin</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Identification et analyse des risques liés aux programme, tant du point de vue projet que groupe, et mise en place de plans de mitigation</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cs typeface="Arial"/>
                </a:rPr>
                <a:t>Collaboration étroite avec la DSI pour la réalisation des travaux techniques et l’implémentation de la trajectoire Gestion de la PMO projet, organisation et animation des comités de suivi (COSUI, COPIL, etc.) pour assurer un suivi rigoureux et une communication efficace avec les parties prenantes</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sym typeface="Arial Unicode MS" pitchFamily="34" charset="-128"/>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200" u="sng" dirty="0">
                  <a:solidFill>
                    <a:srgbClr val="7F7E82"/>
                  </a:solidFill>
                  <a:latin typeface="EYInterstate Light"/>
                  <a:cs typeface="Calibri Light"/>
                </a:rPr>
                <a:t>Langages/Outils</a:t>
              </a:r>
              <a:r>
                <a:rPr lang="fr-FR" sz="1200" dirty="0">
                  <a:solidFill>
                    <a:srgbClr val="7F7E82"/>
                  </a:solidFill>
                  <a:latin typeface="EYInterstate Light"/>
                  <a:cs typeface="Calibri Light"/>
                </a:rPr>
                <a:t> : </a:t>
              </a:r>
              <a:r>
                <a:rPr lang="fr-FR" sz="1200" dirty="0" err="1">
                  <a:solidFill>
                    <a:srgbClr val="7F7E82"/>
                  </a:solidFill>
                  <a:latin typeface="EYInterstate Light"/>
                  <a:cs typeface="Calibri Light"/>
                </a:rPr>
                <a:t>Collibra</a:t>
              </a:r>
              <a:endParaRPr lang="fr-FR" sz="1200" dirty="0">
                <a:solidFill>
                  <a:srgbClr val="7F7E82"/>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200" u="sng" dirty="0">
                  <a:solidFill>
                    <a:srgbClr val="7F7E82"/>
                  </a:solidFill>
                  <a:latin typeface="EYInterstate Light"/>
                  <a:cs typeface="Calibri Light"/>
                </a:rPr>
                <a:t>Compétences</a:t>
              </a:r>
              <a:r>
                <a:rPr lang="fr-FR" sz="1200" dirty="0">
                  <a:solidFill>
                    <a:srgbClr val="7F7E82"/>
                  </a:solidFill>
                  <a:latin typeface="EYInterstate Light"/>
                  <a:cs typeface="Calibri Light"/>
                </a:rPr>
                <a:t> : PMO, Architecture  </a:t>
              </a:r>
              <a:endParaRPr lang="fr-FR" sz="1200" dirty="0">
                <a:solidFill>
                  <a:srgbClr val="7F7E82"/>
                </a:solidFill>
                <a:latin typeface="EYInterstate Light" panose="02000506000000020004" pitchFamily="2" charset="0"/>
                <a:cs typeface="Calibri Light" panose="020F0302020204030204" pitchFamily="34"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sym typeface="Arial Unicode MS" pitchFamily="34" charset="-128"/>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200" b="1" dirty="0">
                <a:solidFill>
                  <a:srgbClr val="646464"/>
                </a:solidFill>
                <a:latin typeface="EYInterstate Regular"/>
                <a:sym typeface="Arial Unicode MS" pitchFamily="34" charset="-128"/>
              </a:endParaRPr>
            </a:p>
            <a:p>
              <a:pPr marL="171450" lvl="1" indent="-171450" defTabSz="412750">
                <a:lnSpc>
                  <a:spcPct val="100000"/>
                </a:lnSpc>
                <a:defRPr/>
              </a:pPr>
              <a:endParaRPr lang="fr-FR" sz="1200" noProof="0" dirty="0">
                <a:latin typeface="EYInterstate Light"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a:cs typeface="Arial"/>
                <a:sym typeface="Arial Unicode MS" pitchFamily="34" charset="-128"/>
              </a:endParaRPr>
            </a:p>
          </p:txBody>
        </p:sp>
        <p:grpSp>
          <p:nvGrpSpPr>
            <p:cNvPr id="32" name="Group 31">
              <a:extLst>
                <a:ext uri="{FF2B5EF4-FFF2-40B4-BE49-F238E27FC236}">
                  <a16:creationId xmlns:a16="http://schemas.microsoft.com/office/drawing/2014/main" id="{8A35AD8C-E878-C2E1-F6CC-10613CFAF054}"/>
                </a:ext>
              </a:extLst>
            </p:cNvPr>
            <p:cNvGrpSpPr/>
            <p:nvPr/>
          </p:nvGrpSpPr>
          <p:grpSpPr>
            <a:xfrm>
              <a:off x="1718389" y="1387892"/>
              <a:ext cx="5724003" cy="240908"/>
              <a:chOff x="2771800" y="833003"/>
              <a:chExt cx="5724003" cy="240908"/>
            </a:xfrm>
          </p:grpSpPr>
          <p:sp>
            <p:nvSpPr>
              <p:cNvPr id="33" name="Rectangle 2">
                <a:extLst>
                  <a:ext uri="{FF2B5EF4-FFF2-40B4-BE49-F238E27FC236}">
                    <a16:creationId xmlns:a16="http://schemas.microsoft.com/office/drawing/2014/main" id="{EDC3B701-5387-9002-D4C4-9B575E8F910B}"/>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(5/5)</a:t>
                </a:r>
                <a:endParaRPr lang="fr-FR" sz="1400" dirty="0">
                  <a:solidFill>
                    <a:srgbClr val="646464"/>
                  </a:solidFill>
                  <a:latin typeface="EYInterstate Regular"/>
                  <a:cs typeface="Arial" charset="0"/>
                </a:endParaRPr>
              </a:p>
            </p:txBody>
          </p:sp>
          <p:cxnSp>
            <p:nvCxnSpPr>
              <p:cNvPr id="34" name="Connecteur droit 36">
                <a:extLst>
                  <a:ext uri="{FF2B5EF4-FFF2-40B4-BE49-F238E27FC236}">
                    <a16:creationId xmlns:a16="http://schemas.microsoft.com/office/drawing/2014/main" id="{91148EAE-B2EA-7D59-72EB-115B45159DD2}"/>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6" name="Group 3">
            <a:extLst>
              <a:ext uri="{FF2B5EF4-FFF2-40B4-BE49-F238E27FC236}">
                <a16:creationId xmlns:a16="http://schemas.microsoft.com/office/drawing/2014/main" id="{CB5FD9D8-3816-0000-76A0-C83107D2DCA8}"/>
              </a:ext>
            </a:extLst>
          </p:cNvPr>
          <p:cNvGrpSpPr/>
          <p:nvPr/>
        </p:nvGrpSpPr>
        <p:grpSpPr>
          <a:xfrm>
            <a:off x="0" y="159580"/>
            <a:ext cx="12191999" cy="576298"/>
            <a:chOff x="156520" y="620454"/>
            <a:chExt cx="8825249" cy="720314"/>
          </a:xfrm>
        </p:grpSpPr>
        <p:sp>
          <p:nvSpPr>
            <p:cNvPr id="4" name="Rectangle 1">
              <a:extLst>
                <a:ext uri="{FF2B5EF4-FFF2-40B4-BE49-F238E27FC236}">
                  <a16:creationId xmlns:a16="http://schemas.microsoft.com/office/drawing/2014/main" id="{B8127D5F-F8BF-C0B3-7DF4-72FFFA5CDFBE}"/>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5" name="Picture 33">
              <a:extLst>
                <a:ext uri="{FF2B5EF4-FFF2-40B4-BE49-F238E27FC236}">
                  <a16:creationId xmlns:a16="http://schemas.microsoft.com/office/drawing/2014/main" id="{A05E9892-E47A-4AFE-9EB8-6D3263D65B4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9" name="Group 19">
            <a:extLst>
              <a:ext uri="{FF2B5EF4-FFF2-40B4-BE49-F238E27FC236}">
                <a16:creationId xmlns:a16="http://schemas.microsoft.com/office/drawing/2014/main" id="{BFD8DE23-AA8B-B9EF-73D9-455DA9E25AE5}"/>
              </a:ext>
            </a:extLst>
          </p:cNvPr>
          <p:cNvGrpSpPr/>
          <p:nvPr/>
        </p:nvGrpSpPr>
        <p:grpSpPr>
          <a:xfrm>
            <a:off x="6536502" y="908720"/>
            <a:ext cx="5443074" cy="352100"/>
            <a:chOff x="6536502" y="908720"/>
            <a:chExt cx="5443074" cy="352100"/>
          </a:xfrm>
        </p:grpSpPr>
        <p:sp>
          <p:nvSpPr>
            <p:cNvPr id="10" name="Rectangle 9">
              <a:extLst>
                <a:ext uri="{FF2B5EF4-FFF2-40B4-BE49-F238E27FC236}">
                  <a16:creationId xmlns:a16="http://schemas.microsoft.com/office/drawing/2014/main" id="{C09DD269-A008-EF39-9E2D-F7CB720D72A5}"/>
                </a:ext>
              </a:extLst>
            </p:cNvPr>
            <p:cNvSpPr/>
            <p:nvPr/>
          </p:nvSpPr>
          <p:spPr>
            <a:xfrm>
              <a:off x="6536502" y="921874"/>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11" name="Rectangle 10">
              <a:extLst>
                <a:ext uri="{FF2B5EF4-FFF2-40B4-BE49-F238E27FC236}">
                  <a16:creationId xmlns:a16="http://schemas.microsoft.com/office/drawing/2014/main" id="{E20C477D-9F72-ED17-244D-662DA860C090}"/>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12" name="Rectangle 11">
              <a:extLst>
                <a:ext uri="{FF2B5EF4-FFF2-40B4-BE49-F238E27FC236}">
                  <a16:creationId xmlns:a16="http://schemas.microsoft.com/office/drawing/2014/main" id="{07F5BEC9-7737-86CF-1945-1DEBA4090218}"/>
                </a:ext>
              </a:extLst>
            </p:cNvPr>
            <p:cNvSpPr/>
            <p:nvPr/>
          </p:nvSpPr>
          <p:spPr>
            <a:xfrm>
              <a:off x="8230947" y="922288"/>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13" name="Oval 23">
              <a:extLst>
                <a:ext uri="{FF2B5EF4-FFF2-40B4-BE49-F238E27FC236}">
                  <a16:creationId xmlns:a16="http://schemas.microsoft.com/office/drawing/2014/main" id="{E7C18ADC-914B-CBF2-08CB-2A105A33F18F}"/>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4" name="Graphic 24" descr="Home with solid fill">
              <a:extLst>
                <a:ext uri="{FF2B5EF4-FFF2-40B4-BE49-F238E27FC236}">
                  <a16:creationId xmlns:a16="http://schemas.microsoft.com/office/drawing/2014/main" id="{DC2C796A-6BE7-E864-9E02-C017215407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7" name="Rectangle: Rounded Corners 14">
            <a:extLst>
              <a:ext uri="{FF2B5EF4-FFF2-40B4-BE49-F238E27FC236}">
                <a16:creationId xmlns:a16="http://schemas.microsoft.com/office/drawing/2014/main" id="{150EE4C1-CB52-47EC-051C-679ED812BD54}"/>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418185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E03426-2D7F-470D-81E4-4FFB07A0921B}"/>
              </a:ext>
            </a:extLst>
          </p:cNvPr>
          <p:cNvGrpSpPr/>
          <p:nvPr/>
        </p:nvGrpSpPr>
        <p:grpSpPr>
          <a:xfrm>
            <a:off x="191344" y="1620537"/>
            <a:ext cx="11779778" cy="5048824"/>
            <a:chOff x="1718388" y="1620537"/>
            <a:chExt cx="8750610" cy="5048824"/>
          </a:xfrm>
        </p:grpSpPr>
        <p:sp>
          <p:nvSpPr>
            <p:cNvPr id="50" name="Rectangle 2">
              <a:extLst>
                <a:ext uri="{FF2B5EF4-FFF2-40B4-BE49-F238E27FC236}">
                  <a16:creationId xmlns:a16="http://schemas.microsoft.com/office/drawing/2014/main" id="{09E56745-427F-4151-8C3F-020F170F21A1}"/>
                </a:ext>
              </a:extLst>
            </p:cNvPr>
            <p:cNvSpPr txBox="1"/>
            <p:nvPr/>
          </p:nvSpPr>
          <p:spPr>
            <a:xfrm>
              <a:off x="1718388" y="1729224"/>
              <a:ext cx="8750610" cy="4940137"/>
            </a:xfrm>
            <a:prstGeom prst="rect">
              <a:avLst/>
            </a:prstGeom>
            <a:noFill/>
          </p:spPr>
          <p:txBody>
            <a:bodyPr wrap="square" lIns="0" tIns="0" rIns="0" bIns="0" numCol="2" spcCol="71994" rtlCol="0">
              <a:noAutofit/>
            </a:bodyPr>
            <a:lstStyle/>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sym typeface="EYInterstate" panose="02000503020000020004" pitchFamily="2" charset="0"/>
                </a:rPr>
                <a:t>Product </a:t>
              </a:r>
              <a:r>
                <a:rPr lang="fr-FR" sz="1000" b="1" dirty="0" err="1">
                  <a:solidFill>
                    <a:srgbClr val="646464"/>
                  </a:solidFill>
                  <a:latin typeface="EYInterstate Regular" panose="02000503020000020004" pitchFamily="2" charset="0"/>
                  <a:sym typeface="EYInterstate" panose="02000503020000020004" pitchFamily="2" charset="0"/>
                </a:rPr>
                <a:t>Owner</a:t>
              </a:r>
              <a:r>
                <a:rPr lang="fr-FR" sz="1000" b="1" dirty="0">
                  <a:solidFill>
                    <a:srgbClr val="646464"/>
                  </a:solidFill>
                  <a:latin typeface="EYInterstate Regular" panose="02000503020000020004" pitchFamily="2" charset="0"/>
                  <a:sym typeface="EYInterstate" panose="02000503020000020004" pitchFamily="2" charset="0"/>
                </a:rPr>
                <a:t> sur un ensemble de projets </a:t>
              </a:r>
              <a:r>
                <a:rPr lang="fr-FR" sz="1000" b="1" dirty="0" err="1">
                  <a:solidFill>
                    <a:srgbClr val="646464"/>
                  </a:solidFill>
                  <a:latin typeface="EYInterstate Regular" panose="02000503020000020004" pitchFamily="2" charset="0"/>
                  <a:sym typeface="EYInterstate" panose="02000503020000020004" pitchFamily="2" charset="0"/>
                </a:rPr>
                <a:t>low</a:t>
              </a:r>
              <a:r>
                <a:rPr lang="fr-FR" sz="1000" b="1" dirty="0">
                  <a:solidFill>
                    <a:srgbClr val="646464"/>
                  </a:solidFill>
                  <a:latin typeface="EYInterstate Regular" panose="02000503020000020004" pitchFamily="2" charset="0"/>
                  <a:sym typeface="EYInterstate" panose="02000503020000020004" pitchFamily="2" charset="0"/>
                </a:rPr>
                <a:t> code et Python internes – EY (septembre 2021 – en cours)</a:t>
              </a: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dirty="0">
                  <a:solidFill>
                    <a:srgbClr val="646464"/>
                  </a:solidFill>
                  <a:latin typeface="EYInterstate Light" panose="02000506000000020004" pitchFamily="2" charset="0"/>
                  <a:sym typeface="EYInterstate" panose="02000503020000020004" pitchFamily="2" charset="0"/>
                </a:rPr>
                <a:t>Gestion en méthode agile de projets </a:t>
              </a:r>
              <a:r>
                <a:rPr lang="fr-FR" sz="1000" dirty="0" err="1">
                  <a:solidFill>
                    <a:srgbClr val="646464"/>
                  </a:solidFill>
                  <a:latin typeface="EYInterstate Light" panose="02000506000000020004" pitchFamily="2" charset="0"/>
                  <a:sym typeface="EYInterstate" panose="02000503020000020004" pitchFamily="2" charset="0"/>
                </a:rPr>
                <a:t>powerapps</a:t>
              </a:r>
              <a:r>
                <a:rPr lang="fr-FR" sz="1000" dirty="0">
                  <a:solidFill>
                    <a:srgbClr val="646464"/>
                  </a:solidFill>
                  <a:latin typeface="EYInterstate Light" panose="02000506000000020004" pitchFamily="2" charset="0"/>
                  <a:sym typeface="EYInterstate" panose="02000503020000020004" pitchFamily="2" charset="0"/>
                </a:rPr>
                <a:t> pour économiser du temps sur les processus internes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EYInterstate" panose="02000503020000020004" pitchFamily="2" charset="0"/>
                </a:rPr>
                <a:t>Application de gestion des pipelines de recrutement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EYInterstate" panose="02000503020000020004" pitchFamily="2" charset="0"/>
                </a:rPr>
                <a:t>Application de suivi et de relances semi-automatiques sur les pipelines d’opportunités, de missions (+détections des opportunités en anomalie)</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EYInterstate" panose="02000503020000020004" pitchFamily="2" charset="0"/>
                </a:rPr>
                <a:t>Application de suivi et de partage des compétences et des expériences de l ’équipe</a:t>
              </a:r>
            </a:p>
            <a:p>
              <a:pPr marL="184150" lvl="1" indent="-184150" defTabSz="653771" fontAlgn="base">
                <a:lnSpc>
                  <a:spcPct val="10700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EYInterstate" panose="02000503020000020004" pitchFamily="2" charset="0"/>
                </a:rPr>
                <a:t>Projets Data </a:t>
              </a:r>
              <a:r>
                <a:rPr lang="fr-FR" sz="1000" dirty="0" err="1">
                  <a:solidFill>
                    <a:srgbClr val="646464"/>
                  </a:solidFill>
                  <a:latin typeface="EYInterstate Light" panose="02000506000000020004" pitchFamily="2" charset="0"/>
                  <a:cs typeface="Arial" charset="0"/>
                  <a:sym typeface="EYInterstate" panose="02000503020000020004" pitchFamily="2" charset="0"/>
                </a:rPr>
                <a:t>Fabric</a:t>
              </a:r>
              <a:r>
                <a:rPr lang="fr-FR" sz="1000" dirty="0">
                  <a:solidFill>
                    <a:srgbClr val="646464"/>
                  </a:solidFill>
                  <a:latin typeface="EYInterstate Light" panose="02000506000000020004" pitchFamily="2" charset="0"/>
                  <a:cs typeface="Arial" charset="0"/>
                  <a:sym typeface="EYInterstate" panose="02000503020000020004" pitchFamily="2" charset="0"/>
                </a:rPr>
                <a:t> / NLP de classification de textes et de construction d’ontologies</a:t>
              </a: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a:t>
              </a:r>
              <a:r>
                <a:rPr lang="fr-FR" sz="1000" dirty="0" err="1">
                  <a:solidFill>
                    <a:srgbClr val="7F7E82">
                      <a:lumMod val="75000"/>
                    </a:srgbClr>
                  </a:solidFill>
                  <a:latin typeface="EYInterstate Light" panose="02000506000000020004" pitchFamily="2" charset="0"/>
                  <a:cs typeface="Calibri Light" panose="020F0302020204030204" pitchFamily="34" charset="0"/>
                </a:rPr>
                <a:t>PowerApps</a:t>
              </a:r>
              <a:r>
                <a:rPr lang="fr-FR" sz="1000" dirty="0">
                  <a:solidFill>
                    <a:srgbClr val="7F7E82">
                      <a:lumMod val="75000"/>
                    </a:srgbClr>
                  </a:solidFill>
                  <a:latin typeface="EYInterstate Light" panose="02000506000000020004" pitchFamily="2" charset="0"/>
                  <a:cs typeface="Calibri Light" panose="020F0302020204030204" pitchFamily="34" charset="0"/>
                </a:rPr>
                <a:t>, Python </a:t>
              </a: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Gestion de projet agile, développement CI/CD</a:t>
              </a:r>
              <a:endParaRPr lang="fr-FR" sz="1000" dirty="0">
                <a:solidFill>
                  <a:srgbClr val="646464"/>
                </a:solidFill>
                <a:latin typeface="EYInterstate Light" panose="02000506000000020004" pitchFamily="2" charset="0"/>
                <a:sym typeface="EYInterstate"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sym typeface="EYInterstate"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sym typeface="EYInterstate" panose="02000503020000020004" pitchFamily="2" charset="0"/>
                </a:rPr>
                <a:t>Plateforme de suivi épidémique Data visualisation - </a:t>
              </a:r>
              <a:r>
                <a:rPr lang="fr-FR" sz="1000" b="1" dirty="0" err="1">
                  <a:solidFill>
                    <a:srgbClr val="646464"/>
                  </a:solidFill>
                  <a:latin typeface="EYInterstate Regular" panose="02000503020000020004" pitchFamily="2" charset="0"/>
                  <a:sym typeface="EYInterstate" panose="02000503020000020004" pitchFamily="2" charset="0"/>
                </a:rPr>
                <a:t>EYSight</a:t>
              </a:r>
              <a:r>
                <a:rPr lang="fr-FR" sz="1000" b="1" dirty="0">
                  <a:solidFill>
                    <a:srgbClr val="646464"/>
                  </a:solidFill>
                  <a:latin typeface="EYInterstate Regular" panose="02000503020000020004" pitchFamily="2" charset="0"/>
                  <a:sym typeface="EYInterstate" panose="02000503020000020004" pitchFamily="2" charset="0"/>
                </a:rPr>
                <a:t> (Juillet 2020 - 1 mois)</a:t>
              </a:r>
            </a:p>
            <a:p>
              <a:pPr marL="0" lvl="1" defTabSz="872436" eaLnBrk="0" fontAlgn="base" hangingPunct="0">
                <a:spcBef>
                  <a:spcPct val="0"/>
                </a:spcBef>
                <a:spcAft>
                  <a:spcPts val="600"/>
                </a:spcAft>
                <a:buClr>
                  <a:srgbClr val="FFD200"/>
                </a:buClr>
                <a:buSzPct val="75000"/>
                <a:tabLst>
                  <a:tab pos="1415099" algn="l"/>
                  <a:tab pos="2830197" algn="l"/>
                  <a:tab pos="4089454" algn="r"/>
                </a:tabLst>
                <a:defRPr/>
              </a:pPr>
              <a:r>
                <a:rPr lang="fr-FR" sz="1000" dirty="0">
                  <a:solidFill>
                    <a:srgbClr val="646464"/>
                  </a:solidFill>
                  <a:latin typeface="EYInterstate Light" panose="02000506000000020004" pitchFamily="2" charset="0"/>
                  <a:sym typeface="Arial Unicode MS" pitchFamily="34" charset="-128"/>
                </a:rPr>
                <a:t>Mise en place d’un pipeline python d’extraction, de traitement et de restitution d’open data et de données privatives. Mise en ligne d’une solution python-</a:t>
              </a:r>
              <a:r>
                <a:rPr lang="fr-FR" sz="1000" dirty="0" err="1">
                  <a:solidFill>
                    <a:srgbClr val="646464"/>
                  </a:solidFill>
                  <a:latin typeface="EYInterstate Light" panose="02000506000000020004" pitchFamily="2" charset="0"/>
                  <a:sym typeface="Arial Unicode MS" pitchFamily="34" charset="-128"/>
                </a:rPr>
                <a:t>dash</a:t>
              </a:r>
              <a:r>
                <a:rPr lang="fr-FR" sz="1000" dirty="0">
                  <a:solidFill>
                    <a:srgbClr val="646464"/>
                  </a:solidFill>
                  <a:latin typeface="EYInterstate Light" panose="02000506000000020004" pitchFamily="2" charset="0"/>
                  <a:sym typeface="Arial Unicode MS" pitchFamily="34" charset="-128"/>
                </a:rPr>
                <a:t> </a:t>
              </a:r>
              <a:r>
                <a:rPr lang="fr-FR" sz="1000" dirty="0" err="1">
                  <a:solidFill>
                    <a:srgbClr val="646464"/>
                  </a:solidFill>
                  <a:latin typeface="EYInterstate Light" panose="02000506000000020004" pitchFamily="2" charset="0"/>
                  <a:sym typeface="Arial Unicode MS" pitchFamily="34" charset="-128"/>
                </a:rPr>
                <a:t>dockerisée</a:t>
              </a:r>
              <a:r>
                <a:rPr lang="fr-FR" sz="1000" dirty="0">
                  <a:solidFill>
                    <a:srgbClr val="646464"/>
                  </a:solidFill>
                  <a:latin typeface="EYInterstate Light" panose="02000506000000020004" pitchFamily="2" charset="0"/>
                  <a:sym typeface="Arial Unicode MS" pitchFamily="34" charset="-128"/>
                </a:rPr>
                <a:t> sur Azure </a:t>
              </a:r>
              <a:r>
                <a:rPr lang="fr-FR" sz="1000" dirty="0" err="1">
                  <a:solidFill>
                    <a:srgbClr val="646464"/>
                  </a:solidFill>
                  <a:latin typeface="EYInterstate Light" panose="02000506000000020004" pitchFamily="2" charset="0"/>
                  <a:sym typeface="Arial Unicode MS" pitchFamily="34" charset="-128"/>
                </a:rPr>
                <a:t>WebApps</a:t>
              </a:r>
              <a:r>
                <a:rPr lang="fr-FR" sz="1000" dirty="0">
                  <a:solidFill>
                    <a:srgbClr val="646464"/>
                  </a:solidFill>
                  <a:latin typeface="EYInterstate Light" panose="02000506000000020004" pitchFamily="2" charset="0"/>
                  <a:sym typeface="Arial Unicode MS" pitchFamily="34" charset="-128"/>
                </a:rPr>
                <a:t>.</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err="1">
                  <a:solidFill>
                    <a:srgbClr val="646464"/>
                  </a:solidFill>
                  <a:latin typeface="EYInterstate Light" panose="02000506000000020004" pitchFamily="2" charset="0"/>
                  <a:cs typeface="Arial" charset="0"/>
                </a:rPr>
                <a:t>Scraping</a:t>
              </a:r>
              <a:r>
                <a:rPr lang="fr-FR" sz="1000" dirty="0">
                  <a:solidFill>
                    <a:srgbClr val="646464"/>
                  </a:solidFill>
                  <a:latin typeface="EYInterstate Light" panose="02000506000000020004" pitchFamily="2" charset="0"/>
                  <a:cs typeface="Arial" charset="0"/>
                </a:rPr>
                <a:t> automatisé</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Chargement en temps quasi-réel des données sur des bases Azure SQL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Développement d’une plateforme de tableau de bord avec Dash</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Connection de bases SQL à une plateforme web déployée sur un site </a:t>
              </a:r>
            </a:p>
            <a:p>
              <a:pPr marL="0" lvl="1" defTabSz="653771" fontAlgn="base">
                <a:lnSpc>
                  <a:spcPct val="107000"/>
                </a:lnSpc>
                <a:spcBef>
                  <a:spcPct val="0"/>
                </a:spcBef>
                <a:buClr>
                  <a:srgbClr val="FFD200"/>
                </a:buClr>
                <a:buSzPct val="125000"/>
                <a:tabLst>
                  <a:tab pos="2120849" algn="l"/>
                  <a:tab pos="3064489" algn="r"/>
                </a:tabLst>
                <a:defRPr/>
              </a:pPr>
              <a:endParaRPr lang="fr-FR" sz="1000" dirty="0">
                <a:solidFill>
                  <a:srgbClr val="646464"/>
                </a:solidFill>
                <a:latin typeface="EYInterstate Light" panose="02000506000000020004" pitchFamily="2" charset="0"/>
                <a:cs typeface="Arial" charset="0"/>
              </a:endParaRPr>
            </a:p>
            <a:p>
              <a:pPr marL="0" lvl="1" defTabSz="872436" eaLnBrk="0" fontAlgn="base" hangingPunct="0">
                <a:spcAft>
                  <a:spcPts val="600"/>
                </a:spcAft>
                <a:buClr>
                  <a:srgbClr val="FFD200"/>
                </a:buClr>
                <a:buSzPct val="75000"/>
                <a:tabLst>
                  <a:tab pos="1415099" algn="l"/>
                  <a:tab pos="2830197" algn="l"/>
                  <a:tab pos="4089454" algn="r"/>
                </a:tabLst>
              </a:pPr>
              <a:r>
                <a:rPr lang="fr-FR" sz="1000" dirty="0">
                  <a:solidFill>
                    <a:srgbClr val="646464"/>
                  </a:solidFill>
                  <a:latin typeface="EYInterstate Light" panose="02000506000000020004" pitchFamily="2" charset="0"/>
                </a:rPr>
                <a:t>Visualisation de données </a:t>
              </a:r>
            </a:p>
            <a:p>
              <a:pPr marL="0" lvl="1" defTabSz="872436" eaLnBrk="0" fontAlgn="base" hangingPunct="0">
                <a:spcAft>
                  <a:spcPts val="600"/>
                </a:spcAft>
                <a:buClr>
                  <a:srgbClr val="FFD200"/>
                </a:buClr>
                <a:buSzPct val="75000"/>
                <a:tabLst>
                  <a:tab pos="1415099" algn="l"/>
                  <a:tab pos="2830197" algn="l"/>
                  <a:tab pos="4089454" algn="r"/>
                </a:tabLst>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 Dash, SQL</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Plateforme/OS</a:t>
              </a:r>
              <a:r>
                <a:rPr lang="fr-FR" sz="1000" dirty="0">
                  <a:solidFill>
                    <a:srgbClr val="7F7E82">
                      <a:lumMod val="75000"/>
                    </a:srgbClr>
                  </a:solidFill>
                  <a:latin typeface="EYInterstate Light" panose="02000506000000020004" pitchFamily="2" charset="0"/>
                  <a:cs typeface="Calibri Light" panose="020F0302020204030204" pitchFamily="34" charset="0"/>
                </a:rPr>
                <a:t> : Azure </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Data Engineering, Data Mining, Services Cloud</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646464"/>
                </a:solidFill>
                <a:latin typeface="EYInterstate Regular" panose="02000503020000020004" pitchFamily="2" charset="0"/>
                <a:cs typeface="Arial"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sym typeface="Arial Unicode MS" pitchFamily="34" charset="-128"/>
                </a:rPr>
                <a:t>Projet de Recherche – EY/Ecole Polytechnique (Plusieurs mois - 2019)</a:t>
              </a:r>
            </a:p>
            <a:p>
              <a:pPr marL="0" lvl="1" defTabSz="872436" eaLnBrk="0" fontAlgn="base" hangingPunct="0">
                <a:spcBef>
                  <a:spcPct val="0"/>
                </a:spcBef>
                <a:spcAft>
                  <a:spcPts val="600"/>
                </a:spcAft>
                <a:buClr>
                  <a:srgbClr val="FFD200"/>
                </a:buClr>
                <a:buSzPct val="75000"/>
                <a:tabLst>
                  <a:tab pos="1415099" algn="l"/>
                  <a:tab pos="2830197" algn="l"/>
                  <a:tab pos="4089454" algn="r"/>
                </a:tabLst>
                <a:defRPr/>
              </a:pPr>
              <a:r>
                <a:rPr lang="fr-FR" sz="1000" dirty="0">
                  <a:solidFill>
                    <a:srgbClr val="646464"/>
                  </a:solidFill>
                  <a:latin typeface="EYInterstate Light" panose="02000506000000020004" pitchFamily="2" charset="0"/>
                  <a:sym typeface="Arial Unicode MS" pitchFamily="34" charset="-128"/>
                </a:rPr>
                <a:t>NLP – Créer un algorithme capable de résumer des documents légaux par une méthode extractive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Arial Unicode MS" pitchFamily="34" charset="-128"/>
                </a:rPr>
                <a:t>Construction d’un </a:t>
              </a:r>
              <a:r>
                <a:rPr lang="fr-FR" sz="1000" dirty="0" err="1">
                  <a:solidFill>
                    <a:srgbClr val="646464"/>
                  </a:solidFill>
                  <a:latin typeface="EYInterstate Light" panose="02000506000000020004" pitchFamily="2" charset="0"/>
                  <a:cs typeface="Arial" charset="0"/>
                  <a:sym typeface="Arial Unicode MS" pitchFamily="34" charset="-128"/>
                </a:rPr>
                <a:t>word</a:t>
              </a:r>
              <a:r>
                <a:rPr lang="fr-FR" sz="1000" dirty="0">
                  <a:solidFill>
                    <a:srgbClr val="646464"/>
                  </a:solidFill>
                  <a:latin typeface="EYInterstate Light" panose="02000506000000020004" pitchFamily="2" charset="0"/>
                  <a:cs typeface="Arial" charset="0"/>
                  <a:sym typeface="Arial Unicode MS" pitchFamily="34" charset="-128"/>
                </a:rPr>
                <a:t> </a:t>
              </a:r>
              <a:r>
                <a:rPr lang="fr-FR" sz="1000" dirty="0" err="1">
                  <a:solidFill>
                    <a:srgbClr val="646464"/>
                  </a:solidFill>
                  <a:latin typeface="EYInterstate Light" panose="02000506000000020004" pitchFamily="2" charset="0"/>
                  <a:cs typeface="Arial" charset="0"/>
                  <a:sym typeface="Arial Unicode MS" pitchFamily="34" charset="-128"/>
                </a:rPr>
                <a:t>embedding</a:t>
              </a:r>
              <a:r>
                <a:rPr lang="fr-FR" sz="1000" dirty="0">
                  <a:solidFill>
                    <a:srgbClr val="646464"/>
                  </a:solidFill>
                  <a:latin typeface="EYInterstate Light" panose="02000506000000020004" pitchFamily="2" charset="0"/>
                  <a:cs typeface="Arial" charset="0"/>
                  <a:sym typeface="Arial Unicode MS" pitchFamily="34" charset="-128"/>
                </a:rPr>
                <a:t> spécialisé dans la documentation légale.</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Arial Unicode MS" pitchFamily="34" charset="-128"/>
                </a:rPr>
                <a:t>Clustering et extraction des phrases clés d’un texte avec des algorithmes de ML</a:t>
              </a:r>
            </a:p>
            <a:p>
              <a:pPr marL="0" lvl="1" defTabSz="653771" fontAlgn="base">
                <a:lnSpc>
                  <a:spcPct val="107000"/>
                </a:lnSpc>
                <a:spcBef>
                  <a:spcPct val="0"/>
                </a:spcBef>
                <a:spcAft>
                  <a:spcPts val="600"/>
                </a:spcAft>
                <a:buClr>
                  <a:srgbClr val="FFD200"/>
                </a:buClr>
                <a:buSzPct val="125000"/>
                <a:tabLst>
                  <a:tab pos="2120849" algn="l"/>
                  <a:tab pos="3064489" algn="r"/>
                </a:tabLst>
                <a:defRPr/>
              </a:pPr>
              <a:r>
                <a:rPr lang="fr-FR" sz="1000" dirty="0">
                  <a:solidFill>
                    <a:srgbClr val="646464"/>
                  </a:solidFill>
                  <a:latin typeface="EYInterstate Light" panose="02000506000000020004" pitchFamily="2" charset="0"/>
                  <a:cs typeface="Arial" charset="0"/>
                  <a:sym typeface="Arial Unicode MS" pitchFamily="34" charset="-128"/>
                </a:rPr>
                <a:t>Synthétisation des résultats.</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Plateforme/OS</a:t>
              </a:r>
              <a:r>
                <a:rPr lang="fr-FR" sz="1000" dirty="0">
                  <a:solidFill>
                    <a:srgbClr val="7F7E82">
                      <a:lumMod val="75000"/>
                    </a:srgbClr>
                  </a:solidFill>
                  <a:latin typeface="EYInterstate Light" panose="02000506000000020004" pitchFamily="2" charset="0"/>
                  <a:cs typeface="Calibri Light" panose="020F0302020204030204" pitchFamily="34" charset="0"/>
                </a:rPr>
                <a:t> : MS Office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Natural </a:t>
              </a:r>
              <a:r>
                <a:rPr lang="fr-FR" sz="1000" dirty="0" err="1">
                  <a:solidFill>
                    <a:srgbClr val="7F7E82">
                      <a:lumMod val="75000"/>
                    </a:srgbClr>
                  </a:solidFill>
                  <a:latin typeface="EYInterstate Light" panose="02000506000000020004" pitchFamily="2" charset="0"/>
                  <a:cs typeface="Calibri Light" panose="020F0302020204030204" pitchFamily="34" charset="0"/>
                </a:rPr>
                <a:t>Language</a:t>
              </a:r>
              <a:r>
                <a:rPr lang="fr-FR" sz="1000" dirty="0">
                  <a:solidFill>
                    <a:srgbClr val="7F7E82">
                      <a:lumMod val="75000"/>
                    </a:srgbClr>
                  </a:solidFill>
                  <a:latin typeface="EYInterstate Light" panose="02000506000000020004" pitchFamily="2" charset="0"/>
                  <a:cs typeface="Calibri Light" panose="020F0302020204030204" pitchFamily="34" charset="0"/>
                </a:rPr>
                <a:t> </a:t>
              </a:r>
              <a:r>
                <a:rPr lang="fr-FR" sz="1000" dirty="0" err="1">
                  <a:solidFill>
                    <a:srgbClr val="7F7E82">
                      <a:lumMod val="75000"/>
                    </a:srgbClr>
                  </a:solidFill>
                  <a:latin typeface="EYInterstate Light" panose="02000506000000020004" pitchFamily="2" charset="0"/>
                  <a:cs typeface="Calibri Light" panose="020F0302020204030204" pitchFamily="34" charset="0"/>
                </a:rPr>
                <a:t>Processing</a:t>
              </a:r>
              <a:r>
                <a:rPr lang="fr-FR" sz="1000" dirty="0">
                  <a:solidFill>
                    <a:srgbClr val="7F7E82">
                      <a:lumMod val="75000"/>
                    </a:srgbClr>
                  </a:solidFill>
                  <a:latin typeface="EYInterstate Light" panose="02000506000000020004" pitchFamily="2" charset="0"/>
                  <a:cs typeface="Calibri Light" panose="020F0302020204030204" pitchFamily="34" charset="0"/>
                </a:rPr>
                <a:t>, </a:t>
              </a:r>
              <a:r>
                <a:rPr lang="fr-FR" sz="1000" dirty="0" err="1">
                  <a:solidFill>
                    <a:srgbClr val="7F7E82">
                      <a:lumMod val="75000"/>
                    </a:srgbClr>
                  </a:solidFill>
                  <a:latin typeface="EYInterstate Light" panose="02000506000000020004" pitchFamily="2" charset="0"/>
                  <a:cs typeface="Calibri Light" panose="020F0302020204030204" pitchFamily="34" charset="0"/>
                </a:rPr>
                <a:t>Unsupervised</a:t>
              </a:r>
              <a:r>
                <a:rPr lang="fr-FR" sz="1000" dirty="0">
                  <a:solidFill>
                    <a:srgbClr val="7F7E82">
                      <a:lumMod val="75000"/>
                    </a:srgbClr>
                  </a:solidFill>
                  <a:latin typeface="EYInterstate Light" panose="02000506000000020004" pitchFamily="2" charset="0"/>
                  <a:cs typeface="Calibri Light" panose="020F0302020204030204" pitchFamily="34" charset="0"/>
                </a:rPr>
                <a:t> </a:t>
              </a:r>
              <a:r>
                <a:rPr lang="fr-FR" sz="1000" dirty="0" err="1">
                  <a:solidFill>
                    <a:srgbClr val="7F7E82">
                      <a:lumMod val="75000"/>
                    </a:srgbClr>
                  </a:solidFill>
                  <a:latin typeface="EYInterstate Light" panose="02000506000000020004" pitchFamily="2" charset="0"/>
                  <a:cs typeface="Calibri Light" panose="020F0302020204030204" pitchFamily="34" charset="0"/>
                </a:rPr>
                <a:t>learning</a:t>
              </a:r>
              <a:r>
                <a:rPr lang="fr-FR" sz="1000" dirty="0">
                  <a:solidFill>
                    <a:srgbClr val="7F7E82">
                      <a:lumMod val="75000"/>
                    </a:srgbClr>
                  </a:solidFill>
                  <a:latin typeface="EYInterstate Light" panose="02000506000000020004" pitchFamily="2" charset="0"/>
                  <a:cs typeface="Calibri Light" panose="020F0302020204030204" pitchFamily="34" charset="0"/>
                </a:rPr>
                <a:t>, Data </a:t>
              </a:r>
              <a:r>
                <a:rPr lang="fr-FR" sz="1000" dirty="0" err="1">
                  <a:solidFill>
                    <a:srgbClr val="7F7E82">
                      <a:lumMod val="75000"/>
                    </a:srgbClr>
                  </a:solidFill>
                  <a:latin typeface="EYInterstate Light" panose="02000506000000020004" pitchFamily="2" charset="0"/>
                  <a:cs typeface="Calibri Light" panose="020F0302020204030204" pitchFamily="34" charset="0"/>
                </a:rPr>
                <a:t>Visulaisation</a:t>
              </a:r>
              <a:r>
                <a:rPr lang="fr-FR" sz="1000" dirty="0">
                  <a:solidFill>
                    <a:srgbClr val="7F7E82">
                      <a:lumMod val="75000"/>
                    </a:srgbClr>
                  </a:solidFill>
                  <a:latin typeface="EYInterstate Light" panose="02000506000000020004" pitchFamily="2" charset="0"/>
                  <a:cs typeface="Calibri Light" panose="020F0302020204030204" pitchFamily="34" charset="0"/>
                </a:rPr>
                <a:t> </a:t>
              </a: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Regular" panose="02000503020000020004" pitchFamily="2" charset="0"/>
                <a:sym typeface="EYInterstate"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sym typeface="Arial Unicode MS" pitchFamily="34" charset="-128"/>
                </a:rPr>
                <a:t>Animation de la communauté Data Science – EY Data &amp; Analytics [en cours]</a:t>
              </a: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dirty="0">
                  <a:solidFill>
                    <a:srgbClr val="646464"/>
                  </a:solidFill>
                  <a:latin typeface="EYInterstate Light" panose="02000506000000020004" pitchFamily="2" charset="0"/>
                  <a:sym typeface="Arial Unicode MS" pitchFamily="34" charset="-128"/>
                </a:rPr>
                <a:t>Dans l’équipe d’animation de la communauté data science de l’équipe Data &amp; Analytics au sein de FSO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Arial Unicode MS" pitchFamily="34" charset="-128"/>
                </a:rPr>
                <a:t>Aide au choix des sujets abordés et des projets entrepris.</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sym typeface="Arial Unicode MS" pitchFamily="34" charset="-128"/>
                </a:rPr>
                <a:t>Accompagnement d’autres collaborateurs dans le cadre d’une montée en compétences fondée sur le partage des connaissances</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 R </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Plateforme/OS</a:t>
              </a:r>
              <a:r>
                <a:rPr lang="fr-FR" sz="1000" dirty="0">
                  <a:solidFill>
                    <a:srgbClr val="7F7E82">
                      <a:lumMod val="75000"/>
                    </a:srgbClr>
                  </a:solidFill>
                  <a:latin typeface="EYInterstate Light" panose="02000506000000020004" pitchFamily="2" charset="0"/>
                  <a:cs typeface="Calibri Light" panose="020F0302020204030204" pitchFamily="34" charset="0"/>
                </a:rPr>
                <a:t> : MS Teams</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Data Science, Programmation</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b="1"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Light" panose="02000506000000020004" pitchFamily="2" charset="0"/>
              </a:endParaRPr>
            </a:p>
            <a:p>
              <a:pPr marL="0" lvl="1" defTabSz="872436" eaLnBrk="0" fontAlgn="base" hangingPunct="0">
                <a:spcBef>
                  <a:spcPct val="0"/>
                </a:spcBef>
                <a:spcAft>
                  <a:spcPts val="600"/>
                </a:spcAft>
                <a:buClr>
                  <a:srgbClr val="FFD200"/>
                </a:buClr>
                <a:buSzPct val="75000"/>
                <a:tabLst>
                  <a:tab pos="1415099" algn="l"/>
                  <a:tab pos="2830197" algn="l"/>
                  <a:tab pos="4089454" algn="r"/>
                </a:tabLst>
                <a:defRPr/>
              </a:pPr>
              <a:endParaRPr lang="fr-FR" sz="1000" b="1" dirty="0">
                <a:solidFill>
                  <a:srgbClr val="646464"/>
                </a:solidFill>
                <a:latin typeface="EYInterstate Light" panose="0200050600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dirty="0">
                <a:solidFill>
                  <a:srgbClr val="646464"/>
                </a:solidFill>
                <a:latin typeface="EYInterstate Light" panose="02000506000000020004" pitchFamily="2" charset="0"/>
                <a:cs typeface="Arial" charset="0"/>
              </a:endParaRPr>
            </a:p>
          </p:txBody>
        </p:sp>
        <p:cxnSp>
          <p:nvCxnSpPr>
            <p:cNvPr id="54" name="Connecteur droit 36">
              <a:extLst>
                <a:ext uri="{FF2B5EF4-FFF2-40B4-BE49-F238E27FC236}">
                  <a16:creationId xmlns:a16="http://schemas.microsoft.com/office/drawing/2014/main" id="{F7840B3F-CED3-4059-9C77-E21F5D8EE93D}"/>
                </a:ext>
              </a:extLst>
            </p:cNvPr>
            <p:cNvCxnSpPr>
              <a:cxnSpLocks/>
            </p:cNvCxnSpPr>
            <p:nvPr/>
          </p:nvCxnSpPr>
          <p:spPr>
            <a:xfrm flipH="1">
              <a:off x="1718389" y="1620537"/>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nvGrpSpPr>
          <p:cNvPr id="12" name="Group 3">
            <a:extLst>
              <a:ext uri="{FF2B5EF4-FFF2-40B4-BE49-F238E27FC236}">
                <a16:creationId xmlns:a16="http://schemas.microsoft.com/office/drawing/2014/main" id="{C05A48DB-7D98-D403-B1E6-56A7D8AA5718}"/>
              </a:ext>
            </a:extLst>
          </p:cNvPr>
          <p:cNvGrpSpPr/>
          <p:nvPr/>
        </p:nvGrpSpPr>
        <p:grpSpPr>
          <a:xfrm>
            <a:off x="0" y="159580"/>
            <a:ext cx="12191999" cy="576298"/>
            <a:chOff x="156520" y="620454"/>
            <a:chExt cx="8825249" cy="720314"/>
          </a:xfrm>
        </p:grpSpPr>
        <p:sp>
          <p:nvSpPr>
            <p:cNvPr id="10" name="Rectangle 1">
              <a:extLst>
                <a:ext uri="{FF2B5EF4-FFF2-40B4-BE49-F238E27FC236}">
                  <a16:creationId xmlns:a16="http://schemas.microsoft.com/office/drawing/2014/main" id="{20EFB981-DBCB-0388-0025-8A9C51FE8EA3}"/>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11" name="Picture 33">
              <a:extLst>
                <a:ext uri="{FF2B5EF4-FFF2-40B4-BE49-F238E27FC236}">
                  <a16:creationId xmlns:a16="http://schemas.microsoft.com/office/drawing/2014/main" id="{2BC3F549-9218-D4C8-5DCE-1F592425254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15" name="Group 19">
            <a:extLst>
              <a:ext uri="{FF2B5EF4-FFF2-40B4-BE49-F238E27FC236}">
                <a16:creationId xmlns:a16="http://schemas.microsoft.com/office/drawing/2014/main" id="{7F5F29D0-D1DE-5E8B-20B9-FD832D3E7313}"/>
              </a:ext>
            </a:extLst>
          </p:cNvPr>
          <p:cNvGrpSpPr/>
          <p:nvPr/>
        </p:nvGrpSpPr>
        <p:grpSpPr>
          <a:xfrm>
            <a:off x="6536502" y="908720"/>
            <a:ext cx="5443074" cy="352100"/>
            <a:chOff x="6536502" y="908720"/>
            <a:chExt cx="5443074" cy="352100"/>
          </a:xfrm>
        </p:grpSpPr>
        <p:sp>
          <p:nvSpPr>
            <p:cNvPr id="20" name="Rectangle 19">
              <a:extLst>
                <a:ext uri="{FF2B5EF4-FFF2-40B4-BE49-F238E27FC236}">
                  <a16:creationId xmlns:a16="http://schemas.microsoft.com/office/drawing/2014/main" id="{5E75B4F1-4577-006C-C8ED-19A46BB88AE0}"/>
                </a:ext>
              </a:extLst>
            </p:cNvPr>
            <p:cNvSpPr/>
            <p:nvPr/>
          </p:nvSpPr>
          <p:spPr>
            <a:xfrm>
              <a:off x="6536502" y="921874"/>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21" name="Rectangle 20">
              <a:extLst>
                <a:ext uri="{FF2B5EF4-FFF2-40B4-BE49-F238E27FC236}">
                  <a16:creationId xmlns:a16="http://schemas.microsoft.com/office/drawing/2014/main" id="{3711DF61-65D2-A0C1-31C0-046D63E57222}"/>
                </a:ext>
              </a:extLst>
            </p:cNvPr>
            <p:cNvSpPr/>
            <p:nvPr/>
          </p:nvSpPr>
          <p:spPr>
            <a:xfrm>
              <a:off x="9925391" y="922702"/>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22" name="Rectangle 21">
              <a:extLst>
                <a:ext uri="{FF2B5EF4-FFF2-40B4-BE49-F238E27FC236}">
                  <a16:creationId xmlns:a16="http://schemas.microsoft.com/office/drawing/2014/main" id="{853D0F9A-0DA9-80A4-B44C-BFAE38375D0D}"/>
                </a:ext>
              </a:extLst>
            </p:cNvPr>
            <p:cNvSpPr/>
            <p:nvPr/>
          </p:nvSpPr>
          <p:spPr>
            <a:xfrm>
              <a:off x="8230947" y="922288"/>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23" name="Oval 23">
              <a:extLst>
                <a:ext uri="{FF2B5EF4-FFF2-40B4-BE49-F238E27FC236}">
                  <a16:creationId xmlns:a16="http://schemas.microsoft.com/office/drawing/2014/main" id="{6CD5B69C-1BE2-E4E6-F9F1-12D271FC5172}"/>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24" name="Graphic 24" descr="Home with solid fill">
              <a:extLst>
                <a:ext uri="{FF2B5EF4-FFF2-40B4-BE49-F238E27FC236}">
                  <a16:creationId xmlns:a16="http://schemas.microsoft.com/office/drawing/2014/main" id="{5033EB1D-8F20-FE80-9925-4E810B53934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3" name="Rectangle 2">
            <a:extLst>
              <a:ext uri="{FF2B5EF4-FFF2-40B4-BE49-F238E27FC236}">
                <a16:creationId xmlns:a16="http://schemas.microsoft.com/office/drawing/2014/main" id="{E7E98FDA-4945-B9AF-8B90-88C4388D7915}"/>
              </a:ext>
            </a:extLst>
          </p:cNvPr>
          <p:cNvSpPr txBox="1"/>
          <p:nvPr/>
        </p:nvSpPr>
        <p:spPr>
          <a:xfrm>
            <a:off x="191346" y="1387892"/>
            <a:ext cx="6722881"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200" b="1" dirty="0">
                <a:solidFill>
                  <a:srgbClr val="646464"/>
                </a:solidFill>
                <a:latin typeface="EYInterstate Regular" panose="02000503020000020004" pitchFamily="2" charset="0"/>
                <a:sym typeface="Arial Unicode MS" pitchFamily="34" charset="-128"/>
              </a:rPr>
              <a:t>PROJETS INTERNES (1/2)</a:t>
            </a:r>
            <a:endParaRPr lang="fr-FR" sz="900" dirty="0">
              <a:solidFill>
                <a:srgbClr val="646464"/>
              </a:solidFill>
              <a:latin typeface="EYInterstate Regular" panose="02000503020000020004" pitchFamily="2" charset="0"/>
              <a:cs typeface="Arial" charset="0"/>
              <a:sym typeface="EYInterstate" panose="02000503020000020004" pitchFamily="2" charset="0"/>
            </a:endParaRPr>
          </a:p>
        </p:txBody>
      </p:sp>
      <p:sp>
        <p:nvSpPr>
          <p:cNvPr id="5" name="Rectangle: Rounded Corners 14">
            <a:extLst>
              <a:ext uri="{FF2B5EF4-FFF2-40B4-BE49-F238E27FC236}">
                <a16:creationId xmlns:a16="http://schemas.microsoft.com/office/drawing/2014/main" id="{08194002-79C3-A815-19CB-CE35258131DE}"/>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40158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25E690-FE59-4622-A709-8A25BB9E1669}"/>
              </a:ext>
            </a:extLst>
          </p:cNvPr>
          <p:cNvGrpSpPr/>
          <p:nvPr/>
        </p:nvGrpSpPr>
        <p:grpSpPr>
          <a:xfrm>
            <a:off x="191344" y="1387892"/>
            <a:ext cx="10277654" cy="5281469"/>
            <a:chOff x="1718388" y="1387892"/>
            <a:chExt cx="8750610" cy="5281469"/>
          </a:xfrm>
        </p:grpSpPr>
        <p:sp>
          <p:nvSpPr>
            <p:cNvPr id="50" name="Rectangle 2">
              <a:extLst>
                <a:ext uri="{FF2B5EF4-FFF2-40B4-BE49-F238E27FC236}">
                  <a16:creationId xmlns:a16="http://schemas.microsoft.com/office/drawing/2014/main" id="{09E56745-427F-4151-8C3F-020F170F21A1}"/>
                </a:ext>
              </a:extLst>
            </p:cNvPr>
            <p:cNvSpPr txBox="1"/>
            <p:nvPr/>
          </p:nvSpPr>
          <p:spPr>
            <a:xfrm>
              <a:off x="1718388" y="1729224"/>
              <a:ext cx="8750610" cy="4940137"/>
            </a:xfrm>
            <a:prstGeom prst="rect">
              <a:avLst/>
            </a:prstGeom>
            <a:noFill/>
          </p:spPr>
          <p:txBody>
            <a:bodyPr wrap="square" lIns="0" tIns="0" rIns="0" bIns="0" numCol="2" spcCol="71994" rtlCol="0">
              <a:noAutofit/>
            </a:bodyPr>
            <a:lstStyle/>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sym typeface="EYInterstate" panose="02000503020000020004" pitchFamily="2" charset="0"/>
                </a:rPr>
                <a:t>Détection d’anomalies transactionnelles - Data visualisation (Septembre 2017 - 2 mois)</a:t>
              </a:r>
            </a:p>
            <a:p>
              <a:pPr marL="0" lvl="1" defTabSz="872436" eaLnBrk="0" fontAlgn="base" hangingPunct="0">
                <a:spcBef>
                  <a:spcPct val="0"/>
                </a:spcBef>
                <a:spcAft>
                  <a:spcPts val="600"/>
                </a:spcAft>
                <a:buClr>
                  <a:srgbClr val="FFD200"/>
                </a:buClr>
                <a:buSzPct val="75000"/>
                <a:tabLst>
                  <a:tab pos="1415099" algn="l"/>
                  <a:tab pos="2830197" algn="l"/>
                  <a:tab pos="4089454" algn="r"/>
                </a:tabLst>
                <a:defRPr/>
              </a:pPr>
              <a:r>
                <a:rPr lang="fr-FR" sz="1000" dirty="0">
                  <a:solidFill>
                    <a:srgbClr val="646464"/>
                  </a:solidFill>
                  <a:latin typeface="EYInterstate Light" panose="02000506000000020004" pitchFamily="2" charset="0"/>
                  <a:sym typeface="Arial Unicode MS" pitchFamily="34" charset="-128"/>
                </a:rPr>
                <a:t>Détection d’</a:t>
              </a:r>
              <a:r>
                <a:rPr lang="fr-FR" sz="1000" dirty="0" err="1">
                  <a:solidFill>
                    <a:srgbClr val="646464"/>
                  </a:solidFill>
                  <a:latin typeface="EYInterstate Light" panose="02000506000000020004" pitchFamily="2" charset="0"/>
                  <a:sym typeface="Arial Unicode MS" pitchFamily="34" charset="-128"/>
                </a:rPr>
                <a:t>outliers</a:t>
              </a:r>
              <a:r>
                <a:rPr lang="fr-FR" sz="1000" dirty="0">
                  <a:solidFill>
                    <a:srgbClr val="646464"/>
                  </a:solidFill>
                  <a:latin typeface="EYInterstate Light" panose="02000506000000020004" pitchFamily="2" charset="0"/>
                  <a:sym typeface="Arial Unicode MS" pitchFamily="34" charset="-128"/>
                </a:rPr>
                <a:t> pour un prototype de détection/classification d’anomalies dans les bases de données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Machine Learning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Active </a:t>
              </a:r>
              <a:r>
                <a:rPr lang="fr-FR" sz="1000" dirty="0" err="1">
                  <a:solidFill>
                    <a:srgbClr val="646464"/>
                  </a:solidFill>
                  <a:latin typeface="EYInterstate Light" panose="02000506000000020004" pitchFamily="2" charset="0"/>
                  <a:cs typeface="Arial" charset="0"/>
                </a:rPr>
                <a:t>learning</a:t>
              </a:r>
              <a:r>
                <a:rPr lang="fr-FR" sz="1000" dirty="0">
                  <a:solidFill>
                    <a:srgbClr val="646464"/>
                  </a:solidFill>
                  <a:latin typeface="EYInterstate Light" panose="02000506000000020004" pitchFamily="2" charset="0"/>
                  <a:cs typeface="Arial" charset="0"/>
                </a:rPr>
                <a:t> </a:t>
              </a:r>
            </a:p>
            <a:p>
              <a:pPr marL="0" lvl="1" defTabSz="872436" eaLnBrk="0" fontAlgn="base" hangingPunct="0">
                <a:spcAft>
                  <a:spcPts val="600"/>
                </a:spcAft>
                <a:buClr>
                  <a:srgbClr val="FFD200"/>
                </a:buClr>
                <a:buSzPct val="75000"/>
                <a:tabLst>
                  <a:tab pos="1415099" algn="l"/>
                  <a:tab pos="2830197" algn="l"/>
                  <a:tab pos="4089454" algn="r"/>
                </a:tabLst>
              </a:pPr>
              <a:r>
                <a:rPr lang="fr-FR" sz="1000" dirty="0">
                  <a:solidFill>
                    <a:srgbClr val="646464"/>
                  </a:solidFill>
                  <a:latin typeface="EYInterstate Light" panose="02000506000000020004" pitchFamily="2" charset="0"/>
                </a:rPr>
                <a:t>Visualisation de données sous tableau et </a:t>
              </a:r>
              <a:r>
                <a:rPr lang="fr-FR" sz="1000" dirty="0" err="1">
                  <a:solidFill>
                    <a:srgbClr val="646464"/>
                  </a:solidFill>
                  <a:latin typeface="EYInterstate Light" panose="02000506000000020004" pitchFamily="2" charset="0"/>
                </a:rPr>
                <a:t>Spotfire</a:t>
              </a:r>
              <a:r>
                <a:rPr lang="fr-FR" sz="1000" dirty="0">
                  <a:solidFill>
                    <a:srgbClr val="646464"/>
                  </a:solidFill>
                  <a:latin typeface="EYInterstate Light" panose="02000506000000020004" pitchFamily="2" charset="0"/>
                </a:rPr>
                <a:t>,</a:t>
              </a:r>
              <a:endParaRPr lang="fr-FR" sz="1000" b="1" dirty="0">
                <a:solidFill>
                  <a:srgbClr val="646464"/>
                </a:solidFill>
                <a:latin typeface="EYInterstate Regular" panose="02000503020000020004" pitchFamily="2" charset="0"/>
                <a:sym typeface="EYInterstate" panose="02000503020000020004" pitchFamily="2"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 Tableau, </a:t>
              </a:r>
              <a:r>
                <a:rPr lang="fr-FR" sz="1000" dirty="0" err="1">
                  <a:solidFill>
                    <a:srgbClr val="7F7E82">
                      <a:lumMod val="75000"/>
                    </a:srgbClr>
                  </a:solidFill>
                  <a:latin typeface="EYInterstate Light" panose="02000506000000020004" pitchFamily="2" charset="0"/>
                  <a:cs typeface="Calibri Light" panose="020F0302020204030204" pitchFamily="34" charset="0"/>
                </a:rPr>
                <a:t>Spotfire</a:t>
              </a: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Plateforme/OS</a:t>
              </a:r>
              <a:r>
                <a:rPr lang="fr-FR" sz="1000" dirty="0">
                  <a:solidFill>
                    <a:srgbClr val="7F7E82">
                      <a:lumMod val="75000"/>
                    </a:srgbClr>
                  </a:solidFill>
                  <a:latin typeface="EYInterstate Light" panose="02000506000000020004" pitchFamily="2" charset="0"/>
                  <a:cs typeface="Calibri Light" panose="020F0302020204030204" pitchFamily="34" charset="0"/>
                </a:rPr>
                <a:t> : MS Office</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a:t>
              </a:r>
              <a:r>
                <a:rPr lang="fr-FR" sz="1000" dirty="0" err="1">
                  <a:solidFill>
                    <a:srgbClr val="7F7E82">
                      <a:lumMod val="75000"/>
                    </a:srgbClr>
                  </a:solidFill>
                  <a:latin typeface="EYInterstate Light" panose="02000506000000020004" pitchFamily="2" charset="0"/>
                  <a:cs typeface="Calibri Light" panose="020F0302020204030204" pitchFamily="34" charset="0"/>
                </a:rPr>
                <a:t>Unsupervised</a:t>
              </a:r>
              <a:r>
                <a:rPr lang="fr-FR" sz="1000" dirty="0">
                  <a:solidFill>
                    <a:srgbClr val="7F7E82">
                      <a:lumMod val="75000"/>
                    </a:srgbClr>
                  </a:solidFill>
                  <a:latin typeface="EYInterstate Light" panose="02000506000000020004" pitchFamily="2" charset="0"/>
                  <a:cs typeface="Calibri Light" panose="020F0302020204030204" pitchFamily="34" charset="0"/>
                </a:rPr>
                <a:t> </a:t>
              </a:r>
              <a:r>
                <a:rPr lang="fr-FR" sz="1000" dirty="0" err="1">
                  <a:solidFill>
                    <a:srgbClr val="7F7E82">
                      <a:lumMod val="75000"/>
                    </a:srgbClr>
                  </a:solidFill>
                  <a:latin typeface="EYInterstate Light" panose="02000506000000020004" pitchFamily="2" charset="0"/>
                  <a:cs typeface="Calibri Light" panose="020F0302020204030204" pitchFamily="34" charset="0"/>
                </a:rPr>
                <a:t>learning</a:t>
              </a:r>
              <a:r>
                <a:rPr lang="fr-FR" sz="1000" dirty="0">
                  <a:solidFill>
                    <a:srgbClr val="7F7E82">
                      <a:lumMod val="75000"/>
                    </a:srgbClr>
                  </a:solidFill>
                  <a:latin typeface="EYInterstate Light" panose="02000506000000020004" pitchFamily="2" charset="0"/>
                  <a:cs typeface="Calibri Light" panose="020F0302020204030204" pitchFamily="34" charset="0"/>
                </a:rPr>
                <a:t>, Active </a:t>
              </a:r>
              <a:r>
                <a:rPr lang="fr-FR" sz="1000" dirty="0" err="1">
                  <a:solidFill>
                    <a:srgbClr val="7F7E82">
                      <a:lumMod val="75000"/>
                    </a:srgbClr>
                  </a:solidFill>
                  <a:latin typeface="EYInterstate Light" panose="02000506000000020004" pitchFamily="2" charset="0"/>
                  <a:cs typeface="Calibri Light" panose="020F0302020204030204" pitchFamily="34" charset="0"/>
                </a:rPr>
                <a:t>learning</a:t>
              </a:r>
              <a:r>
                <a:rPr lang="fr-FR" sz="1000" dirty="0">
                  <a:solidFill>
                    <a:srgbClr val="7F7E82">
                      <a:lumMod val="75000"/>
                    </a:srgbClr>
                  </a:solidFill>
                  <a:latin typeface="EYInterstate Light" panose="02000506000000020004" pitchFamily="2" charset="0"/>
                  <a:cs typeface="Calibri Light" panose="020F0302020204030204" pitchFamily="34" charset="0"/>
                </a:rPr>
                <a:t>, Data </a:t>
              </a:r>
              <a:r>
                <a:rPr lang="fr-FR" sz="1000" dirty="0" err="1">
                  <a:solidFill>
                    <a:srgbClr val="7F7E82">
                      <a:lumMod val="75000"/>
                    </a:srgbClr>
                  </a:solidFill>
                  <a:latin typeface="EYInterstate Light" panose="02000506000000020004" pitchFamily="2" charset="0"/>
                  <a:cs typeface="Calibri Light" panose="020F0302020204030204" pitchFamily="34" charset="0"/>
                </a:rPr>
                <a:t>Visulaisation</a:t>
              </a:r>
              <a:r>
                <a:rPr lang="fr-FR" sz="1000" dirty="0">
                  <a:solidFill>
                    <a:srgbClr val="7F7E82">
                      <a:lumMod val="75000"/>
                    </a:srgbClr>
                  </a:solidFill>
                  <a:latin typeface="EYInterstate Light" panose="02000506000000020004" pitchFamily="2" charset="0"/>
                  <a:cs typeface="Calibri Light" panose="020F0302020204030204" pitchFamily="34" charset="0"/>
                </a:rPr>
                <a:t> </a:t>
              </a:r>
            </a:p>
            <a:p>
              <a:pPr marL="0" lvl="1" defTabSz="872436" eaLnBrk="0" fontAlgn="base" hangingPunct="0">
                <a:spcBef>
                  <a:spcPct val="0"/>
                </a:spcBef>
                <a:spcAft>
                  <a:spcPts val="600"/>
                </a:spcAft>
                <a:buClr>
                  <a:srgbClr val="FFD200"/>
                </a:buClr>
                <a:buSzPct val="75000"/>
                <a:tabLst>
                  <a:tab pos="1415099" algn="l"/>
                  <a:tab pos="2830197" algn="l"/>
                  <a:tab pos="4089454" algn="r"/>
                </a:tabLst>
                <a:defRPr/>
              </a:pPr>
              <a:endParaRPr lang="fr-FR" sz="1000" b="1" dirty="0">
                <a:solidFill>
                  <a:srgbClr val="646464"/>
                </a:solidFill>
                <a:latin typeface="EYInterstate Light" panose="0200050600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endParaRPr lang="fr-FR" sz="1000" b="1" dirty="0">
                <a:solidFill>
                  <a:srgbClr val="646464"/>
                </a:solidFill>
                <a:latin typeface="EYInterstate Regular" panose="02000503020000020004" pitchFamily="2" charset="0"/>
              </a:endParaRPr>
            </a:p>
            <a:p>
              <a:pPr marL="0" lvl="1" defTabSz="653771" fontAlgn="base">
                <a:lnSpc>
                  <a:spcPts val="980"/>
                </a:lnSpc>
                <a:spcBef>
                  <a:spcPct val="0"/>
                </a:spcBef>
                <a:spcAft>
                  <a:spcPts val="450"/>
                </a:spcAft>
                <a:buClr>
                  <a:srgbClr val="FFD200"/>
                </a:buClr>
                <a:buSzPct val="125000"/>
                <a:tabLst>
                  <a:tab pos="2120849" algn="l"/>
                  <a:tab pos="3064489" algn="r"/>
                </a:tabLst>
                <a:defRPr/>
              </a:pPr>
              <a:r>
                <a:rPr lang="fr-FR" sz="1000" b="1" dirty="0">
                  <a:solidFill>
                    <a:srgbClr val="646464"/>
                  </a:solidFill>
                  <a:latin typeface="EYInterstate Regular" panose="02000503020000020004" pitchFamily="2" charset="0"/>
                </a:rPr>
                <a:t>Projet de Recherche - NCU </a:t>
              </a:r>
              <a:r>
                <a:rPr lang="ja-JP" altLang="en-US" sz="1000" b="1" dirty="0">
                  <a:solidFill>
                    <a:srgbClr val="646464"/>
                  </a:solidFill>
                  <a:latin typeface="EYInterstate Regular" panose="02000503020000020004" pitchFamily="2" charset="0"/>
                </a:rPr>
                <a:t>國立中央大學 </a:t>
              </a:r>
              <a:r>
                <a:rPr lang="fr-FR" sz="1000" b="1" dirty="0">
                  <a:solidFill>
                    <a:srgbClr val="646464"/>
                  </a:solidFill>
                  <a:latin typeface="EYInterstate Regular" panose="02000503020000020004" pitchFamily="2" charset="0"/>
                </a:rPr>
                <a:t>TAIWAN (Janvier 2017 - 6 mois)</a:t>
              </a:r>
            </a:p>
            <a:p>
              <a:pPr marL="0" lvl="1" defTabSz="872436" eaLnBrk="0" fontAlgn="base" hangingPunct="0">
                <a:spcAft>
                  <a:spcPts val="600"/>
                </a:spcAft>
                <a:buClr>
                  <a:srgbClr val="FFD200"/>
                </a:buClr>
                <a:buSzPct val="75000"/>
                <a:tabLst>
                  <a:tab pos="1415099" algn="l"/>
                  <a:tab pos="2830197" algn="l"/>
                  <a:tab pos="4089454" algn="r"/>
                </a:tabLst>
                <a:defRPr/>
              </a:pPr>
              <a:r>
                <a:rPr lang="fr-FR" sz="1000" dirty="0">
                  <a:solidFill>
                    <a:srgbClr val="646464"/>
                  </a:solidFill>
                  <a:latin typeface="EYInterstate Light" panose="02000506000000020004" pitchFamily="2" charset="0"/>
                </a:rPr>
                <a:t>Projet de recherche en </a:t>
              </a:r>
              <a:r>
                <a:rPr lang="fr-FR" sz="1000" dirty="0" err="1">
                  <a:solidFill>
                    <a:srgbClr val="646464"/>
                  </a:solidFill>
                  <a:latin typeface="EYInterstate Light" panose="02000506000000020004" pitchFamily="2" charset="0"/>
                </a:rPr>
                <a:t>Deep</a:t>
              </a:r>
              <a:r>
                <a:rPr lang="fr-FR" sz="1000" dirty="0">
                  <a:solidFill>
                    <a:srgbClr val="646464"/>
                  </a:solidFill>
                  <a:latin typeface="EYInterstate Light" panose="02000506000000020004" pitchFamily="2" charset="0"/>
                </a:rPr>
                <a:t> Learning pour la  reconnaissance d’iris en basse résolution (photos de téléphone portable) :</a:t>
              </a:r>
            </a:p>
            <a:p>
              <a:pPr marL="184150" lvl="1" indent="-184150" defTabSz="653771" fontAlgn="base">
                <a:lnSpc>
                  <a:spcPct val="107000"/>
                </a:lnSpc>
                <a:spcBef>
                  <a:spcPct val="0"/>
                </a:spcBef>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Création/consolidation d’une base de données à partir d’open data et de données propriétaires</a:t>
              </a:r>
            </a:p>
            <a:p>
              <a:pPr marL="184150" lvl="1" indent="-184150" defTabSz="653771" fontAlgn="base">
                <a:lnSpc>
                  <a:spcPct val="107000"/>
                </a:lnSpc>
                <a:spcBef>
                  <a:spcPct val="0"/>
                </a:spcBef>
                <a:spcAft>
                  <a:spcPts val="600"/>
                </a:spcAft>
                <a:buClr>
                  <a:srgbClr val="FFD200"/>
                </a:buClr>
                <a:buSzPct val="125000"/>
                <a:buFont typeface="Arial" panose="020B0604020202020204" pitchFamily="34" charset="0"/>
                <a:buChar char="•"/>
                <a:tabLst>
                  <a:tab pos="2120849" algn="l"/>
                  <a:tab pos="3064489" algn="r"/>
                </a:tabLst>
                <a:defRPr/>
              </a:pPr>
              <a:r>
                <a:rPr lang="fr-FR" sz="1000" dirty="0">
                  <a:solidFill>
                    <a:srgbClr val="646464"/>
                  </a:solidFill>
                  <a:latin typeface="EYInterstate Light" panose="02000506000000020004" pitchFamily="2" charset="0"/>
                  <a:cs typeface="Arial" charset="0"/>
                </a:rPr>
                <a:t>Choix et fine tuning des algorithmes de reconnaissance. Application de diverses méthodes d’optimisation de la vitesse de calcul</a:t>
              </a:r>
            </a:p>
            <a:p>
              <a:pPr marL="0" lvl="1" defTabSz="653771" fontAlgn="base">
                <a:lnSpc>
                  <a:spcPct val="107000"/>
                </a:lnSpc>
                <a:spcBef>
                  <a:spcPct val="0"/>
                </a:spcBef>
                <a:spcAft>
                  <a:spcPts val="600"/>
                </a:spcAft>
                <a:buClr>
                  <a:srgbClr val="FFD200"/>
                </a:buClr>
                <a:buSzPct val="125000"/>
                <a:tabLst>
                  <a:tab pos="2120849" algn="l"/>
                  <a:tab pos="3064489" algn="r"/>
                </a:tabLst>
                <a:defRPr/>
              </a:pPr>
              <a:r>
                <a:rPr lang="fr-FR" sz="1000" dirty="0">
                  <a:solidFill>
                    <a:srgbClr val="646464"/>
                  </a:solidFill>
                  <a:latin typeface="EYInterstate Light" panose="02000506000000020004" pitchFamily="2" charset="0"/>
                </a:rPr>
                <a:t>Le projet a été primé (1</a:t>
              </a:r>
              <a:r>
                <a:rPr lang="fr-FR" sz="1000" baseline="30000" dirty="0">
                  <a:solidFill>
                    <a:srgbClr val="646464"/>
                  </a:solidFill>
                  <a:latin typeface="EYInterstate Light" panose="02000506000000020004" pitchFamily="2" charset="0"/>
                </a:rPr>
                <a:t>ère</a:t>
              </a:r>
              <a:r>
                <a:rPr lang="fr-FR" sz="1000" dirty="0">
                  <a:solidFill>
                    <a:srgbClr val="646464"/>
                  </a:solidFill>
                  <a:latin typeface="EYInterstate Light" panose="02000506000000020004" pitchFamily="2" charset="0"/>
                </a:rPr>
                <a:t> place) par National Central </a:t>
              </a:r>
              <a:r>
                <a:rPr lang="fr-FR" sz="1000" dirty="0" err="1">
                  <a:solidFill>
                    <a:srgbClr val="646464"/>
                  </a:solidFill>
                  <a:latin typeface="EYInterstate Light" panose="02000506000000020004" pitchFamily="2" charset="0"/>
                </a:rPr>
                <a:t>University</a:t>
              </a:r>
              <a:r>
                <a:rPr lang="fr-FR" sz="1000" dirty="0">
                  <a:solidFill>
                    <a:srgbClr val="646464"/>
                  </a:solidFill>
                  <a:latin typeface="EYInterstate Light" panose="02000506000000020004" pitchFamily="2" charset="0"/>
                </a:rPr>
                <a:t> (NCU Taiwan) à la suite des soutenances</a:t>
              </a:r>
              <a:endParaRPr lang="fr-FR" sz="1000" dirty="0">
                <a:solidFill>
                  <a:srgbClr val="646464"/>
                </a:solidFill>
                <a:latin typeface="EYInterstate Light" panose="02000506000000020004" pitchFamily="2" charset="0"/>
                <a:cs typeface="Arial"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Langages/Outils</a:t>
              </a:r>
              <a:r>
                <a:rPr lang="fr-FR" sz="1000" dirty="0">
                  <a:solidFill>
                    <a:srgbClr val="7F7E82">
                      <a:lumMod val="75000"/>
                    </a:srgbClr>
                  </a:solidFill>
                  <a:latin typeface="EYInterstate Light" panose="02000506000000020004" pitchFamily="2" charset="0"/>
                  <a:cs typeface="Calibri Light" panose="020F0302020204030204" pitchFamily="34" charset="0"/>
                </a:rPr>
                <a:t> : Python, R </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Plateforme/OS</a:t>
              </a:r>
              <a:r>
                <a:rPr lang="fr-FR" sz="1000" dirty="0">
                  <a:solidFill>
                    <a:srgbClr val="7F7E82">
                      <a:lumMod val="75000"/>
                    </a:srgbClr>
                  </a:solidFill>
                  <a:latin typeface="EYInterstate Light" panose="02000506000000020004" pitchFamily="2" charset="0"/>
                  <a:cs typeface="Calibri Light" panose="020F0302020204030204" pitchFamily="34" charset="0"/>
                </a:rPr>
                <a:t> : MS Teams</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u="sng" dirty="0">
                  <a:solidFill>
                    <a:srgbClr val="7F7E82">
                      <a:lumMod val="75000"/>
                    </a:srgbClr>
                  </a:solidFill>
                  <a:latin typeface="EYInterstate Light" panose="02000506000000020004" pitchFamily="2" charset="0"/>
                  <a:cs typeface="Calibri Light" panose="020F0302020204030204" pitchFamily="34" charset="0"/>
                </a:rPr>
                <a:t>Compétences</a:t>
              </a:r>
              <a:r>
                <a:rPr lang="fr-FR" sz="1000" dirty="0">
                  <a:solidFill>
                    <a:srgbClr val="7F7E82">
                      <a:lumMod val="75000"/>
                    </a:srgbClr>
                  </a:solidFill>
                  <a:latin typeface="EYInterstate Light" panose="02000506000000020004" pitchFamily="2" charset="0"/>
                  <a:cs typeface="Calibri Light" panose="020F0302020204030204" pitchFamily="34" charset="0"/>
                </a:rPr>
                <a:t> : Data Science, Programmation</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7F7E82">
                    <a:lumMod val="75000"/>
                  </a:srgbClr>
                </a:solidFill>
                <a:latin typeface="EYInterstate Light" panose="02000506000000020004" pitchFamily="2" charset="0"/>
                <a:cs typeface="Calibri Light" panose="020F0302020204030204" pitchFamily="34" charset="0"/>
              </a:endParaRP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b="1" dirty="0" err="1">
                  <a:solidFill>
                    <a:srgbClr val="7F7E82">
                      <a:lumMod val="75000"/>
                    </a:srgbClr>
                  </a:solidFill>
                  <a:latin typeface="EYInterstate Light" panose="02000506000000020004" pitchFamily="2" charset="0"/>
                  <a:cs typeface="Calibri Light" panose="020F0302020204030204" pitchFamily="34" charset="0"/>
                </a:rPr>
                <a:t>PowerApps</a:t>
              </a:r>
              <a:r>
                <a:rPr lang="fr-FR" sz="1000" b="1" dirty="0">
                  <a:solidFill>
                    <a:srgbClr val="7F7E82">
                      <a:lumMod val="75000"/>
                    </a:srgbClr>
                  </a:solidFill>
                  <a:latin typeface="EYInterstate Light" panose="02000506000000020004" pitchFamily="2" charset="0"/>
                  <a:cs typeface="Calibri Light" panose="020F0302020204030204" pitchFamily="34" charset="0"/>
                </a:rPr>
                <a:t>: </a:t>
              </a:r>
              <a:r>
                <a:rPr lang="fr-FR" sz="1000" dirty="0">
                  <a:solidFill>
                    <a:srgbClr val="7F7E82">
                      <a:lumMod val="75000"/>
                    </a:srgbClr>
                  </a:solidFill>
                  <a:latin typeface="EYInterstate Light" panose="02000506000000020004" pitchFamily="2" charset="0"/>
                  <a:cs typeface="Calibri Light" panose="020F0302020204030204" pitchFamily="34" charset="0"/>
                </a:rPr>
                <a:t>Recrutement, Base CV, Formation </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000" b="1" dirty="0" err="1">
                  <a:solidFill>
                    <a:srgbClr val="646464"/>
                  </a:solidFill>
                  <a:latin typeface="EYInterstate Light" panose="02000506000000020004" pitchFamily="2" charset="0"/>
                  <a:cs typeface="Arial" charset="0"/>
                </a:rPr>
                <a:t>GenAI</a:t>
              </a:r>
              <a:r>
                <a:rPr lang="fr-FR" sz="1000" b="1" dirty="0">
                  <a:solidFill>
                    <a:srgbClr val="646464"/>
                  </a:solidFill>
                  <a:latin typeface="EYInterstate Light" panose="02000506000000020004" pitchFamily="2" charset="0"/>
                  <a:cs typeface="Arial" charset="0"/>
                </a:rPr>
                <a:t> </a:t>
              </a:r>
              <a:r>
                <a:rPr lang="fr-FR" sz="1000" dirty="0">
                  <a:solidFill>
                    <a:srgbClr val="646464"/>
                  </a:solidFill>
                  <a:latin typeface="EYInterstate Light" panose="02000506000000020004" pitchFamily="2" charset="0"/>
                  <a:cs typeface="Arial" charset="0"/>
                </a:rPr>
                <a:t>: RAG- </a:t>
              </a:r>
              <a:r>
                <a:rPr lang="fr-FR" sz="1000" dirty="0" err="1">
                  <a:solidFill>
                    <a:srgbClr val="646464"/>
                  </a:solidFill>
                  <a:latin typeface="EYInterstate Light" panose="02000506000000020004" pitchFamily="2" charset="0"/>
                  <a:cs typeface="Arial" charset="0"/>
                </a:rPr>
                <a:t>Semantic</a:t>
              </a:r>
              <a:r>
                <a:rPr lang="fr-FR" sz="1000" dirty="0">
                  <a:solidFill>
                    <a:srgbClr val="646464"/>
                  </a:solidFill>
                  <a:latin typeface="EYInterstate Light" panose="02000506000000020004" pitchFamily="2" charset="0"/>
                  <a:cs typeface="Arial" charset="0"/>
                </a:rPr>
                <a:t> </a:t>
              </a:r>
              <a:r>
                <a:rPr lang="fr-FR" sz="1000" dirty="0" err="1">
                  <a:solidFill>
                    <a:srgbClr val="646464"/>
                  </a:solidFill>
                  <a:latin typeface="EYInterstate Light" panose="02000506000000020004" pitchFamily="2" charset="0"/>
                  <a:cs typeface="Arial" charset="0"/>
                </a:rPr>
                <a:t>Search</a:t>
              </a:r>
              <a:r>
                <a:rPr lang="fr-FR" sz="1000" dirty="0">
                  <a:solidFill>
                    <a:srgbClr val="646464"/>
                  </a:solidFill>
                  <a:latin typeface="EYInterstate Light" panose="02000506000000020004" pitchFamily="2" charset="0"/>
                  <a:cs typeface="Arial" charset="0"/>
                </a:rPr>
                <a:t> – </a:t>
              </a:r>
              <a:r>
                <a:rPr lang="fr-FR" sz="1000" dirty="0" err="1">
                  <a:solidFill>
                    <a:srgbClr val="646464"/>
                  </a:solidFill>
                  <a:latin typeface="EYInterstate Light" panose="02000506000000020004" pitchFamily="2" charset="0"/>
                  <a:cs typeface="Arial" charset="0"/>
                </a:rPr>
                <a:t>Synthetic</a:t>
              </a:r>
              <a:r>
                <a:rPr lang="fr-FR" sz="1000" dirty="0">
                  <a:solidFill>
                    <a:srgbClr val="646464"/>
                  </a:solidFill>
                  <a:latin typeface="EYInterstate Light" panose="02000506000000020004" pitchFamily="2" charset="0"/>
                  <a:cs typeface="Arial" charset="0"/>
                </a:rPr>
                <a:t> Data – Veille </a:t>
              </a:r>
              <a:r>
                <a:rPr lang="fr-FR" sz="1000" dirty="0" err="1">
                  <a:solidFill>
                    <a:srgbClr val="646464"/>
                  </a:solidFill>
                  <a:latin typeface="EYInterstate Light" panose="02000506000000020004" pitchFamily="2" charset="0"/>
                  <a:cs typeface="Arial" charset="0"/>
                </a:rPr>
                <a:t>Reglementaire</a:t>
              </a:r>
              <a:r>
                <a:rPr lang="fr-FR" sz="1000" dirty="0">
                  <a:solidFill>
                    <a:srgbClr val="646464"/>
                  </a:solidFill>
                  <a:latin typeface="EYInterstate Light" panose="02000506000000020004" pitchFamily="2" charset="0"/>
                  <a:cs typeface="Arial" charset="0"/>
                </a:rPr>
                <a:t> </a:t>
              </a:r>
            </a:p>
            <a:p>
              <a:pPr indent="-273050" defTabSz="653771" fontAlgn="base">
                <a:lnSpc>
                  <a:spcPct val="107000"/>
                </a:lnSpc>
                <a:spcBef>
                  <a:spcPct val="0"/>
                </a:spcBef>
                <a:spcAft>
                  <a:spcPts val="450"/>
                </a:spcAft>
                <a:buClr>
                  <a:srgbClr val="FFD200"/>
                </a:buClr>
                <a:buSzPct val="125000"/>
                <a:tabLst>
                  <a:tab pos="2120849" algn="l"/>
                  <a:tab pos="3064489" algn="r"/>
                </a:tabLst>
                <a:defRPr/>
              </a:pPr>
              <a:endParaRPr lang="fr-FR" sz="1000" dirty="0">
                <a:solidFill>
                  <a:srgbClr val="646464"/>
                </a:solidFill>
                <a:latin typeface="EYInterstate Light" panose="02000506000000020004" pitchFamily="2" charset="0"/>
                <a:cs typeface="Arial" charset="0"/>
              </a:endParaRPr>
            </a:p>
          </p:txBody>
        </p:sp>
        <p:grpSp>
          <p:nvGrpSpPr>
            <p:cNvPr id="53" name="Group 52">
              <a:extLst>
                <a:ext uri="{FF2B5EF4-FFF2-40B4-BE49-F238E27FC236}">
                  <a16:creationId xmlns:a16="http://schemas.microsoft.com/office/drawing/2014/main" id="{052ED6F4-1209-460C-9F94-6E5B3357E34E}"/>
                </a:ext>
              </a:extLst>
            </p:cNvPr>
            <p:cNvGrpSpPr/>
            <p:nvPr/>
          </p:nvGrpSpPr>
          <p:grpSpPr>
            <a:xfrm>
              <a:off x="1718389" y="1387892"/>
              <a:ext cx="5724003" cy="240908"/>
              <a:chOff x="2771800" y="833003"/>
              <a:chExt cx="5724003" cy="240908"/>
            </a:xfrm>
          </p:grpSpPr>
          <p:sp>
            <p:nvSpPr>
              <p:cNvPr id="54" name="Rectangle 2">
                <a:extLst>
                  <a:ext uri="{FF2B5EF4-FFF2-40B4-BE49-F238E27FC236}">
                    <a16:creationId xmlns:a16="http://schemas.microsoft.com/office/drawing/2014/main" id="{20042242-38D1-46C9-A1A9-3D26A60CAE57}"/>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200" b="1" dirty="0">
                    <a:solidFill>
                      <a:srgbClr val="646464"/>
                    </a:solidFill>
                    <a:latin typeface="EYInterstate Regular" panose="02000503020000020004" pitchFamily="2" charset="0"/>
                    <a:sym typeface="Arial Unicode MS" pitchFamily="34" charset="-128"/>
                  </a:rPr>
                  <a:t>PROJETS INTERNES (2/2)</a:t>
                </a:r>
                <a:endParaRPr lang="fr-FR" sz="900" dirty="0">
                  <a:solidFill>
                    <a:srgbClr val="646464"/>
                  </a:solidFill>
                  <a:latin typeface="EYInterstate Regular" panose="02000503020000020004" pitchFamily="2" charset="0"/>
                  <a:cs typeface="Arial" charset="0"/>
                  <a:sym typeface="EYInterstate" panose="02000503020000020004" pitchFamily="2" charset="0"/>
                </a:endParaRPr>
              </a:p>
            </p:txBody>
          </p:sp>
          <p:cxnSp>
            <p:nvCxnSpPr>
              <p:cNvPr id="55" name="Connecteur droit 36">
                <a:extLst>
                  <a:ext uri="{FF2B5EF4-FFF2-40B4-BE49-F238E27FC236}">
                    <a16:creationId xmlns:a16="http://schemas.microsoft.com/office/drawing/2014/main" id="{9E4A0E70-D343-4934-B035-978DC88615EE}"/>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6" name="Group 3">
            <a:extLst>
              <a:ext uri="{FF2B5EF4-FFF2-40B4-BE49-F238E27FC236}">
                <a16:creationId xmlns:a16="http://schemas.microsoft.com/office/drawing/2014/main" id="{AE60A997-708E-D0D6-85ED-2DA16D26295E}"/>
              </a:ext>
            </a:extLst>
          </p:cNvPr>
          <p:cNvGrpSpPr/>
          <p:nvPr/>
        </p:nvGrpSpPr>
        <p:grpSpPr>
          <a:xfrm>
            <a:off x="0" y="159580"/>
            <a:ext cx="12191999" cy="576298"/>
            <a:chOff x="156520" y="620454"/>
            <a:chExt cx="8825249" cy="720314"/>
          </a:xfrm>
        </p:grpSpPr>
        <p:sp>
          <p:nvSpPr>
            <p:cNvPr id="4" name="Rectangle 1">
              <a:extLst>
                <a:ext uri="{FF2B5EF4-FFF2-40B4-BE49-F238E27FC236}">
                  <a16:creationId xmlns:a16="http://schemas.microsoft.com/office/drawing/2014/main" id="{273D8688-E0B6-1FF2-3BB8-9DB9D0014B86}"/>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5" name="Picture 33">
              <a:extLst>
                <a:ext uri="{FF2B5EF4-FFF2-40B4-BE49-F238E27FC236}">
                  <a16:creationId xmlns:a16="http://schemas.microsoft.com/office/drawing/2014/main" id="{E389D1F1-8F64-F51D-8BF7-DD0AE4EABE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sp>
        <p:nvSpPr>
          <p:cNvPr id="7" name="Rectangle: Rounded Corners 14">
            <a:extLst>
              <a:ext uri="{FF2B5EF4-FFF2-40B4-BE49-F238E27FC236}">
                <a16:creationId xmlns:a16="http://schemas.microsoft.com/office/drawing/2014/main" id="{2BE7B906-D392-E127-2BB4-F64C371DE02A}"/>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381501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88BB205-66C2-4A6D-9D9A-C16935F3B442}"/>
              </a:ext>
            </a:extLst>
          </p:cNvPr>
          <p:cNvGrpSpPr/>
          <p:nvPr/>
        </p:nvGrpSpPr>
        <p:grpSpPr>
          <a:xfrm>
            <a:off x="119336" y="1387892"/>
            <a:ext cx="11881319" cy="4201285"/>
            <a:chOff x="1630139" y="1387892"/>
            <a:chExt cx="8838859" cy="4201285"/>
          </a:xfrm>
        </p:grpSpPr>
        <p:sp>
          <p:nvSpPr>
            <p:cNvPr id="53" name="Rectangle 2">
              <a:extLst>
                <a:ext uri="{FF2B5EF4-FFF2-40B4-BE49-F238E27FC236}">
                  <a16:creationId xmlns:a16="http://schemas.microsoft.com/office/drawing/2014/main" id="{6EBB6770-A2A2-4AF8-9314-1EBF6B5C0B66}"/>
                </a:ext>
              </a:extLst>
            </p:cNvPr>
            <p:cNvSpPr txBox="1"/>
            <p:nvPr/>
          </p:nvSpPr>
          <p:spPr>
            <a:xfrm>
              <a:off x="1718388" y="1753288"/>
              <a:ext cx="8750610" cy="2990639"/>
            </a:xfrm>
            <a:prstGeom prst="rect">
              <a:avLst/>
            </a:prstGeom>
            <a:noFill/>
          </p:spPr>
          <p:txBody>
            <a:bodyPr wrap="square" lIns="0" tIns="0" rIns="0" bIns="0" numCol="2" spcCol="71994" rtlCol="0">
              <a:noAutofit/>
            </a:bodyPr>
            <a:lstStyle/>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SAS</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rPr>
                <a:t>       Mai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Neo4j - Advanced</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rPr>
                <a:t>       Mai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Flask – The Flask </a:t>
              </a:r>
              <a:r>
                <a:rPr lang="fr-FR" sz="1100" b="1" dirty="0" err="1">
                  <a:solidFill>
                    <a:srgbClr val="646464"/>
                  </a:solidFill>
                  <a:latin typeface="EYInterstate Light" panose="02000506000000020004" pitchFamily="2" charset="0"/>
                </a:rPr>
                <a:t>Mega</a:t>
              </a:r>
              <a:r>
                <a:rPr lang="fr-FR" sz="1100" b="1" dirty="0">
                  <a:solidFill>
                    <a:srgbClr val="646464"/>
                  </a:solidFill>
                  <a:latin typeface="EYInterstate Light" panose="02000506000000020004" pitchFamily="2" charset="0"/>
                </a:rPr>
                <a:t> Tutorial</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Light" panose="02000506000000020004" pitchFamily="2" charset="0"/>
                </a:rPr>
                <a:t>      </a:t>
              </a:r>
              <a:r>
                <a:rPr lang="fr-FR" sz="1100" dirty="0">
                  <a:solidFill>
                    <a:srgbClr val="646464"/>
                  </a:solidFill>
                  <a:latin typeface="EYInterstate Light" panose="02000506000000020004" pitchFamily="2" charset="0"/>
                </a:rPr>
                <a:t>Juin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rPr>
                <a:t>PowerBI</a:t>
              </a:r>
              <a:r>
                <a:rPr lang="fr-FR" sz="1100" b="1" dirty="0">
                  <a:solidFill>
                    <a:srgbClr val="646464"/>
                  </a:solidFill>
                  <a:latin typeface="EYInterstate Light" panose="02000506000000020004" pitchFamily="2" charset="0"/>
                </a:rPr>
                <a:t> </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Light" panose="02000506000000020004" pitchFamily="2" charset="0"/>
                </a:rPr>
                <a:t>      </a:t>
              </a:r>
              <a:r>
                <a:rPr lang="fr-FR" sz="1100" dirty="0">
                  <a:solidFill>
                    <a:srgbClr val="646464"/>
                  </a:solidFill>
                  <a:latin typeface="EYInterstate Light" panose="02000506000000020004" pitchFamily="2" charset="0"/>
                </a:rPr>
                <a:t>Juin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rPr>
                <a:t>Celonis</a:t>
              </a:r>
              <a:r>
                <a:rPr lang="fr-FR" sz="1100" b="1" dirty="0">
                  <a:solidFill>
                    <a:srgbClr val="646464"/>
                  </a:solidFill>
                  <a:latin typeface="EYInterstate Light" panose="02000506000000020004" pitchFamily="2" charset="0"/>
                </a:rPr>
                <a:t> – Data </a:t>
              </a:r>
              <a:r>
                <a:rPr lang="fr-FR" sz="1100" b="1" dirty="0" err="1">
                  <a:solidFill>
                    <a:srgbClr val="646464"/>
                  </a:solidFill>
                  <a:latin typeface="EYInterstate Light" panose="02000506000000020004" pitchFamily="2" charset="0"/>
                </a:rPr>
                <a:t>Engineer</a:t>
              </a:r>
              <a:r>
                <a:rPr lang="fr-FR" sz="1100" b="1" dirty="0">
                  <a:solidFill>
                    <a:srgbClr val="646464"/>
                  </a:solidFill>
                  <a:latin typeface="EYInterstate Light" panose="02000506000000020004" pitchFamily="2" charset="0"/>
                </a:rPr>
                <a:t> </a:t>
              </a:r>
              <a:r>
                <a:rPr lang="fr-FR" sz="1100" dirty="0">
                  <a:solidFill>
                    <a:srgbClr val="646464"/>
                  </a:solidFill>
                  <a:latin typeface="EYInterstate Regular" panose="02000503020000020004" pitchFamily="2" charset="0"/>
                  <a:cs typeface="Arial" charset="0"/>
                </a:rPr>
                <a:t>(</a:t>
              </a:r>
              <a:r>
                <a:rPr lang="fr-FR" sz="1100" dirty="0" err="1">
                  <a:solidFill>
                    <a:srgbClr val="646464"/>
                  </a:solidFill>
                  <a:latin typeface="EYInterstate Regular" panose="02000503020000020004" pitchFamily="2" charset="0"/>
                  <a:cs typeface="Arial" charset="0"/>
                </a:rPr>
                <a:t>Certified</a:t>
              </a:r>
              <a:r>
                <a:rPr lang="fr-FR" sz="1100" dirty="0">
                  <a:solidFill>
                    <a:srgbClr val="646464"/>
                  </a:solidFill>
                  <a:latin typeface="EYInterstate Regular" panose="02000503020000020004" pitchFamily="2" charset="0"/>
                  <a:cs typeface="Arial" charset="0"/>
                </a:rPr>
                <a:t>)</a:t>
              </a:r>
              <a:endParaRPr lang="fr-FR" sz="1100" b="1"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cs typeface="Arial" charset="0"/>
                </a:rPr>
                <a:t>       Décembre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dirty="0" err="1">
                  <a:solidFill>
                    <a:srgbClr val="646464"/>
                  </a:solidFill>
                  <a:latin typeface="EYInterstate Regular" panose="02000503020000020004" pitchFamily="2" charset="0"/>
                  <a:cs typeface="Arial" charset="0"/>
                </a:rPr>
                <a:t>Celonis</a:t>
              </a:r>
              <a:r>
                <a:rPr lang="fr-FR" sz="1100" dirty="0">
                  <a:solidFill>
                    <a:srgbClr val="646464"/>
                  </a:solidFill>
                  <a:latin typeface="EYInterstate Regular" panose="02000503020000020004" pitchFamily="2" charset="0"/>
                  <a:cs typeface="Arial" charset="0"/>
                </a:rPr>
                <a:t> – Business User (</a:t>
              </a:r>
              <a:r>
                <a:rPr lang="fr-FR" sz="1100" dirty="0" err="1">
                  <a:solidFill>
                    <a:srgbClr val="646464"/>
                  </a:solidFill>
                  <a:latin typeface="EYInterstate Regular" panose="02000503020000020004" pitchFamily="2" charset="0"/>
                  <a:cs typeface="Arial" charset="0"/>
                </a:rPr>
                <a:t>Certified</a:t>
              </a:r>
              <a:r>
                <a:rPr lang="fr-FR" sz="1100" dirty="0">
                  <a:solidFill>
                    <a:srgbClr val="646464"/>
                  </a:solidFill>
                  <a:latin typeface="EYInterstate Regular" panose="02000503020000020004" pitchFamily="2" charset="0"/>
                  <a:cs typeface="Arial" charset="0"/>
                </a:rPr>
                <a:t>)</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Regular" panose="02000503020000020004" pitchFamily="2" charset="0"/>
                  <a:cs typeface="Arial" charset="0"/>
                </a:rPr>
                <a:t>       </a:t>
              </a:r>
              <a:r>
                <a:rPr lang="fr-FR" sz="1100" dirty="0">
                  <a:solidFill>
                    <a:srgbClr val="646464"/>
                  </a:solidFill>
                  <a:latin typeface="EYInterstate Light" panose="02000506000000020004" pitchFamily="2" charset="0"/>
                  <a:cs typeface="Arial" charset="0"/>
                </a:rPr>
                <a:t>Décembre 2019</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Data Excellence </a:t>
              </a:r>
              <a:r>
                <a:rPr lang="fr-FR" sz="1100" b="1" dirty="0" err="1">
                  <a:solidFill>
                    <a:srgbClr val="646464"/>
                  </a:solidFill>
                  <a:latin typeface="EYInterstate Light" panose="02000506000000020004" pitchFamily="2" charset="0"/>
                </a:rPr>
                <a:t>Certificate</a:t>
              </a:r>
              <a:endParaRPr lang="fr-FR" sz="1100" b="1"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Light" panose="02000506000000020004" pitchFamily="2" charset="0"/>
                  <a:cs typeface="Arial" charset="0"/>
                </a:rPr>
                <a:t>       </a:t>
              </a:r>
              <a:r>
                <a:rPr lang="fr-FR" sz="1100" dirty="0">
                  <a:solidFill>
                    <a:srgbClr val="646464"/>
                  </a:solidFill>
                  <a:latin typeface="EYInterstate Light" panose="02000506000000020004" pitchFamily="2" charset="0"/>
                  <a:cs typeface="Arial" charset="0"/>
                </a:rPr>
                <a:t>Mars 2020</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Data Science and Machine Learning – Advanced NLP</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cs typeface="Arial" charset="0"/>
                </a:rPr>
                <a:t>       Juillet 2020</a:t>
              </a: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Microsoft </a:t>
              </a:r>
              <a:r>
                <a:rPr lang="fr-FR" sz="1100" b="1" dirty="0" err="1">
                  <a:solidFill>
                    <a:srgbClr val="646464"/>
                  </a:solidFill>
                  <a:latin typeface="EYInterstate Light" panose="02000506000000020004" pitchFamily="2" charset="0"/>
                </a:rPr>
                <a:t>Certified</a:t>
              </a:r>
              <a:r>
                <a:rPr lang="fr-FR" sz="1100" b="1" dirty="0">
                  <a:solidFill>
                    <a:srgbClr val="646464"/>
                  </a:solidFill>
                  <a:latin typeface="EYInterstate Light" panose="02000506000000020004" pitchFamily="2" charset="0"/>
                </a:rPr>
                <a:t> : Azure Data Science (DP-100)</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Light" panose="02000506000000020004" pitchFamily="2" charset="0"/>
                  <a:cs typeface="Arial" charset="0"/>
                </a:rPr>
                <a:t>       </a:t>
              </a:r>
              <a:r>
                <a:rPr lang="fr-FR" sz="1100" dirty="0">
                  <a:solidFill>
                    <a:srgbClr val="646464"/>
                  </a:solidFill>
                  <a:latin typeface="EYInterstate Light" panose="02000506000000020004" pitchFamily="2" charset="0"/>
                  <a:cs typeface="Arial" charset="0"/>
                </a:rPr>
                <a:t>Mars 2021</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cs typeface="Arial" charset="0"/>
                </a:rPr>
                <a:t>PowerApps</a:t>
              </a:r>
              <a:r>
                <a:rPr lang="fr-FR" sz="1100" b="1" dirty="0">
                  <a:solidFill>
                    <a:srgbClr val="646464"/>
                  </a:solidFill>
                  <a:latin typeface="EYInterstate Light" panose="02000506000000020004" pitchFamily="2" charset="0"/>
                  <a:cs typeface="Arial" charset="0"/>
                </a:rPr>
                <a:t> – Complete Guide to Microsoft </a:t>
              </a:r>
              <a:r>
                <a:rPr lang="fr-FR" sz="1100" b="1" dirty="0" err="1">
                  <a:solidFill>
                    <a:srgbClr val="646464"/>
                  </a:solidFill>
                  <a:latin typeface="EYInterstate Light" panose="02000506000000020004" pitchFamily="2" charset="0"/>
                  <a:cs typeface="Arial" charset="0"/>
                </a:rPr>
                <a:t>PowerApps</a:t>
              </a:r>
              <a:endParaRPr lang="fr-FR" sz="1100" b="1" dirty="0">
                <a:solidFill>
                  <a:srgbClr val="646464"/>
                </a:solidFill>
                <a:latin typeface="EYInterstate Light" panose="02000506000000020004" pitchFamily="2" charset="0"/>
                <a:cs typeface="Arial" charset="0"/>
              </a:endParaRPr>
            </a:p>
            <a:p>
              <a:pPr marL="182563"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cs typeface="Arial" charset="0"/>
                </a:rPr>
                <a:t>  Février 2022</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cs typeface="Arial" charset="0"/>
                </a:rPr>
                <a:t>Certfication</a:t>
              </a:r>
              <a:r>
                <a:rPr lang="fr-FR" sz="1100" b="1" dirty="0">
                  <a:solidFill>
                    <a:srgbClr val="646464"/>
                  </a:solidFill>
                  <a:latin typeface="EYInterstate Light" panose="02000506000000020004" pitchFamily="2" charset="0"/>
                  <a:cs typeface="Arial" charset="0"/>
                </a:rPr>
                <a:t> Agile Safe – Product </a:t>
              </a:r>
              <a:r>
                <a:rPr lang="fr-FR" sz="1100" b="1" dirty="0" err="1">
                  <a:solidFill>
                    <a:srgbClr val="646464"/>
                  </a:solidFill>
                  <a:latin typeface="EYInterstate Light" panose="02000506000000020004" pitchFamily="2" charset="0"/>
                  <a:cs typeface="Arial" charset="0"/>
                </a:rPr>
                <a:t>Owner</a:t>
              </a:r>
              <a:r>
                <a:rPr lang="fr-FR" sz="1100" b="1" dirty="0">
                  <a:solidFill>
                    <a:srgbClr val="646464"/>
                  </a:solidFill>
                  <a:latin typeface="EYInterstate Light" panose="02000506000000020004" pitchFamily="2" charset="0"/>
                  <a:cs typeface="Arial" charset="0"/>
                </a:rPr>
                <a:t>/Product Manager</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cs typeface="Arial" charset="0"/>
                </a:rPr>
                <a:t>       Février 2022</a:t>
              </a:r>
              <a:endParaRPr lang="fr-FR" sz="1100" b="1" dirty="0">
                <a:solidFill>
                  <a:srgbClr val="646464"/>
                </a:solidFill>
                <a:latin typeface="EYInterstate Light" panose="02000506000000020004" pitchFamily="2" charset="0"/>
                <a:cs typeface="Arial" charset="0"/>
              </a:endParaRP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cs typeface="Arial" charset="0"/>
                </a:rPr>
                <a:t>Databricks</a:t>
              </a:r>
              <a:r>
                <a:rPr lang="fr-FR" sz="1100" b="1" dirty="0">
                  <a:solidFill>
                    <a:srgbClr val="646464"/>
                  </a:solidFill>
                  <a:latin typeface="EYInterstate Light" panose="02000506000000020004" pitchFamily="2" charset="0"/>
                  <a:cs typeface="Arial" charset="0"/>
                </a:rPr>
                <a:t> – Azure </a:t>
              </a:r>
              <a:r>
                <a:rPr lang="fr-FR" sz="1100" b="1" dirty="0" err="1">
                  <a:solidFill>
                    <a:srgbClr val="646464"/>
                  </a:solidFill>
                  <a:latin typeface="EYInterstate Light" panose="02000506000000020004" pitchFamily="2" charset="0"/>
                  <a:cs typeface="Arial" charset="0"/>
                </a:rPr>
                <a:t>Databricks</a:t>
              </a:r>
              <a:r>
                <a:rPr lang="fr-FR" sz="1100" b="1" dirty="0">
                  <a:solidFill>
                    <a:srgbClr val="646464"/>
                  </a:solidFill>
                  <a:latin typeface="EYInterstate Light" panose="02000506000000020004" pitchFamily="2" charset="0"/>
                  <a:cs typeface="Arial" charset="0"/>
                </a:rPr>
                <a:t> Platform Architect</a:t>
              </a:r>
            </a:p>
            <a:p>
              <a:pPr marL="0" lvl="1" defTabSz="653771">
                <a:lnSpc>
                  <a:spcPts val="980"/>
                </a:lnSpc>
                <a:spcBef>
                  <a:spcPct val="0"/>
                </a:spcBef>
                <a:spcAft>
                  <a:spcPts val="450"/>
                </a:spcAft>
                <a:buClr>
                  <a:srgbClr val="FFD200"/>
                </a:buClr>
                <a:buSzPct val="125000"/>
                <a:tabLst>
                  <a:tab pos="2120849" algn="l"/>
                  <a:tab pos="3064489" algn="r"/>
                </a:tabLst>
                <a:defRPr/>
              </a:pPr>
              <a:r>
                <a:rPr lang="fr-FR" sz="1100" b="1" dirty="0">
                  <a:solidFill>
                    <a:srgbClr val="646464"/>
                  </a:solidFill>
                  <a:latin typeface="EYInterstate Light" panose="02000506000000020004" pitchFamily="2" charset="0"/>
                  <a:cs typeface="Arial" charset="0"/>
                </a:rPr>
                <a:t>       </a:t>
              </a:r>
              <a:r>
                <a:rPr lang="fr-FR" sz="1100" dirty="0" err="1">
                  <a:solidFill>
                    <a:srgbClr val="646464"/>
                  </a:solidFill>
                  <a:latin typeface="EYInterstate Light" panose="02000506000000020004" pitchFamily="2" charset="0"/>
                  <a:cs typeface="Arial" charset="0"/>
                </a:rPr>
                <a:t>Fevrier</a:t>
              </a:r>
              <a:r>
                <a:rPr lang="fr-FR" sz="1100" dirty="0">
                  <a:solidFill>
                    <a:srgbClr val="646464"/>
                  </a:solidFill>
                  <a:latin typeface="EYInterstate Light" panose="02000506000000020004" pitchFamily="2" charset="0"/>
                  <a:cs typeface="Arial" charset="0"/>
                </a:rPr>
                <a:t> 2025</a:t>
              </a:r>
              <a:endParaRPr lang="fr-FR" sz="1100" b="1" dirty="0">
                <a:solidFill>
                  <a:srgbClr val="646464"/>
                </a:solidFill>
                <a:latin typeface="EYInterstate Light" panose="02000506000000020004" pitchFamily="2" charset="0"/>
                <a:cs typeface="Arial" charset="0"/>
              </a:endParaRP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err="1">
                  <a:solidFill>
                    <a:srgbClr val="646464"/>
                  </a:solidFill>
                  <a:latin typeface="EYInterstate Light" panose="02000506000000020004" pitchFamily="2" charset="0"/>
                  <a:cs typeface="Arial" charset="0"/>
                </a:rPr>
                <a:t>Databricks</a:t>
              </a:r>
              <a:r>
                <a:rPr lang="fr-FR" sz="1100" b="1" dirty="0">
                  <a:solidFill>
                    <a:srgbClr val="646464"/>
                  </a:solidFill>
                  <a:latin typeface="EYInterstate Light" panose="02000506000000020004" pitchFamily="2" charset="0"/>
                  <a:cs typeface="Arial" charset="0"/>
                </a:rPr>
                <a:t> – </a:t>
              </a:r>
              <a:r>
                <a:rPr lang="fr-FR" sz="1100" b="1" dirty="0" err="1">
                  <a:solidFill>
                    <a:srgbClr val="646464"/>
                  </a:solidFill>
                  <a:latin typeface="EYInterstate Light" panose="02000506000000020004" pitchFamily="2" charset="0"/>
                  <a:cs typeface="Arial" charset="0"/>
                </a:rPr>
                <a:t>Generative</a:t>
              </a:r>
              <a:r>
                <a:rPr lang="fr-FR" sz="1100" b="1" dirty="0">
                  <a:solidFill>
                    <a:srgbClr val="646464"/>
                  </a:solidFill>
                  <a:latin typeface="EYInterstate Light" panose="02000506000000020004" pitchFamily="2" charset="0"/>
                  <a:cs typeface="Arial" charset="0"/>
                </a:rPr>
                <a:t> AI </a:t>
              </a:r>
              <a:r>
                <a:rPr lang="fr-FR" sz="1100" b="1" dirty="0" err="1">
                  <a:solidFill>
                    <a:srgbClr val="646464"/>
                  </a:solidFill>
                  <a:latin typeface="EYInterstate Light" panose="02000506000000020004" pitchFamily="2" charset="0"/>
                  <a:cs typeface="Arial" charset="0"/>
                </a:rPr>
                <a:t>Engineer</a:t>
              </a:r>
              <a:endParaRPr lang="fr-FR" sz="1100" b="1" dirty="0">
                <a:solidFill>
                  <a:srgbClr val="646464"/>
                </a:solidFill>
                <a:latin typeface="EYInterstate Light" panose="02000506000000020004" pitchFamily="2" charset="0"/>
                <a:cs typeface="Arial" charset="0"/>
              </a:endParaRPr>
            </a:p>
            <a:p>
              <a:pPr marL="182563" lvl="1" defTabSz="653771">
                <a:lnSpc>
                  <a:spcPts val="98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panose="02000506000000020004" pitchFamily="2" charset="0"/>
                  <a:cs typeface="Arial" charset="0"/>
                </a:rPr>
                <a:t>  Mars 2025</a:t>
              </a: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b="1"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panose="02000506000000020004" pitchFamily="2" charset="0"/>
                <a:cs typeface="Arial" charset="0"/>
              </a:endParaRPr>
            </a:p>
          </p:txBody>
        </p:sp>
        <p:sp>
          <p:nvSpPr>
            <p:cNvPr id="54" name="TextBox 53">
              <a:extLst>
                <a:ext uri="{FF2B5EF4-FFF2-40B4-BE49-F238E27FC236}">
                  <a16:creationId xmlns:a16="http://schemas.microsoft.com/office/drawing/2014/main" id="{0D798411-9652-4DD8-B8E6-4D8733EC8F3A}"/>
                </a:ext>
              </a:extLst>
            </p:cNvPr>
            <p:cNvSpPr txBox="1"/>
            <p:nvPr/>
          </p:nvSpPr>
          <p:spPr>
            <a:xfrm>
              <a:off x="1630139" y="5366808"/>
              <a:ext cx="4572000" cy="222369"/>
            </a:xfrm>
            <a:prstGeom prst="rect">
              <a:avLst/>
            </a:prstGeom>
            <a:noFill/>
          </p:spPr>
          <p:txBody>
            <a:bodyPr wrap="square">
              <a:spAutoFit/>
            </a:bodyPr>
            <a:lstStyle/>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cs typeface="Arial" charset="0"/>
                </a:rPr>
                <a:t>Microsoft </a:t>
              </a:r>
              <a:r>
                <a:rPr lang="fr-FR" sz="1100" b="1" dirty="0" err="1">
                  <a:solidFill>
                    <a:srgbClr val="646464"/>
                  </a:solidFill>
                  <a:latin typeface="EYInterstate Light" panose="02000506000000020004" pitchFamily="2" charset="0"/>
                  <a:cs typeface="Arial" charset="0"/>
                </a:rPr>
                <a:t>Certified</a:t>
              </a:r>
              <a:r>
                <a:rPr lang="fr-FR" sz="1100" b="1" dirty="0">
                  <a:solidFill>
                    <a:srgbClr val="646464"/>
                  </a:solidFill>
                  <a:latin typeface="EYInterstate Light" panose="02000506000000020004" pitchFamily="2" charset="0"/>
                  <a:cs typeface="Arial" charset="0"/>
                </a:rPr>
                <a:t> : Azure Data Science (DP-100)</a:t>
              </a:r>
            </a:p>
          </p:txBody>
        </p:sp>
        <p:grpSp>
          <p:nvGrpSpPr>
            <p:cNvPr id="43" name="Group 42">
              <a:extLst>
                <a:ext uri="{FF2B5EF4-FFF2-40B4-BE49-F238E27FC236}">
                  <a16:creationId xmlns:a16="http://schemas.microsoft.com/office/drawing/2014/main" id="{481FDE74-31EF-4F22-93C7-25CD3E4836AC}"/>
                </a:ext>
              </a:extLst>
            </p:cNvPr>
            <p:cNvGrpSpPr/>
            <p:nvPr/>
          </p:nvGrpSpPr>
          <p:grpSpPr>
            <a:xfrm>
              <a:off x="1718389" y="1387892"/>
              <a:ext cx="5724003" cy="240908"/>
              <a:chOff x="2771800" y="833003"/>
              <a:chExt cx="5724003" cy="240908"/>
            </a:xfrm>
          </p:grpSpPr>
          <p:sp>
            <p:nvSpPr>
              <p:cNvPr id="50" name="Rectangle 2">
                <a:extLst>
                  <a:ext uri="{FF2B5EF4-FFF2-40B4-BE49-F238E27FC236}">
                    <a16:creationId xmlns:a16="http://schemas.microsoft.com/office/drawing/2014/main" id="{022D2EA2-0FAD-4784-AA5F-2CDC9956BB9B}"/>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FORMATIONS TERMINEES</a:t>
                </a:r>
                <a:endParaRPr lang="fr-FR" sz="1400">
                  <a:solidFill>
                    <a:srgbClr val="646464"/>
                  </a:solidFill>
                  <a:latin typeface="EYInterstate Regular"/>
                  <a:cs typeface="Arial" charset="0"/>
                </a:endParaRPr>
              </a:p>
            </p:txBody>
          </p:sp>
          <p:cxnSp>
            <p:nvCxnSpPr>
              <p:cNvPr id="52" name="Connecteur droit 36">
                <a:extLst>
                  <a:ext uri="{FF2B5EF4-FFF2-40B4-BE49-F238E27FC236}">
                    <a16:creationId xmlns:a16="http://schemas.microsoft.com/office/drawing/2014/main" id="{F9BBC8AD-6853-4555-A21E-43D4BFABEB4B}"/>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3BABD910-8C60-410C-972A-7DB574DF861E}"/>
                </a:ext>
              </a:extLst>
            </p:cNvPr>
            <p:cNvGrpSpPr/>
            <p:nvPr/>
          </p:nvGrpSpPr>
          <p:grpSpPr>
            <a:xfrm>
              <a:off x="1718389" y="4978774"/>
              <a:ext cx="5724003" cy="240908"/>
              <a:chOff x="2771800" y="833003"/>
              <a:chExt cx="5724003" cy="240908"/>
            </a:xfrm>
          </p:grpSpPr>
          <p:sp>
            <p:nvSpPr>
              <p:cNvPr id="56" name="Rectangle 2">
                <a:extLst>
                  <a:ext uri="{FF2B5EF4-FFF2-40B4-BE49-F238E27FC236}">
                    <a16:creationId xmlns:a16="http://schemas.microsoft.com/office/drawing/2014/main" id="{DB4DDCD7-D243-4449-A1B1-05575E5D5D8C}"/>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FORMATIONS EN COURS</a:t>
                </a:r>
                <a:endParaRPr lang="fr-FR" sz="1400">
                  <a:solidFill>
                    <a:srgbClr val="646464"/>
                  </a:solidFill>
                  <a:latin typeface="EYInterstate Regular"/>
                  <a:cs typeface="Arial" charset="0"/>
                </a:endParaRPr>
              </a:p>
            </p:txBody>
          </p:sp>
          <p:cxnSp>
            <p:nvCxnSpPr>
              <p:cNvPr id="57" name="Connecteur droit 36">
                <a:extLst>
                  <a:ext uri="{FF2B5EF4-FFF2-40B4-BE49-F238E27FC236}">
                    <a16:creationId xmlns:a16="http://schemas.microsoft.com/office/drawing/2014/main" id="{E1890344-9086-40FE-AE88-BA7CB91FD844}"/>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grpSp>
        <p:nvGrpSpPr>
          <p:cNvPr id="6" name="Group 3">
            <a:extLst>
              <a:ext uri="{FF2B5EF4-FFF2-40B4-BE49-F238E27FC236}">
                <a16:creationId xmlns:a16="http://schemas.microsoft.com/office/drawing/2014/main" id="{1AA3FB0E-C26B-4C1F-0891-3C2624F8B8F9}"/>
              </a:ext>
            </a:extLst>
          </p:cNvPr>
          <p:cNvGrpSpPr/>
          <p:nvPr/>
        </p:nvGrpSpPr>
        <p:grpSpPr>
          <a:xfrm>
            <a:off x="0" y="159580"/>
            <a:ext cx="12191999" cy="576298"/>
            <a:chOff x="156520" y="620454"/>
            <a:chExt cx="8825249" cy="720314"/>
          </a:xfrm>
        </p:grpSpPr>
        <p:sp>
          <p:nvSpPr>
            <p:cNvPr id="4" name="Rectangle 1">
              <a:extLst>
                <a:ext uri="{FF2B5EF4-FFF2-40B4-BE49-F238E27FC236}">
                  <a16:creationId xmlns:a16="http://schemas.microsoft.com/office/drawing/2014/main" id="{327EB865-82F7-0410-3162-D08AC89A71B5}"/>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defRPr/>
              </a:pPr>
              <a:endParaRPr lang="fr-FR" altLang="fr-FR" sz="1050" b="1" dirty="0">
                <a:latin typeface="EYInterstate Regular" panose="02000503020000020004" pitchFamily="2" charset="0"/>
              </a:endParaRPr>
            </a:p>
            <a:p>
              <a:pPr lvl="2">
                <a:defRPr/>
              </a:pPr>
              <a:endParaRPr lang="fr-FR" altLang="fr-FR" sz="1050" b="1" dirty="0">
                <a:latin typeface="EYInterstate Regular" panose="02000503020000020004" pitchFamily="2" charset="0"/>
              </a:endParaRPr>
            </a:p>
            <a:p>
              <a:pPr marL="715645" lvl="2">
                <a:defRPr/>
              </a:pPr>
              <a:r>
                <a:rPr lang="fr-FR" altLang="fr-FR" sz="1050" b="1" dirty="0">
                  <a:latin typeface="EYInterstate Regular"/>
                </a:rPr>
                <a:t>Daniel Blundell</a:t>
              </a:r>
            </a:p>
            <a:p>
              <a:pPr marL="715645" lvl="2">
                <a:defRPr/>
              </a:pPr>
              <a:r>
                <a:rPr lang="fr-FR" altLang="fr-FR" sz="1050" dirty="0">
                  <a:latin typeface="EYInterstate Regular"/>
                </a:rPr>
                <a:t>Manager – Data &amp; Analytics</a:t>
              </a:r>
            </a:p>
            <a:p>
              <a:pPr lvl="2">
                <a:defRPr/>
              </a:pPr>
              <a:endParaRPr lang="fr-FR" altLang="fr-FR" sz="1050">
                <a:latin typeface="EYInterstate Regular" panose="02000503020000020004" pitchFamily="2" charset="0"/>
              </a:endParaRPr>
            </a:p>
            <a:p>
              <a:pPr marL="911225" lvl="2" indent="-111125" defTabSz="911595">
                <a:spcAft>
                  <a:spcPct val="0"/>
                </a:spcAft>
                <a:defRPr/>
              </a:pPr>
              <a:endParaRPr lang="fr-FR" altLang="fr-FR" sz="1200" kern="0" dirty="0">
                <a:solidFill>
                  <a:srgbClr val="000000"/>
                </a:solidFill>
                <a:latin typeface="EYInterstate Light"/>
              </a:endParaRPr>
            </a:p>
          </p:txBody>
        </p:sp>
        <p:pic>
          <p:nvPicPr>
            <p:cNvPr id="5" name="Picture 33">
              <a:extLst>
                <a:ext uri="{FF2B5EF4-FFF2-40B4-BE49-F238E27FC236}">
                  <a16:creationId xmlns:a16="http://schemas.microsoft.com/office/drawing/2014/main" id="{6C08D513-257C-7A61-20AF-3E8E5ED7C3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36" t="4295" r="21916" b="44710"/>
            <a:stretch/>
          </p:blipFill>
          <p:spPr>
            <a:xfrm>
              <a:off x="156520" y="620454"/>
              <a:ext cx="294876" cy="720082"/>
            </a:xfrm>
            <a:prstGeom prst="rect">
              <a:avLst/>
            </a:prstGeom>
          </p:spPr>
        </p:pic>
      </p:grpSp>
      <p:grpSp>
        <p:nvGrpSpPr>
          <p:cNvPr id="9" name="Group 19">
            <a:extLst>
              <a:ext uri="{FF2B5EF4-FFF2-40B4-BE49-F238E27FC236}">
                <a16:creationId xmlns:a16="http://schemas.microsoft.com/office/drawing/2014/main" id="{8AF20137-9010-7B75-B6C7-DBCEFEC1C823}"/>
              </a:ext>
            </a:extLst>
          </p:cNvPr>
          <p:cNvGrpSpPr/>
          <p:nvPr/>
        </p:nvGrpSpPr>
        <p:grpSpPr>
          <a:xfrm>
            <a:off x="6536502" y="908720"/>
            <a:ext cx="5443074" cy="352100"/>
            <a:chOff x="6536502" y="908720"/>
            <a:chExt cx="5443074" cy="352100"/>
          </a:xfrm>
        </p:grpSpPr>
        <p:sp>
          <p:nvSpPr>
            <p:cNvPr id="10" name="Rectangle 9">
              <a:extLst>
                <a:ext uri="{FF2B5EF4-FFF2-40B4-BE49-F238E27FC236}">
                  <a16:creationId xmlns:a16="http://schemas.microsoft.com/office/drawing/2014/main" id="{54F8A43E-5139-B079-E55D-FC161CDFC30A}"/>
                </a:ext>
              </a:extLst>
            </p:cNvPr>
            <p:cNvSpPr/>
            <p:nvPr/>
          </p:nvSpPr>
          <p:spPr>
            <a:xfrm>
              <a:off x="6536502" y="921874"/>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11" name="Rectangle 10">
              <a:extLst>
                <a:ext uri="{FF2B5EF4-FFF2-40B4-BE49-F238E27FC236}">
                  <a16:creationId xmlns:a16="http://schemas.microsoft.com/office/drawing/2014/main" id="{CE90F5A5-A466-FABE-E4A4-D7B3061E4DA8}"/>
                </a:ext>
              </a:extLst>
            </p:cNvPr>
            <p:cNvSpPr/>
            <p:nvPr/>
          </p:nvSpPr>
          <p:spPr>
            <a:xfrm>
              <a:off x="9925391" y="922702"/>
              <a:ext cx="1620000" cy="293176"/>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12" name="Rectangle 11">
              <a:extLst>
                <a:ext uri="{FF2B5EF4-FFF2-40B4-BE49-F238E27FC236}">
                  <a16:creationId xmlns:a16="http://schemas.microsoft.com/office/drawing/2014/main" id="{48B90D44-62E9-3488-AC83-FA738535549E}"/>
                </a:ext>
              </a:extLst>
            </p:cNvPr>
            <p:cNvSpPr/>
            <p:nvPr/>
          </p:nvSpPr>
          <p:spPr>
            <a:xfrm>
              <a:off x="8230947" y="922288"/>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13" name="Oval 23">
              <a:extLst>
                <a:ext uri="{FF2B5EF4-FFF2-40B4-BE49-F238E27FC236}">
                  <a16:creationId xmlns:a16="http://schemas.microsoft.com/office/drawing/2014/main" id="{0F71B1E4-D7C5-BB87-E313-7994CCF3E3D0}"/>
                </a:ext>
              </a:extLst>
            </p:cNvPr>
            <p:cNvSpPr/>
            <p:nvPr/>
          </p:nvSpPr>
          <p:spPr>
            <a:xfrm>
              <a:off x="11619835" y="908720"/>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4" name="Graphic 24" descr="Home with solid fill">
              <a:extLst>
                <a:ext uri="{FF2B5EF4-FFF2-40B4-BE49-F238E27FC236}">
                  <a16:creationId xmlns:a16="http://schemas.microsoft.com/office/drawing/2014/main" id="{1FCA8306-99F6-A626-4C2A-FB308E3A672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40916" y="908720"/>
              <a:ext cx="317580" cy="310834"/>
            </a:xfrm>
            <a:prstGeom prst="rect">
              <a:avLst/>
            </a:prstGeom>
          </p:spPr>
        </p:pic>
      </p:grpSp>
      <p:sp>
        <p:nvSpPr>
          <p:cNvPr id="7" name="Rectangle: Rounded Corners 14">
            <a:extLst>
              <a:ext uri="{FF2B5EF4-FFF2-40B4-BE49-F238E27FC236}">
                <a16:creationId xmlns:a16="http://schemas.microsoft.com/office/drawing/2014/main" id="{5B330340-BF19-1BCE-F60E-90EDBCCD79E5}"/>
              </a:ext>
            </a:extLst>
          </p:cNvPr>
          <p:cNvSpPr/>
          <p:nvPr/>
        </p:nvSpPr>
        <p:spPr>
          <a:xfrm>
            <a:off x="8922813" y="347926"/>
            <a:ext cx="2856492" cy="249436"/>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100" i="1" dirty="0">
                <a:solidFill>
                  <a:srgbClr val="2E2E38"/>
                </a:solidFill>
                <a:latin typeface="EYInterstate Bold"/>
              </a:rPr>
              <a:t>Base CV T3 FY25</a:t>
            </a:r>
          </a:p>
        </p:txBody>
      </p:sp>
    </p:spTree>
    <p:extLst>
      <p:ext uri="{BB962C8B-B14F-4D97-AF65-F5344CB8AC3E}">
        <p14:creationId xmlns:p14="http://schemas.microsoft.com/office/powerpoint/2010/main" val="4109900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4GH12k.JSxC4SIlTRFZJ7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W0o8MPvTDSK3C8fVaCb3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ZIyjIHxqQDO0rUcpV4nJA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jU1sRMSWeKjzEcGphTl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UtHPvB_Q1eHSaKifyJDO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4GH12k.JSxC4SIlTRFZJ7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W0o8MPvTDSK3C8fVaCb3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ZIyjIHxqQDO0rUcpV4nJ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2.jU1sRMSWeKjzEcGphTl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OUtHPvB_Q1eHSaKifyJDO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0">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Theme1">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Custom 2">
      <a:majorFont>
        <a:latin typeface="EYInterstate Bold"/>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Theme1" id="{245F5D78-65F5-4809-AF5D-8C24287423D2}" vid="{50F494D4-7851-484F-AC1A-05A467D86DE7}"/>
    </a:ext>
  </a:extLst>
</a:theme>
</file>

<file path=ppt/theme/theme3.xml><?xml version="1.0" encoding="utf-8"?>
<a:theme xmlns:a="http://schemas.openxmlformats.org/drawingml/2006/main" name="Theme1">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Custom 2">
      <a:majorFont>
        <a:latin typeface="EYInterstate Bold"/>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Theme1" id="{245F5D78-65F5-4809-AF5D-8C24287423D2}" vid="{50F494D4-7851-484F-AC1A-05A467D86DE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F987A716CD5049907270FF820FBBB2" ma:contentTypeVersion="7" ma:contentTypeDescription="Create a new document." ma:contentTypeScope="" ma:versionID="d9f499dd93cd91d085f7695a0930df7f">
  <xsd:schema xmlns:xsd="http://www.w3.org/2001/XMLSchema" xmlns:xs="http://www.w3.org/2001/XMLSchema" xmlns:p="http://schemas.microsoft.com/office/2006/metadata/properties" xmlns:ns2="5a99f68a-5a24-42f2-a671-43b603aed0c9" targetNamespace="http://schemas.microsoft.com/office/2006/metadata/properties" ma:root="true" ma:fieldsID="80d2f405f72cd4d29d74c139e6421ec3" ns2:_="">
    <xsd:import namespace="5a99f68a-5a24-42f2-a671-43b603aed0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99f68a-5a24-42f2-a671-43b603aed0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6CF3EC-30E6-4CB9-B68F-809C05384C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99f68a-5a24-42f2-a671-43b603aed0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DAC76C-F1C1-42CC-A50F-2DF9B2720759}">
  <ds:schemaRefs>
    <ds:schemaRef ds:uri="http://schemas.microsoft.com/sharepoint/v3/contenttype/forms"/>
  </ds:schemaRefs>
</ds:datastoreItem>
</file>

<file path=customXml/itemProps3.xml><?xml version="1.0" encoding="utf-8"?>
<ds:datastoreItem xmlns:ds="http://schemas.openxmlformats.org/officeDocument/2006/customXml" ds:itemID="{EACF1D43-96D4-4538-A34E-0D155CBCA1B2}">
  <ds:schemaRefs>
    <ds:schemaRef ds:uri="a0427e57-072d-4c24-aea8-7a0faf314d41"/>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purl.org/dc/terms/"/>
    <ds:schemaRef ds:uri="http://schemas.microsoft.com/office/2006/documentManagement/types"/>
    <ds:schemaRef ds:uri="e67ce060-2a45-42c1-995f-1f093fa8c347"/>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10091</TotalTime>
  <Words>2784</Words>
  <Application>Microsoft Office PowerPoint</Application>
  <PresentationFormat>Widescreen</PresentationFormat>
  <Paragraphs>371</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EY regular presentation 2010</vt:lpstr>
      <vt:lpstr>Theme1</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Remot</dc:creator>
  <cp:lastModifiedBy>Daniel Blundell</cp:lastModifiedBy>
  <cp:revision>347</cp:revision>
  <dcterms:created xsi:type="dcterms:W3CDTF">2016-06-07T11:10:41Z</dcterms:created>
  <dcterms:modified xsi:type="dcterms:W3CDTF">2025-07-24T14:42:25Z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0x01010046F987A716CD5049907270FF820FBBB2</vt:lpwstr>
  </property>
</Properties>
</file>