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11"/>
  </p:notesMasterIdLst>
  <p:sldIdLst>
    <p:sldId id="2147374994" r:id="rId6"/>
    <p:sldId id="2147375010" r:id="rId7"/>
    <p:sldId id="2147375009" r:id="rId8"/>
    <p:sldId id="2147375011" r:id="rId9"/>
    <p:sldId id="214737501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k Chevalier" initials="FC" lastIdx="4" clrIdx="0">
    <p:extLst>
      <p:ext uri="{19B8F6BF-5375-455C-9EA6-DF929625EA0E}">
        <p15:presenceInfo xmlns:p15="http://schemas.microsoft.com/office/powerpoint/2012/main" userId="S::franck.chevalier@fr.ey.com::81b41394-f17e-48aa-8cc4-5a2d9552c7d1" providerId="AD"/>
      </p:ext>
    </p:extLst>
  </p:cmAuthor>
  <p:cmAuthor id="2" name="Alexandre Eboyeye" initials="AE" lastIdx="2" clrIdx="1">
    <p:extLst>
      <p:ext uri="{19B8F6BF-5375-455C-9EA6-DF929625EA0E}">
        <p15:presenceInfo xmlns:p15="http://schemas.microsoft.com/office/powerpoint/2012/main" userId="S::Alexandre.Eboyeye@fr.ey.com::316ff3d3-66b8-46a1-a9fd-7c08c66ede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38"/>
    <a:srgbClr val="646464"/>
    <a:srgbClr val="385D8A"/>
    <a:srgbClr val="4F81BD"/>
    <a:srgbClr val="FFFCE5"/>
    <a:srgbClr val="FFFEF7"/>
    <a:srgbClr val="DFDFE5"/>
    <a:srgbClr val="FFE6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AC023-558D-6E4A-BC6E-2349D2413AC8}" v="61" dt="2025-06-16T11:40:2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170" autoAdjust="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iv Benichou" userId="be098413-07c9-459d-baf9-88783eff504c" providerId="ADAL" clId="{0A7AC023-558D-6E4A-BC6E-2349D2413AC8}"/>
    <pc:docChg chg="custSel modSld delMainMaster">
      <pc:chgData name="Yaniv Benichou" userId="be098413-07c9-459d-baf9-88783eff504c" providerId="ADAL" clId="{0A7AC023-558D-6E4A-BC6E-2349D2413AC8}" dt="2025-06-16T11:40:24.280" v="164" actId="1038"/>
      <pc:docMkLst>
        <pc:docMk/>
      </pc:docMkLst>
      <pc:sldChg chg="addSp delSp modSp mod">
        <pc:chgData name="Yaniv Benichou" userId="be098413-07c9-459d-baf9-88783eff504c" providerId="ADAL" clId="{0A7AC023-558D-6E4A-BC6E-2349D2413AC8}" dt="2025-06-16T11:40:24.280" v="164" actId="1038"/>
        <pc:sldMkLst>
          <pc:docMk/>
          <pc:sldMk cId="1738471734" sldId="2147374994"/>
        </pc:sldMkLst>
        <pc:spChg chg="mod">
          <ac:chgData name="Yaniv Benichou" userId="be098413-07c9-459d-baf9-88783eff504c" providerId="ADAL" clId="{0A7AC023-558D-6E4A-BC6E-2349D2413AC8}" dt="2025-05-27T15:52:19.303" v="106" actId="20577"/>
          <ac:spMkLst>
            <pc:docMk/>
            <pc:sldMk cId="1738471734" sldId="2147374994"/>
            <ac:spMk id="15" creationId="{3E803CB2-76DF-4825-A485-54CE2FA0C364}"/>
          </ac:spMkLst>
        </pc:spChg>
        <pc:spChg chg="mod">
          <ac:chgData name="Yaniv Benichou" userId="be098413-07c9-459d-baf9-88783eff504c" providerId="ADAL" clId="{0A7AC023-558D-6E4A-BC6E-2349D2413AC8}" dt="2025-05-14T14:41:36.757" v="0" actId="1076"/>
          <ac:spMkLst>
            <pc:docMk/>
            <pc:sldMk cId="1738471734" sldId="2147374994"/>
            <ac:spMk id="43" creationId="{08122175-F658-4086-AC4B-1EC45829FB7A}"/>
          </ac:spMkLst>
        </pc:spChg>
        <pc:spChg chg="mod">
          <ac:chgData name="Yaniv Benichou" userId="be098413-07c9-459d-baf9-88783eff504c" providerId="ADAL" clId="{0A7AC023-558D-6E4A-BC6E-2349D2413AC8}" dt="2025-05-27T15:43:56.132" v="17" actId="20577"/>
          <ac:spMkLst>
            <pc:docMk/>
            <pc:sldMk cId="1738471734" sldId="2147374994"/>
            <ac:spMk id="60" creationId="{D81BACB9-9466-431A-B125-7E8210A08C4E}"/>
          </ac:spMkLst>
        </pc:spChg>
        <pc:spChg chg="mod">
          <ac:chgData name="Yaniv Benichou" userId="be098413-07c9-459d-baf9-88783eff504c" providerId="ADAL" clId="{0A7AC023-558D-6E4A-BC6E-2349D2413AC8}" dt="2025-05-27T15:44:16.773" v="22" actId="20577"/>
          <ac:spMkLst>
            <pc:docMk/>
            <pc:sldMk cId="1738471734" sldId="2147374994"/>
            <ac:spMk id="80" creationId="{4EF58F42-802F-4F49-B111-3ADABD681F6A}"/>
          </ac:spMkLst>
        </pc:spChg>
        <pc:spChg chg="mod">
          <ac:chgData name="Yaniv Benichou" userId="be098413-07c9-459d-baf9-88783eff504c" providerId="ADAL" clId="{0A7AC023-558D-6E4A-BC6E-2349D2413AC8}" dt="2025-05-27T15:43:59.565" v="18" actId="20577"/>
          <ac:spMkLst>
            <pc:docMk/>
            <pc:sldMk cId="1738471734" sldId="2147374994"/>
            <ac:spMk id="81" creationId="{68E9BF41-85CB-487F-B39F-1BF08F811CF6}"/>
          </ac:spMkLst>
        </pc:spChg>
        <pc:picChg chg="add del mod">
          <ac:chgData name="Yaniv Benichou" userId="be098413-07c9-459d-baf9-88783eff504c" providerId="ADAL" clId="{0A7AC023-558D-6E4A-BC6E-2349D2413AC8}" dt="2025-06-16T11:38:17.936" v="130" actId="478"/>
          <ac:picMkLst>
            <pc:docMk/>
            <pc:sldMk cId="1738471734" sldId="2147374994"/>
            <ac:picMk id="2" creationId="{874C6473-BB06-D4CF-F718-56736E4FAF66}"/>
          </ac:picMkLst>
        </pc:picChg>
        <pc:picChg chg="add mod">
          <ac:chgData name="Yaniv Benichou" userId="be098413-07c9-459d-baf9-88783eff504c" providerId="ADAL" clId="{0A7AC023-558D-6E4A-BC6E-2349D2413AC8}" dt="2025-06-16T11:40:05.346" v="157" actId="1076"/>
          <ac:picMkLst>
            <pc:docMk/>
            <pc:sldMk cId="1738471734" sldId="2147374994"/>
            <ac:picMk id="9" creationId="{FA8B0DEC-6E47-B6E6-B3FC-7CCA87728D23}"/>
          </ac:picMkLst>
        </pc:picChg>
        <pc:picChg chg="add mod">
          <ac:chgData name="Yaniv Benichou" userId="be098413-07c9-459d-baf9-88783eff504c" providerId="ADAL" clId="{0A7AC023-558D-6E4A-BC6E-2349D2413AC8}" dt="2025-06-16T11:40:24.280" v="164" actId="1038"/>
          <ac:picMkLst>
            <pc:docMk/>
            <pc:sldMk cId="1738471734" sldId="2147374994"/>
            <ac:picMk id="1026" creationId="{F4A797CC-88DA-959F-47C2-A8141DA8B84E}"/>
          </ac:picMkLst>
        </pc:picChg>
        <pc:picChg chg="add mod">
          <ac:chgData name="Yaniv Benichou" userId="be098413-07c9-459d-baf9-88783eff504c" providerId="ADAL" clId="{0A7AC023-558D-6E4A-BC6E-2349D2413AC8}" dt="2025-06-16T11:40:16.331" v="159" actId="1076"/>
          <ac:picMkLst>
            <pc:docMk/>
            <pc:sldMk cId="1738471734" sldId="2147374994"/>
            <ac:picMk id="1028" creationId="{37E4AD1C-B91F-F12D-8A98-40643BA79B2C}"/>
          </ac:picMkLst>
        </pc:picChg>
      </pc:sldChg>
      <pc:sldChg chg="modSp mod">
        <pc:chgData name="Yaniv Benichou" userId="be098413-07c9-459d-baf9-88783eff504c" providerId="ADAL" clId="{0A7AC023-558D-6E4A-BC6E-2349D2413AC8}" dt="2025-05-27T15:52:29.838" v="110" actId="20577"/>
        <pc:sldMkLst>
          <pc:docMk/>
          <pc:sldMk cId="3087008957" sldId="2147375009"/>
        </pc:sldMkLst>
        <pc:spChg chg="mod">
          <ac:chgData name="Yaniv Benichou" userId="be098413-07c9-459d-baf9-88783eff504c" providerId="ADAL" clId="{0A7AC023-558D-6E4A-BC6E-2349D2413AC8}" dt="2025-05-27T15:52:29.838" v="110" actId="20577"/>
          <ac:spMkLst>
            <pc:docMk/>
            <pc:sldMk cId="3087008957" sldId="2147375009"/>
            <ac:spMk id="15" creationId="{3E803CB2-76DF-4825-A485-54CE2FA0C364}"/>
          </ac:spMkLst>
        </pc:spChg>
      </pc:sldChg>
      <pc:sldChg chg="modSp mod">
        <pc:chgData name="Yaniv Benichou" userId="be098413-07c9-459d-baf9-88783eff504c" providerId="ADAL" clId="{0A7AC023-558D-6E4A-BC6E-2349D2413AC8}" dt="2025-06-16T11:37:10.664" v="128" actId="20577"/>
        <pc:sldMkLst>
          <pc:docMk/>
          <pc:sldMk cId="1158534443" sldId="2147375010"/>
        </pc:sldMkLst>
        <pc:spChg chg="mod">
          <ac:chgData name="Yaniv Benichou" userId="be098413-07c9-459d-baf9-88783eff504c" providerId="ADAL" clId="{0A7AC023-558D-6E4A-BC6E-2349D2413AC8}" dt="2025-05-27T15:52:25.828" v="108" actId="20577"/>
          <ac:spMkLst>
            <pc:docMk/>
            <pc:sldMk cId="1158534443" sldId="2147375010"/>
            <ac:spMk id="8" creationId="{407EAF14-CA48-1B2C-0DB4-6817384F3C51}"/>
          </ac:spMkLst>
        </pc:spChg>
        <pc:spChg chg="mod">
          <ac:chgData name="Yaniv Benichou" userId="be098413-07c9-459d-baf9-88783eff504c" providerId="ADAL" clId="{0A7AC023-558D-6E4A-BC6E-2349D2413AC8}" dt="2025-06-16T11:37:10.664" v="128" actId="20577"/>
          <ac:spMkLst>
            <pc:docMk/>
            <pc:sldMk cId="1158534443" sldId="2147375010"/>
            <ac:spMk id="13" creationId="{ED2FA63E-BB0A-9DB6-FA3B-13A58FCDFE0F}"/>
          </ac:spMkLst>
        </pc:spChg>
      </pc:sldChg>
      <pc:sldChg chg="modSp mod">
        <pc:chgData name="Yaniv Benichou" userId="be098413-07c9-459d-baf9-88783eff504c" providerId="ADAL" clId="{0A7AC023-558D-6E4A-BC6E-2349D2413AC8}" dt="2025-05-27T15:52:33.598" v="112" actId="20577"/>
        <pc:sldMkLst>
          <pc:docMk/>
          <pc:sldMk cId="4015839680" sldId="2147375011"/>
        </pc:sldMkLst>
        <pc:spChg chg="mod">
          <ac:chgData name="Yaniv Benichou" userId="be098413-07c9-459d-baf9-88783eff504c" providerId="ADAL" clId="{0A7AC023-558D-6E4A-BC6E-2349D2413AC8}" dt="2025-05-27T15:52:33.598" v="112" actId="20577"/>
          <ac:spMkLst>
            <pc:docMk/>
            <pc:sldMk cId="4015839680" sldId="2147375011"/>
            <ac:spMk id="5" creationId="{6A16A8AF-7B4B-BB5E-D67B-C63556CA2809}"/>
          </ac:spMkLst>
        </pc:spChg>
      </pc:sldChg>
      <pc:sldChg chg="modSp mod">
        <pc:chgData name="Yaniv Benichou" userId="be098413-07c9-459d-baf9-88783eff504c" providerId="ADAL" clId="{0A7AC023-558D-6E4A-BC6E-2349D2413AC8}" dt="2025-06-16T11:36:58.508" v="124" actId="20577"/>
        <pc:sldMkLst>
          <pc:docMk/>
          <pc:sldMk cId="4109900669" sldId="2147375012"/>
        </pc:sldMkLst>
        <pc:spChg chg="mod">
          <ac:chgData name="Yaniv Benichou" userId="be098413-07c9-459d-baf9-88783eff504c" providerId="ADAL" clId="{0A7AC023-558D-6E4A-BC6E-2349D2413AC8}" dt="2025-05-27T15:52:37.786" v="114" actId="20577"/>
          <ac:spMkLst>
            <pc:docMk/>
            <pc:sldMk cId="4109900669" sldId="2147375012"/>
            <ac:spMk id="5" creationId="{5311DAB3-5A51-2EFF-6409-84F27B14708B}"/>
          </ac:spMkLst>
        </pc:spChg>
        <pc:spChg chg="mod">
          <ac:chgData name="Yaniv Benichou" userId="be098413-07c9-459d-baf9-88783eff504c" providerId="ADAL" clId="{0A7AC023-558D-6E4A-BC6E-2349D2413AC8}" dt="2025-06-16T11:36:58.508" v="124" actId="20577"/>
          <ac:spMkLst>
            <pc:docMk/>
            <pc:sldMk cId="4109900669" sldId="2147375012"/>
            <ac:spMk id="43" creationId="{16350C41-33EE-40E7-80EF-0F7E2F829497}"/>
          </ac:spMkLst>
        </pc:spChg>
        <pc:spChg chg="mod">
          <ac:chgData name="Yaniv Benichou" userId="be098413-07c9-459d-baf9-88783eff504c" providerId="ADAL" clId="{0A7AC023-558D-6E4A-BC6E-2349D2413AC8}" dt="2025-06-16T11:36:49.539" v="116"/>
          <ac:spMkLst>
            <pc:docMk/>
            <pc:sldMk cId="4109900669" sldId="2147375012"/>
            <ac:spMk id="50" creationId="{09E56745-427F-4151-8C3F-020F170F21A1}"/>
          </ac:spMkLst>
        </pc:spChg>
      </pc:sld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2339918219" sldId="2147483682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39918219" sldId="2147483682"/>
            <pc:sldLayoutMk cId="3606307487" sldId="214748368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39918219" sldId="2147483682"/>
            <pc:sldLayoutMk cId="1967397728" sldId="214748368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39918219" sldId="2147483682"/>
            <pc:sldLayoutMk cId="2758419255" sldId="214748368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39918219" sldId="2147483682"/>
            <pc:sldLayoutMk cId="346060979" sldId="214748368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39918219" sldId="2147483682"/>
            <pc:sldLayoutMk cId="4017191004" sldId="214748368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39918219" sldId="2147483682"/>
            <pc:sldLayoutMk cId="2490427556" sldId="2147483688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1259512767" sldId="2147483689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2351604826" sldId="214748369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2951787658" sldId="214748369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3451993716" sldId="214748369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3184777768" sldId="214748369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453500149" sldId="214748369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582815139" sldId="214748369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909807489" sldId="214748369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3558214190" sldId="214748369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2058091109" sldId="214748369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3747692239" sldId="2147483699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1187511074" sldId="214748370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259512767" sldId="2147483689"/>
            <pc:sldLayoutMk cId="2164165239" sldId="2147483701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2494558481" sldId="2147483702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4558481" sldId="2147483702"/>
            <pc:sldLayoutMk cId="149635031" sldId="214748370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4558481" sldId="2147483702"/>
            <pc:sldLayoutMk cId="3949919246" sldId="214748370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4558481" sldId="2147483702"/>
            <pc:sldLayoutMk cId="2875420353" sldId="214748370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4558481" sldId="2147483702"/>
            <pc:sldLayoutMk cId="2946096326" sldId="214748370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4558481" sldId="2147483702"/>
            <pc:sldLayoutMk cId="2355388900" sldId="214748370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4558481" sldId="2147483702"/>
            <pc:sldLayoutMk cId="728929328" sldId="214748370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4558481" sldId="2147483702"/>
            <pc:sldLayoutMk cId="2478756655" sldId="2147483709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2808160110" sldId="2147483710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808160110" sldId="2147483710"/>
            <pc:sldLayoutMk cId="612213518" sldId="214748371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808160110" sldId="2147483710"/>
            <pc:sldLayoutMk cId="2741621866" sldId="214748371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808160110" sldId="2147483710"/>
            <pc:sldLayoutMk cId="3483559192" sldId="214748371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808160110" sldId="2147483710"/>
            <pc:sldLayoutMk cId="3172321594" sldId="214748371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808160110" sldId="2147483710"/>
            <pc:sldLayoutMk cId="220695098" sldId="214748371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808160110" sldId="2147483710"/>
            <pc:sldLayoutMk cId="238643116" sldId="2147483716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2151977837" sldId="2147483717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151977837" sldId="2147483717"/>
            <pc:sldLayoutMk cId="3925615318" sldId="214748371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151977837" sldId="2147483717"/>
            <pc:sldLayoutMk cId="1576269577" sldId="2147483719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151977837" sldId="2147483717"/>
            <pc:sldLayoutMk cId="1436974316" sldId="214748372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151977837" sldId="2147483717"/>
            <pc:sldLayoutMk cId="482932289" sldId="214748372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151977837" sldId="2147483717"/>
            <pc:sldLayoutMk cId="1396349190" sldId="214748372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151977837" sldId="2147483717"/>
            <pc:sldLayoutMk cId="111152358" sldId="214748372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151977837" sldId="2147483717"/>
            <pc:sldLayoutMk cId="2970120621" sldId="2147483724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1929431227" sldId="2147483725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929431227" sldId="2147483725"/>
            <pc:sldLayoutMk cId="55253320" sldId="214748372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929431227" sldId="2147483725"/>
            <pc:sldLayoutMk cId="2737663114" sldId="214748372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929431227" sldId="2147483725"/>
            <pc:sldLayoutMk cId="1789247275" sldId="214748372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929431227" sldId="2147483725"/>
            <pc:sldLayoutMk cId="1135117770" sldId="2147483729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929431227" sldId="2147483725"/>
            <pc:sldLayoutMk cId="1401287648" sldId="214748373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929431227" sldId="2147483725"/>
            <pc:sldLayoutMk cId="3511348813" sldId="214748373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929431227" sldId="2147483725"/>
            <pc:sldLayoutMk cId="2347999515" sldId="2147483732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2375367530" sldId="2147483733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75367530" sldId="2147483733"/>
            <pc:sldLayoutMk cId="2851866011" sldId="214748373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75367530" sldId="2147483733"/>
            <pc:sldLayoutMk cId="3269564206" sldId="214748373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75367530" sldId="2147483733"/>
            <pc:sldLayoutMk cId="664205397" sldId="214748373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75367530" sldId="2147483733"/>
            <pc:sldLayoutMk cId="1651866733" sldId="214748373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75367530" sldId="2147483733"/>
            <pc:sldLayoutMk cId="1815557056" sldId="214748373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75367530" sldId="2147483733"/>
            <pc:sldLayoutMk cId="3351826558" sldId="2147483739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3492204498" sldId="2147483740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492204498" sldId="2147483740"/>
            <pc:sldLayoutMk cId="118336308" sldId="214748374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492204498" sldId="2147483740"/>
            <pc:sldLayoutMk cId="245566356" sldId="214748374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492204498" sldId="2147483740"/>
            <pc:sldLayoutMk cId="1863184313" sldId="214748374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492204498" sldId="2147483740"/>
            <pc:sldLayoutMk cId="1137938668" sldId="2147483744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3907531256" sldId="2147483745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3089422000" sldId="214748374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3496774753" sldId="214748374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708059385" sldId="214748374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687650071" sldId="2147483749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2897889086" sldId="214748375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2449102647" sldId="214748375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2624796173" sldId="214748375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3107290399" sldId="214748375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904667613" sldId="214748375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2590949451" sldId="214748375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61753839" sldId="214748375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07531256" sldId="2147483745"/>
            <pc:sldLayoutMk cId="196473088" sldId="2147483757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3808192900" sldId="2147483758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808192900" sldId="2147483758"/>
            <pc:sldLayoutMk cId="572911459" sldId="2147483759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808192900" sldId="2147483758"/>
            <pc:sldLayoutMk cId="2866402819" sldId="214748376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808192900" sldId="2147483758"/>
            <pc:sldLayoutMk cId="471571048" sldId="214748376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808192900" sldId="2147483758"/>
            <pc:sldLayoutMk cId="2016448319" sldId="214748376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808192900" sldId="2147483758"/>
            <pc:sldLayoutMk cId="3207454639" sldId="214748376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808192900" sldId="2147483758"/>
            <pc:sldLayoutMk cId="3640194190" sldId="2147483764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886605456" sldId="2147483765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86605456" sldId="2147483765"/>
            <pc:sldLayoutMk cId="4190534868" sldId="214748376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86605456" sldId="2147483765"/>
            <pc:sldLayoutMk cId="3853731094" sldId="214748376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86605456" sldId="2147483765"/>
            <pc:sldLayoutMk cId="1494731453" sldId="214748376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86605456" sldId="2147483765"/>
            <pc:sldLayoutMk cId="3510473802" sldId="2147483769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86605456" sldId="2147483765"/>
            <pc:sldLayoutMk cId="2052104681" sldId="214748377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86605456" sldId="2147483765"/>
            <pc:sldLayoutMk cId="3519265672" sldId="2147483771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3099285599" sldId="2147483772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99285599" sldId="2147483772"/>
            <pc:sldLayoutMk cId="2498353149" sldId="214748377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99285599" sldId="2147483772"/>
            <pc:sldLayoutMk cId="604304294" sldId="214748377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99285599" sldId="2147483772"/>
            <pc:sldLayoutMk cId="250457741" sldId="214748377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99285599" sldId="2147483772"/>
            <pc:sldLayoutMk cId="3917997815" sldId="214748377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99285599" sldId="2147483772"/>
            <pc:sldLayoutMk cId="3745399518" sldId="214748377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99285599" sldId="2147483772"/>
            <pc:sldLayoutMk cId="2993792335" sldId="2147483778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3083359045" sldId="2147483779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83359045" sldId="2147483779"/>
            <pc:sldLayoutMk cId="2943377602" sldId="214748378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83359045" sldId="2147483779"/>
            <pc:sldLayoutMk cId="2243795185" sldId="214748378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83359045" sldId="2147483779"/>
            <pc:sldLayoutMk cId="4058297601" sldId="214748378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83359045" sldId="2147483779"/>
            <pc:sldLayoutMk cId="565054006" sldId="214748378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83359045" sldId="2147483779"/>
            <pc:sldLayoutMk cId="1783015283" sldId="214748378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083359045" sldId="2147483779"/>
            <pc:sldLayoutMk cId="1923116456" sldId="2147483785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3717116177" sldId="2147483786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3474989500" sldId="214748378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1848715339" sldId="214748378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736489423" sldId="2147483789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4251534894" sldId="214748379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1295466361" sldId="214748379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2683770037" sldId="214748379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3995857922" sldId="214748379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2281121725" sldId="214748379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3502552976" sldId="214748379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70586646" sldId="214748379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3798345049" sldId="214748379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717116177" sldId="2147483786"/>
            <pc:sldLayoutMk cId="11580787" sldId="2147483798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2319837201" sldId="2147483799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19837201" sldId="2147483799"/>
            <pc:sldLayoutMk cId="1232913611" sldId="214748380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19837201" sldId="2147483799"/>
            <pc:sldLayoutMk cId="4057856102" sldId="214748380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19837201" sldId="2147483799"/>
            <pc:sldLayoutMk cId="367949013" sldId="214748380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19837201" sldId="2147483799"/>
            <pc:sldLayoutMk cId="3408998972" sldId="214748380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19837201" sldId="2147483799"/>
            <pc:sldLayoutMk cId="1752729443" sldId="214748380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319837201" sldId="2147483799"/>
            <pc:sldLayoutMk cId="3214356360" sldId="2147483805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3588324264" sldId="2147483806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1182332096" sldId="214748380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2369634359" sldId="214748380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3059647597" sldId="2147483809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1740845827" sldId="214748381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3999930184" sldId="214748381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2895982185" sldId="214748381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2058937307" sldId="214748381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3119630963" sldId="214748381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4270050964" sldId="214748381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3791914353" sldId="214748381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2176922580" sldId="214748381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2658611257" sldId="214748381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4023325235" sldId="2147483819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588324264" sldId="2147483806"/>
            <pc:sldLayoutMk cId="1842033700" sldId="2147483820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1775446997" sldId="2147483821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775446997" sldId="2147483821"/>
            <pc:sldLayoutMk cId="2261159569" sldId="214748382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775446997" sldId="2147483821"/>
            <pc:sldLayoutMk cId="170335087" sldId="214748382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775446997" sldId="2147483821"/>
            <pc:sldLayoutMk cId="1677271826" sldId="214748382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775446997" sldId="2147483821"/>
            <pc:sldLayoutMk cId="1595609223" sldId="214748382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775446997" sldId="2147483821"/>
            <pc:sldLayoutMk cId="2139063366" sldId="214748382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775446997" sldId="2147483821"/>
            <pc:sldLayoutMk cId="322683718" sldId="214748382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775446997" sldId="2147483821"/>
            <pc:sldLayoutMk cId="847159171" sldId="214748382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1775446997" sldId="2147483821"/>
            <pc:sldLayoutMk cId="3159560211" sldId="2147483829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3951496213" sldId="2147483830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51496213" sldId="2147483830"/>
            <pc:sldLayoutMk cId="2757105691" sldId="214748383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51496213" sldId="2147483830"/>
            <pc:sldLayoutMk cId="2692828248" sldId="214748383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51496213" sldId="2147483830"/>
            <pc:sldLayoutMk cId="3826591085" sldId="2147483833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51496213" sldId="2147483830"/>
            <pc:sldLayoutMk cId="720080772" sldId="2147483834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51496213" sldId="2147483830"/>
            <pc:sldLayoutMk cId="1289982899" sldId="214748383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3951496213" sldId="2147483830"/>
            <pc:sldLayoutMk cId="3566932271" sldId="2147483836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2497017227" sldId="2147483837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7017227" sldId="2147483837"/>
            <pc:sldLayoutMk cId="2875749265" sldId="214748383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7017227" sldId="2147483837"/>
            <pc:sldLayoutMk cId="3511195774" sldId="2147483839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7017227" sldId="2147483837"/>
            <pc:sldLayoutMk cId="2067787886" sldId="2147483840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7017227" sldId="2147483837"/>
            <pc:sldLayoutMk cId="3984174690" sldId="2147483841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7017227" sldId="2147483837"/>
            <pc:sldLayoutMk cId="294259485" sldId="2147483842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2497017227" sldId="2147483837"/>
            <pc:sldLayoutMk cId="1975233050" sldId="2147483843"/>
          </pc:sldLayoutMkLst>
        </pc:sldLayoutChg>
      </pc:sldMasterChg>
      <pc:sldMasterChg chg="del delSldLayout">
        <pc:chgData name="Yaniv Benichou" userId="be098413-07c9-459d-baf9-88783eff504c" providerId="ADAL" clId="{0A7AC023-558D-6E4A-BC6E-2349D2413AC8}" dt="2025-05-14T14:41:46.825" v="1"/>
        <pc:sldMasterMkLst>
          <pc:docMk/>
          <pc:sldMasterMk cId="819600654" sldId="2147483844"/>
        </pc:sldMasterMkLst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19600654" sldId="2147483844"/>
            <pc:sldLayoutMk cId="3314536154" sldId="2147483845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19600654" sldId="2147483844"/>
            <pc:sldLayoutMk cId="2990842756" sldId="2147483846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19600654" sldId="2147483844"/>
            <pc:sldLayoutMk cId="3748644631" sldId="2147483847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19600654" sldId="2147483844"/>
            <pc:sldLayoutMk cId="1777847391" sldId="2147483848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19600654" sldId="2147483844"/>
            <pc:sldLayoutMk cId="966679196" sldId="2147483849"/>
          </pc:sldLayoutMkLst>
        </pc:sldLayoutChg>
        <pc:sldLayoutChg chg="del">
          <pc:chgData name="Yaniv Benichou" userId="be098413-07c9-459d-baf9-88783eff504c" providerId="ADAL" clId="{0A7AC023-558D-6E4A-BC6E-2349D2413AC8}" dt="2025-05-14T14:41:46.825" v="1"/>
          <pc:sldLayoutMkLst>
            <pc:docMk/>
            <pc:sldMasterMk cId="819600654" sldId="2147483844"/>
            <pc:sldLayoutMk cId="564387153" sldId="21474838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EE3E4-FC60-4CB5-BD5E-414F01D91B2B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8032E-293D-4749-8F50-F8D037A87F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71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032E-293D-4749-8F50-F8D037A87F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93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032E-293D-4749-8F50-F8D037A87F1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06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032E-293D-4749-8F50-F8D037A87F1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33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032E-293D-4749-8F50-F8D037A87F1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71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8032E-293D-4749-8F50-F8D037A87F1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34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777600"/>
            <a:ext cx="5524328" cy="860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12" y="1753200"/>
            <a:ext cx="5524328" cy="968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  <a:lvl2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6532" y="2405084"/>
            <a:ext cx="9150532" cy="3349170"/>
            <a:chOff x="-6532" y="2405084"/>
            <a:chExt cx="9150532" cy="3349170"/>
          </a:xfrm>
        </p:grpSpPr>
        <p:sp>
          <p:nvSpPr>
            <p:cNvPr id="1032" name="Freeform 8"/>
            <p:cNvSpPr>
              <a:spLocks/>
            </p:cNvSpPr>
            <p:nvPr userDrawn="1"/>
          </p:nvSpPr>
          <p:spPr bwMode="gray">
            <a:xfrm>
              <a:off x="2273222" y="2405084"/>
              <a:ext cx="6870778" cy="2495225"/>
            </a:xfrm>
            <a:custGeom>
              <a:avLst/>
              <a:gdLst/>
              <a:ahLst/>
              <a:cxnLst>
                <a:cxn ang="0">
                  <a:pos x="0" y="1852"/>
                </a:cxn>
                <a:cxn ang="0">
                  <a:pos x="5081" y="0"/>
                </a:cxn>
                <a:cxn ang="0">
                  <a:pos x="5081" y="968"/>
                </a:cxn>
                <a:cxn ang="0">
                  <a:pos x="0" y="1852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46464"/>
                </a:solidFill>
                <a:latin typeface="EYInterstate Regular"/>
                <a:cs typeface="Arial" pitchFamily="34" charset="0"/>
                <a:sym typeface="EYInterstate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532" y="4411503"/>
              <a:ext cx="2289891" cy="1342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" name="Picture 9" descr="EY_Logo2.emf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12" y="5754254"/>
            <a:ext cx="98915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7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54"/>
          <p:cNvSpPr>
            <a:spLocks/>
          </p:cNvSpPr>
          <p:nvPr userDrawn="1"/>
        </p:nvSpPr>
        <p:spPr bwMode="auto">
          <a:xfrm>
            <a:off x="-8088" y="1136121"/>
            <a:ext cx="6507694" cy="2291440"/>
          </a:xfrm>
          <a:custGeom>
            <a:avLst/>
            <a:gdLst>
              <a:gd name="connsiteX0" fmla="*/ 0 w 10398"/>
              <a:gd name="connsiteY0" fmla="*/ 30 h 10000"/>
              <a:gd name="connsiteX1" fmla="*/ 405 w 10398"/>
              <a:gd name="connsiteY1" fmla="*/ 10000 h 10000"/>
              <a:gd name="connsiteX2" fmla="*/ 9677 w 10398"/>
              <a:gd name="connsiteY2" fmla="*/ 9980 h 10000"/>
              <a:gd name="connsiteX3" fmla="*/ 10398 w 10398"/>
              <a:gd name="connsiteY3" fmla="*/ 0 h 10000"/>
              <a:gd name="connsiteX4" fmla="*/ 0 w 10398"/>
              <a:gd name="connsiteY4" fmla="*/ 30 h 10000"/>
              <a:gd name="connsiteX0" fmla="*/ 2 w 10400"/>
              <a:gd name="connsiteY0" fmla="*/ 30 h 10000"/>
              <a:gd name="connsiteX1" fmla="*/ 2 w 10400"/>
              <a:gd name="connsiteY1" fmla="*/ 10000 h 10000"/>
              <a:gd name="connsiteX2" fmla="*/ 9679 w 10400"/>
              <a:gd name="connsiteY2" fmla="*/ 9980 h 10000"/>
              <a:gd name="connsiteX3" fmla="*/ 10400 w 10400"/>
              <a:gd name="connsiteY3" fmla="*/ 0 h 10000"/>
              <a:gd name="connsiteX4" fmla="*/ 2 w 10400"/>
              <a:gd name="connsiteY4" fmla="*/ 3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00" h="10000">
                <a:moveTo>
                  <a:pt x="2" y="30"/>
                </a:moveTo>
                <a:cubicBezTo>
                  <a:pt x="4" y="3350"/>
                  <a:pt x="0" y="6680"/>
                  <a:pt x="2" y="10000"/>
                </a:cubicBezTo>
                <a:lnTo>
                  <a:pt x="9679" y="9980"/>
                </a:lnTo>
                <a:cubicBezTo>
                  <a:pt x="9919" y="6653"/>
                  <a:pt x="10160" y="3327"/>
                  <a:pt x="10400" y="0"/>
                </a:cubicBezTo>
                <a:lnTo>
                  <a:pt x="2" y="30"/>
                </a:lnTo>
                <a:close/>
              </a:path>
            </a:pathLst>
          </a:custGeom>
          <a:solidFill>
            <a:srgbClr val="FFE600"/>
          </a:solidFill>
          <a:ln w="9525">
            <a:noFill/>
            <a:round/>
            <a:headEnd/>
            <a:tailEnd/>
          </a:ln>
        </p:spPr>
        <p:txBody>
          <a:bodyPr lIns="79873" tIns="39937" rIns="79873" bIns="39937"/>
          <a:lstStyle/>
          <a:p>
            <a:pPr defTabSz="906718" fontAlgn="base">
              <a:spcBef>
                <a:spcPct val="0"/>
              </a:spcBef>
              <a:spcAft>
                <a:spcPct val="30000"/>
              </a:spcAft>
            </a:pPr>
            <a:endParaRPr lang="en-GB" sz="700" dirty="0">
              <a:solidFill>
                <a:srgbClr val="FFFFFF"/>
              </a:solidFill>
              <a:latin typeface="EYInterstate Regular"/>
              <a:sym typeface="EYInterstate"/>
            </a:endParaRPr>
          </a:p>
        </p:txBody>
      </p:sp>
      <p:sp>
        <p:nvSpPr>
          <p:cNvPr id="13" name="TextBox 12"/>
          <p:cNvSpPr txBox="1"/>
          <p:nvPr userDrawn="1"/>
        </p:nvSpPr>
        <p:spPr bwMode="gray">
          <a:xfrm>
            <a:off x="562045" y="1336361"/>
            <a:ext cx="5355364" cy="173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69437" fontAlgn="base">
              <a:spcBef>
                <a:spcPct val="0"/>
              </a:spcBef>
              <a:spcAft>
                <a:spcPct val="40000"/>
              </a:spcAft>
              <a:buClr>
                <a:srgbClr val="FFD200"/>
              </a:buClr>
              <a:buSzPct val="75000"/>
              <a:buFont typeface="Arial Unicode MS" pitchFamily="34" charset="-128"/>
              <a:buNone/>
            </a:pPr>
            <a:r>
              <a:rPr lang="fr-FR" sz="1000" dirty="0">
                <a:solidFill>
                  <a:prstClr val="black"/>
                </a:solidFill>
                <a:latin typeface="EYInterstate Regular" panose="02000503020000020004" pitchFamily="2" charset="0"/>
              </a:rPr>
              <a:t>Cette proposition a été établie sur la base des besoins et informations que vous nous avez communiqués, par référence à votre contexte et en fonction de l'environnement juridique et économique actuel. </a:t>
            </a:r>
          </a:p>
          <a:p>
            <a:pPr defTabSz="869437" fontAlgn="base">
              <a:spcBef>
                <a:spcPct val="0"/>
              </a:spcBef>
              <a:spcAft>
                <a:spcPct val="40000"/>
              </a:spcAft>
              <a:buClr>
                <a:srgbClr val="FFD200"/>
              </a:buClr>
              <a:buSzPct val="75000"/>
              <a:buFont typeface="Arial Unicode MS" pitchFamily="34" charset="-128"/>
              <a:buNone/>
            </a:pPr>
            <a:r>
              <a:rPr lang="fr-FR" sz="1000" dirty="0">
                <a:solidFill>
                  <a:prstClr val="black"/>
                </a:solidFill>
                <a:latin typeface="EYInterstate Regular" panose="02000503020000020004" pitchFamily="2" charset="0"/>
              </a:rPr>
              <a:t>Dans ce cadre, le contenu constitue notre réponse originale élaborée à partir de nos méthodes, processus, techniques et savoir faire. De ce fait, le contenu, ainsi que le support est notre propriété.</a:t>
            </a:r>
          </a:p>
          <a:p>
            <a:pPr defTabSz="869437" fontAlgn="base">
              <a:spcBef>
                <a:spcPct val="0"/>
              </a:spcBef>
              <a:spcAft>
                <a:spcPct val="40000"/>
              </a:spcAft>
              <a:buClr>
                <a:srgbClr val="FFD200"/>
              </a:buClr>
              <a:buSzPct val="75000"/>
              <a:buFont typeface="Arial Unicode MS" pitchFamily="34" charset="-128"/>
              <a:buNone/>
            </a:pPr>
            <a:r>
              <a:rPr lang="fr-FR" sz="1000" dirty="0">
                <a:solidFill>
                  <a:prstClr val="black"/>
                </a:solidFill>
                <a:latin typeface="EYInterstate Regular" panose="02000503020000020004" pitchFamily="2" charset="0"/>
              </a:rPr>
              <a:t>Cette proposition réservée à votre seul usage interne, tant dans sa forme que son contenu, est confidentielle. </a:t>
            </a:r>
            <a:br>
              <a:rPr lang="fr-FR" sz="1000" dirty="0">
                <a:solidFill>
                  <a:prstClr val="black"/>
                </a:solidFill>
                <a:latin typeface="EYInterstate Regular" panose="02000503020000020004" pitchFamily="2" charset="0"/>
              </a:rPr>
            </a:br>
            <a:r>
              <a:rPr lang="fr-FR" sz="1000" dirty="0">
                <a:solidFill>
                  <a:prstClr val="black"/>
                </a:solidFill>
                <a:latin typeface="EYInterstate Regular" panose="02000503020000020004" pitchFamily="2" charset="0"/>
              </a:rPr>
              <a:t>Elle ne peut être divulguée à des tiers qu’avec notre accord. </a:t>
            </a:r>
          </a:p>
          <a:p>
            <a:pPr defTabSz="869437" fontAlgn="base">
              <a:spcBef>
                <a:spcPct val="0"/>
              </a:spcBef>
              <a:spcAft>
                <a:spcPct val="40000"/>
              </a:spcAft>
              <a:buClr>
                <a:srgbClr val="FFD200"/>
              </a:buClr>
              <a:buSzPct val="75000"/>
              <a:buFont typeface="Arial Unicode MS" pitchFamily="34" charset="-128"/>
              <a:buNone/>
            </a:pPr>
            <a:r>
              <a:rPr lang="fr-FR" sz="1000" dirty="0">
                <a:solidFill>
                  <a:prstClr val="black"/>
                </a:solidFill>
                <a:latin typeface="EYInterstate Regular" panose="02000503020000020004" pitchFamily="2" charset="0"/>
              </a:rPr>
              <a:t>Ernst &amp; Young est une marque déposée au niveau mondial.</a:t>
            </a:r>
            <a:endParaRPr lang="en-GB" sz="1000" dirty="0">
              <a:solidFill>
                <a:prstClr val="black"/>
              </a:solidFill>
              <a:latin typeface="EYInterstate Regular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1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612" y="719139"/>
            <a:ext cx="3506400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Regular"/>
                <a:ea typeface="+mn-ea"/>
                <a:cs typeface="Arial" pitchFamily="34" charset="0"/>
                <a:sym typeface="EYInterstate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Regular"/>
                <a:ea typeface="+mn-ea"/>
                <a:cs typeface="Arial" pitchFamily="34" charset="0"/>
                <a:sym typeface="EYInterstate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Regular"/>
                <a:ea typeface="+mn-ea"/>
                <a:cs typeface="Arial" pitchFamily="34" charset="0"/>
                <a:sym typeface="EYInterstate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Regular"/>
                <a:ea typeface="+mn-ea"/>
                <a:cs typeface="Arial" pitchFamily="34" charset="0"/>
                <a:sym typeface="EYInterstate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Regular"/>
                <a:ea typeface="+mn-ea"/>
                <a:cs typeface="Arial" pitchFamily="34" charset="0"/>
                <a:sym typeface="EYInterstate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914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85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 bwMode="gray">
          <a:xfrm>
            <a:off x="507699" y="1337623"/>
            <a:ext cx="8117745" cy="483357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07705" y="643617"/>
            <a:ext cx="8116387" cy="55507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 bwMode="gray">
          <a:xfrm>
            <a:off x="4452633" y="6372036"/>
            <a:ext cx="573112" cy="1531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80780" rt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accent1"/>
                </a:solidFill>
                <a:latin typeface="Arial" charset="0"/>
                <a:ea typeface="+mn-ea"/>
                <a:cs typeface="+mn-cs"/>
              </a:defRPr>
            </a:lvl1pPr>
            <a:lvl2pPr marL="457120" algn="ctr" rt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010024"/>
                </a:solidFill>
                <a:latin typeface="EYInterstate Regular" pitchFamily="2" charset="0"/>
                <a:ea typeface="+mn-ea"/>
                <a:cs typeface="+mn-cs"/>
              </a:defRPr>
            </a:lvl2pPr>
            <a:lvl3pPr marL="914239" algn="ctr" rt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010024"/>
                </a:solidFill>
                <a:latin typeface="EYInterstate Regular" pitchFamily="2" charset="0"/>
                <a:ea typeface="+mn-ea"/>
                <a:cs typeface="+mn-cs"/>
              </a:defRPr>
            </a:lvl3pPr>
            <a:lvl4pPr marL="1371358" algn="ctr" rt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010024"/>
                </a:solidFill>
                <a:latin typeface="EYInterstate Regular" pitchFamily="2" charset="0"/>
                <a:ea typeface="+mn-ea"/>
                <a:cs typeface="+mn-cs"/>
              </a:defRPr>
            </a:lvl4pPr>
            <a:lvl5pPr marL="1828477" algn="ctr" rtl="0" fontAlgn="base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010024"/>
                </a:solidFill>
                <a:latin typeface="EYInterstate Regular" pitchFamily="2" charset="0"/>
                <a:ea typeface="+mn-ea"/>
                <a:cs typeface="+mn-cs"/>
              </a:defRPr>
            </a:lvl5pPr>
            <a:lvl6pPr marL="2285597" algn="l" defTabSz="914239" rtl="0" eaLnBrk="1" latinLnBrk="0" hangingPunct="1">
              <a:defRPr sz="1100" kern="1200">
                <a:solidFill>
                  <a:srgbClr val="010024"/>
                </a:solidFill>
                <a:latin typeface="EYInterstate Regular" pitchFamily="2" charset="0"/>
                <a:ea typeface="+mn-ea"/>
                <a:cs typeface="+mn-cs"/>
              </a:defRPr>
            </a:lvl6pPr>
            <a:lvl7pPr marL="2742716" algn="l" defTabSz="914239" rtl="0" eaLnBrk="1" latinLnBrk="0" hangingPunct="1">
              <a:defRPr sz="1100" kern="1200">
                <a:solidFill>
                  <a:srgbClr val="010024"/>
                </a:solidFill>
                <a:latin typeface="EYInterstate Regular" pitchFamily="2" charset="0"/>
                <a:ea typeface="+mn-ea"/>
                <a:cs typeface="+mn-cs"/>
              </a:defRPr>
            </a:lvl7pPr>
            <a:lvl8pPr marL="3199836" algn="l" defTabSz="914239" rtl="0" eaLnBrk="1" latinLnBrk="0" hangingPunct="1">
              <a:defRPr sz="1100" kern="1200">
                <a:solidFill>
                  <a:srgbClr val="010024"/>
                </a:solidFill>
                <a:latin typeface="EYInterstate Regular" pitchFamily="2" charset="0"/>
                <a:ea typeface="+mn-ea"/>
                <a:cs typeface="+mn-cs"/>
              </a:defRPr>
            </a:lvl8pPr>
            <a:lvl9pPr marL="3656954" algn="l" defTabSz="914239" rtl="0" eaLnBrk="1" latinLnBrk="0" hangingPunct="1">
              <a:defRPr sz="1100" kern="1200">
                <a:solidFill>
                  <a:srgbClr val="010024"/>
                </a:solidFill>
                <a:latin typeface="EYInterstate Regular" pitchFamily="2" charset="0"/>
                <a:ea typeface="+mn-ea"/>
                <a:cs typeface="+mn-cs"/>
              </a:defRPr>
            </a:lvl9pPr>
          </a:lstStyle>
          <a:p>
            <a:fld id="{FA2CEC46-CB4C-4F70-9872-2730F63A6253}" type="slidenum">
              <a:rPr lang="fr-FR" sz="599" smtClean="0">
                <a:solidFill>
                  <a:srgbClr val="000000">
                    <a:tint val="75000"/>
                  </a:srgbClr>
                </a:solidFill>
                <a:latin typeface="EYInterstate Regular" panose="02000503020000020004" pitchFamily="2" charset="0"/>
                <a:sym typeface="EYInterstate" panose="02000503020000020004" pitchFamily="2" charset="0"/>
              </a:rPr>
              <a:pPr/>
              <a:t>‹N°›</a:t>
            </a:fld>
            <a:endParaRPr lang="fr-FR" sz="599" dirty="0">
              <a:solidFill>
                <a:srgbClr val="000000">
                  <a:tint val="75000"/>
                </a:srgbClr>
              </a:solidFill>
              <a:latin typeface="EYInterstate Regular" panose="02000503020000020004" pitchFamily="2" charset="0"/>
              <a:sym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38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3467486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fr-FR" sz="276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2800" y="777600"/>
            <a:ext cx="5490000" cy="860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2800" y="1753200"/>
            <a:ext cx="5490000" cy="968400"/>
          </a:xfrm>
        </p:spPr>
        <p:txBody>
          <a:bodyPr/>
          <a:lstStyle>
            <a:lvl1pPr marL="0" indent="0" algn="l">
              <a:buNone/>
              <a:defRPr sz="1847">
                <a:solidFill>
                  <a:schemeClr val="bg2"/>
                </a:solidFill>
              </a:defRPr>
            </a:lvl1pPr>
            <a:lvl2pPr marL="0" indent="0" algn="l">
              <a:buNone/>
              <a:defRPr sz="1477"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90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356748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fr-FR" sz="2031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16"/>
            <a:ext cx="8229600" cy="607992"/>
          </a:xfrm>
        </p:spPr>
        <p:txBody>
          <a:bodyPr anchor="b"/>
          <a:lstStyle>
            <a:lvl1pPr>
              <a:defRPr sz="2031"/>
            </a:lvl1pPr>
          </a:lstStyle>
          <a:p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412"/>
            <a:ext cx="8229600" cy="48891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57200" y="796566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fr-FR" sz="1661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fr-FR" sz="1661" noProof="0" dirty="0">
              <a:solidFill>
                <a:schemeClr val="bg1"/>
              </a:solidFill>
            </a:endParaRPr>
          </a:p>
        </p:txBody>
      </p:sp>
      <p:pic>
        <p:nvPicPr>
          <p:cNvPr id="10" name="logo_gris.png" descr="logo_gri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0195" y="6276113"/>
            <a:ext cx="331589" cy="517602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457200" y="6415200"/>
            <a:ext cx="72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15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fr-FR" sz="1015" smtClean="0">
                <a:solidFill>
                  <a:srgbClr val="808080"/>
                </a:solidFill>
              </a:rPr>
              <a:pPr/>
              <a:t>‹N°›</a:t>
            </a:fld>
            <a:endParaRPr lang="fr-FR" sz="1015" dirty="0">
              <a:solidFill>
                <a:srgbClr val="808080"/>
              </a:solidFill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2179098" y="6417357"/>
            <a:ext cx="4785808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 Regular" panose="02000503020000020004" pitchFamily="2" charset="0"/>
              </a:rPr>
              <a:t>EY Revenue Improvement Solutions – BP ACA – </a:t>
            </a:r>
            <a:r>
              <a:rPr lang="fr-FR" sz="750" noProof="0" dirty="0">
                <a:solidFill>
                  <a:srgbClr val="808080"/>
                </a:solidFill>
                <a:latin typeface="EYInterstate Regular" panose="02000503020000020004" pitchFamily="2" charset="0"/>
              </a:rPr>
              <a:t>Rapport de détection</a:t>
            </a:r>
          </a:p>
        </p:txBody>
      </p:sp>
    </p:spTree>
    <p:extLst>
      <p:ext uri="{BB962C8B-B14F-4D97-AF65-F5344CB8AC3E}">
        <p14:creationId xmlns:p14="http://schemas.microsoft.com/office/powerpoint/2010/main" val="2117353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8708145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fr-FR" sz="276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fr-FR" noProof="0" dirty="0"/>
          </a:p>
        </p:txBody>
      </p:sp>
      <p:pic>
        <p:nvPicPr>
          <p:cNvPr id="4" name="logo_gris.png" descr="logo_gri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450" y="5881599"/>
            <a:ext cx="503540" cy="786013"/>
          </a:xfrm>
          <a:prstGeom prst="rect">
            <a:avLst/>
          </a:prstGeom>
          <a:ln w="3175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457200" y="6415200"/>
            <a:ext cx="72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15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fr-FR" sz="1015" smtClean="0">
                <a:solidFill>
                  <a:srgbClr val="808080"/>
                </a:solidFill>
              </a:rPr>
              <a:pPr/>
              <a:t>‹N°›</a:t>
            </a:fld>
            <a:endParaRPr lang="fr-FR" sz="1015" dirty="0">
              <a:solidFill>
                <a:srgbClr val="808080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2179098" y="6417357"/>
            <a:ext cx="4785808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 Regular" panose="02000503020000020004" pitchFamily="2" charset="0"/>
              </a:rPr>
              <a:t>EY Revenue Improvement Solutions – BP ACA – </a:t>
            </a:r>
            <a:r>
              <a:rPr lang="fr-FR" sz="750" noProof="0" dirty="0">
                <a:solidFill>
                  <a:srgbClr val="808080"/>
                </a:solidFill>
                <a:latin typeface="EYInterstate Regular" panose="02000503020000020004" pitchFamily="2" charset="0"/>
              </a:rPr>
              <a:t>Rapport de détection</a:t>
            </a:r>
          </a:p>
        </p:txBody>
      </p:sp>
    </p:spTree>
    <p:extLst>
      <p:ext uri="{BB962C8B-B14F-4D97-AF65-F5344CB8AC3E}">
        <p14:creationId xmlns:p14="http://schemas.microsoft.com/office/powerpoint/2010/main" val="1835330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71489" y="327030"/>
            <a:ext cx="8064500" cy="56626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 dirty="0"/>
          </a:p>
        </p:txBody>
      </p:sp>
      <p:pic>
        <p:nvPicPr>
          <p:cNvPr id="5" name="logo_gris.png" descr="logo_gr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450" y="5881599"/>
            <a:ext cx="503540" cy="786013"/>
          </a:xfrm>
          <a:prstGeom prst="rect">
            <a:avLst/>
          </a:prstGeom>
          <a:ln w="3175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457200" y="6415200"/>
            <a:ext cx="72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15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fr-FR" sz="1015" smtClean="0">
                <a:solidFill>
                  <a:srgbClr val="808080"/>
                </a:solidFill>
              </a:rPr>
              <a:pPr/>
              <a:t>‹N°›</a:t>
            </a:fld>
            <a:endParaRPr lang="fr-FR" sz="1015" dirty="0">
              <a:solidFill>
                <a:srgbClr val="808080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2179098" y="6417357"/>
            <a:ext cx="4785808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 Regular" panose="02000503020000020004" pitchFamily="2" charset="0"/>
              </a:rPr>
              <a:t>EY Revenue Improvement Solutions – BP ACA – </a:t>
            </a:r>
            <a:r>
              <a:rPr lang="fr-FR" sz="750" noProof="0" dirty="0">
                <a:solidFill>
                  <a:srgbClr val="808080"/>
                </a:solidFill>
                <a:latin typeface="EYInterstate Regular" panose="02000503020000020004" pitchFamily="2" charset="0"/>
              </a:rPr>
              <a:t>Présentation de détection</a:t>
            </a:r>
          </a:p>
        </p:txBody>
      </p:sp>
    </p:spTree>
    <p:extLst>
      <p:ext uri="{BB962C8B-B14F-4D97-AF65-F5344CB8AC3E}">
        <p14:creationId xmlns:p14="http://schemas.microsoft.com/office/powerpoint/2010/main" val="1323678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6404382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0" imgH="531" progId="TCLayout.ActiveDocument.1">
                  <p:embed/>
                </p:oleObj>
              </mc:Choice>
              <mc:Fallback>
                <p:oleObj name="think-cell Slide" r:id="rId4" imgW="530" imgH="531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fr-FR" sz="276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fr-FR" sz="1661" noProof="0" dirty="0">
              <a:solidFill>
                <a:schemeClr val="bg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57200" y="6242400"/>
            <a:ext cx="8229600" cy="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/>
            <a:endParaRPr lang="fr-FR" sz="1661" noProof="0" dirty="0">
              <a:solidFill>
                <a:schemeClr val="bg1"/>
              </a:solidFill>
            </a:endParaRPr>
          </a:p>
        </p:txBody>
      </p:sp>
      <p:pic>
        <p:nvPicPr>
          <p:cNvPr id="6" name="logo_gris.png" descr="logo_gri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450" y="5881599"/>
            <a:ext cx="503540" cy="786013"/>
          </a:xfrm>
          <a:prstGeom prst="rect">
            <a:avLst/>
          </a:prstGeom>
          <a:ln w="3175">
            <a:miter lim="400000"/>
          </a:ln>
        </p:spPr>
      </p:pic>
      <p:sp>
        <p:nvSpPr>
          <p:cNvPr id="11" name="TextBox 10"/>
          <p:cNvSpPr txBox="1"/>
          <p:nvPr/>
        </p:nvSpPr>
        <p:spPr>
          <a:xfrm>
            <a:off x="457200" y="6415200"/>
            <a:ext cx="72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15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fr-FR" sz="1015" smtClean="0">
                <a:solidFill>
                  <a:srgbClr val="808080"/>
                </a:solidFill>
              </a:rPr>
              <a:pPr/>
              <a:t>‹N°›</a:t>
            </a:fld>
            <a:endParaRPr lang="fr-FR" sz="1015" dirty="0">
              <a:solidFill>
                <a:srgbClr val="808080"/>
              </a:solidFill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>
          <a:xfrm>
            <a:off x="2179098" y="6417357"/>
            <a:ext cx="4785808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 Regular" panose="02000503020000020004" pitchFamily="2" charset="0"/>
              </a:rPr>
              <a:t>EY Revenue Improvement Solutions – BP ACA – </a:t>
            </a:r>
            <a:r>
              <a:rPr lang="fr-FR" sz="750" noProof="0" dirty="0">
                <a:solidFill>
                  <a:srgbClr val="808080"/>
                </a:solidFill>
                <a:latin typeface="EYInterstate Regular" panose="02000503020000020004" pitchFamily="2" charset="0"/>
              </a:rPr>
              <a:t>Rapport de détection</a:t>
            </a:r>
          </a:p>
        </p:txBody>
      </p:sp>
    </p:spTree>
    <p:extLst>
      <p:ext uri="{BB962C8B-B14F-4D97-AF65-F5344CB8AC3E}">
        <p14:creationId xmlns:p14="http://schemas.microsoft.com/office/powerpoint/2010/main" val="3470891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de diapositiva"/>
          <p:cNvSpPr>
            <a:spLocks noGrp="1"/>
          </p:cNvSpPr>
          <p:nvPr>
            <p:ph type="body" sz="quarter" idx="14"/>
          </p:nvPr>
        </p:nvSpPr>
        <p:spPr>
          <a:xfrm>
            <a:off x="312666" y="88000"/>
            <a:ext cx="5075310" cy="653047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3200"/>
              </a:lnSpc>
              <a:defRPr sz="2400" spc="-144">
                <a:solidFill>
                  <a:srgbClr val="262626"/>
                </a:solidFill>
                <a:latin typeface="+mj-lt"/>
                <a:ea typeface="+mj-ea"/>
                <a:cs typeface="+mj-cs"/>
                <a:sym typeface="EYInterstate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En experiencia de cliente el concepto Small Data es fundamental."/>
          <p:cNvSpPr>
            <a:spLocks noGrp="1"/>
          </p:cNvSpPr>
          <p:nvPr>
            <p:ph type="body" sz="quarter" idx="15"/>
          </p:nvPr>
        </p:nvSpPr>
        <p:spPr>
          <a:xfrm>
            <a:off x="312282" y="809975"/>
            <a:ext cx="3853319" cy="325121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defRPr sz="1000" spc="-39">
                <a:solidFill>
                  <a:srgbClr val="808080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En un mundo digital, el concepto de Small Data es cada vez más importante"/>
          <p:cNvSpPr>
            <a:spLocks noGrp="1"/>
          </p:cNvSpPr>
          <p:nvPr>
            <p:ph type="body" sz="quarter" idx="16"/>
          </p:nvPr>
        </p:nvSpPr>
        <p:spPr>
          <a:xfrm>
            <a:off x="315842" y="1269100"/>
            <a:ext cx="4649860" cy="812880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2000"/>
              </a:lnSpc>
              <a:defRPr sz="2000" spc="-120">
                <a:solidFill>
                  <a:srgbClr val="262626"/>
                </a:solidFill>
                <a:latin typeface="+mj-lt"/>
                <a:ea typeface="+mj-ea"/>
                <a:cs typeface="+mj-cs"/>
                <a:sym typeface="EYInterstate Bo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No te debes quedar sólo en lo superficial, además del Big Data, necesitas entender el por qué de las cosas, profundizar en los detalles, entender las emociones……"/>
          <p:cNvSpPr>
            <a:spLocks noGrp="1"/>
          </p:cNvSpPr>
          <p:nvPr>
            <p:ph type="body" sz="quarter" idx="17"/>
          </p:nvPr>
        </p:nvSpPr>
        <p:spPr>
          <a:xfrm>
            <a:off x="317500" y="2291641"/>
            <a:ext cx="3619500" cy="1609393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1200"/>
              </a:lnSpc>
              <a:spcBef>
                <a:spcPts val="700"/>
              </a:spcBef>
              <a:defRPr sz="900" spc="-36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lvl="0" algn="l" defTabSz="342900">
              <a:lnSpc>
                <a:spcPts val="900"/>
              </a:lnSpc>
              <a:spcBef>
                <a:spcPts val="525"/>
              </a:spcBef>
              <a:defRPr sz="1200" spc="-48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Click to edit Master text styles</a:t>
            </a:r>
          </a:p>
          <a:p>
            <a:pPr lvl="1" algn="l" defTabSz="342900">
              <a:lnSpc>
                <a:spcPts val="900"/>
              </a:lnSpc>
              <a:spcBef>
                <a:spcPts val="525"/>
              </a:spcBef>
              <a:defRPr sz="1200" spc="-48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Second level</a:t>
            </a:r>
          </a:p>
          <a:p>
            <a:pPr lvl="2" algn="l" defTabSz="342900">
              <a:lnSpc>
                <a:spcPts val="900"/>
              </a:lnSpc>
              <a:spcBef>
                <a:spcPts val="525"/>
              </a:spcBef>
              <a:defRPr sz="1200" spc="-48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Third level</a:t>
            </a:r>
          </a:p>
        </p:txBody>
      </p:sp>
      <p:sp>
        <p:nvSpPr>
          <p:cNvPr id="32" name="No te debes quedar sólo en lo superficial, además del Big Data, necesitas entender el por qué de las cosas, profundizar en los detalles, entender las emociones…"/>
          <p:cNvSpPr>
            <a:spLocks noGrp="1"/>
          </p:cNvSpPr>
          <p:nvPr>
            <p:ph type="body" sz="quarter" idx="18"/>
          </p:nvPr>
        </p:nvSpPr>
        <p:spPr>
          <a:xfrm>
            <a:off x="317500" y="4110693"/>
            <a:ext cx="3619500" cy="731561"/>
          </a:xfrm>
          <a:prstGeom prst="rect">
            <a:avLst/>
          </a:prstGeom>
        </p:spPr>
        <p:txBody>
          <a:bodyPr lIns="45719" tIns="45719" rIns="45719" bIns="45719">
            <a:noAutofit/>
          </a:bodyPr>
          <a:lstStyle>
            <a:lvl1pPr algn="l" defTabSz="457189">
              <a:lnSpc>
                <a:spcPts val="1200"/>
              </a:lnSpc>
              <a:spcBef>
                <a:spcPts val="700"/>
              </a:spcBef>
              <a:defRPr sz="1000" spc="-3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unto 1…"/>
          <p:cNvSpPr>
            <a:spLocks noGrp="1"/>
          </p:cNvSpPr>
          <p:nvPr>
            <p:ph type="body" sz="quarter" idx="19"/>
          </p:nvPr>
        </p:nvSpPr>
        <p:spPr>
          <a:xfrm>
            <a:off x="317501" y="4960338"/>
            <a:ext cx="1902127" cy="399468"/>
          </a:xfrm>
          <a:prstGeom prst="rect">
            <a:avLst/>
          </a:prstGeom>
        </p:spPr>
        <p:txBody>
          <a:bodyPr lIns="50800" tIns="50800" rIns="50800" bIns="50800">
            <a:spAutoFit/>
          </a:bodyPr>
          <a:lstStyle>
            <a:lvl1pPr marL="126997" indent="-126997" algn="l" defTabSz="457189">
              <a:lnSpc>
                <a:spcPts val="1200"/>
              </a:lnSpc>
              <a:spcBef>
                <a:spcPts val="700"/>
              </a:spcBef>
              <a:buClr>
                <a:srgbClr val="FFD200"/>
              </a:buClr>
              <a:buSzPct val="140000"/>
              <a:buChar char="▪"/>
              <a:defRPr sz="750" spc="-2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lvl1pPr>
          </a:lstStyle>
          <a:p>
            <a:pPr marL="95250" lvl="0" indent="-95250" algn="l" defTabSz="342900">
              <a:lnSpc>
                <a:spcPts val="900"/>
              </a:lnSpc>
              <a:spcBef>
                <a:spcPts val="525"/>
              </a:spcBef>
              <a:buClr>
                <a:srgbClr val="FFD200"/>
              </a:buClr>
              <a:buSzPct val="140000"/>
              <a:buChar char="▪"/>
              <a:defRPr sz="1000" spc="-3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Click to edit Master text styles</a:t>
            </a:r>
          </a:p>
          <a:p>
            <a:pPr marL="95250" lvl="1" indent="-95250" algn="l" defTabSz="342900">
              <a:lnSpc>
                <a:spcPts val="900"/>
              </a:lnSpc>
              <a:spcBef>
                <a:spcPts val="525"/>
              </a:spcBef>
              <a:buClr>
                <a:srgbClr val="FFD200"/>
              </a:buClr>
              <a:buSzPct val="140000"/>
              <a:buChar char="▪"/>
              <a:defRPr sz="1000" spc="-39">
                <a:solidFill>
                  <a:srgbClr val="888888"/>
                </a:solidFill>
                <a:latin typeface="+mn-lt"/>
                <a:ea typeface="+mn-ea"/>
                <a:cs typeface="+mn-cs"/>
                <a:sym typeface="EYInterstate Light"/>
              </a:defRPr>
            </a:pPr>
            <a:r>
              <a:rPr lang="en-US"/>
              <a:t>Second level</a:t>
            </a:r>
          </a:p>
        </p:txBody>
      </p:sp>
      <p:pic>
        <p:nvPicPr>
          <p:cNvPr id="10" name="logo_gris.png" descr="logo_gr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521" y="6281847"/>
            <a:ext cx="331589" cy="517601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TextBox 12"/>
          <p:cNvSpPr txBox="1"/>
          <p:nvPr/>
        </p:nvSpPr>
        <p:spPr>
          <a:xfrm>
            <a:off x="457200" y="6415200"/>
            <a:ext cx="720000" cy="19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1015" dirty="0">
                <a:solidFill>
                  <a:srgbClr val="808080"/>
                </a:solidFill>
              </a:rPr>
              <a:t>Page </a:t>
            </a:r>
            <a:fld id="{9AE4D82F-B047-469B-AC52-A46321747EAF}" type="slidenum">
              <a:rPr lang="fr-FR" sz="1015" smtClean="0">
                <a:solidFill>
                  <a:srgbClr val="808080"/>
                </a:solidFill>
              </a:rPr>
              <a:pPr/>
              <a:t>‹N°›</a:t>
            </a:fld>
            <a:endParaRPr lang="fr-FR" sz="1015" dirty="0">
              <a:solidFill>
                <a:srgbClr val="808080"/>
              </a:solidFill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>
          <a:xfrm>
            <a:off x="2179098" y="6417357"/>
            <a:ext cx="4785808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 Regular" panose="02000503020000020004" pitchFamily="2" charset="0"/>
              </a:rPr>
              <a:t>EY Revenue Improvement Solutions – BP ACA – Rapport</a:t>
            </a:r>
            <a:r>
              <a:rPr lang="fr-FR" sz="750" noProof="0" dirty="0">
                <a:solidFill>
                  <a:srgbClr val="808080"/>
                </a:solidFill>
                <a:latin typeface="EYInterstate Regular" panose="02000503020000020004" pitchFamily="2" charset="0"/>
              </a:rPr>
              <a:t> de détection</a:t>
            </a:r>
          </a:p>
        </p:txBody>
      </p:sp>
    </p:spTree>
    <p:extLst>
      <p:ext uri="{BB962C8B-B14F-4D97-AF65-F5344CB8AC3E}">
        <p14:creationId xmlns:p14="http://schemas.microsoft.com/office/powerpoint/2010/main" val="229630750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544"/>
            <a:ext cx="8229600" cy="4895032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  <a:lvl2pPr>
              <a:defRPr sz="14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2pPr>
            <a:lvl3pPr>
              <a:defRPr sz="14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3pPr>
            <a:lvl4pPr>
              <a:defRPr sz="14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4pPr>
            <a:lvl5pPr>
              <a:defRPr sz="14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latin typeface="EYInterstate Regular"/>
              <a:cs typeface="Arial" pitchFamily="34" charset="0"/>
              <a:sym typeface="EY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8800909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7056482"/>
              </p:ext>
            </p:extLst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3"/>
          <p:cNvSpPr txBox="1">
            <a:spLocks/>
          </p:cNvSpPr>
          <p:nvPr/>
        </p:nvSpPr>
        <p:spPr>
          <a:xfrm>
            <a:off x="2179098" y="6417357"/>
            <a:ext cx="4785808" cy="2351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sz="750" dirty="0">
                <a:solidFill>
                  <a:srgbClr val="808080"/>
                </a:solidFill>
                <a:latin typeface="EYInterstate Regular" panose="02000503020000020004" pitchFamily="2" charset="0"/>
              </a:rPr>
              <a:t>EY Revenue </a:t>
            </a:r>
            <a:r>
              <a:rPr lang="en-GB" sz="750" dirty="0">
                <a:solidFill>
                  <a:srgbClr val="808080"/>
                </a:solidFill>
                <a:latin typeface="EYInterstate Regular" panose="02000503020000020004" pitchFamily="2" charset="0"/>
              </a:rPr>
              <a:t>Improvement</a:t>
            </a:r>
            <a:r>
              <a:rPr lang="fr-FR" sz="750" dirty="0">
                <a:solidFill>
                  <a:srgbClr val="808080"/>
                </a:solidFill>
                <a:latin typeface="EYInterstate Regular" panose="02000503020000020004" pitchFamily="2" charset="0"/>
              </a:rPr>
              <a:t> Solutions – BP ACA – </a:t>
            </a:r>
            <a:r>
              <a:rPr lang="fr-FR" sz="750" noProof="0" dirty="0">
                <a:solidFill>
                  <a:srgbClr val="808080"/>
                </a:solidFill>
                <a:latin typeface="EYInterstate Regular" panose="02000503020000020004" pitchFamily="2" charset="0"/>
              </a:rPr>
              <a:t>Rapport de détection</a:t>
            </a:r>
          </a:p>
        </p:txBody>
      </p:sp>
    </p:spTree>
    <p:extLst>
      <p:ext uri="{BB962C8B-B14F-4D97-AF65-F5344CB8AC3E}">
        <p14:creationId xmlns:p14="http://schemas.microsoft.com/office/powerpoint/2010/main" val="3443834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>
          <p15:clr>
            <a:srgbClr val="FBAE40"/>
          </p15:clr>
        </p15:guide>
        <p15:guide id="2" pos="257">
          <p15:clr>
            <a:srgbClr val="FBAE40"/>
          </p15:clr>
        </p15:guide>
        <p15:guide id="3" pos="7378">
          <p15:clr>
            <a:srgbClr val="FBAE40"/>
          </p15:clr>
        </p15:guide>
        <p15:guide id="4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latin typeface="EYInterstate Regular"/>
              <a:cs typeface="Arial" pitchFamily="34" charset="0"/>
              <a:sym typeface="EYInterstate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216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26464"/>
            <a:ext cx="4038600" cy="4698111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  <a:lvl2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2pPr>
            <a:lvl3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3pPr>
            <a:lvl4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4pPr>
            <a:lvl5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6464"/>
            <a:ext cx="4038600" cy="4698111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  <a:lvl2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2pPr>
            <a:lvl3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3pPr>
            <a:lvl4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4pPr>
            <a:lvl5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latin typeface="EYInterstate Regular"/>
              <a:cs typeface="Arial" pitchFamily="34" charset="0"/>
              <a:sym typeface="EY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420780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1820"/>
            <a:ext cx="4042800" cy="399496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  <a:lvl2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2pPr>
            <a:lvl3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3pPr>
            <a:lvl4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4pPr>
            <a:lvl5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200" y="2131820"/>
            <a:ext cx="4042800" cy="3994963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  <a:lvl2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2pPr>
            <a:lvl3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3pPr>
            <a:lvl4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4pPr>
            <a:lvl5pPr>
              <a:defRPr sz="1100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457200" y="1044000"/>
            <a:ext cx="8229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646464"/>
              </a:solidFill>
              <a:latin typeface="EYInterstate Regular"/>
              <a:cs typeface="Arial" pitchFamily="34" charset="0"/>
              <a:sym typeface="EYInterstate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457200" y="1426464"/>
            <a:ext cx="4042800" cy="640800"/>
          </a:xfrm>
        </p:spPr>
        <p:txBody>
          <a:bodyPr anchor="t" anchorCtr="0"/>
          <a:lstStyle>
            <a:lvl1pPr marL="0" indent="0">
              <a:buNone/>
              <a:defRPr sz="1100" b="1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51200" y="1426464"/>
            <a:ext cx="4042800" cy="640800"/>
          </a:xfrm>
        </p:spPr>
        <p:txBody>
          <a:bodyPr anchor="t" anchorCtr="0"/>
          <a:lstStyle>
            <a:lvl1pPr marL="0" indent="0">
              <a:buNone/>
              <a:defRPr sz="1100" b="1"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306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5614" y="1024128"/>
            <a:ext cx="8229600" cy="1643063"/>
          </a:xfrm>
        </p:spPr>
        <p:txBody>
          <a:bodyPr/>
          <a:lstStyle>
            <a:lvl1pPr marL="0" indent="0" algn="l">
              <a:lnSpc>
                <a:spcPct val="85000"/>
              </a:lnSpc>
              <a:spcBef>
                <a:spcPts val="0"/>
              </a:spcBef>
              <a:buNone/>
              <a:defRPr sz="5000" b="1">
                <a:solidFill>
                  <a:schemeClr val="bg2"/>
                </a:solidFill>
                <a:latin typeface="EYInterstate Regular"/>
                <a:cs typeface="Arial" pitchFamily="34" charset="0"/>
                <a:sym typeface="EYInterstate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620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201168"/>
            <a:ext cx="8229600" cy="80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1"/>
                </a:solidFill>
                <a:latin typeface="EYInterstate Regular"/>
                <a:cs typeface="Arial" pitchFamily="34" charset="0"/>
                <a:sym typeface="EYInterstate"/>
              </a:defRPr>
            </a:lvl1pPr>
          </a:lstStyle>
          <a:p>
            <a:pPr lvl="0" algn="l" fontAlgn="base">
              <a:lnSpc>
                <a:spcPct val="85000"/>
              </a:lnSpc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01" name="Freeform 5"/>
          <p:cNvSpPr>
            <a:spLocks/>
          </p:cNvSpPr>
          <p:nvPr userDrawn="1"/>
        </p:nvSpPr>
        <p:spPr bwMode="gray">
          <a:xfrm>
            <a:off x="457200" y="1040400"/>
            <a:ext cx="8229600" cy="518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66"/>
              </a:cxn>
              <a:cxn ang="0">
                <a:pos x="5184" y="2352"/>
              </a:cxn>
              <a:cxn ang="0">
                <a:pos x="5184" y="0"/>
              </a:cxn>
              <a:cxn ang="0">
                <a:pos x="0" y="0"/>
              </a:cxn>
            </a:cxnLst>
            <a:rect l="0" t="0" r="r" b="b"/>
            <a:pathLst>
              <a:path w="5184" h="3266">
                <a:moveTo>
                  <a:pt x="0" y="0"/>
                </a:moveTo>
                <a:lnTo>
                  <a:pt x="0" y="3266"/>
                </a:lnTo>
                <a:lnTo>
                  <a:pt x="5184" y="2352"/>
                </a:lnTo>
                <a:lnTo>
                  <a:pt x="5184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>
              <a:solidFill>
                <a:srgbClr val="646464"/>
              </a:solidFill>
              <a:latin typeface="EYInterstate Regular"/>
              <a:cs typeface="Arial" pitchFamily="34" charset="0"/>
              <a:sym typeface="EYInterstate"/>
            </a:endParaRPr>
          </a:p>
        </p:txBody>
      </p:sp>
    </p:spTree>
    <p:extLst>
      <p:ext uri="{BB962C8B-B14F-4D97-AF65-F5344CB8AC3E}">
        <p14:creationId xmlns:p14="http://schemas.microsoft.com/office/powerpoint/2010/main" val="215859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4"/>
          <p:cNvGrpSpPr>
            <a:grpSpLocks noChangeAspect="1"/>
          </p:cNvGrpSpPr>
          <p:nvPr userDrawn="1"/>
        </p:nvGrpSpPr>
        <p:grpSpPr bwMode="auto">
          <a:xfrm>
            <a:off x="3" y="0"/>
            <a:ext cx="3502025" cy="1182688"/>
            <a:chOff x="-1055" y="2405319"/>
            <a:chExt cx="9145054" cy="3346232"/>
          </a:xfrm>
        </p:grpSpPr>
        <p:sp>
          <p:nvSpPr>
            <p:cNvPr id="6" name="Freeform 15"/>
            <p:cNvSpPr>
              <a:spLocks/>
            </p:cNvSpPr>
            <p:nvPr userDrawn="1"/>
          </p:nvSpPr>
          <p:spPr bwMode="gray">
            <a:xfrm>
              <a:off x="2273866" y="2405319"/>
              <a:ext cx="6870133" cy="2494990"/>
            </a:xfrm>
            <a:custGeom>
              <a:avLst/>
              <a:gdLst>
                <a:gd name="T0" fmla="*/ 0 w 5081"/>
                <a:gd name="T1" fmla="*/ 2147483647 h 1852"/>
                <a:gd name="T2" fmla="*/ 2147483647 w 5081"/>
                <a:gd name="T3" fmla="*/ 0 h 1852"/>
                <a:gd name="T4" fmla="*/ 2147483647 w 5081"/>
                <a:gd name="T5" fmla="*/ 2147483647 h 1852"/>
                <a:gd name="T6" fmla="*/ 0 w 5081"/>
                <a:gd name="T7" fmla="*/ 2147483647 h 18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81" h="1852">
                  <a:moveTo>
                    <a:pt x="0" y="1852"/>
                  </a:moveTo>
                  <a:lnTo>
                    <a:pt x="5081" y="0"/>
                  </a:lnTo>
                  <a:lnTo>
                    <a:pt x="5081" y="968"/>
                  </a:lnTo>
                  <a:lnTo>
                    <a:pt x="0" y="18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896938" fontAlgn="base">
                <a:spcBef>
                  <a:spcPct val="0"/>
                </a:spcBef>
                <a:spcAft>
                  <a:spcPct val="0"/>
                </a:spcAft>
              </a:pPr>
              <a:endParaRPr lang="fr-FR" dirty="0">
                <a:solidFill>
                  <a:srgbClr val="000000"/>
                </a:solidFill>
                <a:latin typeface="EYInterstate Regular"/>
                <a:ea typeface="ＭＳ Ｐゴシック" pitchFamily="34" charset="-128"/>
                <a:sym typeface="EYInterstate"/>
              </a:endParaRPr>
            </a:p>
          </p:txBody>
        </p:sp>
        <p:pic>
          <p:nvPicPr>
            <p:cNvPr id="8" name="Picture 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55" y="4411633"/>
              <a:ext cx="2285060" cy="1339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8"/>
          <p:cNvGrpSpPr/>
          <p:nvPr userDrawn="1"/>
        </p:nvGrpSpPr>
        <p:grpSpPr bwMode="gray">
          <a:xfrm>
            <a:off x="912269" y="1026420"/>
            <a:ext cx="366315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>
                <a:solidFill>
                  <a:srgbClr val="000000"/>
                </a:solidFill>
                <a:latin typeface="EYInterstate Regular"/>
                <a:ea typeface="MS PGothic" pitchFamily="34" charset="-128"/>
                <a:sym typeface="EYInterstate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dirty="0">
                <a:solidFill>
                  <a:srgbClr val="000000"/>
                </a:solidFill>
                <a:latin typeface="EYInterstate Regular"/>
                <a:ea typeface="MS PGothic" pitchFamily="34" charset="-128"/>
                <a:sym typeface="EYInterstat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68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134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oleObject" Target="../embeddings/oleObject3.bin"/><Relationship Id="rId5" Type="http://schemas.openxmlformats.org/officeDocument/2006/relationships/slideLayout" Target="../slideLayouts/slideLayout18.xml"/><Relationship Id="rId10" Type="http://schemas.openxmlformats.org/officeDocument/2006/relationships/tags" Target="../tags/tag16.xml"/><Relationship Id="rId4" Type="http://schemas.openxmlformats.org/officeDocument/2006/relationships/slideLayout" Target="../slideLayouts/slideLayout17.xml"/><Relationship Id="rId9" Type="http://schemas.openxmlformats.org/officeDocument/2006/relationships/tags" Target="../tags/tag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4025" y="201600"/>
            <a:ext cx="8232775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9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409944"/>
            <a:ext cx="722376" cy="20116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00" dirty="0">
                <a:solidFill>
                  <a:srgbClr val="646464"/>
                </a:solidFill>
                <a:latin typeface="EYInterstate Regular"/>
                <a:cs typeface="Arial" pitchFamily="34" charset="0"/>
                <a:sym typeface="EYInterstate"/>
              </a:rPr>
              <a:t>Page </a:t>
            </a:r>
            <a:fld id="{9AE4D82F-B047-469B-AC52-A46321747EAF}" type="slidenum">
              <a:rPr lang="en-GB" sz="1100" smtClean="0">
                <a:solidFill>
                  <a:srgbClr val="646464"/>
                </a:solidFill>
                <a:latin typeface="EYInterstate Regular"/>
                <a:cs typeface="Arial" pitchFamily="34" charset="0"/>
                <a:sym typeface="EYInterstate"/>
              </a:rPr>
              <a:pPr/>
              <a:t>‹N°›</a:t>
            </a:fld>
            <a:endParaRPr lang="en-GB" sz="1100" dirty="0">
              <a:solidFill>
                <a:srgbClr val="646464"/>
              </a:solidFill>
              <a:latin typeface="EYInterstate Regular"/>
              <a:cs typeface="Arial" pitchFamily="34" charset="0"/>
              <a:sym typeface="EYInterstate"/>
            </a:endParaRPr>
          </a:p>
        </p:txBody>
      </p:sp>
      <p:grpSp>
        <p:nvGrpSpPr>
          <p:cNvPr id="8" name="Group 7"/>
          <p:cNvGrpSpPr/>
          <p:nvPr/>
        </p:nvGrpSpPr>
        <p:grpSpPr bwMode="gray">
          <a:xfrm>
            <a:off x="8348663" y="6450013"/>
            <a:ext cx="338137" cy="204787"/>
            <a:chOff x="8348663" y="6450013"/>
            <a:chExt cx="338137" cy="204787"/>
          </a:xfrm>
          <a:solidFill>
            <a:srgbClr val="808080"/>
          </a:solidFill>
        </p:grpSpPr>
        <p:sp>
          <p:nvSpPr>
            <p:cNvPr id="10" name="Freeform 5"/>
            <p:cNvSpPr>
              <a:spLocks/>
            </p:cNvSpPr>
            <p:nvPr userDrawn="1"/>
          </p:nvSpPr>
          <p:spPr bwMode="gray">
            <a:xfrm>
              <a:off x="8348663" y="6450013"/>
              <a:ext cx="163512" cy="204787"/>
            </a:xfrm>
            <a:custGeom>
              <a:avLst/>
              <a:gdLst/>
              <a:ahLst/>
              <a:cxnLst>
                <a:cxn ang="0">
                  <a:pos x="39" y="78"/>
                </a:cxn>
                <a:cxn ang="0">
                  <a:pos x="85" y="78"/>
                </a:cxn>
                <a:cxn ang="0">
                  <a:pos x="85" y="51"/>
                </a:cxn>
                <a:cxn ang="0">
                  <a:pos x="39" y="51"/>
                </a:cxn>
                <a:cxn ang="0">
                  <a:pos x="39" y="30"/>
                </a:cxn>
                <a:cxn ang="0">
                  <a:pos x="90" y="30"/>
                </a:cxn>
                <a:cxn ang="0">
                  <a:pos x="73" y="0"/>
                </a:cxn>
                <a:cxn ang="0">
                  <a:pos x="0" y="0"/>
                </a:cxn>
                <a:cxn ang="0">
                  <a:pos x="0" y="129"/>
                </a:cxn>
                <a:cxn ang="0">
                  <a:pos x="103" y="129"/>
                </a:cxn>
                <a:cxn ang="0">
                  <a:pos x="103" y="99"/>
                </a:cxn>
                <a:cxn ang="0">
                  <a:pos x="39" y="99"/>
                </a:cxn>
                <a:cxn ang="0">
                  <a:pos x="39" y="78"/>
                </a:cxn>
              </a:cxnLst>
              <a:rect l="0" t="0" r="r" b="b"/>
              <a:pathLst>
                <a:path w="103" h="129">
                  <a:moveTo>
                    <a:pt x="39" y="78"/>
                  </a:moveTo>
                  <a:lnTo>
                    <a:pt x="85" y="78"/>
                  </a:lnTo>
                  <a:lnTo>
                    <a:pt x="85" y="51"/>
                  </a:lnTo>
                  <a:lnTo>
                    <a:pt x="39" y="51"/>
                  </a:lnTo>
                  <a:lnTo>
                    <a:pt x="39" y="30"/>
                  </a:lnTo>
                  <a:lnTo>
                    <a:pt x="90" y="3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129"/>
                  </a:lnTo>
                  <a:lnTo>
                    <a:pt x="103" y="129"/>
                  </a:lnTo>
                  <a:lnTo>
                    <a:pt x="103" y="99"/>
                  </a:lnTo>
                  <a:lnTo>
                    <a:pt x="39" y="99"/>
                  </a:lnTo>
                  <a:lnTo>
                    <a:pt x="39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46464"/>
                </a:solidFill>
                <a:latin typeface="EYInterstate Regular"/>
                <a:cs typeface="Arial" pitchFamily="34" charset="0"/>
                <a:sym typeface="EYInterstate"/>
              </a:endParaRPr>
            </a:p>
          </p:txBody>
        </p:sp>
        <p:sp>
          <p:nvSpPr>
            <p:cNvPr id="11" name="Freeform 6"/>
            <p:cNvSpPr>
              <a:spLocks/>
            </p:cNvSpPr>
            <p:nvPr userDrawn="1"/>
          </p:nvSpPr>
          <p:spPr bwMode="gray">
            <a:xfrm>
              <a:off x="8483600" y="6450013"/>
              <a:ext cx="203200" cy="204787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64" y="42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45" y="78"/>
                </a:cxn>
                <a:cxn ang="0">
                  <a:pos x="45" y="129"/>
                </a:cxn>
                <a:cxn ang="0">
                  <a:pos x="83" y="129"/>
                </a:cxn>
                <a:cxn ang="0">
                  <a:pos x="83" y="78"/>
                </a:cxn>
                <a:cxn ang="0">
                  <a:pos x="128" y="0"/>
                </a:cxn>
                <a:cxn ang="0">
                  <a:pos x="86" y="0"/>
                </a:cxn>
              </a:cxnLst>
              <a:rect l="0" t="0" r="r" b="b"/>
              <a:pathLst>
                <a:path w="128" h="129">
                  <a:moveTo>
                    <a:pt x="86" y="0"/>
                  </a:moveTo>
                  <a:lnTo>
                    <a:pt x="64" y="4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45" y="78"/>
                  </a:lnTo>
                  <a:lnTo>
                    <a:pt x="45" y="129"/>
                  </a:lnTo>
                  <a:lnTo>
                    <a:pt x="83" y="129"/>
                  </a:lnTo>
                  <a:lnTo>
                    <a:pt x="83" y="78"/>
                  </a:lnTo>
                  <a:lnTo>
                    <a:pt x="128" y="0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rgbClr val="646464"/>
                </a:solidFill>
                <a:latin typeface="EYInterstate Regular"/>
                <a:cs typeface="Arial" pitchFamily="34" charset="0"/>
                <a:sym typeface="EYInterstate"/>
              </a:endParaRPr>
            </a:p>
          </p:txBody>
        </p:sp>
      </p:grpSp>
      <p:sp>
        <p:nvSpPr>
          <p:cNvPr id="13" name="Text Box 16"/>
          <p:cNvSpPr txBox="1">
            <a:spLocks noChangeArrowheads="1"/>
          </p:cNvSpPr>
          <p:nvPr userDrawn="1"/>
        </p:nvSpPr>
        <p:spPr bwMode="gray">
          <a:xfrm>
            <a:off x="454025" y="6575762"/>
            <a:ext cx="8235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algn="l" defTabSz="9953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98475" algn="l" defTabSz="9953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95363" algn="l" defTabSz="9953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93838" algn="l" defTabSz="9953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90725" algn="l" defTabSz="9953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47925" defTabSz="995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05125" defTabSz="995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62325" defTabSz="995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19525" defTabSz="99536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fr-FR" sz="800" dirty="0">
                <a:solidFill>
                  <a:srgbClr val="646464"/>
                </a:solidFill>
                <a:latin typeface="EYInterstate Regular" panose="02000503020000020004" pitchFamily="2" charset="0"/>
                <a:cs typeface="Times New Roman" pitchFamily="18" charset="0"/>
                <a:sym typeface="EYInterstate" panose="02000503020000020004" pitchFamily="2" charset="0"/>
              </a:rPr>
              <a:t>© 2016 Propriété d’Ernst &amp; Young Advisory – Confidentiel. </a:t>
            </a:r>
            <a:br>
              <a:rPr lang="fr-FR" sz="800" dirty="0">
                <a:solidFill>
                  <a:srgbClr val="646464"/>
                </a:solidFill>
                <a:latin typeface="EYInterstate Regular" panose="02000503020000020004" pitchFamily="2" charset="0"/>
                <a:cs typeface="Times New Roman" pitchFamily="18" charset="0"/>
                <a:sym typeface="EYInterstate" panose="02000503020000020004" pitchFamily="2" charset="0"/>
              </a:rPr>
            </a:br>
            <a:r>
              <a:rPr lang="fr-FR" sz="800" dirty="0">
                <a:solidFill>
                  <a:srgbClr val="646464"/>
                </a:solidFill>
                <a:latin typeface="EYInterstate Regular" panose="02000503020000020004" pitchFamily="2" charset="0"/>
                <a:cs typeface="Times New Roman" pitchFamily="18" charset="0"/>
                <a:sym typeface="EYInterstate" panose="02000503020000020004" pitchFamily="2" charset="0"/>
              </a:rPr>
              <a:t>Cette proposition de services, à votre seul usage interne, est indissociable des éléments de contexte qui ont permis de l’établir.</a:t>
            </a:r>
            <a:r>
              <a:rPr lang="en-US" sz="800" dirty="0">
                <a:solidFill>
                  <a:srgbClr val="646464"/>
                </a:solidFill>
                <a:latin typeface="EYInterstate Regular" panose="02000503020000020004" pitchFamily="2" charset="0"/>
                <a:cs typeface="Times New Roman" pitchFamily="18" charset="0"/>
                <a:sym typeface="EYInterstate" panose="0200050302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911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1" kern="1200">
          <a:solidFill>
            <a:schemeClr val="bg1"/>
          </a:solidFill>
          <a:latin typeface="EYInterstate Regular"/>
          <a:ea typeface="+mj-ea"/>
          <a:cs typeface="Arial" pitchFamily="34" charset="0"/>
          <a:sym typeface="EYInterstate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Regular"/>
          <a:ea typeface="+mn-ea"/>
          <a:cs typeface="Arial" pitchFamily="34" charset="0"/>
          <a:sym typeface="EYInterstate"/>
        </a:defRPr>
      </a:lvl1pPr>
      <a:lvl2pPr marL="709613" indent="-354013" algn="just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Regular"/>
          <a:ea typeface="+mn-ea"/>
          <a:cs typeface="Arial" pitchFamily="34" charset="0"/>
          <a:sym typeface="EYInterstate"/>
        </a:defRPr>
      </a:lvl2pPr>
      <a:lvl3pPr marL="1077913" indent="-354013" algn="just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Regular"/>
          <a:ea typeface="+mn-ea"/>
          <a:cs typeface="Arial" pitchFamily="34" charset="0"/>
          <a:sym typeface="EYInterstate"/>
        </a:defRPr>
      </a:lvl3pPr>
      <a:lvl4pPr marL="1433513" indent="-355600" algn="just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Regular"/>
          <a:ea typeface="+mn-ea"/>
          <a:cs typeface="Arial" pitchFamily="34" charset="0"/>
          <a:sym typeface="EYInterstate"/>
        </a:defRPr>
      </a:lvl4pPr>
      <a:lvl5pPr marL="1787525" indent="-354013" algn="just" defTabSz="914400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Regular"/>
          <a:ea typeface="+mn-ea"/>
          <a:cs typeface="Arial" pitchFamily="34" charset="0"/>
          <a:sym typeface="EYInterstate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933262023"/>
              </p:ext>
            </p:extLst>
          </p:nvPr>
        </p:nvGraphicFramePr>
        <p:xfrm>
          <a:off x="1191" y="1588"/>
          <a:ext cx="1191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30" imgH="531" progId="TCLayout.ActiveDocument.1">
                  <p:embed/>
                </p:oleObj>
              </mc:Choice>
              <mc:Fallback>
                <p:oleObj name="think-cell Slide" r:id="rId11" imgW="530" imgH="531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1" y="1588"/>
                        <a:ext cx="1191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10"/>
            </p:custDataLst>
          </p:nvPr>
        </p:nvSpPr>
        <p:spPr>
          <a:xfrm>
            <a:off x="0" y="0"/>
            <a:ext cx="119063" cy="15875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fr-FR" sz="2769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5600"/>
            <a:ext cx="8229600" cy="469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Línea"/>
          <p:cNvSpPr/>
          <p:nvPr/>
        </p:nvSpPr>
        <p:spPr>
          <a:xfrm>
            <a:off x="260351" y="736601"/>
            <a:ext cx="8623301" cy="1"/>
          </a:xfrm>
          <a:prstGeom prst="line">
            <a:avLst/>
          </a:prstGeom>
          <a:ln w="3175">
            <a:solidFill>
              <a:srgbClr val="C0C0C0"/>
            </a:solidFill>
          </a:ln>
        </p:spPr>
        <p:txBody>
          <a:bodyPr lIns="45719" rIns="45719"/>
          <a:lstStyle/>
          <a:p>
            <a:pPr defTabSz="457189" eaLnBrk="1" hangingPunct="0">
              <a:defRPr>
                <a:latin typeface="Calibri"/>
                <a:ea typeface="Calibri"/>
                <a:cs typeface="Calibri"/>
                <a:sym typeface="Calibri"/>
              </a:defRPr>
            </a:pPr>
            <a:endParaRPr lang="fr-FR" sz="18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84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xStyles>
    <p:titleStyle>
      <a:lvl1pPr algn="l" defTabSz="844083" rtl="0" eaLnBrk="1" latinLnBrk="0" hangingPunct="1">
        <a:lnSpc>
          <a:spcPct val="85000"/>
        </a:lnSpc>
        <a:spcBef>
          <a:spcPct val="0"/>
        </a:spcBef>
        <a:buNone/>
        <a:defRPr sz="2769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16531" indent="-316531" algn="l" defTabSz="844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2216" kern="1200">
          <a:solidFill>
            <a:schemeClr val="bg1"/>
          </a:solidFill>
          <a:latin typeface="+mn-lt"/>
          <a:ea typeface="+mn-ea"/>
          <a:cs typeface="+mn-cs"/>
        </a:defRPr>
      </a:lvl1pPr>
      <a:lvl2pPr marL="655044" indent="-326789" algn="l" defTabSz="844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847" kern="1200">
          <a:solidFill>
            <a:schemeClr val="bg1"/>
          </a:solidFill>
          <a:latin typeface="+mn-lt"/>
          <a:ea typeface="+mn-ea"/>
          <a:cs typeface="+mn-cs"/>
        </a:defRPr>
      </a:lvl2pPr>
      <a:lvl3pPr marL="995021" indent="-326789" algn="l" defTabSz="844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661" kern="1200">
          <a:solidFill>
            <a:schemeClr val="bg1"/>
          </a:solidFill>
          <a:latin typeface="+mn-lt"/>
          <a:ea typeface="+mn-ea"/>
          <a:cs typeface="+mn-cs"/>
        </a:defRPr>
      </a:lvl3pPr>
      <a:lvl4pPr marL="1323276" indent="-328254" algn="l" defTabSz="844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477" kern="1200">
          <a:solidFill>
            <a:schemeClr val="bg1"/>
          </a:solidFill>
          <a:latin typeface="+mn-lt"/>
          <a:ea typeface="+mn-ea"/>
          <a:cs typeface="+mn-cs"/>
        </a:defRPr>
      </a:lvl4pPr>
      <a:lvl5pPr marL="1650065" indent="-326789" algn="l" defTabSz="844083" rtl="0" eaLnBrk="1" latinLnBrk="0" hangingPunct="1">
        <a:spcBef>
          <a:spcPct val="20000"/>
        </a:spcBef>
        <a:buClr>
          <a:schemeClr val="accent2"/>
        </a:buClr>
        <a:buSzPct val="70000"/>
        <a:buFont typeface="Arial" pitchFamily="34" charset="0"/>
        <a:buChar char="►"/>
        <a:defRPr sz="1477" kern="1200">
          <a:solidFill>
            <a:schemeClr val="bg1"/>
          </a:solidFill>
          <a:latin typeface="+mn-lt"/>
          <a:ea typeface="+mn-ea"/>
          <a:cs typeface="+mn-cs"/>
        </a:defRPr>
      </a:lvl5pPr>
      <a:lvl6pPr marL="2321228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6.xml"/><Relationship Id="rId6" Type="http://schemas.openxmlformats.org/officeDocument/2006/relationships/image" Target="../media/image1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8.xml"/><Relationship Id="rId6" Type="http://schemas.openxmlformats.org/officeDocument/2006/relationships/image" Target="../media/image1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9.xml"/><Relationship Id="rId6" Type="http://schemas.openxmlformats.org/officeDocument/2006/relationships/image" Target="../media/image1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9DC1329-E2F6-4E0F-9C18-DBEF46925351}"/>
              </a:ext>
            </a:extLst>
          </p:cNvPr>
          <p:cNvSpPr/>
          <p:nvPr/>
        </p:nvSpPr>
        <p:spPr>
          <a:xfrm>
            <a:off x="0" y="2068531"/>
            <a:ext cx="2460400" cy="2876773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685800">
              <a:defRPr/>
            </a:pPr>
            <a:endParaRPr lang="fr-FR" sz="900">
              <a:solidFill>
                <a:srgbClr val="808080"/>
              </a:solidFill>
              <a:latin typeface="EYInterstate Light"/>
            </a:endParaRPr>
          </a:p>
        </p:txBody>
      </p:sp>
      <p:sp>
        <p:nvSpPr>
          <p:cNvPr id="24" name="Text Placeholder 78">
            <a:extLst>
              <a:ext uri="{FF2B5EF4-FFF2-40B4-BE49-F238E27FC236}">
                <a16:creationId xmlns:a16="http://schemas.microsoft.com/office/drawing/2014/main" id="{68D13AD6-2B82-43A4-A821-6D439803604B}"/>
              </a:ext>
            </a:extLst>
          </p:cNvPr>
          <p:cNvSpPr txBox="1">
            <a:spLocks/>
          </p:cNvSpPr>
          <p:nvPr/>
        </p:nvSpPr>
        <p:spPr>
          <a:xfrm>
            <a:off x="140016" y="2684498"/>
            <a:ext cx="2067432" cy="214313"/>
          </a:xfrm>
          <a:prstGeom prst="rect">
            <a:avLst/>
          </a:prstGeom>
        </p:spPr>
        <p:txBody>
          <a:bodyPr lIns="0"/>
          <a:lstStyle>
            <a:lvl1pPr marL="0" marR="0" indent="0" algn="l" defTabSz="412544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sz="1499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EYInterstate Bold" panose="02000803030000020004" pitchFamily="2" charset="0"/>
                <a:ea typeface="Helvetica Neue"/>
                <a:cs typeface="Helvetica Neue"/>
                <a:sym typeface="EYInterstate Bold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309408">
              <a:defRPr/>
            </a:pPr>
            <a:r>
              <a:rPr lang="fr-FR" sz="1100" kern="0" dirty="0" err="1"/>
              <a:t>Yaniv</a:t>
            </a:r>
            <a:r>
              <a:rPr lang="fr-FR" sz="1100" kern="0" dirty="0"/>
              <a:t> Benichou</a:t>
            </a:r>
          </a:p>
        </p:txBody>
      </p:sp>
      <p:sp>
        <p:nvSpPr>
          <p:cNvPr id="25" name="Text Placeholder 80">
            <a:extLst>
              <a:ext uri="{FF2B5EF4-FFF2-40B4-BE49-F238E27FC236}">
                <a16:creationId xmlns:a16="http://schemas.microsoft.com/office/drawing/2014/main" id="{EE99B80D-CC05-4485-8CBD-761CA7543D22}"/>
              </a:ext>
            </a:extLst>
          </p:cNvPr>
          <p:cNvSpPr txBox="1">
            <a:spLocks/>
          </p:cNvSpPr>
          <p:nvPr/>
        </p:nvSpPr>
        <p:spPr>
          <a:xfrm>
            <a:off x="140015" y="2986126"/>
            <a:ext cx="2209275" cy="369275"/>
          </a:xfrm>
          <a:prstGeom prst="rect">
            <a:avLst/>
          </a:prstGeom>
        </p:spPr>
        <p:txBody>
          <a:bodyPr lIns="0"/>
          <a:lstStyle>
            <a:lvl1pPr marL="0" marR="0" indent="0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sz="1199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EYInterstate Bold" panose="02000803030000020004" pitchFamily="2" charset="0"/>
                <a:ea typeface="Helvetica Neue"/>
                <a:cs typeface="Helvetica Neue"/>
                <a:sym typeface="EYInterstate Bold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309408">
              <a:spcBef>
                <a:spcPts val="2212"/>
              </a:spcBef>
              <a:defRPr/>
            </a:pPr>
            <a:r>
              <a:rPr lang="fr-FR" sz="899" kern="0" dirty="0"/>
              <a:t>Senior – Data &amp; Analytics</a:t>
            </a:r>
            <a:endParaRPr lang="fr-FR" sz="899" kern="0" dirty="0">
              <a:highlight>
                <a:srgbClr val="FF0000"/>
              </a:highlight>
            </a:endParaRPr>
          </a:p>
        </p:txBody>
      </p:sp>
      <p:sp>
        <p:nvSpPr>
          <p:cNvPr id="27" name="Text Placeholder 82">
            <a:extLst>
              <a:ext uri="{FF2B5EF4-FFF2-40B4-BE49-F238E27FC236}">
                <a16:creationId xmlns:a16="http://schemas.microsoft.com/office/drawing/2014/main" id="{D382DA2A-B1E2-4B72-A602-045D27E7D93C}"/>
              </a:ext>
            </a:extLst>
          </p:cNvPr>
          <p:cNvSpPr txBox="1">
            <a:spLocks/>
          </p:cNvSpPr>
          <p:nvPr/>
        </p:nvSpPr>
        <p:spPr>
          <a:xfrm>
            <a:off x="280032" y="3393871"/>
            <a:ext cx="2069259" cy="465264"/>
          </a:xfrm>
          <a:prstGeom prst="rect">
            <a:avLst/>
          </a:prstGeom>
          <a:ln w="19050">
            <a:noFill/>
          </a:ln>
        </p:spPr>
        <p:txBody>
          <a:bodyPr lIns="0"/>
          <a:lstStyle>
            <a:lvl1pPr marL="342729" marR="0" indent="-342729" algn="l" defTabSz="412544" latinLnBrk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 typeface="Arial" charset="0"/>
              <a:buChar char="•"/>
              <a:tabLst/>
              <a:defRPr sz="1199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EYInterstate Light" panose="02000506000000020004" pitchFamily="2" charset="0"/>
                <a:ea typeface="Helvetica Neue"/>
                <a:cs typeface="Helvetica Neue"/>
                <a:sym typeface="EYInterstate Bold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87313" lvl="0" indent="0" defTabSz="987020">
              <a:spcAft>
                <a:spcPts val="284"/>
              </a:spcAft>
              <a:buNone/>
              <a:tabLst>
                <a:tab pos="207319" algn="l"/>
              </a:tabLst>
              <a:defRPr/>
            </a:pPr>
            <a:r>
              <a:rPr lang="sk-SK" altLang="x-none" sz="900" b="0" dirty="0">
                <a:ea typeface="EYInterstate Light" charset="0"/>
                <a:cs typeface="EYInterstate Light" charset="0"/>
              </a:rPr>
              <a:t>+33 1 46 93 45 63</a:t>
            </a:r>
          </a:p>
          <a:p>
            <a:pPr marL="87313" lvl="0" indent="0" defTabSz="987020">
              <a:spcAft>
                <a:spcPts val="284"/>
              </a:spcAft>
              <a:buNone/>
              <a:tabLst>
                <a:tab pos="207319" algn="l"/>
              </a:tabLst>
              <a:defRPr/>
            </a:pPr>
            <a:r>
              <a:rPr kumimoji="0" lang="fr-FR" altLang="x-none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EYInterstate Light" charset="0"/>
                <a:cs typeface="EYInterstate Light" charset="0"/>
              </a:rPr>
              <a:t>yaniv.benichou</a:t>
            </a:r>
            <a:r>
              <a:rPr lang="fr-FR" altLang="x-none" sz="900" b="0" dirty="0">
                <a:solidFill>
                  <a:schemeClr val="tx1"/>
                </a:solidFill>
                <a:ea typeface="EYInterstate Light" charset="0"/>
                <a:cs typeface="EYInterstate Light" charset="0"/>
              </a:rPr>
              <a:t>@fr.ey.com</a:t>
            </a:r>
            <a:endParaRPr lang="pt-BR" altLang="x-none" sz="900" b="0" dirty="0">
              <a:solidFill>
                <a:schemeClr val="tx1"/>
              </a:solidFill>
              <a:ea typeface="EYInterstate Light" charset="0"/>
              <a:cs typeface="EYInterstate Light" charset="0"/>
            </a:endParaRPr>
          </a:p>
          <a:p>
            <a:pPr lvl="0" defTabSz="987020">
              <a:spcAft>
                <a:spcPts val="284"/>
              </a:spcAft>
              <a:tabLst>
                <a:tab pos="207319" algn="l"/>
              </a:tabLst>
              <a:defRPr/>
            </a:pPr>
            <a:endParaRPr lang="fr-FR" sz="899" kern="0" dirty="0">
              <a:latin typeface="EYInterstate Light" panose="02000506000000020004" pitchFamily="2" charset="0"/>
            </a:endParaRPr>
          </a:p>
          <a:p>
            <a:pPr marL="0" indent="0">
              <a:buNone/>
              <a:defRPr/>
            </a:pPr>
            <a:endParaRPr lang="fr-FR" sz="899" b="0" kern="0" dirty="0"/>
          </a:p>
        </p:txBody>
      </p:sp>
      <p:sp>
        <p:nvSpPr>
          <p:cNvPr id="43" name="Freeform 19">
            <a:extLst>
              <a:ext uri="{FF2B5EF4-FFF2-40B4-BE49-F238E27FC236}">
                <a16:creationId xmlns:a16="http://schemas.microsoft.com/office/drawing/2014/main" id="{08122175-F658-4086-AC4B-1EC45829FB7A}"/>
              </a:ext>
            </a:extLst>
          </p:cNvPr>
          <p:cNvSpPr/>
          <p:nvPr/>
        </p:nvSpPr>
        <p:spPr>
          <a:xfrm flipV="1">
            <a:off x="-1" y="4936969"/>
            <a:ext cx="2460399" cy="647519"/>
          </a:xfrm>
          <a:custGeom>
            <a:avLst/>
            <a:gdLst>
              <a:gd name="connsiteX0" fmla="*/ 0 w 2307600"/>
              <a:gd name="connsiteY0" fmla="*/ 758394 h 758394"/>
              <a:gd name="connsiteX1" fmla="*/ 2307600 w 2307600"/>
              <a:gd name="connsiteY1" fmla="*/ 758394 h 758394"/>
              <a:gd name="connsiteX2" fmla="*/ 2307600 w 2307600"/>
              <a:gd name="connsiteY2" fmla="*/ 402241 h 758394"/>
              <a:gd name="connsiteX3" fmla="*/ 0 w 2307600"/>
              <a:gd name="connsiteY3" fmla="*/ 0 h 75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7600" h="758394">
                <a:moveTo>
                  <a:pt x="0" y="758394"/>
                </a:moveTo>
                <a:lnTo>
                  <a:pt x="2307600" y="758394"/>
                </a:lnTo>
                <a:lnTo>
                  <a:pt x="2307600" y="402241"/>
                </a:lnTo>
                <a:lnTo>
                  <a:pt x="0" y="0"/>
                </a:lnTo>
                <a:close/>
              </a:path>
            </a:pathLst>
          </a:custGeom>
          <a:solidFill>
            <a:srgbClr val="FFE600"/>
          </a:solidFill>
          <a:ln w="9525" cap="flat" cmpd="sng" algn="ctr">
            <a:noFill/>
            <a:prstDash val="solid"/>
          </a:ln>
          <a:effectLst/>
        </p:spPr>
        <p:txBody>
          <a:bodyPr lIns="61568" tIns="61568" rIns="61568" bIns="61568" anchor="ctr"/>
          <a:lstStyle/>
          <a:p>
            <a:pPr marL="0" marR="0" lvl="0" indent="0" algn="ctr" defTabSz="89185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Graphic 2" descr="Receiver with solid fill">
            <a:extLst>
              <a:ext uri="{FF2B5EF4-FFF2-40B4-BE49-F238E27FC236}">
                <a16:creationId xmlns:a16="http://schemas.microsoft.com/office/drawing/2014/main" id="{96758D86-39BE-4BEC-A2C4-3F1BC847F9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26032" y="3461968"/>
            <a:ext cx="108000" cy="108000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B702EB2A-DC6E-4767-A6F9-DE1B13B7E7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032" y="3650340"/>
            <a:ext cx="108000" cy="10800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AC33FD02-C879-4A0D-8562-73FCC07A8093}"/>
              </a:ext>
            </a:extLst>
          </p:cNvPr>
          <p:cNvGrpSpPr/>
          <p:nvPr/>
        </p:nvGrpSpPr>
        <p:grpSpPr>
          <a:xfrm>
            <a:off x="3419872" y="209239"/>
            <a:ext cx="5443074" cy="352100"/>
            <a:chOff x="3419872" y="209239"/>
            <a:chExt cx="5443074" cy="3521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6F65BA0-540B-4081-9A72-EDAB9853F36D}"/>
                </a:ext>
              </a:extLst>
            </p:cNvPr>
            <p:cNvSpPr/>
            <p:nvPr/>
          </p:nvSpPr>
          <p:spPr>
            <a:xfrm>
              <a:off x="3419872" y="222393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1. Expériences professionnelles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B92FA29-A77F-4EB1-8FEF-4CDA8E38FD2A}"/>
                </a:ext>
              </a:extLst>
            </p:cNvPr>
            <p:cNvSpPr/>
            <p:nvPr/>
          </p:nvSpPr>
          <p:spPr>
            <a:xfrm>
              <a:off x="6808761" y="223221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3. Formations suivies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DA9170-0B27-4896-B6B7-E25F1B040BA2}"/>
                </a:ext>
              </a:extLst>
            </p:cNvPr>
            <p:cNvSpPr/>
            <p:nvPr/>
          </p:nvSpPr>
          <p:spPr>
            <a:xfrm>
              <a:off x="5114317" y="222807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2. Projets internes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767BE07-F046-4020-BBB6-422488BA7D18}"/>
                </a:ext>
              </a:extLst>
            </p:cNvPr>
            <p:cNvSpPr/>
            <p:nvPr/>
          </p:nvSpPr>
          <p:spPr>
            <a:xfrm>
              <a:off x="8503205" y="209239"/>
              <a:ext cx="359741" cy="352100"/>
            </a:xfrm>
            <a:prstGeom prst="ellipse">
              <a:avLst/>
            </a:prstGeom>
            <a:solidFill>
              <a:srgbClr val="FFF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Graphic 62" descr="Home with solid fill">
              <a:extLst>
                <a:ext uri="{FF2B5EF4-FFF2-40B4-BE49-F238E27FC236}">
                  <a16:creationId xmlns:a16="http://schemas.microsoft.com/office/drawing/2014/main" id="{FEE23191-98DF-43CF-870E-C544335AD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24286" y="209239"/>
              <a:ext cx="317580" cy="310834"/>
            </a:xfrm>
            <a:prstGeom prst="rect">
              <a:avLst/>
            </a:prstGeom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803CB2-76DF-4825-A485-54CE2FA0C364}"/>
              </a:ext>
            </a:extLst>
          </p:cNvPr>
          <p:cNvSpPr/>
          <p:nvPr/>
        </p:nvSpPr>
        <p:spPr>
          <a:xfrm>
            <a:off x="167104" y="4331679"/>
            <a:ext cx="2067431" cy="311770"/>
          </a:xfrm>
          <a:prstGeom prst="roundRect">
            <a:avLst/>
          </a:prstGeom>
          <a:noFill/>
          <a:ln>
            <a:solidFill>
              <a:srgbClr val="2E2E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1100" b="1" i="1" dirty="0">
                <a:solidFill>
                  <a:srgbClr val="2E2E38"/>
                </a:solidFill>
                <a:latin typeface="EYInterstate Bold"/>
              </a:rPr>
              <a:t>Base CV T1 FY26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6E7573-FBE6-481A-90DB-BDA5197D3E91}"/>
              </a:ext>
            </a:extLst>
          </p:cNvPr>
          <p:cNvGrpSpPr/>
          <p:nvPr/>
        </p:nvGrpSpPr>
        <p:grpSpPr>
          <a:xfrm>
            <a:off x="2771800" y="833003"/>
            <a:ext cx="5904654" cy="1446251"/>
            <a:chOff x="2771800" y="833003"/>
            <a:chExt cx="5904654" cy="1446251"/>
          </a:xfrm>
        </p:grpSpPr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15634661-CCD0-465E-BB5F-E0027A78DBCC}"/>
                </a:ext>
              </a:extLst>
            </p:cNvPr>
            <p:cNvSpPr txBox="1"/>
            <p:nvPr/>
          </p:nvSpPr>
          <p:spPr>
            <a:xfrm>
              <a:off x="2888540" y="1199166"/>
              <a:ext cx="5787914" cy="1080088"/>
            </a:xfrm>
            <a:prstGeom prst="rect">
              <a:avLst/>
            </a:prstGeom>
            <a:noFill/>
          </p:spPr>
          <p:txBody>
            <a:bodyPr wrap="square" lIns="0" tIns="0" rIns="0" bIns="0" numCol="1" spcCol="71994" rtlCol="0">
              <a:noAutofit/>
            </a:bodyPr>
            <a:lstStyle/>
            <a:p>
              <a:pPr marL="182563" lvl="2" indent="-182563" defTabSz="871695" fontAlgn="base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buFont typeface="Arial Unicode MS" pitchFamily="34" charset="-128"/>
                <a:buChar char="►"/>
                <a:tabLst>
                  <a:tab pos="2827798" algn="l"/>
                  <a:tab pos="4085985" algn="r"/>
                </a:tabLst>
              </a:pPr>
              <a:r>
                <a:rPr lang="fr-FR" sz="1000" dirty="0" err="1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  <a:sym typeface="EYInterstate" panose="02000503020000020004" pitchFamily="2" charset="0"/>
                </a:rPr>
                <a:t>Yaniv</a:t>
              </a:r>
              <a:r>
                <a:rPr lang="fr-FR" sz="1000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  <a:sym typeface="EYInterstate" panose="02000503020000020004" pitchFamily="2" charset="0"/>
                </a:rPr>
                <a:t> a intégré le département Data &amp; Analytics du département FSO du cabinet EY en Avril 2024. Il a 3 ans d’expérience dans les domaines de Data Science et Data Engineering avec une expertise en analyse de données ainsi qu’une forte expérience en </a:t>
              </a:r>
              <a:r>
                <a:rPr lang="fr-FR" sz="100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  <a:sym typeface="EYInterstate" panose="02000503020000020004" pitchFamily="2" charset="0"/>
                </a:rPr>
                <a:t>data platform.</a:t>
              </a:r>
              <a:endPara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endParaRPr>
            </a:p>
            <a:p>
              <a:pPr marL="182563" lvl="2" indent="-182563" defTabSz="871695" fontAlgn="base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buFont typeface="Arial Unicode MS" pitchFamily="34" charset="-128"/>
                <a:buChar char="►"/>
                <a:tabLst>
                  <a:tab pos="2827798" algn="l"/>
                  <a:tab pos="4085985" algn="r"/>
                </a:tabLst>
              </a:pPr>
              <a:r>
                <a:rPr lang="fr-FR" sz="1000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  <a:sym typeface="EYInterstate" panose="02000503020000020004" pitchFamily="2" charset="0"/>
                </a:rPr>
                <a:t>Avant de rejoindre EY, Il a travaillé en tant que Data </a:t>
              </a:r>
              <a:r>
                <a:rPr lang="fr-FR" sz="1000" dirty="0" err="1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  <a:sym typeface="EYInterstate" panose="02000503020000020004" pitchFamily="2" charset="0"/>
                </a:rPr>
                <a:t>Engineer</a:t>
              </a:r>
              <a:r>
                <a:rPr lang="fr-FR" sz="1000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  <a:sym typeface="EYInterstate" panose="02000503020000020004" pitchFamily="2" charset="0"/>
                </a:rPr>
                <a:t> pour une compagnie spécialisée en Data.</a:t>
              </a:r>
            </a:p>
            <a:p>
              <a:pPr marL="182563" lvl="2" indent="-182563" defTabSz="871695" fontAlgn="base">
                <a:lnSpc>
                  <a:spcPts val="1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FFD200"/>
                </a:buClr>
                <a:buSzPct val="100000"/>
                <a:buFont typeface="Arial Unicode MS" pitchFamily="34" charset="-128"/>
                <a:buChar char="►"/>
                <a:tabLst>
                  <a:tab pos="2827798" algn="l"/>
                  <a:tab pos="4085985" algn="r"/>
                </a:tabLst>
              </a:pPr>
              <a:r>
                <a:rPr lang="fr-FR" sz="1000" dirty="0">
                  <a:solidFill>
                    <a:srgbClr val="646464"/>
                  </a:solidFill>
                  <a:latin typeface="EYInterstate Light" panose="02000506000000020004" pitchFamily="2" charset="0"/>
                  <a:cs typeface="Arial" charset="0"/>
                  <a:sym typeface="EYInterstate" panose="02000503020000020004" pitchFamily="2" charset="0"/>
                </a:rPr>
                <a:t>Il est titulaire d’un diplôme d’ingénieur de l’école Centrale de Lille, avec une spécialisation Intelligence Artificielle et Sciences des données.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1B7B02C-D799-4A03-8DBA-0FFBAAF6973B}"/>
                </a:ext>
              </a:extLst>
            </p:cNvPr>
            <p:cNvGrpSpPr/>
            <p:nvPr/>
          </p:nvGrpSpPr>
          <p:grpSpPr>
            <a:xfrm>
              <a:off x="2771800" y="833003"/>
              <a:ext cx="5724003" cy="240908"/>
              <a:chOff x="2771800" y="833003"/>
              <a:chExt cx="5724003" cy="240908"/>
            </a:xfrm>
          </p:grpSpPr>
          <p:sp>
            <p:nvSpPr>
              <p:cNvPr id="64" name="Rectangle 2">
                <a:extLst>
                  <a:ext uri="{FF2B5EF4-FFF2-40B4-BE49-F238E27FC236}">
                    <a16:creationId xmlns:a16="http://schemas.microsoft.com/office/drawing/2014/main" id="{4E521428-A092-4A5F-B8AC-55629CB86A2C}"/>
                  </a:ext>
                </a:extLst>
              </p:cNvPr>
              <p:cNvSpPr txBox="1"/>
              <p:nvPr/>
            </p:nvSpPr>
            <p:spPr>
              <a:xfrm>
                <a:off x="2771801" y="833003"/>
                <a:ext cx="5724002" cy="240908"/>
              </a:xfrm>
              <a:prstGeom prst="rect">
                <a:avLst/>
              </a:prstGeom>
              <a:noFill/>
            </p:spPr>
            <p:txBody>
              <a:bodyPr wrap="square" lIns="0" tIns="0" rIns="0" bIns="0" numCol="1" spcCol="71994" rtlCol="0" anchor="ctr">
                <a:noAutofit/>
              </a:bodyPr>
              <a:lstStyle/>
              <a:p>
                <a:pPr defTabSz="872436" eaLnBrk="0" fontAlgn="base" hangingPunct="0">
                  <a:spcAft>
                    <a:spcPts val="600"/>
                  </a:spcAft>
                  <a:buClr>
                    <a:srgbClr val="FFD200"/>
                  </a:buClr>
                  <a:buSzPct val="75000"/>
                  <a:tabLst>
                    <a:tab pos="1415099" algn="l"/>
                    <a:tab pos="2830197" algn="l"/>
                    <a:tab pos="4089454" algn="r"/>
                  </a:tabLst>
                </a:pPr>
                <a:r>
                  <a:rPr lang="fr-FR" sz="1200" b="1" dirty="0">
                    <a:solidFill>
                      <a:srgbClr val="646464"/>
                    </a:solidFill>
                    <a:latin typeface="EYInterstate Regular" panose="02000503020000020004" pitchFamily="2" charset="0"/>
                    <a:sym typeface="Arial Unicode MS" pitchFamily="34" charset="-128"/>
                  </a:rPr>
                  <a:t>PARCOURS ET FORMATION</a:t>
                </a:r>
                <a:endParaRPr lang="fr-FR" sz="900" dirty="0">
                  <a:solidFill>
                    <a:srgbClr val="646464"/>
                  </a:solidFill>
                  <a:latin typeface="EYInterstate Regular" panose="02000503020000020004" pitchFamily="2" charset="0"/>
                  <a:cs typeface="Arial" charset="0"/>
                  <a:sym typeface="EYInterstate" panose="02000503020000020004" pitchFamily="2" charset="0"/>
                </a:endParaRPr>
              </a:p>
            </p:txBody>
          </p:sp>
          <p:cxnSp>
            <p:nvCxnSpPr>
              <p:cNvPr id="46" name="Connecteur droit 36">
                <a:extLst>
                  <a:ext uri="{FF2B5EF4-FFF2-40B4-BE49-F238E27FC236}">
                    <a16:creationId xmlns:a16="http://schemas.microsoft.com/office/drawing/2014/main" id="{937F69C1-4AF7-4DBD-8A4B-08E570752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71800" y="1065648"/>
                <a:ext cx="306834" cy="0"/>
              </a:xfrm>
              <a:prstGeom prst="line">
                <a:avLst/>
              </a:prstGeom>
              <a:ln w="12700">
                <a:solidFill>
                  <a:srgbClr val="FFE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2">
            <a:extLst>
              <a:ext uri="{FF2B5EF4-FFF2-40B4-BE49-F238E27FC236}">
                <a16:creationId xmlns:a16="http://schemas.microsoft.com/office/drawing/2014/main" id="{ED3B1590-16EA-456C-BD9A-57A405CDEDCC}"/>
              </a:ext>
            </a:extLst>
          </p:cNvPr>
          <p:cNvSpPr txBox="1"/>
          <p:nvPr/>
        </p:nvSpPr>
        <p:spPr>
          <a:xfrm>
            <a:off x="2888542" y="2821866"/>
            <a:ext cx="5783103" cy="1327467"/>
          </a:xfrm>
          <a:prstGeom prst="rect">
            <a:avLst/>
          </a:prstGeom>
          <a:noFill/>
        </p:spPr>
        <p:txBody>
          <a:bodyPr wrap="square" lIns="0" tIns="0" rIns="0" bIns="0" numCol="2" spcCol="71994" rtlCol="0">
            <a:noAutofit/>
          </a:bodyPr>
          <a:lstStyle/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Analyse et traitement de données</a:t>
            </a: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Machine Learning</a:t>
            </a: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Data Platform</a:t>
            </a: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Data </a:t>
            </a:r>
            <a:r>
              <a:rPr lang="fr-FR" sz="1000" dirty="0" err="1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Quality</a:t>
            </a:r>
            <a:endParaRPr lang="fr-FR" sz="1000" dirty="0">
              <a:solidFill>
                <a:srgbClr val="646464"/>
              </a:solidFill>
              <a:latin typeface="EYInterstate Light" panose="02000506000000020004" pitchFamily="2" charset="0"/>
              <a:cs typeface="Arial" charset="0"/>
              <a:sym typeface="EYInterstate" panose="02000503020000020004" pitchFamily="2" charset="0"/>
            </a:endParaRP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Data Engineering</a:t>
            </a: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Bases de données</a:t>
            </a: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endParaRPr lang="fr-FR" sz="1000" dirty="0">
              <a:solidFill>
                <a:srgbClr val="646464"/>
              </a:solidFill>
              <a:latin typeface="EYInterstate Light" panose="02000506000000020004" pitchFamily="2" charset="0"/>
              <a:cs typeface="Arial" charset="0"/>
              <a:sym typeface="EYInterstate" panose="02000503020000020004" pitchFamily="2" charset="0"/>
            </a:endParaRP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Programmation</a:t>
            </a: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Data visualisation </a:t>
            </a: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Gestion des données</a:t>
            </a: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Pipelines ETL/ELT </a:t>
            </a: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Cloud Engineering</a:t>
            </a:r>
          </a:p>
          <a:p>
            <a:pPr marL="182563" lvl="2" indent="-182563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00000"/>
              <a:buFont typeface="Arial Unicode MS" pitchFamily="34" charset="-128"/>
              <a:buChar char="►"/>
              <a:tabLst>
                <a:tab pos="2827798" algn="l"/>
                <a:tab pos="4085985" algn="r"/>
              </a:tabLst>
              <a:defRPr/>
            </a:pPr>
            <a:r>
              <a:rPr lang="fr-FR" sz="10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  <a:sym typeface="EYInterstate" panose="02000503020000020004" pitchFamily="2" charset="0"/>
              </a:rPr>
              <a:t>Langues : Français et Anglais</a:t>
            </a:r>
          </a:p>
          <a:p>
            <a:pPr marL="0" lvl="2" defTabSz="871695" fontAlgn="base">
              <a:lnSpc>
                <a:spcPts val="1000"/>
              </a:lnSpc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25000"/>
              <a:tabLst>
                <a:tab pos="2827798" algn="l"/>
                <a:tab pos="4085985" algn="r"/>
              </a:tabLst>
              <a:defRPr/>
            </a:pPr>
            <a:endParaRPr lang="fr-FR" sz="1000" dirty="0">
              <a:solidFill>
                <a:srgbClr val="646464"/>
              </a:solidFill>
              <a:latin typeface="EYInterstate Regular" panose="02000503020000020004" pitchFamily="2" charset="0"/>
              <a:cs typeface="Arial" charset="0"/>
              <a:sym typeface="EYInterstate" panose="02000503020000020004" pitchFamily="2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E809CD4-6F5A-4778-93E4-23342FA30DCC}"/>
              </a:ext>
            </a:extLst>
          </p:cNvPr>
          <p:cNvGrpSpPr/>
          <p:nvPr/>
        </p:nvGrpSpPr>
        <p:grpSpPr>
          <a:xfrm>
            <a:off x="2771800" y="2446165"/>
            <a:ext cx="5724003" cy="240908"/>
            <a:chOff x="2771800" y="833003"/>
            <a:chExt cx="5724003" cy="240908"/>
          </a:xfrm>
        </p:grpSpPr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A3CD2969-A5A9-4F06-85AD-F63F5E8C2828}"/>
                </a:ext>
              </a:extLst>
            </p:cNvPr>
            <p:cNvSpPr txBox="1"/>
            <p:nvPr/>
          </p:nvSpPr>
          <p:spPr>
            <a:xfrm>
              <a:off x="2771801" y="833003"/>
              <a:ext cx="5724002" cy="240908"/>
            </a:xfrm>
            <a:prstGeom prst="rect">
              <a:avLst/>
            </a:prstGeom>
            <a:noFill/>
          </p:spPr>
          <p:txBody>
            <a:bodyPr wrap="square" lIns="0" tIns="0" rIns="0" bIns="0" numCol="1" spcCol="71994" rtlCol="0" anchor="ctr">
              <a:noAutofit/>
            </a:bodyPr>
            <a:lstStyle/>
            <a:p>
              <a:pPr defTabSz="872436" eaLnBrk="0" fontAlgn="base" hangingPunct="0"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</a:pPr>
              <a:r>
                <a:rPr lang="fr-FR" sz="1200" b="1" dirty="0">
                  <a:solidFill>
                    <a:srgbClr val="646464"/>
                  </a:solidFill>
                  <a:latin typeface="EYInterstate Regular" panose="02000503020000020004" pitchFamily="2" charset="0"/>
                  <a:sym typeface="Arial Unicode MS" pitchFamily="34" charset="-128"/>
                </a:rPr>
                <a:t>COMPETENCES</a:t>
              </a:r>
              <a:endParaRPr lang="fr-FR" sz="900" dirty="0">
                <a:solidFill>
                  <a:srgbClr val="646464"/>
                </a:solidFill>
                <a:latin typeface="EYInterstate Regular" panose="02000503020000020004" pitchFamily="2" charset="0"/>
                <a:cs typeface="Arial" charset="0"/>
                <a:sym typeface="EYInterstate" panose="02000503020000020004" pitchFamily="2" charset="0"/>
              </a:endParaRPr>
            </a:p>
          </p:txBody>
        </p:sp>
        <p:cxnSp>
          <p:nvCxnSpPr>
            <p:cNvPr id="51" name="Connecteur droit 36">
              <a:extLst>
                <a:ext uri="{FF2B5EF4-FFF2-40B4-BE49-F238E27FC236}">
                  <a16:creationId xmlns:a16="http://schemas.microsoft.com/office/drawing/2014/main" id="{B1E6C077-A786-45EA-AC7A-462FD624F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065648"/>
              <a:ext cx="306834" cy="0"/>
            </a:xfrm>
            <a:prstGeom prst="line">
              <a:avLst/>
            </a:prstGeom>
            <a:ln w="12700">
              <a:solidFill>
                <a:srgbClr val="FFE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 Placeholder 68">
            <a:extLst>
              <a:ext uri="{FF2B5EF4-FFF2-40B4-BE49-F238E27FC236}">
                <a16:creationId xmlns:a16="http://schemas.microsoft.com/office/drawing/2014/main" id="{71D9C855-E61F-45A9-92DA-3A9CF1BE538A}"/>
              </a:ext>
            </a:extLst>
          </p:cNvPr>
          <p:cNvSpPr txBox="1">
            <a:spLocks/>
          </p:cNvSpPr>
          <p:nvPr/>
        </p:nvSpPr>
        <p:spPr>
          <a:xfrm>
            <a:off x="4958833" y="6081024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0" marR="0" indent="0" algn="ctr" defTabSz="4125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412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kern="0" dirty="0"/>
              <a:t>Azure 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Regular" charset="0"/>
              <a:sym typeface="Helvetica Neue"/>
            </a:endParaRPr>
          </a:p>
        </p:txBody>
      </p:sp>
      <p:sp>
        <p:nvSpPr>
          <p:cNvPr id="76" name="Text Placeholder 70">
            <a:extLst>
              <a:ext uri="{FF2B5EF4-FFF2-40B4-BE49-F238E27FC236}">
                <a16:creationId xmlns:a16="http://schemas.microsoft.com/office/drawing/2014/main" id="{479C5BF5-32C6-4998-A4CD-1C6E02E68AEA}"/>
              </a:ext>
            </a:extLst>
          </p:cNvPr>
          <p:cNvSpPr txBox="1">
            <a:spLocks/>
          </p:cNvSpPr>
          <p:nvPr/>
        </p:nvSpPr>
        <p:spPr>
          <a:xfrm>
            <a:off x="2882967" y="6081024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0" marR="0" indent="0" algn="ctr" defTabSz="4125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412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kern="0" dirty="0"/>
              <a:t>Git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Regular" charset="0"/>
              <a:sym typeface="Helvetica Neue"/>
            </a:endParaRPr>
          </a:p>
        </p:txBody>
      </p:sp>
      <p:sp>
        <p:nvSpPr>
          <p:cNvPr id="77" name="Text Placeholder 72">
            <a:extLst>
              <a:ext uri="{FF2B5EF4-FFF2-40B4-BE49-F238E27FC236}">
                <a16:creationId xmlns:a16="http://schemas.microsoft.com/office/drawing/2014/main" id="{DCAFDECB-D589-4A5E-B8DA-4A65E3083604}"/>
              </a:ext>
            </a:extLst>
          </p:cNvPr>
          <p:cNvSpPr txBox="1">
            <a:spLocks/>
          </p:cNvSpPr>
          <p:nvPr/>
        </p:nvSpPr>
        <p:spPr>
          <a:xfrm>
            <a:off x="4960937" y="5619114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0" marR="0" indent="0" algn="ctr" defTabSz="4125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412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/>
              <a:t>SQL</a:t>
            </a:r>
            <a:endParaRPr kumimoji="0" lang="fr-F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Regular" charset="0"/>
              <a:sym typeface="Helvetica Neue"/>
            </a:endParaRPr>
          </a:p>
        </p:txBody>
      </p:sp>
      <p:sp>
        <p:nvSpPr>
          <p:cNvPr id="78" name="Text Placeholder 74">
            <a:extLst>
              <a:ext uri="{FF2B5EF4-FFF2-40B4-BE49-F238E27FC236}">
                <a16:creationId xmlns:a16="http://schemas.microsoft.com/office/drawing/2014/main" id="{1E85A0B7-5C3B-4D3C-BBF1-95FC8DDF039C}"/>
              </a:ext>
            </a:extLst>
          </p:cNvPr>
          <p:cNvSpPr txBox="1">
            <a:spLocks/>
          </p:cNvSpPr>
          <p:nvPr/>
        </p:nvSpPr>
        <p:spPr>
          <a:xfrm>
            <a:off x="2888540" y="5619114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317341" marR="0" indent="-317341" algn="ctr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17341" marR="0" lvl="0" indent="-317341" algn="ctr" defTabSz="412544" eaLnBrk="1" fontAlgn="auto" latinLnBrk="0" hangingPunct="1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Regular" charset="0"/>
                <a:sym typeface="Helvetica Neue"/>
              </a:rPr>
              <a:t>Python</a:t>
            </a:r>
          </a:p>
        </p:txBody>
      </p:sp>
      <p:sp>
        <p:nvSpPr>
          <p:cNvPr id="79" name="Text Placeholder 72">
            <a:extLst>
              <a:ext uri="{FF2B5EF4-FFF2-40B4-BE49-F238E27FC236}">
                <a16:creationId xmlns:a16="http://schemas.microsoft.com/office/drawing/2014/main" id="{2F74AEAE-D61E-490E-801A-1EB9149B3E43}"/>
              </a:ext>
            </a:extLst>
          </p:cNvPr>
          <p:cNvSpPr txBox="1">
            <a:spLocks/>
          </p:cNvSpPr>
          <p:nvPr/>
        </p:nvSpPr>
        <p:spPr>
          <a:xfrm>
            <a:off x="7019215" y="5589240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0" marR="0" indent="0" algn="ctr" defTabSz="4125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412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Regular" charset="0"/>
                <a:sym typeface="Helvetica Neue"/>
              </a:rPr>
              <a:t>Guidewire</a:t>
            </a:r>
            <a:endParaRPr kumimoji="0" lang="fr-F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Regular" charset="0"/>
              <a:sym typeface="Helvetica Neue"/>
            </a:endParaRPr>
          </a:p>
        </p:txBody>
      </p:sp>
      <p:sp>
        <p:nvSpPr>
          <p:cNvPr id="80" name="Text Placeholder 72">
            <a:extLst>
              <a:ext uri="{FF2B5EF4-FFF2-40B4-BE49-F238E27FC236}">
                <a16:creationId xmlns:a16="http://schemas.microsoft.com/office/drawing/2014/main" id="{4EF58F42-802F-4F49-B111-3ADABD681F6A}"/>
              </a:ext>
            </a:extLst>
          </p:cNvPr>
          <p:cNvSpPr txBox="1">
            <a:spLocks/>
          </p:cNvSpPr>
          <p:nvPr/>
        </p:nvSpPr>
        <p:spPr>
          <a:xfrm>
            <a:off x="7019215" y="6081024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0" marR="0" indent="0" algn="ctr" defTabSz="4125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412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/>
              <a:t>Pipeline ETL/ELT</a:t>
            </a:r>
            <a:endParaRPr kumimoji="0" lang="fr-F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Regular" charset="0"/>
              <a:sym typeface="Helvetica Neue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32B7C2-6485-476A-84E2-38D00CD3453A}"/>
              </a:ext>
            </a:extLst>
          </p:cNvPr>
          <p:cNvGrpSpPr/>
          <p:nvPr/>
        </p:nvGrpSpPr>
        <p:grpSpPr>
          <a:xfrm>
            <a:off x="2771800" y="5300868"/>
            <a:ext cx="5724003" cy="240908"/>
            <a:chOff x="2771800" y="833003"/>
            <a:chExt cx="5724003" cy="240908"/>
          </a:xfrm>
        </p:grpSpPr>
        <p:sp>
          <p:nvSpPr>
            <p:cNvPr id="53" name="Rectangle 2">
              <a:extLst>
                <a:ext uri="{FF2B5EF4-FFF2-40B4-BE49-F238E27FC236}">
                  <a16:creationId xmlns:a16="http://schemas.microsoft.com/office/drawing/2014/main" id="{AC2CF0AF-D1E1-490A-94CE-E31410A8454C}"/>
                </a:ext>
              </a:extLst>
            </p:cNvPr>
            <p:cNvSpPr txBox="1"/>
            <p:nvPr/>
          </p:nvSpPr>
          <p:spPr>
            <a:xfrm>
              <a:off x="2771801" y="833003"/>
              <a:ext cx="5724002" cy="240908"/>
            </a:xfrm>
            <a:prstGeom prst="rect">
              <a:avLst/>
            </a:prstGeom>
            <a:noFill/>
          </p:spPr>
          <p:txBody>
            <a:bodyPr wrap="square" lIns="0" tIns="0" rIns="0" bIns="0" numCol="1" spcCol="71994" rtlCol="0" anchor="ctr">
              <a:noAutofit/>
            </a:bodyPr>
            <a:lstStyle/>
            <a:p>
              <a:pPr defTabSz="872436" eaLnBrk="0" fontAlgn="base" hangingPunct="0"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</a:pPr>
              <a:r>
                <a:rPr lang="fr-FR" sz="1200" b="1" dirty="0">
                  <a:solidFill>
                    <a:srgbClr val="646464"/>
                  </a:solidFill>
                  <a:latin typeface="EYInterstate Regular" panose="02000503020000020004" pitchFamily="2" charset="0"/>
                  <a:sym typeface="Arial Unicode MS" pitchFamily="34" charset="-128"/>
                </a:rPr>
                <a:t>OUTILS TECHNIQUES</a:t>
              </a:r>
              <a:endParaRPr lang="fr-FR" sz="900" dirty="0">
                <a:solidFill>
                  <a:srgbClr val="646464"/>
                </a:solidFill>
                <a:latin typeface="EYInterstate Regular" panose="02000503020000020004" pitchFamily="2" charset="0"/>
                <a:cs typeface="Arial" charset="0"/>
                <a:sym typeface="EYInterstate" panose="02000503020000020004" pitchFamily="2" charset="0"/>
              </a:endParaRPr>
            </a:p>
          </p:txBody>
        </p:sp>
        <p:cxnSp>
          <p:nvCxnSpPr>
            <p:cNvPr id="54" name="Connecteur droit 36">
              <a:extLst>
                <a:ext uri="{FF2B5EF4-FFF2-40B4-BE49-F238E27FC236}">
                  <a16:creationId xmlns:a16="http://schemas.microsoft.com/office/drawing/2014/main" id="{A4E96413-4F1D-4809-9318-931A9CD94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065648"/>
              <a:ext cx="306834" cy="0"/>
            </a:xfrm>
            <a:prstGeom prst="line">
              <a:avLst/>
            </a:prstGeom>
            <a:ln w="12700">
              <a:solidFill>
                <a:srgbClr val="FFE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 Placeholder 68">
            <a:extLst>
              <a:ext uri="{FF2B5EF4-FFF2-40B4-BE49-F238E27FC236}">
                <a16:creationId xmlns:a16="http://schemas.microsoft.com/office/drawing/2014/main" id="{D81BACB9-9466-431A-B125-7E8210A08C4E}"/>
              </a:ext>
            </a:extLst>
          </p:cNvPr>
          <p:cNvSpPr txBox="1">
            <a:spLocks/>
          </p:cNvSpPr>
          <p:nvPr/>
        </p:nvSpPr>
        <p:spPr>
          <a:xfrm>
            <a:off x="4964777" y="4617168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0" marR="0" indent="0" algn="ctr" defTabSz="4125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412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kern="0" dirty="0"/>
              <a:t>Databricks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Regular" charset="0"/>
              <a:sym typeface="Helvetica Neue"/>
            </a:endParaRPr>
          </a:p>
        </p:txBody>
      </p:sp>
      <p:sp>
        <p:nvSpPr>
          <p:cNvPr id="61" name="Text Placeholder 70">
            <a:extLst>
              <a:ext uri="{FF2B5EF4-FFF2-40B4-BE49-F238E27FC236}">
                <a16:creationId xmlns:a16="http://schemas.microsoft.com/office/drawing/2014/main" id="{88521E1B-2C3D-425D-B061-B5DA5CA70001}"/>
              </a:ext>
            </a:extLst>
          </p:cNvPr>
          <p:cNvSpPr txBox="1">
            <a:spLocks/>
          </p:cNvSpPr>
          <p:nvPr/>
        </p:nvSpPr>
        <p:spPr>
          <a:xfrm>
            <a:off x="2888911" y="4617168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0" marR="0" indent="0" algn="ctr" defTabSz="4125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412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kern="0" dirty="0"/>
              <a:t>Cloud</a:t>
            </a: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Regular" charset="0"/>
              <a:sym typeface="Helvetica Neue"/>
            </a:endParaRPr>
          </a:p>
        </p:txBody>
      </p:sp>
      <p:sp>
        <p:nvSpPr>
          <p:cNvPr id="62" name="Text Placeholder 72">
            <a:extLst>
              <a:ext uri="{FF2B5EF4-FFF2-40B4-BE49-F238E27FC236}">
                <a16:creationId xmlns:a16="http://schemas.microsoft.com/office/drawing/2014/main" id="{DE223EBF-A976-4631-99F9-234B510DA4A7}"/>
              </a:ext>
            </a:extLst>
          </p:cNvPr>
          <p:cNvSpPr txBox="1">
            <a:spLocks/>
          </p:cNvSpPr>
          <p:nvPr/>
        </p:nvSpPr>
        <p:spPr>
          <a:xfrm>
            <a:off x="4966881" y="4155258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0" marR="0" indent="0" algn="ctr" defTabSz="4125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412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Regular" charset="0"/>
                <a:sym typeface="Helvetica Neue"/>
              </a:rPr>
              <a:t>Data </a:t>
            </a:r>
            <a:r>
              <a:rPr kumimoji="0" lang="fr-FR" sz="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Regular" charset="0"/>
                <a:sym typeface="Helvetica Neue"/>
              </a:rPr>
              <a:t>Quality</a:t>
            </a:r>
            <a:endParaRPr kumimoji="0" lang="fr-F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Regular" charset="0"/>
              <a:sym typeface="Helvetica Neue"/>
            </a:endParaRPr>
          </a:p>
        </p:txBody>
      </p:sp>
      <p:sp>
        <p:nvSpPr>
          <p:cNvPr id="65" name="Text Placeholder 74">
            <a:extLst>
              <a:ext uri="{FF2B5EF4-FFF2-40B4-BE49-F238E27FC236}">
                <a16:creationId xmlns:a16="http://schemas.microsoft.com/office/drawing/2014/main" id="{CBBC54C4-465E-45D0-854E-F456670814B8}"/>
              </a:ext>
            </a:extLst>
          </p:cNvPr>
          <p:cNvSpPr txBox="1">
            <a:spLocks/>
          </p:cNvSpPr>
          <p:nvPr/>
        </p:nvSpPr>
        <p:spPr>
          <a:xfrm>
            <a:off x="2894484" y="4155258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317341" marR="0" indent="-317341" algn="ctr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17341" marR="0" lvl="0" indent="-317341" algn="ctr" defTabSz="412544" eaLnBrk="1" fontAlgn="auto" latinLnBrk="0" hangingPunct="1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Regular" charset="0"/>
                <a:sym typeface="Helvetica Neue"/>
              </a:rPr>
              <a:t>Data Mining</a:t>
            </a:r>
          </a:p>
        </p:txBody>
      </p:sp>
      <p:sp>
        <p:nvSpPr>
          <p:cNvPr id="74" name="Text Placeholder 72">
            <a:extLst>
              <a:ext uri="{FF2B5EF4-FFF2-40B4-BE49-F238E27FC236}">
                <a16:creationId xmlns:a16="http://schemas.microsoft.com/office/drawing/2014/main" id="{3A0FA490-8E47-4A33-91F9-0F50CE63FD18}"/>
              </a:ext>
            </a:extLst>
          </p:cNvPr>
          <p:cNvSpPr txBox="1">
            <a:spLocks/>
          </p:cNvSpPr>
          <p:nvPr/>
        </p:nvSpPr>
        <p:spPr>
          <a:xfrm>
            <a:off x="7025159" y="4125384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0" marR="0" indent="0" algn="ctr" defTabSz="4125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412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Regular" charset="0"/>
                <a:sym typeface="Helvetica Neue"/>
              </a:rPr>
              <a:t>Data Engineering</a:t>
            </a:r>
          </a:p>
        </p:txBody>
      </p:sp>
      <p:sp>
        <p:nvSpPr>
          <p:cNvPr id="81" name="Text Placeholder 72">
            <a:extLst>
              <a:ext uri="{FF2B5EF4-FFF2-40B4-BE49-F238E27FC236}">
                <a16:creationId xmlns:a16="http://schemas.microsoft.com/office/drawing/2014/main" id="{68E9BF41-85CB-487F-B39F-1BF08F811CF6}"/>
              </a:ext>
            </a:extLst>
          </p:cNvPr>
          <p:cNvSpPr txBox="1">
            <a:spLocks/>
          </p:cNvSpPr>
          <p:nvPr/>
        </p:nvSpPr>
        <p:spPr>
          <a:xfrm>
            <a:off x="7025159" y="4617168"/>
            <a:ext cx="1638312" cy="324000"/>
          </a:xfrm>
          <a:prstGeom prst="rect">
            <a:avLst/>
          </a:prstGeom>
          <a:solidFill>
            <a:schemeClr val="accent1">
              <a:lumMod val="40000"/>
              <a:lumOff val="60000"/>
              <a:alpha val="67843"/>
            </a:schemeClr>
          </a:solidFill>
          <a:ln w="50800" cap="rnd" cmpd="sng">
            <a:noFill/>
            <a:bevel/>
          </a:ln>
          <a:effectLst/>
        </p:spPr>
        <p:txBody>
          <a:bodyPr lIns="0" tIns="0" rIns="0" bIns="0" anchor="ctr" anchorCtr="0"/>
          <a:lstStyle>
            <a:lvl1pPr marL="0" marR="0" indent="0" algn="ctr" defTabSz="41254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fr-FR" sz="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EYInterstate Regular" charset="0"/>
                <a:ea typeface="EYInterstate Regular" charset="0"/>
                <a:cs typeface="EYInterstate Regular" charset="0"/>
                <a:sym typeface="Helvetica Neue"/>
              </a:defRPr>
            </a:lvl1pPr>
            <a:lvl2pPr marL="634683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52024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69365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86706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04048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221389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538730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2856071" marR="0" indent="-317341" algn="l" defTabSz="412544" latinLnBrk="0">
              <a:lnSpc>
                <a:spcPct val="100000"/>
              </a:lnSpc>
              <a:spcBef>
                <a:spcPts val="2949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2599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41254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kern="0" dirty="0" err="1"/>
              <a:t>Snowflake</a:t>
            </a:r>
            <a:endParaRPr kumimoji="0" lang="fr-FR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Regular" charset="0"/>
              <a:sym typeface="Helvetica Neue"/>
            </a:endParaRP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51574AE8-52F8-4236-B196-B40D07A43B29}"/>
              </a:ext>
            </a:extLst>
          </p:cNvPr>
          <p:cNvSpPr/>
          <p:nvPr/>
        </p:nvSpPr>
        <p:spPr>
          <a:xfrm>
            <a:off x="9175155" y="1167220"/>
            <a:ext cx="330582" cy="947301"/>
          </a:xfrm>
          <a:prstGeom prst="rightBrace">
            <a:avLst>
              <a:gd name="adj1" fmla="val 48434"/>
              <a:gd name="adj2" fmla="val 5000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0B1AAB-4853-4094-AAAD-BD63C94E43DC}"/>
              </a:ext>
            </a:extLst>
          </p:cNvPr>
          <p:cNvSpPr/>
          <p:nvPr/>
        </p:nvSpPr>
        <p:spPr>
          <a:xfrm>
            <a:off x="9612197" y="1196096"/>
            <a:ext cx="1656184" cy="821620"/>
          </a:xfrm>
          <a:prstGeom prst="rect">
            <a:avLst/>
          </a:prstGeom>
          <a:solidFill>
            <a:schemeClr val="accent4">
              <a:lumMod val="2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EY </a:t>
            </a:r>
            <a:r>
              <a:rPr lang="fr-FR" sz="1200" dirty="0" err="1">
                <a:solidFill>
                  <a:schemeClr val="tx2"/>
                </a:solidFill>
              </a:rPr>
              <a:t>Interstate</a:t>
            </a:r>
            <a:r>
              <a:rPr lang="fr-FR" sz="1200" dirty="0">
                <a:solidFill>
                  <a:schemeClr val="tx2"/>
                </a:solidFill>
              </a:rPr>
              <a:t> light 10 avec </a:t>
            </a:r>
            <a:r>
              <a:rPr lang="fr-FR" sz="1200" dirty="0" err="1">
                <a:solidFill>
                  <a:schemeClr val="tx2"/>
                </a:solidFill>
              </a:rPr>
              <a:t>bullets</a:t>
            </a:r>
            <a:r>
              <a:rPr lang="fr-FR" sz="1200" dirty="0">
                <a:solidFill>
                  <a:schemeClr val="tx2"/>
                </a:solidFill>
              </a:rPr>
              <a:t> en triangle </a:t>
            </a:r>
            <a:r>
              <a:rPr lang="fr-FR" sz="1200" dirty="0" err="1">
                <a:solidFill>
                  <a:schemeClr val="tx2"/>
                </a:solidFill>
              </a:rPr>
              <a:t>ey</a:t>
            </a:r>
            <a:r>
              <a:rPr lang="fr-FR" sz="1200" dirty="0">
                <a:solidFill>
                  <a:schemeClr val="tx2"/>
                </a:solidFill>
              </a:rPr>
              <a:t> jaune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D648B4B-169A-4A33-B2B6-9EF011666B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0632" y="2772665"/>
            <a:ext cx="2460400" cy="170767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9FDE8D6-9ED2-4906-A272-8B0D7CFA486B}"/>
              </a:ext>
            </a:extLst>
          </p:cNvPr>
          <p:cNvSpPr/>
          <p:nvPr/>
        </p:nvSpPr>
        <p:spPr>
          <a:xfrm>
            <a:off x="9518880" y="2607380"/>
            <a:ext cx="1656184" cy="821620"/>
          </a:xfrm>
          <a:prstGeom prst="rect">
            <a:avLst/>
          </a:prstGeom>
          <a:solidFill>
            <a:schemeClr val="accent4">
              <a:lumMod val="2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EY </a:t>
            </a:r>
            <a:r>
              <a:rPr lang="fr-FR" sz="1200" dirty="0" err="1">
                <a:solidFill>
                  <a:schemeClr val="tx2"/>
                </a:solidFill>
              </a:rPr>
              <a:t>Interstate</a:t>
            </a:r>
            <a:r>
              <a:rPr lang="fr-FR" sz="1200" dirty="0">
                <a:solidFill>
                  <a:schemeClr val="tx2"/>
                </a:solidFill>
              </a:rPr>
              <a:t> light 10 avec </a:t>
            </a:r>
            <a:r>
              <a:rPr lang="fr-FR" sz="1200" dirty="0" err="1">
                <a:solidFill>
                  <a:schemeClr val="tx2"/>
                </a:solidFill>
              </a:rPr>
              <a:t>bullets</a:t>
            </a:r>
            <a:r>
              <a:rPr lang="fr-FR" sz="1200" dirty="0">
                <a:solidFill>
                  <a:schemeClr val="tx2"/>
                </a:solidFill>
              </a:rPr>
              <a:t> en triangle </a:t>
            </a:r>
            <a:r>
              <a:rPr lang="fr-FR" sz="1200" dirty="0" err="1">
                <a:solidFill>
                  <a:schemeClr val="tx2"/>
                </a:solidFill>
              </a:rPr>
              <a:t>ey</a:t>
            </a:r>
            <a:r>
              <a:rPr lang="fr-FR" sz="1200" dirty="0">
                <a:solidFill>
                  <a:schemeClr val="tx2"/>
                </a:solidFill>
              </a:rPr>
              <a:t> jaune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1CA43A18-43CE-4AF0-ACC4-FD7241C01DDC}"/>
              </a:ext>
            </a:extLst>
          </p:cNvPr>
          <p:cNvSpPr/>
          <p:nvPr/>
        </p:nvSpPr>
        <p:spPr>
          <a:xfrm>
            <a:off x="9175155" y="2514667"/>
            <a:ext cx="238242" cy="1135673"/>
          </a:xfrm>
          <a:prstGeom prst="rightBrace">
            <a:avLst>
              <a:gd name="adj1" fmla="val 48434"/>
              <a:gd name="adj2" fmla="val 5000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5DDC8F9-29F5-4D05-88CD-030AF5BE7E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71948" y="5490176"/>
            <a:ext cx="1032258" cy="888367"/>
          </a:xfrm>
          <a:prstGeom prst="rect">
            <a:avLst/>
          </a:prstGeom>
        </p:spPr>
      </p:pic>
      <p:sp>
        <p:nvSpPr>
          <p:cNvPr id="55" name="Right Brace 54">
            <a:extLst>
              <a:ext uri="{FF2B5EF4-FFF2-40B4-BE49-F238E27FC236}">
                <a16:creationId xmlns:a16="http://schemas.microsoft.com/office/drawing/2014/main" id="{C51B7A3C-15D8-4EE2-9AF3-E899E897EFBB}"/>
              </a:ext>
            </a:extLst>
          </p:cNvPr>
          <p:cNvSpPr/>
          <p:nvPr/>
        </p:nvSpPr>
        <p:spPr>
          <a:xfrm>
            <a:off x="9175155" y="5333150"/>
            <a:ext cx="238242" cy="1135673"/>
          </a:xfrm>
          <a:prstGeom prst="rightBrace">
            <a:avLst>
              <a:gd name="adj1" fmla="val 48434"/>
              <a:gd name="adj2" fmla="val 5000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02D3A5-2878-4D38-9FD1-B85C62A1D564}"/>
              </a:ext>
            </a:extLst>
          </p:cNvPr>
          <p:cNvSpPr/>
          <p:nvPr/>
        </p:nvSpPr>
        <p:spPr>
          <a:xfrm>
            <a:off x="9582697" y="5490176"/>
            <a:ext cx="1555630" cy="821620"/>
          </a:xfrm>
          <a:prstGeom prst="rect">
            <a:avLst/>
          </a:prstGeom>
          <a:solidFill>
            <a:schemeClr val="accent4">
              <a:lumMod val="2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EY </a:t>
            </a:r>
            <a:r>
              <a:rPr lang="fr-FR" sz="1200" dirty="0" err="1">
                <a:solidFill>
                  <a:schemeClr val="tx2"/>
                </a:solidFill>
              </a:rPr>
              <a:t>interstate</a:t>
            </a:r>
            <a:r>
              <a:rPr lang="fr-FR" sz="1200" dirty="0">
                <a:solidFill>
                  <a:schemeClr val="tx2"/>
                </a:solidFill>
              </a:rPr>
              <a:t> 9 couleur texte :</a:t>
            </a:r>
          </a:p>
          <a:p>
            <a:pPr algn="ctr"/>
            <a:r>
              <a:rPr lang="fr-FR" sz="1200" dirty="0">
                <a:solidFill>
                  <a:schemeClr val="tx2"/>
                </a:solidFill>
              </a:rPr>
              <a:t>couleur </a:t>
            </a:r>
            <a:r>
              <a:rPr lang="fr-FR" sz="1200" dirty="0" err="1">
                <a:solidFill>
                  <a:schemeClr val="tx2"/>
                </a:solidFill>
              </a:rPr>
              <a:t>rect</a:t>
            </a:r>
            <a:r>
              <a:rPr lang="fr-FR" sz="1200" dirty="0">
                <a:solidFill>
                  <a:schemeClr val="tx2"/>
                </a:solidFill>
              </a:rPr>
              <a:t> :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7F56B6-1AD4-4EC8-96F7-102244C2FD76}"/>
              </a:ext>
            </a:extLst>
          </p:cNvPr>
          <p:cNvSpPr/>
          <p:nvPr/>
        </p:nvSpPr>
        <p:spPr>
          <a:xfrm>
            <a:off x="10911812" y="5841304"/>
            <a:ext cx="185885" cy="144016"/>
          </a:xfrm>
          <a:prstGeom prst="rect">
            <a:avLst/>
          </a:prstGeom>
          <a:solidFill>
            <a:srgbClr val="000000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EE8DC7-2CD0-40E4-819F-56A08A4365CD}"/>
              </a:ext>
            </a:extLst>
          </p:cNvPr>
          <p:cNvSpPr/>
          <p:nvPr/>
        </p:nvSpPr>
        <p:spPr>
          <a:xfrm>
            <a:off x="10911812" y="6055302"/>
            <a:ext cx="185885" cy="144016"/>
          </a:xfrm>
          <a:prstGeom prst="rect">
            <a:avLst/>
          </a:prstGeom>
          <a:solidFill>
            <a:srgbClr val="DCDCDC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1200" dirty="0">
              <a:solidFill>
                <a:schemeClr val="tx1"/>
              </a:solidFill>
            </a:endParaRPr>
          </a:p>
        </p:txBody>
      </p:sp>
      <p:pic>
        <p:nvPicPr>
          <p:cNvPr id="4" name="Image 3" descr="Une image contenant Visage humain, personne, sourire, habits&#10;&#10;Le contenu généré par l’IA peut être incorrect.">
            <a:extLst>
              <a:ext uri="{FF2B5EF4-FFF2-40B4-BE49-F238E27FC236}">
                <a16:creationId xmlns:a16="http://schemas.microsoft.com/office/drawing/2014/main" id="{0F9AD7A4-7AB1-BE53-D497-D50A282D9E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82"/>
            <a:ext cx="2460399" cy="2068530"/>
          </a:xfrm>
          <a:prstGeom prst="rect">
            <a:avLst/>
          </a:prstGeom>
        </p:spPr>
      </p:pic>
      <p:pic>
        <p:nvPicPr>
          <p:cNvPr id="1026" name="Picture 2" descr="Databricks Certified Data Engineer Associate • Sharad Saraf ...">
            <a:extLst>
              <a:ext uri="{FF2B5EF4-FFF2-40B4-BE49-F238E27FC236}">
                <a16:creationId xmlns:a16="http://schemas.microsoft.com/office/drawing/2014/main" id="{F4A797CC-88DA-959F-47C2-A8141DA8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424" y="5622142"/>
            <a:ext cx="972016" cy="97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owPro Core Certification - Credly">
            <a:extLst>
              <a:ext uri="{FF2B5EF4-FFF2-40B4-BE49-F238E27FC236}">
                <a16:creationId xmlns:a16="http://schemas.microsoft.com/office/drawing/2014/main" id="{37E4AD1C-B91F-F12D-8A98-40643BA79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40" y="5646369"/>
            <a:ext cx="966990" cy="101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ne image contenant texte, Police, capture d’écran, symbole&#10;&#10;Le contenu généré par l’IA peut être incorrect.">
            <a:extLst>
              <a:ext uri="{FF2B5EF4-FFF2-40B4-BE49-F238E27FC236}">
                <a16:creationId xmlns:a16="http://schemas.microsoft.com/office/drawing/2014/main" id="{FA8B0DEC-6E47-B6E6-B3FC-7CCA87728D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5" y="5714389"/>
            <a:ext cx="780173" cy="8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7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36B1F1C-15B3-4690-96FF-B21147F2F549}"/>
              </a:ext>
            </a:extLst>
          </p:cNvPr>
          <p:cNvGrpSpPr/>
          <p:nvPr/>
        </p:nvGrpSpPr>
        <p:grpSpPr>
          <a:xfrm>
            <a:off x="3449406" y="908720"/>
            <a:ext cx="5443074" cy="352100"/>
            <a:chOff x="3419872" y="209239"/>
            <a:chExt cx="5443074" cy="3521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49B9A8-F5EC-4230-A250-7C88C346D68D}"/>
                </a:ext>
              </a:extLst>
            </p:cNvPr>
            <p:cNvSpPr/>
            <p:nvPr/>
          </p:nvSpPr>
          <p:spPr>
            <a:xfrm>
              <a:off x="3419872" y="222393"/>
              <a:ext cx="1620000" cy="293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1. Expériences professionnelles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23BE58-CF2D-418D-BDD8-34FA3B8C2221}"/>
                </a:ext>
              </a:extLst>
            </p:cNvPr>
            <p:cNvSpPr/>
            <p:nvPr/>
          </p:nvSpPr>
          <p:spPr>
            <a:xfrm>
              <a:off x="6808761" y="223221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3. Formations suivies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6EF28B-250C-4010-B252-39DF0B45507F}"/>
                </a:ext>
              </a:extLst>
            </p:cNvPr>
            <p:cNvSpPr/>
            <p:nvPr/>
          </p:nvSpPr>
          <p:spPr>
            <a:xfrm>
              <a:off x="5114317" y="222807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2. Projets internes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AA2DA-6D45-47B8-94F3-C5AA5A064538}"/>
                </a:ext>
              </a:extLst>
            </p:cNvPr>
            <p:cNvSpPr/>
            <p:nvPr/>
          </p:nvSpPr>
          <p:spPr>
            <a:xfrm>
              <a:off x="8503205" y="209239"/>
              <a:ext cx="359741" cy="3521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Graphic 41" descr="Home with solid fill">
              <a:extLst>
                <a:ext uri="{FF2B5EF4-FFF2-40B4-BE49-F238E27FC236}">
                  <a16:creationId xmlns:a16="http://schemas.microsoft.com/office/drawing/2014/main" id="{D90580B5-7F90-413F-8D4A-08EF0D03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4286" y="209239"/>
              <a:ext cx="317580" cy="310834"/>
            </a:xfrm>
            <a:prstGeom prst="rect">
              <a:avLst/>
            </a:prstGeom>
          </p:spPr>
        </p:pic>
      </p:grpSp>
      <p:sp>
        <p:nvSpPr>
          <p:cNvPr id="50" name="Rectangle 2">
            <a:extLst>
              <a:ext uri="{FF2B5EF4-FFF2-40B4-BE49-F238E27FC236}">
                <a16:creationId xmlns:a16="http://schemas.microsoft.com/office/drawing/2014/main" id="{09E56745-427F-4151-8C3F-020F170F21A1}"/>
              </a:ext>
            </a:extLst>
          </p:cNvPr>
          <p:cNvSpPr txBox="1"/>
          <p:nvPr/>
        </p:nvSpPr>
        <p:spPr>
          <a:xfrm>
            <a:off x="194388" y="1729223"/>
            <a:ext cx="8750610" cy="4940137"/>
          </a:xfrm>
          <a:prstGeom prst="rect">
            <a:avLst/>
          </a:prstGeom>
          <a:noFill/>
        </p:spPr>
        <p:txBody>
          <a:bodyPr wrap="square" lIns="0" tIns="0" rIns="0" bIns="0" numCol="2" spcCol="71994" rtlCol="0">
            <a:noAutofit/>
          </a:bodyPr>
          <a:lstStyle/>
          <a:p>
            <a:pPr marL="0" lvl="1" defTabSz="653771" fontAlgn="base"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endParaRPr lang="fr-FR" sz="300" b="1" dirty="0">
              <a:solidFill>
                <a:srgbClr val="646464"/>
              </a:solidFill>
              <a:latin typeface="EYInterstate Regular" panose="02000503020000020004" pitchFamily="2" charset="0"/>
              <a:sym typeface="EYInterstate" panose="02000503020000020004" pitchFamily="2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7C027E-7179-4EF3-AB65-F18AAC587A8F}"/>
              </a:ext>
            </a:extLst>
          </p:cNvPr>
          <p:cNvGrpSpPr/>
          <p:nvPr/>
        </p:nvGrpSpPr>
        <p:grpSpPr>
          <a:xfrm>
            <a:off x="194388" y="1387892"/>
            <a:ext cx="5724003" cy="240908"/>
            <a:chOff x="2771800" y="833003"/>
            <a:chExt cx="5724003" cy="240908"/>
          </a:xfrm>
        </p:grpSpPr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63619E70-619D-4304-B1E0-440788F6D899}"/>
                </a:ext>
              </a:extLst>
            </p:cNvPr>
            <p:cNvSpPr txBox="1"/>
            <p:nvPr/>
          </p:nvSpPr>
          <p:spPr>
            <a:xfrm>
              <a:off x="2771801" y="833003"/>
              <a:ext cx="5724002" cy="240908"/>
            </a:xfrm>
            <a:prstGeom prst="rect">
              <a:avLst/>
            </a:prstGeom>
            <a:noFill/>
          </p:spPr>
          <p:txBody>
            <a:bodyPr wrap="square" lIns="0" tIns="0" rIns="0" bIns="0" numCol="1" spcCol="71994" rtlCol="0" anchor="ctr">
              <a:noAutofit/>
            </a:bodyPr>
            <a:lstStyle/>
            <a:p>
              <a:pPr defTabSz="872436" eaLnBrk="0" fontAlgn="base" hangingPunct="0"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</a:pPr>
              <a:r>
                <a:rPr lang="fr-FR" sz="1200" b="1" dirty="0">
                  <a:solidFill>
                    <a:srgbClr val="646464"/>
                  </a:solidFill>
                  <a:latin typeface="EYInterstate Regular" panose="02000503020000020004" pitchFamily="2" charset="0"/>
                  <a:sym typeface="Arial Unicode MS" pitchFamily="34" charset="-128"/>
                </a:rPr>
                <a:t>EXPERIENCES PROFESIONNELLES (1/2)</a:t>
              </a:r>
              <a:endParaRPr lang="fr-FR" sz="900" dirty="0">
                <a:solidFill>
                  <a:srgbClr val="646464"/>
                </a:solidFill>
                <a:latin typeface="EYInterstate Regular" panose="02000503020000020004" pitchFamily="2" charset="0"/>
                <a:cs typeface="Arial" charset="0"/>
                <a:sym typeface="EYInterstate" panose="02000503020000020004" pitchFamily="2" charset="0"/>
              </a:endParaRPr>
            </a:p>
          </p:txBody>
        </p:sp>
        <p:cxnSp>
          <p:nvCxnSpPr>
            <p:cNvPr id="28" name="Connecteur droit 36">
              <a:extLst>
                <a:ext uri="{FF2B5EF4-FFF2-40B4-BE49-F238E27FC236}">
                  <a16:creationId xmlns:a16="http://schemas.microsoft.com/office/drawing/2014/main" id="{012A46D0-AE5E-4CEF-88FA-8FCFD44FD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065648"/>
              <a:ext cx="306834" cy="0"/>
            </a:xfrm>
            <a:prstGeom prst="line">
              <a:avLst/>
            </a:prstGeom>
            <a:ln w="12700">
              <a:solidFill>
                <a:srgbClr val="FFE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CEE34615-8D20-28AC-8606-19266D3A4CC1}"/>
              </a:ext>
            </a:extLst>
          </p:cNvPr>
          <p:cNvGrpSpPr/>
          <p:nvPr/>
        </p:nvGrpSpPr>
        <p:grpSpPr>
          <a:xfrm>
            <a:off x="157618" y="188594"/>
            <a:ext cx="8824151" cy="576111"/>
            <a:chOff x="157618" y="620688"/>
            <a:chExt cx="8824151" cy="72008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E6BA618-3EB4-85A0-6A83-0259B3370BB5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57618" y="620688"/>
              <a:ext cx="8824151" cy="720080"/>
            </a:xfrm>
            <a:prstGeom prst="rect">
              <a:avLst/>
            </a:prstGeom>
            <a:solidFill>
              <a:srgbClr val="FFE6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80071" tIns="40036" rIns="80071" bIns="40036" anchor="ctr"/>
            <a:lstStyle/>
            <a:p>
              <a:pPr lvl="2"/>
              <a:endParaRPr lang="fr-FR" altLang="fr-FR" sz="1000" b="1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lvl="2"/>
              <a:endParaRPr lang="fr-FR" altLang="fr-FR" sz="1000" b="1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marL="715963" lvl="2"/>
              <a:r>
                <a:rPr lang="fr-FR" altLang="fr-FR" sz="1000" b="1" dirty="0" err="1">
                  <a:solidFill>
                    <a:prstClr val="black"/>
                  </a:solidFill>
                  <a:latin typeface="EYInterstate Regular" panose="02000503020000020004" pitchFamily="2" charset="0"/>
                </a:rPr>
                <a:t>Yaniv</a:t>
              </a:r>
              <a:r>
                <a:rPr lang="fr-FR" altLang="fr-FR" sz="1000" b="1" dirty="0">
                  <a:solidFill>
                    <a:prstClr val="black"/>
                  </a:solidFill>
                  <a:latin typeface="EYInterstate Regular" panose="02000503020000020004" pitchFamily="2" charset="0"/>
                </a:rPr>
                <a:t> Benichou</a:t>
              </a:r>
            </a:p>
            <a:p>
              <a:pPr marL="715963" lvl="2"/>
              <a:r>
                <a:rPr lang="fr-FR" altLang="fr-FR" sz="1000" dirty="0">
                  <a:solidFill>
                    <a:prstClr val="black"/>
                  </a:solidFill>
                  <a:latin typeface="EYInterstate Regular" panose="02000503020000020004" pitchFamily="2" charset="0"/>
                </a:rPr>
                <a:t>Staff/Assistant – Data &amp; Analytics</a:t>
              </a:r>
            </a:p>
            <a:p>
              <a:pPr lvl="2"/>
              <a:r>
                <a:rPr lang="fr-FR" altLang="fr-FR" sz="1000" dirty="0">
                  <a:latin typeface="EYInterstate Regular" panose="02000503020000020004" pitchFamily="2" charset="0"/>
                </a:rPr>
                <a:t> </a:t>
              </a:r>
              <a:endParaRPr lang="fr-FR" altLang="fr-FR" sz="1000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marL="911595" lvl="2" indent="-111169" defTabSz="911595">
                <a:spcAft>
                  <a:spcPct val="0"/>
                </a:spcAft>
              </a:pPr>
              <a:endParaRPr lang="fr-FR" altLang="fr-FR" sz="1100" kern="0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: Rounded Corners 14">
              <a:extLst>
                <a:ext uri="{FF2B5EF4-FFF2-40B4-BE49-F238E27FC236}">
                  <a16:creationId xmlns:a16="http://schemas.microsoft.com/office/drawing/2014/main" id="{407EAF14-CA48-1B2C-0DB4-6817384F3C51}"/>
                </a:ext>
              </a:extLst>
            </p:cNvPr>
            <p:cNvSpPr/>
            <p:nvPr/>
          </p:nvSpPr>
          <p:spPr>
            <a:xfrm>
              <a:off x="6615644" y="819836"/>
              <a:ext cx="2067431" cy="311770"/>
            </a:xfrm>
            <a:prstGeom prst="roundRect">
              <a:avLst/>
            </a:prstGeom>
            <a:noFill/>
            <a:ln>
              <a:solidFill>
                <a:srgbClr val="2E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100" i="1" dirty="0">
                  <a:solidFill>
                    <a:srgbClr val="2E2E38"/>
                  </a:solidFill>
                  <a:latin typeface="EYInterstate Bold"/>
                </a:rPr>
                <a:t>Base CV T1 FY26</a:t>
              </a:r>
            </a:p>
          </p:txBody>
        </p:sp>
      </p:grpSp>
      <p:pic>
        <p:nvPicPr>
          <p:cNvPr id="9" name="Image 8" descr="Une image contenant Visage humain, personne, sourire, habits&#10;&#10;Le contenu généré par l’IA peut être incorrect.">
            <a:extLst>
              <a:ext uri="{FF2B5EF4-FFF2-40B4-BE49-F238E27FC236}">
                <a16:creationId xmlns:a16="http://schemas.microsoft.com/office/drawing/2014/main" id="{45C6C484-36C3-FB8A-25C1-DDDC88384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9" y="188640"/>
            <a:ext cx="687304" cy="57783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D2FA63E-BB0A-9DB6-FA3B-13A58FCDFE0F}"/>
              </a:ext>
            </a:extLst>
          </p:cNvPr>
          <p:cNvSpPr txBox="1"/>
          <p:nvPr/>
        </p:nvSpPr>
        <p:spPr>
          <a:xfrm>
            <a:off x="346788" y="1881623"/>
            <a:ext cx="8750610" cy="4940137"/>
          </a:xfrm>
          <a:prstGeom prst="rect">
            <a:avLst/>
          </a:prstGeom>
          <a:noFill/>
        </p:spPr>
        <p:txBody>
          <a:bodyPr wrap="square" lIns="0" tIns="0" rIns="0" bIns="0" numCol="2" spcCol="71994" rtlCol="0">
            <a:noAutofit/>
          </a:bodyPr>
          <a:lstStyle/>
          <a:p>
            <a:pPr defTabSz="872436" eaLnBrk="0" fontAlgn="base" hangingPunct="0">
              <a:spcAft>
                <a:spcPts val="600"/>
              </a:spcAft>
              <a:buClr>
                <a:srgbClr val="FFD200"/>
              </a:buClr>
              <a:buSzPct val="75000"/>
              <a:tabLst>
                <a:tab pos="1415099" algn="l"/>
                <a:tab pos="2830197" algn="l"/>
                <a:tab pos="4089454" algn="r"/>
              </a:tabLst>
            </a:pPr>
            <a:r>
              <a:rPr lang="fr-FR" sz="1000" b="1" kern="1200" dirty="0">
                <a:solidFill>
                  <a:srgbClr val="000000"/>
                </a:solidFill>
                <a:latin typeface="EYInterstate Light"/>
                <a:sym typeface="EYInterstate"/>
              </a:rPr>
              <a:t>Pour </a:t>
            </a:r>
            <a:r>
              <a:rPr lang="fr-FR" sz="1000" b="1" dirty="0">
                <a:solidFill>
                  <a:srgbClr val="000000"/>
                </a:solidFill>
                <a:latin typeface="EYInterstate Light"/>
                <a:sym typeface="EYInterstate"/>
              </a:rPr>
              <a:t>une grande assurance : Développeur Data Pipeline (1 an) (01/2025 – 06/2025)</a:t>
            </a:r>
            <a:endParaRPr lang="fr-FR" sz="1000" b="1" kern="1200" dirty="0">
              <a:solidFill>
                <a:srgbClr val="000000"/>
              </a:solidFill>
            </a:endParaRP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/>
              <a:t>Développement et configuration de solutions d'assurance avec la suite </a:t>
            </a:r>
            <a:r>
              <a:rPr lang="fr-FR" sz="1000" dirty="0" err="1"/>
              <a:t>GuideWire</a:t>
            </a:r>
            <a:r>
              <a:rPr lang="fr-FR" sz="1000" dirty="0"/>
              <a:t>, incluant la création et modification d'entités dans le modèle de données selon les spécifications métiers </a:t>
            </a: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/>
              <a:t>Implémentation d'intégrations complexes entre </a:t>
            </a:r>
            <a:r>
              <a:rPr lang="fr-FR" sz="1000" dirty="0" err="1"/>
              <a:t>GuideWire</a:t>
            </a:r>
            <a:r>
              <a:rPr lang="fr-FR" sz="1000" dirty="0"/>
              <a:t> et les systèmes existants via requêtes SQL optimisées dans PostgreSQL </a:t>
            </a: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/>
              <a:t>Administration de l'environnement </a:t>
            </a:r>
            <a:r>
              <a:rPr lang="fr-FR" sz="1000" dirty="0" err="1"/>
              <a:t>GuideWire</a:t>
            </a:r>
            <a:r>
              <a:rPr lang="fr-FR" sz="1000" dirty="0"/>
              <a:t> sur serveurs Linux et gestion du code source via Git (</a:t>
            </a:r>
            <a:r>
              <a:rPr lang="fr-FR" sz="1000" dirty="0" err="1"/>
              <a:t>Bitbucket</a:t>
            </a:r>
            <a:r>
              <a:rPr lang="fr-FR" sz="1000" dirty="0"/>
              <a:t>), garantissant stabilité et traçabilité des modifications </a:t>
            </a: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/>
              <a:t>Diagnostic et résolution des anomalies détectées lors des phases de test et de recette, assurant la conformité des configurations </a:t>
            </a:r>
            <a:r>
              <a:rPr lang="fr-FR" sz="1000" dirty="0" err="1"/>
              <a:t>GuideWire</a:t>
            </a:r>
            <a:r>
              <a:rPr lang="fr-FR" sz="1000" dirty="0"/>
              <a:t> aux exigences métiers</a:t>
            </a: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 charset="0"/>
            </a:endParaRP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Langages/Outils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 SQL, Python, </a:t>
            </a:r>
            <a:r>
              <a:rPr lang="fr-FR" sz="1000" dirty="0" err="1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Guidewire</a:t>
            </a:r>
            <a:endParaRPr lang="fr-FR" sz="1000" dirty="0">
              <a:solidFill>
                <a:srgbClr val="7F7E82">
                  <a:lumMod val="75000"/>
                </a:srgbClr>
              </a:solidFill>
              <a:latin typeface="EYInterstate Light" panose="02000506000000020004" pitchFamily="2" charset="0"/>
              <a:cs typeface="Calibri Light" panose="020F0302020204030204" pitchFamily="34" charset="0"/>
            </a:endParaRP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Plateforme/OS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 AWS Workspace</a:t>
            </a: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Compétences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gestion de bases de données, Script d’automatisation, </a:t>
            </a:r>
            <a:r>
              <a:rPr lang="fr-FR" sz="1000" dirty="0" err="1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versionning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, </a:t>
            </a:r>
            <a:r>
              <a:rPr lang="fr-FR" sz="1000" dirty="0" err="1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Guidewire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.</a:t>
            </a:r>
            <a:endParaRPr lang="fr-FR" sz="1000" b="1" kern="1200" dirty="0">
              <a:solidFill>
                <a:srgbClr val="000000"/>
              </a:solidFill>
              <a:latin typeface="EYInterstate Light"/>
              <a:sym typeface="EYInterstate" panose="02000503020000020004" pitchFamily="2" charset="0"/>
            </a:endParaRPr>
          </a:p>
          <a:p>
            <a:pPr marL="0" lvl="1" indent="0" defTabSz="653771" fontAlgn="base">
              <a:spcBef>
                <a:spcPts val="600"/>
              </a:spcBef>
              <a:spcAft>
                <a:spcPts val="450"/>
              </a:spcAft>
              <a:buClr>
                <a:srgbClr val="FFD200"/>
              </a:buClr>
              <a:buNone/>
              <a:tabLst>
                <a:tab pos="2120849" algn="l"/>
                <a:tab pos="3064489" algn="r"/>
              </a:tabLst>
              <a:defRPr/>
            </a:pPr>
            <a:r>
              <a:rPr lang="fr-FR" sz="1000" b="1" kern="1200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Pour une grande assurance </a:t>
            </a:r>
            <a:r>
              <a:rPr lang="fr-FR" sz="1000" b="1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mutualiste </a:t>
            </a:r>
            <a:r>
              <a:rPr lang="fr-FR" sz="1000" b="1" kern="1200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: </a:t>
            </a:r>
            <a:r>
              <a:rPr lang="fr-FR" sz="1000" b="1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Construction</a:t>
            </a:r>
            <a:r>
              <a:rPr lang="fr-FR" sz="1000" b="1" kern="1200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 d’une Data Platform sur Azure. (4 mois) (04/2024 – 08/2024)</a:t>
            </a:r>
            <a:endParaRPr lang="fr-FR" sz="1000" b="1" dirty="0">
              <a:latin typeface="EYInterstate Light"/>
            </a:endParaRP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Mise en place d'un service Azure Data </a:t>
            </a:r>
            <a:r>
              <a:rPr lang="fr-F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Factory</a:t>
            </a: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 pour l'orchestration des données. 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Stockage des données dans un Data Lake.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ea typeface="+mn-lt"/>
                <a:cs typeface="+mn-lt"/>
                <a:sym typeface="EYInterstate" panose="02000503020000020004" pitchFamily="2" charset="0"/>
              </a:rPr>
              <a:t>Implémentation des règles métiers et de contrôle de qualité de données sur </a:t>
            </a:r>
            <a:r>
              <a:rPr lang="fr-F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ea typeface="+mn-lt"/>
                <a:cs typeface="+mn-lt"/>
                <a:sym typeface="EYInterstate" panose="02000503020000020004" pitchFamily="2" charset="0"/>
              </a:rPr>
              <a:t>Databricks</a:t>
            </a: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ea typeface="+mn-lt"/>
                <a:cs typeface="+mn-lt"/>
                <a:sym typeface="EYInterstate" panose="02000503020000020004" pitchFamily="2" charset="0"/>
              </a:rPr>
              <a:t>.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Mise en place d’un environnement </a:t>
            </a:r>
            <a:r>
              <a:rPr lang="fr-F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Databricks</a:t>
            </a: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 pour le traitement des données.</a:t>
            </a: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 </a:t>
            </a: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Optimisation des traitements en utilisant Spark et SQL. </a:t>
            </a: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Evaluation des performances personnalisées des pipelines ETL.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 charset="0"/>
            </a:endParaRP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Déploiement sur Azure.</a:t>
            </a: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Langages/Outils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Spark, Python, </a:t>
            </a:r>
            <a:r>
              <a:rPr lang="fr-FR" sz="1000" dirty="0" err="1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Databricks</a:t>
            </a:r>
            <a:endParaRPr lang="fr-FR" sz="1000" dirty="0">
              <a:solidFill>
                <a:srgbClr val="7F7E82">
                  <a:lumMod val="75000"/>
                </a:srgbClr>
              </a:solidFill>
              <a:latin typeface="EYInterstate Light" panose="02000506000000020004" pitchFamily="2" charset="0"/>
              <a:cs typeface="Calibri Light" panose="020F0302020204030204" pitchFamily="34" charset="0"/>
            </a:endParaRP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Plateforme/OS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Azure</a:t>
            </a:r>
          </a:p>
          <a:p>
            <a:pPr marL="0" lvl="1" indent="3175" defTabSz="653771" fontAlgn="base"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Compétences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Data Platform, acquis technique en services cloud Azure, analyse sur des grands volumes de données, synthèse visuelle des résultats</a:t>
            </a:r>
          </a:p>
          <a:p>
            <a:pPr marL="0" lvl="1" indent="3175" defTabSz="653771" fontAlgn="base"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endParaRPr lang="fr-FR" sz="300" b="1" dirty="0">
              <a:solidFill>
                <a:srgbClr val="646464"/>
              </a:solidFill>
              <a:latin typeface="EYInterstate Regular" panose="02000503020000020004" pitchFamily="2" charset="0"/>
              <a:sym typeface="EYInterstate" panose="02000503020000020004" pitchFamily="2" charset="0"/>
            </a:endParaRPr>
          </a:p>
          <a:p>
            <a:pPr>
              <a:spcAft>
                <a:spcPts val="600"/>
              </a:spcAft>
              <a:defRPr/>
            </a:pPr>
            <a:r>
              <a:rPr lang="fr-FR" sz="1000" b="1" kern="1200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Projet EY : Développement </a:t>
            </a:r>
            <a:r>
              <a:rPr lang="fr-FR" sz="1000" b="1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et déploiement d’une</a:t>
            </a:r>
            <a:r>
              <a:rPr lang="fr-FR" sz="1000" b="1" kern="1200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 application IA</a:t>
            </a:r>
            <a:r>
              <a:rPr lang="fr-FR" sz="1000" b="1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 et NLP</a:t>
            </a:r>
          </a:p>
          <a:p>
            <a:pPr>
              <a:spcAft>
                <a:spcPts val="600"/>
              </a:spcAft>
              <a:defRPr/>
            </a:pPr>
            <a:r>
              <a:rPr lang="fr-FR" sz="1000" b="1" kern="1200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(</a:t>
            </a:r>
            <a:r>
              <a:rPr lang="fr-FR" sz="1000" b="1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6 mois) (10/2023 – 04/2024)</a:t>
            </a:r>
            <a:endParaRPr lang="fr-FR" sz="1000" b="1" kern="1200" dirty="0">
              <a:solidFill>
                <a:srgbClr val="000000"/>
              </a:solidFill>
              <a:latin typeface="EYInterstate Light"/>
            </a:endParaRPr>
          </a:p>
          <a:p>
            <a:pPr marL="171450" lvl="2" indent="-171450" fontAlgn="base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Création de la base de données à partir du </a:t>
            </a:r>
            <a:r>
              <a:rPr lang="fr-F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scraping</a:t>
            </a: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 d'articles financiers provenant de 6 sources différentes.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Contribution au développement d’un moteur de </a:t>
            </a:r>
            <a:r>
              <a:rPr lang="fr-FR" sz="1000" dirty="0">
                <a:latin typeface="EYInterstate Light"/>
              </a:rPr>
              <a:t>recherche fondé sur un modèle de langage à grande échelle (LLM) (GPT</a:t>
            </a: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).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latin typeface="EYInterstate Light"/>
              </a:rPr>
              <a:t>Construction d'une application web et gestion de l'UX pour les utilisateurs. </a:t>
            </a:r>
            <a:endParaRPr lang="fr-FR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171450" lvl="2" indent="-171450" fontAlgn="base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latin typeface="EYInterstate Light"/>
              </a:rPr>
              <a:t>Développement </a:t>
            </a: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d’une partie de l’architecture fonctionnelle des données et de sa pipeline ETL.</a:t>
            </a:r>
          </a:p>
          <a:p>
            <a:pPr marL="171450" lvl="2" indent="-171450" fontAlgn="base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Création d’une solution d'automatisation de mise à jour de la base de données, optimisant la gestion des données et assurant la pertinence des résultats pour les utilisateurs.</a:t>
            </a:r>
          </a:p>
          <a:p>
            <a:pPr marL="171450" lvl="2" indent="-171450" fontAlgn="base">
              <a:lnSpc>
                <a:spcPct val="110000"/>
              </a:lnSpc>
              <a:spcBef>
                <a:spcPts val="0"/>
              </a:spcBef>
              <a:defRPr/>
            </a:pP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Langages/Outils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Python, Web </a:t>
            </a:r>
            <a:r>
              <a:rPr lang="fr-FR" sz="1000" dirty="0" err="1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Scraping</a:t>
            </a:r>
            <a:endParaRPr lang="fr-FR" sz="1000" dirty="0">
              <a:solidFill>
                <a:srgbClr val="7F7E82">
                  <a:lumMod val="75000"/>
                </a:srgbClr>
              </a:solidFill>
              <a:latin typeface="EYInterstate Light" panose="02000506000000020004" pitchFamily="2" charset="0"/>
              <a:cs typeface="Calibri Light" panose="020F0302020204030204" pitchFamily="34" charset="0"/>
            </a:endParaRP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Plateforme/OS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</a:t>
            </a:r>
            <a:r>
              <a:rPr lang="fr-FR" sz="1000" dirty="0" err="1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Streamlit</a:t>
            </a:r>
            <a:endParaRPr lang="fr-FR" sz="1000" dirty="0">
              <a:solidFill>
                <a:srgbClr val="7F7E82">
                  <a:lumMod val="75000"/>
                </a:srgbClr>
              </a:solidFill>
              <a:latin typeface="EYInterstate Light" panose="02000506000000020004" pitchFamily="2" charset="0"/>
              <a:cs typeface="Calibri Light" panose="020F0302020204030204" pitchFamily="34" charset="0"/>
            </a:endParaRPr>
          </a:p>
          <a:p>
            <a:pPr marL="0" lvl="1" indent="3175" defTabSz="653771" fontAlgn="base"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Compétences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Data Mining, Web </a:t>
            </a:r>
            <a:r>
              <a:rPr lang="fr-FR" sz="1000" dirty="0" err="1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Scraping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, analyse sur des grands volumes de données, synthèse visuelle des résultats</a:t>
            </a: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 charset="0"/>
            </a:endParaRP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endParaRPr lang="fr-FR" sz="1000" dirty="0">
              <a:solidFill>
                <a:srgbClr val="7F7E82">
                  <a:lumMod val="75000"/>
                </a:srgbClr>
              </a:solidFill>
              <a:latin typeface="EYInterstate Light" panose="02000506000000020004" pitchFamily="2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3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4BBB6E-F873-45EE-AFB0-8C02E9A221F5}"/>
              </a:ext>
            </a:extLst>
          </p:cNvPr>
          <p:cNvGrpSpPr/>
          <p:nvPr/>
        </p:nvGrpSpPr>
        <p:grpSpPr>
          <a:xfrm>
            <a:off x="157618" y="188594"/>
            <a:ext cx="8824151" cy="576111"/>
            <a:chOff x="157618" y="620688"/>
            <a:chExt cx="8824151" cy="720080"/>
          </a:xfrm>
        </p:grpSpPr>
        <p:sp>
          <p:nvSpPr>
            <p:cNvPr id="32" name="Rectangle 1">
              <a:extLst>
                <a:ext uri="{FF2B5EF4-FFF2-40B4-BE49-F238E27FC236}">
                  <a16:creationId xmlns:a16="http://schemas.microsoft.com/office/drawing/2014/main" id="{7663D327-9441-41F2-BF31-4CB02276FC45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57618" y="620688"/>
              <a:ext cx="8824151" cy="720080"/>
            </a:xfrm>
            <a:prstGeom prst="rect">
              <a:avLst/>
            </a:prstGeom>
            <a:solidFill>
              <a:srgbClr val="FFE6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80071" tIns="40036" rIns="80071" bIns="40036" anchor="ctr"/>
            <a:lstStyle/>
            <a:p>
              <a:pPr lvl="2"/>
              <a:endParaRPr lang="fr-FR" altLang="fr-FR" sz="1000" b="1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lvl="2"/>
              <a:endParaRPr lang="fr-FR" altLang="fr-FR" sz="1000" b="1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marL="715963" lvl="2"/>
              <a:r>
                <a:rPr lang="fr-FR" altLang="fr-FR" sz="1000" b="1" dirty="0" err="1">
                  <a:solidFill>
                    <a:prstClr val="black"/>
                  </a:solidFill>
                  <a:latin typeface="EYInterstate Regular" panose="02000503020000020004" pitchFamily="2" charset="0"/>
                </a:rPr>
                <a:t>Yaniv</a:t>
              </a:r>
              <a:r>
                <a:rPr lang="fr-FR" altLang="fr-FR" sz="1000" b="1" dirty="0">
                  <a:solidFill>
                    <a:prstClr val="black"/>
                  </a:solidFill>
                  <a:latin typeface="EYInterstate Regular" panose="02000503020000020004" pitchFamily="2" charset="0"/>
                </a:rPr>
                <a:t> Benichou</a:t>
              </a:r>
            </a:p>
            <a:p>
              <a:pPr marL="715963" lvl="2"/>
              <a:r>
                <a:rPr lang="fr-FR" altLang="fr-FR" sz="1000" dirty="0">
                  <a:solidFill>
                    <a:prstClr val="black"/>
                  </a:solidFill>
                  <a:latin typeface="EYInterstate Regular" panose="02000503020000020004" pitchFamily="2" charset="0"/>
                </a:rPr>
                <a:t>Staff/Assistant – Data &amp; Analytics</a:t>
              </a:r>
            </a:p>
            <a:p>
              <a:pPr lvl="2"/>
              <a:r>
                <a:rPr lang="fr-FR" altLang="fr-FR" sz="1000" dirty="0">
                  <a:latin typeface="EYInterstate Regular" panose="02000503020000020004" pitchFamily="2" charset="0"/>
                </a:rPr>
                <a:t> </a:t>
              </a:r>
              <a:endParaRPr lang="fr-FR" altLang="fr-FR" sz="1000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marL="911595" lvl="2" indent="-111169" defTabSz="911595">
                <a:spcAft>
                  <a:spcPct val="0"/>
                </a:spcAft>
              </a:pPr>
              <a:endParaRPr lang="fr-FR" altLang="fr-FR" sz="1100" kern="0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803CB2-76DF-4825-A485-54CE2FA0C364}"/>
                </a:ext>
              </a:extLst>
            </p:cNvPr>
            <p:cNvSpPr/>
            <p:nvPr/>
          </p:nvSpPr>
          <p:spPr>
            <a:xfrm>
              <a:off x="6615644" y="819836"/>
              <a:ext cx="2067431" cy="311770"/>
            </a:xfrm>
            <a:prstGeom prst="roundRect">
              <a:avLst/>
            </a:prstGeom>
            <a:noFill/>
            <a:ln>
              <a:solidFill>
                <a:srgbClr val="2E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100" i="1" dirty="0">
                  <a:solidFill>
                    <a:srgbClr val="2E2E38"/>
                  </a:solidFill>
                  <a:latin typeface="EYInterstate Bold"/>
                </a:rPr>
                <a:t>Base CV T1 FY26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36B1F1C-15B3-4690-96FF-B21147F2F549}"/>
              </a:ext>
            </a:extLst>
          </p:cNvPr>
          <p:cNvGrpSpPr/>
          <p:nvPr/>
        </p:nvGrpSpPr>
        <p:grpSpPr>
          <a:xfrm>
            <a:off x="3449406" y="908720"/>
            <a:ext cx="5443074" cy="352100"/>
            <a:chOff x="3419872" y="209239"/>
            <a:chExt cx="5443074" cy="3521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49B9A8-F5EC-4230-A250-7C88C346D68D}"/>
                </a:ext>
              </a:extLst>
            </p:cNvPr>
            <p:cNvSpPr/>
            <p:nvPr/>
          </p:nvSpPr>
          <p:spPr>
            <a:xfrm>
              <a:off x="3419872" y="222393"/>
              <a:ext cx="1620000" cy="293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1. Expériences professionnelles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23BE58-CF2D-418D-BDD8-34FA3B8C2221}"/>
                </a:ext>
              </a:extLst>
            </p:cNvPr>
            <p:cNvSpPr/>
            <p:nvPr/>
          </p:nvSpPr>
          <p:spPr>
            <a:xfrm>
              <a:off x="6808761" y="223221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3. Formations suivies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6EF28B-250C-4010-B252-39DF0B45507F}"/>
                </a:ext>
              </a:extLst>
            </p:cNvPr>
            <p:cNvSpPr/>
            <p:nvPr/>
          </p:nvSpPr>
          <p:spPr>
            <a:xfrm>
              <a:off x="5114317" y="222807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2. Projets internes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AA2DA-6D45-47B8-94F3-C5AA5A064538}"/>
                </a:ext>
              </a:extLst>
            </p:cNvPr>
            <p:cNvSpPr/>
            <p:nvPr/>
          </p:nvSpPr>
          <p:spPr>
            <a:xfrm>
              <a:off x="8503205" y="209239"/>
              <a:ext cx="359741" cy="3521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Graphic 41" descr="Home with solid fill">
              <a:extLst>
                <a:ext uri="{FF2B5EF4-FFF2-40B4-BE49-F238E27FC236}">
                  <a16:creationId xmlns:a16="http://schemas.microsoft.com/office/drawing/2014/main" id="{D90580B5-7F90-413F-8D4A-08EF0D03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4286" y="209239"/>
              <a:ext cx="317580" cy="310834"/>
            </a:xfrm>
            <a:prstGeom prst="rect">
              <a:avLst/>
            </a:prstGeom>
          </p:spPr>
        </p:pic>
      </p:grpSp>
      <p:sp>
        <p:nvSpPr>
          <p:cNvPr id="50" name="Rectangle 2">
            <a:extLst>
              <a:ext uri="{FF2B5EF4-FFF2-40B4-BE49-F238E27FC236}">
                <a16:creationId xmlns:a16="http://schemas.microsoft.com/office/drawing/2014/main" id="{09E56745-427F-4151-8C3F-020F170F21A1}"/>
              </a:ext>
            </a:extLst>
          </p:cNvPr>
          <p:cNvSpPr txBox="1"/>
          <p:nvPr/>
        </p:nvSpPr>
        <p:spPr>
          <a:xfrm>
            <a:off x="194388" y="1729223"/>
            <a:ext cx="8750610" cy="4940137"/>
          </a:xfrm>
          <a:prstGeom prst="rect">
            <a:avLst/>
          </a:prstGeom>
          <a:noFill/>
        </p:spPr>
        <p:txBody>
          <a:bodyPr wrap="square" lIns="0" tIns="0" rIns="0" bIns="0" numCol="2" spcCol="71994" rtlCol="0">
            <a:noAutofit/>
          </a:bodyPr>
          <a:lstStyle/>
          <a:p>
            <a:pPr marL="0" lvl="1" indent="0" defTabSz="653771" fontAlgn="base"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None/>
              <a:tabLst>
                <a:tab pos="2120849" algn="l"/>
                <a:tab pos="3064489" algn="r"/>
              </a:tabLst>
              <a:defRPr/>
            </a:pPr>
            <a:r>
              <a:rPr lang="fr-FR" sz="1000" b="1" kern="1200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Pour une grande banque : </a:t>
            </a:r>
            <a:r>
              <a:rPr lang="fr-FR" sz="1000" b="1" dirty="0">
                <a:solidFill>
                  <a:srgbClr val="000000"/>
                </a:solidFill>
                <a:latin typeface="EYInterstate Light"/>
                <a:sym typeface="EYInterstate" panose="02000503020000020004" pitchFamily="2" charset="0"/>
              </a:rPr>
              <a:t>Conversion automatique de script SAS en base SQL (2 mois) (10/2024 – 12/2024)</a:t>
            </a:r>
            <a:endParaRPr lang="fr-FR" sz="1000" b="1" kern="1200" dirty="0">
              <a:solidFill>
                <a:srgbClr val="000000"/>
              </a:solidFill>
              <a:latin typeface="EYInterstate Light"/>
            </a:endParaRPr>
          </a:p>
          <a:p>
            <a:pPr marL="171450" lvl="2" indent="-171450" fontAlgn="base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Extraction et traitement de données structurées provenant de plusieurs scripts SAS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171450" lvl="2" indent="-171450" fontAlgn="base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Traitement des scripts et conversion automatisée en script SQL.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Gestion des opérations sur les tables SQL.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  <a:sym typeface="EYInterstate" panose="02000503020000020004" pitchFamily="2" charset="0"/>
            </a:endParaRPr>
          </a:p>
          <a:p>
            <a:pPr marL="171450" lvl="2" indent="-171450" fontAlgn="base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Génération de données synthétiques avec un LLM pour l'insertion dans la base de données. </a:t>
            </a:r>
          </a:p>
          <a:p>
            <a:pPr marL="171450" lvl="2" indent="-171450" fontAlgn="base">
              <a:lnSpc>
                <a:spcPct val="110000"/>
              </a:lnSpc>
              <a:spcBef>
                <a:spcPts val="0"/>
              </a:spcBef>
              <a:defRPr/>
            </a:pP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Langages/Outils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SAS, SQL</a:t>
            </a: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Plateforme/OS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QT</a:t>
            </a:r>
          </a:p>
          <a:p>
            <a:pPr marL="0" lvl="1" indent="3175" defTabSz="653771" fontAlgn="base">
              <a:spcBef>
                <a:spcPct val="0"/>
              </a:spcBef>
              <a:spcAft>
                <a:spcPts val="60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Compétences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Traitement de données, acquis technique en SQL, Prompt Engineering.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 charset="0"/>
            </a:endParaRPr>
          </a:p>
          <a:p>
            <a:pPr defTabSz="872436" eaLnBrk="0" fontAlgn="base" hangingPunct="0">
              <a:spcAft>
                <a:spcPts val="600"/>
              </a:spcAft>
              <a:buClr>
                <a:srgbClr val="FFD200"/>
              </a:buClr>
              <a:buSzPct val="75000"/>
              <a:tabLst>
                <a:tab pos="1415099" algn="l"/>
                <a:tab pos="2830197" algn="l"/>
                <a:tab pos="4089454" algn="r"/>
              </a:tabLst>
            </a:pPr>
            <a:r>
              <a:rPr lang="fr-FR" sz="1000" b="1" kern="1200" dirty="0">
                <a:solidFill>
                  <a:srgbClr val="000000"/>
                </a:solidFill>
                <a:latin typeface="EYInterstate Light"/>
                <a:sym typeface="EYInterstate"/>
              </a:rPr>
              <a:t>Pour </a:t>
            </a:r>
            <a:r>
              <a:rPr lang="fr-FR" sz="1000" b="1" dirty="0">
                <a:solidFill>
                  <a:srgbClr val="000000"/>
                </a:solidFill>
                <a:latin typeface="EYInterstate Light"/>
                <a:sym typeface="EYInterstate"/>
              </a:rPr>
              <a:t>une grande banque : Développement d’une plateforme Power Apps (2 mois) (04/2024 – 05/2024)</a:t>
            </a:r>
            <a:endParaRPr lang="fr-FR" sz="1000" b="1" kern="1200" dirty="0">
              <a:solidFill>
                <a:srgbClr val="000000"/>
              </a:solidFill>
            </a:endParaRPr>
          </a:p>
          <a:p>
            <a:pPr marL="171450" lvl="2" indent="-171450" eaLnBrk="0" fontAlgn="base" hangingPunct="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/>
              <a:t>Conception et développement d'une application </a:t>
            </a:r>
            <a:r>
              <a:rPr lang="fr-FR" sz="1000" dirty="0" err="1"/>
              <a:t>PowerApps</a:t>
            </a:r>
            <a:r>
              <a:rPr lang="fr-FR" sz="1000" dirty="0"/>
              <a:t> pour la gestion de portefeuilles clients au sein d'une grande banque, optimisant le suivi et l'analyse des investissements </a:t>
            </a:r>
          </a:p>
          <a:p>
            <a:pPr marL="171450" lvl="2" indent="-171450" eaLnBrk="0" fontAlgn="base" hangingPunct="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/>
              <a:t>Implémentation d'une interface intuitive permettant aux conseillers financiers d'accéder rapidement aux données clients et de prendre des décisions éclairées </a:t>
            </a:r>
          </a:p>
          <a:p>
            <a:pPr marL="171450" lvl="2" indent="-171450" eaLnBrk="0" fontAlgn="base" hangingPunct="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/>
              <a:t>Intégration de la solution avec les systèmes existants de la banque, assurant une synchronisation efficace des données financières</a:t>
            </a:r>
          </a:p>
          <a:p>
            <a:pPr marL="171450" lvl="2" indent="-171450" eaLnBrk="0" fontAlgn="base" hangingPunct="0">
              <a:lnSpc>
                <a:spcPct val="110000"/>
              </a:lnSpc>
              <a:spcBef>
                <a:spcPts val="0"/>
              </a:spcBef>
              <a:defRPr/>
            </a:pP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 charset="0"/>
            </a:endParaRP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Langages/Outils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Power Apps</a:t>
            </a: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Plateforme/OS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 Power Platform</a:t>
            </a: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Compétences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UX Design, MS Office, Power Platform</a:t>
            </a:r>
          </a:p>
          <a:p>
            <a:pPr defTabSz="872436" eaLnBrk="0" fontAlgn="base" hangingPunct="0">
              <a:spcAft>
                <a:spcPts val="600"/>
              </a:spcAft>
              <a:buClr>
                <a:srgbClr val="FFD200"/>
              </a:buClr>
              <a:buSzPct val="75000"/>
              <a:tabLst>
                <a:tab pos="1415099" algn="l"/>
                <a:tab pos="2830197" algn="l"/>
                <a:tab pos="4089454" algn="r"/>
              </a:tabLst>
            </a:pPr>
            <a:r>
              <a:rPr lang="fr-FR" sz="1000" b="1" kern="1200" dirty="0">
                <a:solidFill>
                  <a:srgbClr val="000000"/>
                </a:solidFill>
                <a:latin typeface="EYInterstate Light"/>
                <a:sym typeface="EYInterstate"/>
              </a:rPr>
              <a:t>Pour </a:t>
            </a:r>
            <a:r>
              <a:rPr lang="fr-FR" sz="1000" b="1" dirty="0">
                <a:solidFill>
                  <a:srgbClr val="000000"/>
                </a:solidFill>
                <a:latin typeface="EYInterstate Light"/>
                <a:sym typeface="EYInterstate"/>
              </a:rPr>
              <a:t>un organisme de formation en Data : Data </a:t>
            </a:r>
            <a:r>
              <a:rPr lang="fr-FR" sz="1000" b="1" dirty="0" err="1">
                <a:solidFill>
                  <a:srgbClr val="000000"/>
                </a:solidFill>
                <a:latin typeface="EYInterstate Light"/>
                <a:sym typeface="EYInterstate"/>
              </a:rPr>
              <a:t>Engineer</a:t>
            </a:r>
            <a:r>
              <a:rPr lang="fr-FR" sz="1000" b="1" dirty="0">
                <a:solidFill>
                  <a:srgbClr val="000000"/>
                </a:solidFill>
                <a:latin typeface="EYInterstate Light"/>
                <a:sym typeface="EYInterstate"/>
              </a:rPr>
              <a:t> (1 an) (09/2022 – 09/2023)</a:t>
            </a:r>
            <a:endParaRPr lang="fr-FR" sz="1000" b="1" kern="1200" dirty="0">
              <a:solidFill>
                <a:srgbClr val="000000"/>
              </a:solidFill>
            </a:endParaRPr>
          </a:p>
          <a:p>
            <a:pPr marL="171450" lvl="2" indent="-17145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Contribution à la définition du parcours pédagogique des apprenants.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/>
            </a:endParaRPr>
          </a:p>
          <a:p>
            <a:pPr marL="171450" lvl="2" indent="-171450" eaLnBrk="0" fontAlgn="base" hangingPunct="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Création de modules techniques sur les différentes notions essentielles en Data Engineering et DevOps.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 charset="0"/>
            </a:endParaRPr>
          </a:p>
          <a:p>
            <a:pPr marL="171450" lvl="2" indent="-171450" eaLnBrk="0" fontAlgn="base" hangingPunct="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Formateur pour plusieurs grands groupes du CAC40. 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 charset="0"/>
            </a:endParaRPr>
          </a:p>
          <a:p>
            <a:pPr marL="171450" lvl="2" indent="-171450" eaLnBrk="0" fontAlgn="base" hangingPunct="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</a:rPr>
              <a:t>Suivi des performances de la chaine de bout en bout, de la récupération des données jusqu'au déploiement dans le cloud. </a:t>
            </a: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 charset="0"/>
            </a:endParaRPr>
          </a:p>
          <a:p>
            <a:pPr marL="171450" lvl="2" indent="-171450" eaLnBrk="0" fontAlgn="base" hangingPunct="0">
              <a:lnSpc>
                <a:spcPct val="110000"/>
              </a:lnSpc>
              <a:spcBef>
                <a:spcPts val="0"/>
              </a:spcBef>
              <a:defRPr/>
            </a:pPr>
            <a:r>
              <a:rPr lang="fr-F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EYInterstate Light"/>
                <a:sym typeface="EYInterstate" panose="02000503020000020004" pitchFamily="2" charset="0"/>
              </a:rPr>
              <a:t>Création et optimisation des pipelines ETL. </a:t>
            </a:r>
          </a:p>
          <a:p>
            <a:pPr marL="171450" lvl="2" indent="-171450" eaLnBrk="0" fontAlgn="base" hangingPunct="0">
              <a:lnSpc>
                <a:spcPct val="110000"/>
              </a:lnSpc>
              <a:spcBef>
                <a:spcPts val="0"/>
              </a:spcBef>
              <a:defRPr/>
            </a:pPr>
            <a:endParaRPr lang="fr-FR" sz="1000" dirty="0">
              <a:solidFill>
                <a:schemeClr val="tx1">
                  <a:lumMod val="85000"/>
                  <a:lumOff val="15000"/>
                </a:schemeClr>
              </a:solidFill>
              <a:latin typeface="EYInterstate Light" charset="0"/>
            </a:endParaRP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Langages/Outils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Python, SQL</a:t>
            </a: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Plateforme/OS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 Cloud AWS</a:t>
            </a: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Compétences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gestion de bases de données, Cloud Engineering, acquis technique en SQL et Python.</a:t>
            </a: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endParaRPr lang="fr-FR" sz="1000" dirty="0">
              <a:solidFill>
                <a:srgbClr val="7F7E82">
                  <a:lumMod val="75000"/>
                </a:srgbClr>
              </a:solidFill>
              <a:latin typeface="EYInterstate Light" panose="02000506000000020004" pitchFamily="2" charset="0"/>
              <a:cs typeface="Calibri Light" panose="020F0302020204030204" pitchFamily="34" charset="0"/>
            </a:endParaRPr>
          </a:p>
          <a:p>
            <a:pPr marL="0" lvl="1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endParaRPr lang="fr-FR" sz="1000" dirty="0">
              <a:solidFill>
                <a:srgbClr val="7F7E82">
                  <a:lumMod val="75000"/>
                </a:srgbClr>
              </a:solidFill>
              <a:latin typeface="EYInterstate Light" panose="02000506000000020004" pitchFamily="2" charset="0"/>
              <a:cs typeface="Calibri Light" panose="020F03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603DD0-ACE2-44CC-8E13-81623464FFE5}"/>
              </a:ext>
            </a:extLst>
          </p:cNvPr>
          <p:cNvGrpSpPr/>
          <p:nvPr/>
        </p:nvGrpSpPr>
        <p:grpSpPr>
          <a:xfrm>
            <a:off x="194388" y="1387892"/>
            <a:ext cx="5724003" cy="240908"/>
            <a:chOff x="2771800" y="833003"/>
            <a:chExt cx="5724003" cy="240908"/>
          </a:xfrm>
        </p:grpSpPr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FEDA511B-6774-4214-8447-0C71F8DC5E37}"/>
                </a:ext>
              </a:extLst>
            </p:cNvPr>
            <p:cNvSpPr txBox="1"/>
            <p:nvPr/>
          </p:nvSpPr>
          <p:spPr>
            <a:xfrm>
              <a:off x="2771801" y="833003"/>
              <a:ext cx="5724002" cy="240908"/>
            </a:xfrm>
            <a:prstGeom prst="rect">
              <a:avLst/>
            </a:prstGeom>
            <a:noFill/>
          </p:spPr>
          <p:txBody>
            <a:bodyPr wrap="square" lIns="0" tIns="0" rIns="0" bIns="0" numCol="1" spcCol="71994" rtlCol="0" anchor="ctr">
              <a:noAutofit/>
            </a:bodyPr>
            <a:lstStyle/>
            <a:p>
              <a:pPr defTabSz="872436" eaLnBrk="0" fontAlgn="base" hangingPunct="0"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</a:pPr>
              <a:r>
                <a:rPr lang="fr-FR" sz="1200" b="1" dirty="0">
                  <a:solidFill>
                    <a:srgbClr val="646464"/>
                  </a:solidFill>
                  <a:latin typeface="EYInterstate Regular" panose="02000503020000020004" pitchFamily="2" charset="0"/>
                  <a:sym typeface="Arial Unicode MS" pitchFamily="34" charset="-128"/>
                </a:rPr>
                <a:t>EXPERIENCES PROFESIONNELLES (2/2)</a:t>
              </a:r>
              <a:endParaRPr lang="fr-FR" sz="900" dirty="0">
                <a:solidFill>
                  <a:srgbClr val="646464"/>
                </a:solidFill>
                <a:latin typeface="EYInterstate Regular" panose="02000503020000020004" pitchFamily="2" charset="0"/>
                <a:cs typeface="Arial" charset="0"/>
                <a:sym typeface="EYInterstate" panose="02000503020000020004" pitchFamily="2" charset="0"/>
              </a:endParaRPr>
            </a:p>
          </p:txBody>
        </p:sp>
        <p:cxnSp>
          <p:nvCxnSpPr>
            <p:cNvPr id="29" name="Connecteur droit 36">
              <a:extLst>
                <a:ext uri="{FF2B5EF4-FFF2-40B4-BE49-F238E27FC236}">
                  <a16:creationId xmlns:a16="http://schemas.microsoft.com/office/drawing/2014/main" id="{B0B5D7E9-F826-4579-81C8-BBFDC7CF5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065648"/>
              <a:ext cx="306834" cy="0"/>
            </a:xfrm>
            <a:prstGeom prst="line">
              <a:avLst/>
            </a:prstGeom>
            <a:ln w="12700">
              <a:solidFill>
                <a:srgbClr val="FFE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C1F683C-B14E-47B8-8E10-31E58E75D431}"/>
              </a:ext>
            </a:extLst>
          </p:cNvPr>
          <p:cNvSpPr/>
          <p:nvPr/>
        </p:nvSpPr>
        <p:spPr>
          <a:xfrm>
            <a:off x="9531488" y="3773741"/>
            <a:ext cx="1656184" cy="339335"/>
          </a:xfrm>
          <a:prstGeom prst="rect">
            <a:avLst/>
          </a:prstGeom>
          <a:solidFill>
            <a:schemeClr val="accent4">
              <a:lumMod val="2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EY </a:t>
            </a:r>
            <a:r>
              <a:rPr lang="fr-FR" sz="1200" dirty="0" err="1">
                <a:solidFill>
                  <a:schemeClr val="tx2"/>
                </a:solidFill>
              </a:rPr>
              <a:t>Interstate</a:t>
            </a:r>
            <a:r>
              <a:rPr lang="fr-FR" sz="1200" dirty="0">
                <a:solidFill>
                  <a:schemeClr val="tx2"/>
                </a:solidFill>
              </a:rPr>
              <a:t> Bold 10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28C8727-BB12-4980-AE2A-B3DCE2FE7AF5}"/>
              </a:ext>
            </a:extLst>
          </p:cNvPr>
          <p:cNvSpPr/>
          <p:nvPr/>
        </p:nvSpPr>
        <p:spPr>
          <a:xfrm>
            <a:off x="9315464" y="3799392"/>
            <a:ext cx="94226" cy="288032"/>
          </a:xfrm>
          <a:prstGeom prst="rightBrace">
            <a:avLst>
              <a:gd name="adj1" fmla="val 48434"/>
              <a:gd name="adj2" fmla="val 5000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740BE40E-46D6-4F45-A08E-D7637C3477EB}"/>
              </a:ext>
            </a:extLst>
          </p:cNvPr>
          <p:cNvSpPr/>
          <p:nvPr/>
        </p:nvSpPr>
        <p:spPr>
          <a:xfrm>
            <a:off x="9315464" y="4185083"/>
            <a:ext cx="216024" cy="2340261"/>
          </a:xfrm>
          <a:prstGeom prst="rightBrace">
            <a:avLst>
              <a:gd name="adj1" fmla="val 48434"/>
              <a:gd name="adj2" fmla="val 50000"/>
            </a:avLst>
          </a:prstGeom>
          <a:ln w="952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2288A9-5D66-46BD-B4FE-84A0FD181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8584" y="4653136"/>
            <a:ext cx="1568366" cy="10852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B8283A-8AF0-431E-BA0E-82410A364813}"/>
              </a:ext>
            </a:extLst>
          </p:cNvPr>
          <p:cNvSpPr/>
          <p:nvPr/>
        </p:nvSpPr>
        <p:spPr>
          <a:xfrm>
            <a:off x="9531488" y="4406284"/>
            <a:ext cx="1656184" cy="493704"/>
          </a:xfrm>
          <a:prstGeom prst="rect">
            <a:avLst/>
          </a:prstGeom>
          <a:solidFill>
            <a:schemeClr val="accent4">
              <a:lumMod val="25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200" dirty="0">
                <a:solidFill>
                  <a:schemeClr val="tx2"/>
                </a:solidFill>
              </a:rPr>
              <a:t>EY </a:t>
            </a:r>
            <a:r>
              <a:rPr lang="fr-FR" sz="1200" dirty="0" err="1">
                <a:solidFill>
                  <a:schemeClr val="tx2"/>
                </a:solidFill>
              </a:rPr>
              <a:t>Interstate</a:t>
            </a:r>
            <a:r>
              <a:rPr lang="fr-FR" sz="1200" dirty="0">
                <a:solidFill>
                  <a:schemeClr val="tx2"/>
                </a:solidFill>
              </a:rPr>
              <a:t> Light</a:t>
            </a:r>
          </a:p>
          <a:p>
            <a:pPr algn="ctr"/>
            <a:r>
              <a:rPr lang="fr-FR" sz="1200" dirty="0">
                <a:solidFill>
                  <a:schemeClr val="tx2"/>
                </a:solidFill>
              </a:rPr>
              <a:t>10</a:t>
            </a:r>
          </a:p>
        </p:txBody>
      </p:sp>
      <p:pic>
        <p:nvPicPr>
          <p:cNvPr id="2" name="Image 1" descr="Une image contenant Visage humain, personne, sourire, habits&#10;&#10;Le contenu généré par l’IA peut être incorrect.">
            <a:extLst>
              <a:ext uri="{FF2B5EF4-FFF2-40B4-BE49-F238E27FC236}">
                <a16:creationId xmlns:a16="http://schemas.microsoft.com/office/drawing/2014/main" id="{B736A98C-D430-8C9F-4CFD-CE1331EACB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9" y="188640"/>
            <a:ext cx="687304" cy="5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0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36B1F1C-15B3-4690-96FF-B21147F2F549}"/>
              </a:ext>
            </a:extLst>
          </p:cNvPr>
          <p:cNvGrpSpPr/>
          <p:nvPr/>
        </p:nvGrpSpPr>
        <p:grpSpPr>
          <a:xfrm>
            <a:off x="3449406" y="908720"/>
            <a:ext cx="5443074" cy="352100"/>
            <a:chOff x="3419872" y="209239"/>
            <a:chExt cx="5443074" cy="3521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49B9A8-F5EC-4230-A250-7C88C346D68D}"/>
                </a:ext>
              </a:extLst>
            </p:cNvPr>
            <p:cNvSpPr/>
            <p:nvPr/>
          </p:nvSpPr>
          <p:spPr>
            <a:xfrm>
              <a:off x="3419872" y="222393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1. Expériences professionnelles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23BE58-CF2D-418D-BDD8-34FA3B8C2221}"/>
                </a:ext>
              </a:extLst>
            </p:cNvPr>
            <p:cNvSpPr/>
            <p:nvPr/>
          </p:nvSpPr>
          <p:spPr>
            <a:xfrm>
              <a:off x="6808761" y="223221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3. Formations suivies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6EF28B-250C-4010-B252-39DF0B45507F}"/>
                </a:ext>
              </a:extLst>
            </p:cNvPr>
            <p:cNvSpPr/>
            <p:nvPr/>
          </p:nvSpPr>
          <p:spPr>
            <a:xfrm>
              <a:off x="5114317" y="222807"/>
              <a:ext cx="1620000" cy="293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2. Projets internes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AA2DA-6D45-47B8-94F3-C5AA5A064538}"/>
                </a:ext>
              </a:extLst>
            </p:cNvPr>
            <p:cNvSpPr/>
            <p:nvPr/>
          </p:nvSpPr>
          <p:spPr>
            <a:xfrm>
              <a:off x="8503205" y="209239"/>
              <a:ext cx="359741" cy="3521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Graphic 41" descr="Home with solid fill">
              <a:extLst>
                <a:ext uri="{FF2B5EF4-FFF2-40B4-BE49-F238E27FC236}">
                  <a16:creationId xmlns:a16="http://schemas.microsoft.com/office/drawing/2014/main" id="{D90580B5-7F90-413F-8D4A-08EF0D03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4286" y="209239"/>
              <a:ext cx="317580" cy="310834"/>
            </a:xfrm>
            <a:prstGeom prst="rect">
              <a:avLst/>
            </a:prstGeom>
          </p:spPr>
        </p:pic>
      </p:grpSp>
      <p:sp>
        <p:nvSpPr>
          <p:cNvPr id="50" name="Rectangle 2">
            <a:extLst>
              <a:ext uri="{FF2B5EF4-FFF2-40B4-BE49-F238E27FC236}">
                <a16:creationId xmlns:a16="http://schemas.microsoft.com/office/drawing/2014/main" id="{09E56745-427F-4151-8C3F-020F170F21A1}"/>
              </a:ext>
            </a:extLst>
          </p:cNvPr>
          <p:cNvSpPr txBox="1"/>
          <p:nvPr/>
        </p:nvSpPr>
        <p:spPr>
          <a:xfrm>
            <a:off x="194388" y="1729223"/>
            <a:ext cx="8750610" cy="4940137"/>
          </a:xfrm>
          <a:prstGeom prst="rect">
            <a:avLst/>
          </a:prstGeom>
          <a:noFill/>
        </p:spPr>
        <p:txBody>
          <a:bodyPr wrap="square" lIns="0" tIns="0" rIns="0" bIns="0" numCol="2" spcCol="71994" rtlCol="0">
            <a:noAutofit/>
          </a:bodyPr>
          <a:lstStyle/>
          <a:p>
            <a:pPr marL="0" lvl="1" defTabSz="653771" fontAlgn="base">
              <a:spcBef>
                <a:spcPts val="60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100" b="1" dirty="0">
                <a:solidFill>
                  <a:srgbClr val="646464"/>
                </a:solidFill>
                <a:latin typeface="EYInterstate Regular" panose="02000503020000020004" pitchFamily="2" charset="0"/>
                <a:sym typeface="EYInterstate" panose="02000503020000020004" pitchFamily="2" charset="0"/>
              </a:rPr>
              <a:t>Développement de l’application CV </a:t>
            </a:r>
            <a:r>
              <a:rPr lang="fr-FR" sz="1100" b="1" dirty="0" err="1">
                <a:solidFill>
                  <a:srgbClr val="646464"/>
                </a:solidFill>
                <a:latin typeface="EYInterstate Regular" panose="02000503020000020004" pitchFamily="2" charset="0"/>
                <a:sym typeface="EYInterstate" panose="02000503020000020004" pitchFamily="2" charset="0"/>
              </a:rPr>
              <a:t>Interpretator</a:t>
            </a:r>
            <a:r>
              <a:rPr lang="fr-FR" sz="1100" b="1" dirty="0">
                <a:solidFill>
                  <a:srgbClr val="646464"/>
                </a:solidFill>
                <a:latin typeface="EYInterstate Regular" panose="02000503020000020004" pitchFamily="2" charset="0"/>
                <a:sym typeface="EYInterstate" panose="02000503020000020004" pitchFamily="2" charset="0"/>
              </a:rPr>
              <a:t> </a:t>
            </a:r>
            <a:r>
              <a:rPr lang="fr-FR" sz="1100" b="1" dirty="0">
                <a:solidFill>
                  <a:srgbClr val="646464"/>
                </a:solidFill>
                <a:latin typeface="EYInterstate Regular" panose="02000503020000020004" pitchFamily="2" charset="0"/>
              </a:rPr>
              <a:t>(2024 - 2025)</a:t>
            </a:r>
          </a:p>
          <a:p>
            <a:pPr marL="0" lvl="2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dirty="0">
                <a:latin typeface="EYInterstate Light" panose="02000506000000020004" pitchFamily="2" charset="0"/>
              </a:rPr>
              <a:t>Référent technique et développeur d'une application </a:t>
            </a:r>
            <a:r>
              <a:rPr lang="fr-FR" sz="1000" dirty="0" err="1">
                <a:latin typeface="EYInterstate Light" panose="02000506000000020004" pitchFamily="2" charset="0"/>
              </a:rPr>
              <a:t>streamlit</a:t>
            </a:r>
            <a:r>
              <a:rPr lang="fr-FR" sz="1000" dirty="0">
                <a:latin typeface="EYInterstate Light" panose="02000506000000020004" pitchFamily="2" charset="0"/>
              </a:rPr>
              <a:t> pour l'analyse de CV, intégrant OCR et base de données vectorielles pour une exploitation intelligente des profils professionnels.</a:t>
            </a:r>
          </a:p>
          <a:p>
            <a:pPr marL="0" lvl="2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dirty="0">
                <a:latin typeface="EYInterstate Light" panose="02000506000000020004" pitchFamily="2" charset="0"/>
              </a:rPr>
              <a:t>Encadrement et suivi d’un groupe d'étudiants centraliens et de membres de l'équipe sur les aspects avancés du développement Python et de l'intégration d'algorithmes d'extraction de données.</a:t>
            </a:r>
          </a:p>
          <a:p>
            <a:pPr marL="0" lvl="2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dirty="0">
                <a:latin typeface="EYInterstate Light" panose="02000506000000020004" pitchFamily="2" charset="0"/>
              </a:rPr>
              <a:t>Conception et implémentation de l'architecture complète de l'application, de l'OCR à l'interface utilisateur, en passant par le stockage des données.</a:t>
            </a:r>
          </a:p>
          <a:p>
            <a:pPr marL="0" lvl="2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dirty="0">
                <a:latin typeface="EYInterstate Light" panose="02000506000000020004" pitchFamily="2" charset="0"/>
              </a:rPr>
              <a:t>Développement d'algorithmes de </a:t>
            </a:r>
            <a:r>
              <a:rPr lang="fr-FR" sz="1000" dirty="0" err="1">
                <a:latin typeface="EYInterstate Light" panose="02000506000000020004" pitchFamily="2" charset="0"/>
              </a:rPr>
              <a:t>matching</a:t>
            </a:r>
            <a:r>
              <a:rPr lang="fr-FR" sz="1000" dirty="0">
                <a:latin typeface="EYInterstate Light" panose="02000506000000020004" pitchFamily="2" charset="0"/>
              </a:rPr>
              <a:t> entre missions et CV, optimisant le processus de sélection des profils les plus adaptés aux besoins projets.</a:t>
            </a:r>
          </a:p>
          <a:p>
            <a:pPr marL="0" lvl="2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dirty="0">
                <a:latin typeface="EYInterstate Light" panose="02000506000000020004" pitchFamily="2" charset="0"/>
              </a:rPr>
              <a:t>Mise en place de KPIs permettant d'identifier les besoins en formation de l'équipe basé sur l'analyse des compétences disponibles et requises.</a:t>
            </a:r>
          </a:p>
          <a:p>
            <a:pPr marL="0" lvl="2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endParaRPr lang="fr-FR" sz="1000" dirty="0">
              <a:latin typeface="EYInterstate Light" panose="02000506000000020004" pitchFamily="2" charset="0"/>
            </a:endParaRPr>
          </a:p>
          <a:p>
            <a:pPr marL="0" lvl="2" indent="3175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Langages/Outils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Python</a:t>
            </a:r>
          </a:p>
          <a:p>
            <a:pPr indent="-273050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Plateforme/OS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</a:t>
            </a:r>
            <a:r>
              <a:rPr lang="fr-FR" sz="1000" dirty="0" err="1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Streamlit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+ </a:t>
            </a:r>
            <a:r>
              <a:rPr lang="fr-FR" sz="1000" dirty="0" err="1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Qdrant</a:t>
            </a:r>
            <a:endParaRPr lang="fr-FR" sz="1000" dirty="0">
              <a:solidFill>
                <a:srgbClr val="7F7E82">
                  <a:lumMod val="75000"/>
                </a:srgbClr>
              </a:solidFill>
              <a:latin typeface="EYInterstate Light" panose="02000506000000020004" pitchFamily="2" charset="0"/>
              <a:cs typeface="Calibri Light" panose="020F0302020204030204" pitchFamily="34" charset="0"/>
            </a:endParaRPr>
          </a:p>
          <a:p>
            <a:pPr indent="-273050" defTabSz="653771" fontAlgn="base">
              <a:lnSpc>
                <a:spcPct val="10700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000" u="sng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Compétences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: Deep Learning, Data management, acquis technique sur les bases de données, </a:t>
            </a:r>
            <a:r>
              <a:rPr lang="fr-FR" sz="1000" dirty="0" err="1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project</a:t>
            </a:r>
            <a:r>
              <a:rPr lang="fr-FR" sz="1000" dirty="0">
                <a:solidFill>
                  <a:srgbClr val="7F7E82">
                    <a:lumMod val="75000"/>
                  </a:srgbClr>
                </a:solidFill>
                <a:latin typeface="EYInterstate Light" panose="02000506000000020004" pitchFamily="2" charset="0"/>
                <a:cs typeface="Calibri Light" panose="020F0302020204030204" pitchFamily="34" charset="0"/>
              </a:rPr>
              <a:t> management, encadrement d’une équipe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A29401-62F6-49AE-B666-37FD27B05BF1}"/>
              </a:ext>
            </a:extLst>
          </p:cNvPr>
          <p:cNvGrpSpPr/>
          <p:nvPr/>
        </p:nvGrpSpPr>
        <p:grpSpPr>
          <a:xfrm>
            <a:off x="194388" y="1387892"/>
            <a:ext cx="5724003" cy="240908"/>
            <a:chOff x="2771800" y="833003"/>
            <a:chExt cx="5724003" cy="240908"/>
          </a:xfrm>
        </p:grpSpPr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4C7EDBCF-232C-4AD8-95CE-8EAEA98B6325}"/>
                </a:ext>
              </a:extLst>
            </p:cNvPr>
            <p:cNvSpPr txBox="1"/>
            <p:nvPr/>
          </p:nvSpPr>
          <p:spPr>
            <a:xfrm>
              <a:off x="2771801" y="833003"/>
              <a:ext cx="5724002" cy="240908"/>
            </a:xfrm>
            <a:prstGeom prst="rect">
              <a:avLst/>
            </a:prstGeom>
            <a:noFill/>
          </p:spPr>
          <p:txBody>
            <a:bodyPr wrap="square" lIns="0" tIns="0" rIns="0" bIns="0" numCol="1" spcCol="71994" rtlCol="0" anchor="ctr">
              <a:noAutofit/>
            </a:bodyPr>
            <a:lstStyle/>
            <a:p>
              <a:pPr defTabSz="872436" eaLnBrk="0" fontAlgn="base" hangingPunct="0"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</a:pPr>
              <a:r>
                <a:rPr lang="fr-FR" sz="1200" b="1" dirty="0">
                  <a:solidFill>
                    <a:srgbClr val="646464"/>
                  </a:solidFill>
                  <a:latin typeface="EYInterstate Regular" panose="02000503020000020004" pitchFamily="2" charset="0"/>
                  <a:sym typeface="Arial Unicode MS" pitchFamily="34" charset="-128"/>
                </a:rPr>
                <a:t>PROJETS INTERNES</a:t>
              </a:r>
              <a:endParaRPr lang="fr-FR" sz="900" dirty="0">
                <a:solidFill>
                  <a:srgbClr val="646464"/>
                </a:solidFill>
                <a:latin typeface="EYInterstate Regular" panose="02000503020000020004" pitchFamily="2" charset="0"/>
                <a:cs typeface="Arial" charset="0"/>
                <a:sym typeface="EYInterstate" panose="02000503020000020004" pitchFamily="2" charset="0"/>
              </a:endParaRPr>
            </a:p>
          </p:txBody>
        </p:sp>
        <p:cxnSp>
          <p:nvCxnSpPr>
            <p:cNvPr id="45" name="Connecteur droit 36">
              <a:extLst>
                <a:ext uri="{FF2B5EF4-FFF2-40B4-BE49-F238E27FC236}">
                  <a16:creationId xmlns:a16="http://schemas.microsoft.com/office/drawing/2014/main" id="{7E920E05-B8BB-492A-AEDF-AE0A349E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065648"/>
              <a:ext cx="306834" cy="0"/>
            </a:xfrm>
            <a:prstGeom prst="line">
              <a:avLst/>
            </a:prstGeom>
            <a:ln w="12700">
              <a:solidFill>
                <a:srgbClr val="FFE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F3C9A61D-D402-F3FC-4104-D3364C623B0D}"/>
              </a:ext>
            </a:extLst>
          </p:cNvPr>
          <p:cNvGrpSpPr/>
          <p:nvPr/>
        </p:nvGrpSpPr>
        <p:grpSpPr>
          <a:xfrm>
            <a:off x="157618" y="188594"/>
            <a:ext cx="8824151" cy="576111"/>
            <a:chOff x="157618" y="620688"/>
            <a:chExt cx="8824151" cy="72008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9F802AAD-770C-732C-672A-BA23EA93C8E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57618" y="620688"/>
              <a:ext cx="8824151" cy="720080"/>
            </a:xfrm>
            <a:prstGeom prst="rect">
              <a:avLst/>
            </a:prstGeom>
            <a:solidFill>
              <a:srgbClr val="FFE6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80071" tIns="40036" rIns="80071" bIns="40036" anchor="ctr"/>
            <a:lstStyle/>
            <a:p>
              <a:pPr lvl="2"/>
              <a:endParaRPr lang="fr-FR" altLang="fr-FR" sz="1000" b="1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lvl="2"/>
              <a:endParaRPr lang="fr-FR" altLang="fr-FR" sz="1000" b="1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marL="715963" lvl="2"/>
              <a:r>
                <a:rPr lang="fr-FR" altLang="fr-FR" sz="1000" b="1" dirty="0" err="1">
                  <a:solidFill>
                    <a:prstClr val="black"/>
                  </a:solidFill>
                  <a:latin typeface="EYInterstate Regular" panose="02000503020000020004" pitchFamily="2" charset="0"/>
                </a:rPr>
                <a:t>Yaniv</a:t>
              </a:r>
              <a:r>
                <a:rPr lang="fr-FR" altLang="fr-FR" sz="1000" b="1" dirty="0">
                  <a:solidFill>
                    <a:prstClr val="black"/>
                  </a:solidFill>
                  <a:latin typeface="EYInterstate Regular" panose="02000503020000020004" pitchFamily="2" charset="0"/>
                </a:rPr>
                <a:t> Benichou</a:t>
              </a:r>
            </a:p>
            <a:p>
              <a:pPr marL="715963" lvl="2"/>
              <a:r>
                <a:rPr lang="fr-FR" altLang="fr-FR" sz="1000" dirty="0">
                  <a:solidFill>
                    <a:prstClr val="black"/>
                  </a:solidFill>
                  <a:latin typeface="EYInterstate Regular" panose="02000503020000020004" pitchFamily="2" charset="0"/>
                </a:rPr>
                <a:t>Staff/Assistant – Data &amp; Analytics</a:t>
              </a:r>
            </a:p>
            <a:p>
              <a:pPr lvl="2"/>
              <a:r>
                <a:rPr lang="fr-FR" altLang="fr-FR" sz="1000" dirty="0">
                  <a:latin typeface="EYInterstate Regular" panose="02000503020000020004" pitchFamily="2" charset="0"/>
                </a:rPr>
                <a:t> </a:t>
              </a:r>
              <a:endParaRPr lang="fr-FR" altLang="fr-FR" sz="1000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marL="911595" lvl="2" indent="-111169" defTabSz="911595">
                <a:spcAft>
                  <a:spcPct val="0"/>
                </a:spcAft>
              </a:pPr>
              <a:endParaRPr lang="fr-FR" altLang="fr-FR" sz="1100" kern="0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: Rounded Corners 14">
              <a:extLst>
                <a:ext uri="{FF2B5EF4-FFF2-40B4-BE49-F238E27FC236}">
                  <a16:creationId xmlns:a16="http://schemas.microsoft.com/office/drawing/2014/main" id="{6A16A8AF-7B4B-BB5E-D67B-C63556CA2809}"/>
                </a:ext>
              </a:extLst>
            </p:cNvPr>
            <p:cNvSpPr/>
            <p:nvPr/>
          </p:nvSpPr>
          <p:spPr>
            <a:xfrm>
              <a:off x="6615644" y="819836"/>
              <a:ext cx="2067431" cy="311770"/>
            </a:xfrm>
            <a:prstGeom prst="roundRect">
              <a:avLst/>
            </a:prstGeom>
            <a:noFill/>
            <a:ln>
              <a:solidFill>
                <a:srgbClr val="2E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100" i="1" dirty="0">
                  <a:solidFill>
                    <a:srgbClr val="2E2E38"/>
                  </a:solidFill>
                  <a:latin typeface="EYInterstate Bold"/>
                </a:rPr>
                <a:t>Base CV T1 FY26</a:t>
              </a:r>
            </a:p>
          </p:txBody>
        </p:sp>
      </p:grpSp>
      <p:pic>
        <p:nvPicPr>
          <p:cNvPr id="6" name="Image 5" descr="Une image contenant Visage humain, personne, sourire, habits&#10;&#10;Le contenu généré par l’IA peut être incorrect.">
            <a:extLst>
              <a:ext uri="{FF2B5EF4-FFF2-40B4-BE49-F238E27FC236}">
                <a16:creationId xmlns:a16="http://schemas.microsoft.com/office/drawing/2014/main" id="{CAC3604E-789E-4017-10D7-F8D56B3FB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9" y="188640"/>
            <a:ext cx="687304" cy="5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3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36B1F1C-15B3-4690-96FF-B21147F2F549}"/>
              </a:ext>
            </a:extLst>
          </p:cNvPr>
          <p:cNvGrpSpPr/>
          <p:nvPr/>
        </p:nvGrpSpPr>
        <p:grpSpPr>
          <a:xfrm>
            <a:off x="3449406" y="908720"/>
            <a:ext cx="5443074" cy="352100"/>
            <a:chOff x="3419872" y="209239"/>
            <a:chExt cx="5443074" cy="3521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549B9A8-F5EC-4230-A250-7C88C346D68D}"/>
                </a:ext>
              </a:extLst>
            </p:cNvPr>
            <p:cNvSpPr/>
            <p:nvPr/>
          </p:nvSpPr>
          <p:spPr>
            <a:xfrm>
              <a:off x="3419872" y="222393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1. Expériences professionnelles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23BE58-CF2D-418D-BDD8-34FA3B8C2221}"/>
                </a:ext>
              </a:extLst>
            </p:cNvPr>
            <p:cNvSpPr/>
            <p:nvPr/>
          </p:nvSpPr>
          <p:spPr>
            <a:xfrm>
              <a:off x="6808761" y="223221"/>
              <a:ext cx="1620000" cy="293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3. Formations suivies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6EF28B-250C-4010-B252-39DF0B45507F}"/>
                </a:ext>
              </a:extLst>
            </p:cNvPr>
            <p:cNvSpPr/>
            <p:nvPr/>
          </p:nvSpPr>
          <p:spPr>
            <a:xfrm>
              <a:off x="5114317" y="222807"/>
              <a:ext cx="1620000" cy="2931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4290" rIns="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  <a:latin typeface="EYInterstate Bold" panose="02000803030000020004" pitchFamily="2" charset="0"/>
                </a:rPr>
                <a:t>2. Projets internes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AA2DA-6D45-47B8-94F3-C5AA5A064538}"/>
                </a:ext>
              </a:extLst>
            </p:cNvPr>
            <p:cNvSpPr/>
            <p:nvPr/>
          </p:nvSpPr>
          <p:spPr>
            <a:xfrm>
              <a:off x="8503205" y="209239"/>
              <a:ext cx="359741" cy="3521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2" name="Graphic 41" descr="Home with solid fill">
              <a:extLst>
                <a:ext uri="{FF2B5EF4-FFF2-40B4-BE49-F238E27FC236}">
                  <a16:creationId xmlns:a16="http://schemas.microsoft.com/office/drawing/2014/main" id="{D90580B5-7F90-413F-8D4A-08EF0D03B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4286" y="209239"/>
              <a:ext cx="317580" cy="310834"/>
            </a:xfrm>
            <a:prstGeom prst="rect">
              <a:avLst/>
            </a:prstGeom>
          </p:spPr>
        </p:pic>
      </p:grpSp>
      <p:sp>
        <p:nvSpPr>
          <p:cNvPr id="50" name="Rectangle 2">
            <a:extLst>
              <a:ext uri="{FF2B5EF4-FFF2-40B4-BE49-F238E27FC236}">
                <a16:creationId xmlns:a16="http://schemas.microsoft.com/office/drawing/2014/main" id="{09E56745-427F-4151-8C3F-020F170F21A1}"/>
              </a:ext>
            </a:extLst>
          </p:cNvPr>
          <p:cNvSpPr txBox="1"/>
          <p:nvPr/>
        </p:nvSpPr>
        <p:spPr>
          <a:xfrm>
            <a:off x="194388" y="1729223"/>
            <a:ext cx="8750610" cy="2851905"/>
          </a:xfrm>
          <a:prstGeom prst="rect">
            <a:avLst/>
          </a:prstGeom>
          <a:noFill/>
        </p:spPr>
        <p:txBody>
          <a:bodyPr wrap="square" lIns="0" tIns="0" rIns="0" bIns="0" numCol="2" spcCol="71994" rtlCol="0">
            <a:noAutofit/>
          </a:bodyPr>
          <a:lstStyle/>
          <a:p>
            <a:pPr marL="171450" lvl="1" indent="-171450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buFont typeface="Arial" panose="020B0604020202020204" pitchFamily="34" charset="0"/>
              <a:buChar char="•"/>
              <a:tabLst>
                <a:tab pos="2120849" algn="l"/>
                <a:tab pos="3064489" algn="r"/>
              </a:tabLst>
              <a:defRPr/>
            </a:pP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</a:rPr>
              <a:t>The Python Bible : </a:t>
            </a: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</a:rPr>
              <a:t>Everything</a:t>
            </a: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</a:rPr>
              <a:t> </a:t>
            </a: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</a:rPr>
              <a:t>you</a:t>
            </a: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</a:rPr>
              <a:t> </a:t>
            </a: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</a:rPr>
              <a:t>need</a:t>
            </a: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</a:rPr>
              <a:t> to program in Python</a:t>
            </a:r>
          </a:p>
          <a:p>
            <a:pPr marL="180975" lvl="1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1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2021</a:t>
            </a:r>
            <a:endParaRPr lang="fr-FR" sz="1100" b="1" dirty="0">
              <a:solidFill>
                <a:srgbClr val="646464"/>
              </a:solidFill>
              <a:latin typeface="EYInterstate Light" panose="02000506000000020004" pitchFamily="2" charset="0"/>
            </a:endParaRPr>
          </a:p>
          <a:p>
            <a:pPr marL="171450" lvl="1" indent="-171450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buFont typeface="Arial" panose="020B0604020202020204" pitchFamily="34" charset="0"/>
              <a:buChar char="•"/>
              <a:tabLst>
                <a:tab pos="2120849" algn="l"/>
                <a:tab pos="3064489" algn="r"/>
              </a:tabLst>
              <a:defRPr/>
            </a:pP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</a:rPr>
              <a:t>Data </a:t>
            </a: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</a:rPr>
              <a:t>Scientist</a:t>
            </a: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</a:rPr>
              <a:t> Training Course </a:t>
            </a: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</a:rPr>
              <a:t>Bootcamp</a:t>
            </a:r>
            <a:endParaRPr lang="fr-FR" sz="1100" b="1" dirty="0">
              <a:solidFill>
                <a:srgbClr val="646464"/>
              </a:solidFill>
              <a:latin typeface="EYInterstate Light" panose="02000506000000020004" pitchFamily="2" charset="0"/>
            </a:endParaRPr>
          </a:p>
          <a:p>
            <a:pPr marL="180975" lvl="1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1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Mars 2022</a:t>
            </a:r>
          </a:p>
          <a:p>
            <a:pPr marL="171450" lvl="1" indent="-171450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buFont typeface="Arial" panose="020B0604020202020204" pitchFamily="34" charset="0"/>
              <a:buChar char="•"/>
              <a:tabLst>
                <a:tab pos="2120849" algn="l"/>
                <a:tab pos="3064489" algn="r"/>
              </a:tabLst>
              <a:defRPr/>
            </a:pP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</a:rPr>
              <a:t>Data Engineering Training Course </a:t>
            </a: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</a:rPr>
              <a:t>Bootcamp</a:t>
            </a:r>
            <a:endParaRPr lang="fr-FR" sz="1100" b="1" dirty="0">
              <a:solidFill>
                <a:srgbClr val="646464"/>
              </a:solidFill>
              <a:latin typeface="EYInterstate Light" panose="02000506000000020004" pitchFamily="2" charset="0"/>
            </a:endParaRPr>
          </a:p>
          <a:p>
            <a:pPr marL="180975" lvl="1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1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Septembre 2022</a:t>
            </a:r>
          </a:p>
          <a:p>
            <a:pPr marL="177800" lvl="1" indent="-177800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buFont typeface="Arial" panose="020B0604020202020204" pitchFamily="34" charset="0"/>
              <a:buChar char="•"/>
              <a:tabLst>
                <a:tab pos="2120849" algn="l"/>
                <a:tab pos="3064489" algn="r"/>
              </a:tabLst>
              <a:defRPr/>
            </a:pP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Guidewire</a:t>
            </a: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 </a:t>
            </a:r>
            <a:r>
              <a:rPr lang="fr-FR" sz="1100" dirty="0" err="1"/>
              <a:t>Certified</a:t>
            </a:r>
            <a:r>
              <a:rPr lang="fr-FR" sz="1100" dirty="0"/>
              <a:t> </a:t>
            </a:r>
            <a:r>
              <a:rPr lang="fr-FR" sz="1100" dirty="0" err="1"/>
              <a:t>Specialist</a:t>
            </a:r>
            <a:r>
              <a:rPr lang="fr-FR" sz="1100" dirty="0"/>
              <a:t> </a:t>
            </a:r>
            <a:r>
              <a:rPr lang="fr-FR" sz="1100" dirty="0" err="1"/>
              <a:t>DataHub</a:t>
            </a:r>
            <a:endParaRPr lang="fr-FR" sz="1100" b="1" dirty="0">
              <a:solidFill>
                <a:srgbClr val="646464"/>
              </a:solidFill>
              <a:latin typeface="EYInterstate Light" panose="02000506000000020004" pitchFamily="2" charset="0"/>
              <a:cs typeface="Arial" charset="0"/>
            </a:endParaRPr>
          </a:p>
          <a:p>
            <a:pPr marL="177800" lvl="1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1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Janvier 2025</a:t>
            </a:r>
          </a:p>
          <a:p>
            <a:pPr marL="171450" lvl="1" indent="-171450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buFont typeface="Arial" panose="020B0604020202020204" pitchFamily="34" charset="0"/>
              <a:buChar char="•"/>
              <a:tabLst>
                <a:tab pos="2120849" algn="l"/>
                <a:tab pos="3064489" algn="r"/>
              </a:tabLst>
              <a:defRPr/>
            </a:pP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Databricks</a:t>
            </a: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 – Data </a:t>
            </a: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Engineer</a:t>
            </a: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 Associate</a:t>
            </a:r>
          </a:p>
          <a:p>
            <a:pPr marL="182563" lvl="1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1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Septembre 2024</a:t>
            </a:r>
          </a:p>
          <a:p>
            <a:pPr marL="171450" lvl="1" indent="-171450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buFont typeface="Arial" panose="020B0604020202020204" pitchFamily="34" charset="0"/>
              <a:buChar char="•"/>
              <a:tabLst>
                <a:tab pos="2120849" algn="l"/>
                <a:tab pos="3064489" algn="r"/>
              </a:tabLst>
              <a:defRPr/>
            </a:pP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Snowflake</a:t>
            </a: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 – </a:t>
            </a: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Bootcamp</a:t>
            </a: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 training</a:t>
            </a:r>
          </a:p>
          <a:p>
            <a:pPr marL="182563" lvl="1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100" dirty="0" err="1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Decembre</a:t>
            </a:r>
            <a:r>
              <a:rPr lang="fr-FR" sz="11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 2024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16350C41-33EE-40E7-80EF-0F7E2F829497}"/>
              </a:ext>
            </a:extLst>
          </p:cNvPr>
          <p:cNvSpPr txBox="1"/>
          <p:nvPr/>
        </p:nvSpPr>
        <p:spPr>
          <a:xfrm>
            <a:off x="188080" y="5149768"/>
            <a:ext cx="8750610" cy="1159552"/>
          </a:xfrm>
          <a:prstGeom prst="rect">
            <a:avLst/>
          </a:prstGeom>
          <a:noFill/>
        </p:spPr>
        <p:txBody>
          <a:bodyPr wrap="square" lIns="0" tIns="0" rIns="0" bIns="0" numCol="2" spcCol="71994" rtlCol="0">
            <a:noAutofit/>
          </a:bodyPr>
          <a:lstStyle/>
          <a:p>
            <a:pPr marL="0" lvl="1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</a:rPr>
              <a:t>SAS </a:t>
            </a: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</a:rPr>
              <a:t>Programming</a:t>
            </a: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</a:rPr>
              <a:t> </a:t>
            </a:r>
          </a:p>
          <a:p>
            <a:pPr marL="180975" lvl="1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1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(En cours – 80%)</a:t>
            </a:r>
            <a:endParaRPr lang="fr-FR" sz="1100" b="1" dirty="0">
              <a:solidFill>
                <a:srgbClr val="646464"/>
              </a:solidFill>
              <a:latin typeface="EYInterstate Light" panose="02000506000000020004" pitchFamily="2" charset="0"/>
              <a:cs typeface="Arial" charset="0"/>
            </a:endParaRPr>
          </a:p>
          <a:p>
            <a:pPr marL="0" lvl="1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</a:rPr>
              <a:t>SAS </a:t>
            </a:r>
            <a:r>
              <a:rPr lang="fr-FR" sz="1100" b="1" dirty="0" err="1">
                <a:solidFill>
                  <a:srgbClr val="646464"/>
                </a:solidFill>
                <a:latin typeface="EYInterstate Light" panose="02000506000000020004" pitchFamily="2" charset="0"/>
              </a:rPr>
              <a:t>Viya</a:t>
            </a:r>
            <a:r>
              <a:rPr lang="fr-FR" sz="1100" b="1" dirty="0">
                <a:solidFill>
                  <a:srgbClr val="646464"/>
                </a:solidFill>
                <a:latin typeface="EYInterstate Light" panose="02000506000000020004" pitchFamily="2" charset="0"/>
              </a:rPr>
              <a:t> Administration</a:t>
            </a:r>
          </a:p>
          <a:p>
            <a:pPr marL="180975" lvl="1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r>
              <a:rPr lang="fr-FR" sz="1100" dirty="0">
                <a:solidFill>
                  <a:srgbClr val="646464"/>
                </a:solidFill>
                <a:latin typeface="EYInterstate Light" panose="02000506000000020004" pitchFamily="2" charset="0"/>
                <a:cs typeface="Arial" charset="0"/>
              </a:rPr>
              <a:t>(En cours – 50%)</a:t>
            </a:r>
            <a:endParaRPr lang="fr-FR" sz="1100" b="1" dirty="0">
              <a:solidFill>
                <a:srgbClr val="646464"/>
              </a:solidFill>
              <a:latin typeface="EYInterstate Light" panose="02000506000000020004" pitchFamily="2" charset="0"/>
            </a:endParaRPr>
          </a:p>
          <a:p>
            <a:pPr marL="180975" lvl="1" defTabSz="653771">
              <a:lnSpc>
                <a:spcPts val="980"/>
              </a:lnSpc>
              <a:spcBef>
                <a:spcPct val="0"/>
              </a:spcBef>
              <a:spcAft>
                <a:spcPts val="450"/>
              </a:spcAft>
              <a:buClr>
                <a:srgbClr val="FFD200"/>
              </a:buClr>
              <a:buSzPct val="125000"/>
              <a:tabLst>
                <a:tab pos="2120849" algn="l"/>
                <a:tab pos="3064489" algn="r"/>
              </a:tabLst>
              <a:defRPr/>
            </a:pPr>
            <a:endParaRPr lang="fr-FR" sz="1100" dirty="0">
              <a:solidFill>
                <a:srgbClr val="646464"/>
              </a:solidFill>
              <a:latin typeface="EYInterstate Light" panose="02000506000000020004" pitchFamily="2" charset="0"/>
              <a:cs typeface="Arial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F9A191-73CE-4E50-A3BE-922AC11D64B5}"/>
              </a:ext>
            </a:extLst>
          </p:cNvPr>
          <p:cNvGrpSpPr/>
          <p:nvPr/>
        </p:nvGrpSpPr>
        <p:grpSpPr>
          <a:xfrm>
            <a:off x="194388" y="1387892"/>
            <a:ext cx="5724003" cy="240908"/>
            <a:chOff x="2771800" y="833003"/>
            <a:chExt cx="5724003" cy="240908"/>
          </a:xfrm>
        </p:grpSpPr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CB682A5F-2E3F-4B7E-85DC-6352D03EE861}"/>
                </a:ext>
              </a:extLst>
            </p:cNvPr>
            <p:cNvSpPr txBox="1"/>
            <p:nvPr/>
          </p:nvSpPr>
          <p:spPr>
            <a:xfrm>
              <a:off x="2771801" y="833003"/>
              <a:ext cx="5724002" cy="240908"/>
            </a:xfrm>
            <a:prstGeom prst="rect">
              <a:avLst/>
            </a:prstGeom>
            <a:noFill/>
          </p:spPr>
          <p:txBody>
            <a:bodyPr wrap="square" lIns="0" tIns="0" rIns="0" bIns="0" numCol="1" spcCol="71994" rtlCol="0" anchor="ctr">
              <a:noAutofit/>
            </a:bodyPr>
            <a:lstStyle/>
            <a:p>
              <a:pPr defTabSz="872436" eaLnBrk="0" fontAlgn="base" hangingPunct="0"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</a:pPr>
              <a:r>
                <a:rPr lang="fr-FR" sz="1200" b="1" dirty="0">
                  <a:solidFill>
                    <a:srgbClr val="646464"/>
                  </a:solidFill>
                  <a:latin typeface="EYInterstate Regular" panose="02000503020000020004" pitchFamily="2" charset="0"/>
                  <a:sym typeface="Arial Unicode MS" pitchFamily="34" charset="-128"/>
                </a:rPr>
                <a:t>FORMATIONS TERMINEES</a:t>
              </a:r>
              <a:endParaRPr lang="fr-FR" sz="900" dirty="0">
                <a:solidFill>
                  <a:srgbClr val="646464"/>
                </a:solidFill>
                <a:latin typeface="EYInterstate Regular" panose="02000503020000020004" pitchFamily="2" charset="0"/>
                <a:cs typeface="Arial" charset="0"/>
                <a:sym typeface="EYInterstate" panose="02000503020000020004" pitchFamily="2" charset="0"/>
              </a:endParaRPr>
            </a:p>
          </p:txBody>
        </p:sp>
        <p:cxnSp>
          <p:nvCxnSpPr>
            <p:cNvPr id="36" name="Connecteur droit 36">
              <a:extLst>
                <a:ext uri="{FF2B5EF4-FFF2-40B4-BE49-F238E27FC236}">
                  <a16:creationId xmlns:a16="http://schemas.microsoft.com/office/drawing/2014/main" id="{460D161C-CE44-49A9-B3F7-2F6F733C0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065648"/>
              <a:ext cx="306834" cy="0"/>
            </a:xfrm>
            <a:prstGeom prst="line">
              <a:avLst/>
            </a:prstGeom>
            <a:ln w="12700">
              <a:solidFill>
                <a:srgbClr val="FFE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C88AF1-602F-49BC-9952-7721CC22CCB4}"/>
              </a:ext>
            </a:extLst>
          </p:cNvPr>
          <p:cNvGrpSpPr/>
          <p:nvPr/>
        </p:nvGrpSpPr>
        <p:grpSpPr>
          <a:xfrm>
            <a:off x="194388" y="4769159"/>
            <a:ext cx="5724003" cy="240908"/>
            <a:chOff x="2771800" y="833003"/>
            <a:chExt cx="5724003" cy="240908"/>
          </a:xfrm>
        </p:grpSpPr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3B87D65C-A58F-46CF-BE93-406EBDC97C8B}"/>
                </a:ext>
              </a:extLst>
            </p:cNvPr>
            <p:cNvSpPr txBox="1"/>
            <p:nvPr/>
          </p:nvSpPr>
          <p:spPr>
            <a:xfrm>
              <a:off x="2771801" y="833003"/>
              <a:ext cx="5724002" cy="240908"/>
            </a:xfrm>
            <a:prstGeom prst="rect">
              <a:avLst/>
            </a:prstGeom>
            <a:noFill/>
          </p:spPr>
          <p:txBody>
            <a:bodyPr wrap="square" lIns="0" tIns="0" rIns="0" bIns="0" numCol="1" spcCol="71994" rtlCol="0" anchor="ctr">
              <a:noAutofit/>
            </a:bodyPr>
            <a:lstStyle/>
            <a:p>
              <a:pPr defTabSz="872436" eaLnBrk="0" fontAlgn="base" hangingPunct="0">
                <a:spcAft>
                  <a:spcPts val="600"/>
                </a:spcAft>
                <a:buClr>
                  <a:srgbClr val="FFD200"/>
                </a:buClr>
                <a:buSzPct val="75000"/>
                <a:tabLst>
                  <a:tab pos="1415099" algn="l"/>
                  <a:tab pos="2830197" algn="l"/>
                  <a:tab pos="4089454" algn="r"/>
                </a:tabLst>
              </a:pPr>
              <a:r>
                <a:rPr lang="fr-FR" sz="1200" b="1" dirty="0">
                  <a:solidFill>
                    <a:srgbClr val="646464"/>
                  </a:solidFill>
                  <a:latin typeface="EYInterstate Regular" panose="02000503020000020004" pitchFamily="2" charset="0"/>
                  <a:sym typeface="Arial Unicode MS" pitchFamily="34" charset="-128"/>
                </a:rPr>
                <a:t>FORMATIONS EN COURS</a:t>
              </a:r>
              <a:endParaRPr lang="fr-FR" sz="900" dirty="0">
                <a:solidFill>
                  <a:srgbClr val="646464"/>
                </a:solidFill>
                <a:latin typeface="EYInterstate Regular" panose="02000503020000020004" pitchFamily="2" charset="0"/>
                <a:cs typeface="Arial" charset="0"/>
                <a:sym typeface="EYInterstate" panose="02000503020000020004" pitchFamily="2" charset="0"/>
              </a:endParaRPr>
            </a:p>
          </p:txBody>
        </p:sp>
        <p:cxnSp>
          <p:nvCxnSpPr>
            <p:cNvPr id="53" name="Connecteur droit 36">
              <a:extLst>
                <a:ext uri="{FF2B5EF4-FFF2-40B4-BE49-F238E27FC236}">
                  <a16:creationId xmlns:a16="http://schemas.microsoft.com/office/drawing/2014/main" id="{FA88FDA9-66F2-4904-9B15-8001090AA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065648"/>
              <a:ext cx="306834" cy="0"/>
            </a:xfrm>
            <a:prstGeom prst="line">
              <a:avLst/>
            </a:prstGeom>
            <a:ln w="12700">
              <a:solidFill>
                <a:srgbClr val="FFE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C241521B-CE1B-7632-D599-0E10DE7F6B62}"/>
              </a:ext>
            </a:extLst>
          </p:cNvPr>
          <p:cNvGrpSpPr/>
          <p:nvPr/>
        </p:nvGrpSpPr>
        <p:grpSpPr>
          <a:xfrm>
            <a:off x="157618" y="188594"/>
            <a:ext cx="8824151" cy="576111"/>
            <a:chOff x="157618" y="620688"/>
            <a:chExt cx="8824151" cy="72008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36463DFD-E152-127F-0BBD-3D0A0FF4ED58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57618" y="620688"/>
              <a:ext cx="8824151" cy="720080"/>
            </a:xfrm>
            <a:prstGeom prst="rect">
              <a:avLst/>
            </a:prstGeom>
            <a:solidFill>
              <a:srgbClr val="FFE6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80071" tIns="40036" rIns="80071" bIns="40036" anchor="ctr"/>
            <a:lstStyle/>
            <a:p>
              <a:pPr lvl="2"/>
              <a:endParaRPr lang="fr-FR" altLang="fr-FR" sz="1000" b="1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lvl="2"/>
              <a:endParaRPr lang="fr-FR" altLang="fr-FR" sz="1000" b="1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marL="715963" lvl="2"/>
              <a:r>
                <a:rPr lang="fr-FR" altLang="fr-FR" sz="1000" b="1" dirty="0" err="1">
                  <a:solidFill>
                    <a:prstClr val="black"/>
                  </a:solidFill>
                  <a:latin typeface="EYInterstate Regular" panose="02000503020000020004" pitchFamily="2" charset="0"/>
                </a:rPr>
                <a:t>Yaniv</a:t>
              </a:r>
              <a:r>
                <a:rPr lang="fr-FR" altLang="fr-FR" sz="1000" b="1" dirty="0">
                  <a:solidFill>
                    <a:prstClr val="black"/>
                  </a:solidFill>
                  <a:latin typeface="EYInterstate Regular" panose="02000503020000020004" pitchFamily="2" charset="0"/>
                </a:rPr>
                <a:t> Benichou</a:t>
              </a:r>
            </a:p>
            <a:p>
              <a:pPr marL="715963" lvl="2"/>
              <a:r>
                <a:rPr lang="fr-FR" altLang="fr-FR" sz="1000" dirty="0">
                  <a:solidFill>
                    <a:prstClr val="black"/>
                  </a:solidFill>
                  <a:latin typeface="EYInterstate Regular" panose="02000503020000020004" pitchFamily="2" charset="0"/>
                </a:rPr>
                <a:t>Staff/Assistant – Data &amp; Analytics</a:t>
              </a:r>
            </a:p>
            <a:p>
              <a:pPr lvl="2"/>
              <a:r>
                <a:rPr lang="fr-FR" altLang="fr-FR" sz="1000" dirty="0">
                  <a:latin typeface="EYInterstate Regular" panose="02000503020000020004" pitchFamily="2" charset="0"/>
                </a:rPr>
                <a:t> </a:t>
              </a:r>
              <a:endParaRPr lang="fr-FR" altLang="fr-FR" sz="1000" dirty="0">
                <a:solidFill>
                  <a:prstClr val="black"/>
                </a:solidFill>
                <a:latin typeface="EYInterstate Regular" panose="02000503020000020004" pitchFamily="2" charset="0"/>
              </a:endParaRPr>
            </a:p>
            <a:p>
              <a:pPr marL="911595" lvl="2" indent="-111169" defTabSz="911595">
                <a:spcAft>
                  <a:spcPct val="0"/>
                </a:spcAft>
              </a:pPr>
              <a:endParaRPr lang="fr-FR" altLang="fr-FR" sz="1100" kern="0" dirty="0">
                <a:solidFill>
                  <a:srgbClr val="000000"/>
                </a:solidFill>
              </a:endParaRPr>
            </a:p>
          </p:txBody>
        </p:sp>
        <p:sp>
          <p:nvSpPr>
            <p:cNvPr id="5" name="Rectangle: Rounded Corners 14">
              <a:extLst>
                <a:ext uri="{FF2B5EF4-FFF2-40B4-BE49-F238E27FC236}">
                  <a16:creationId xmlns:a16="http://schemas.microsoft.com/office/drawing/2014/main" id="{5311DAB3-5A51-2EFF-6409-84F27B14708B}"/>
                </a:ext>
              </a:extLst>
            </p:cNvPr>
            <p:cNvSpPr/>
            <p:nvPr/>
          </p:nvSpPr>
          <p:spPr>
            <a:xfrm>
              <a:off x="6615644" y="819836"/>
              <a:ext cx="2067431" cy="311770"/>
            </a:xfrm>
            <a:prstGeom prst="roundRect">
              <a:avLst/>
            </a:prstGeom>
            <a:noFill/>
            <a:ln>
              <a:solidFill>
                <a:srgbClr val="2E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fr-FR" sz="1100" i="1" dirty="0">
                  <a:solidFill>
                    <a:srgbClr val="2E2E38"/>
                  </a:solidFill>
                  <a:latin typeface="EYInterstate Bold"/>
                </a:rPr>
                <a:t>Base CV T1 FY26</a:t>
              </a:r>
            </a:p>
          </p:txBody>
        </p:sp>
      </p:grpSp>
      <p:pic>
        <p:nvPicPr>
          <p:cNvPr id="6" name="Image 5" descr="Une image contenant Visage humain, personne, sourire, habits&#10;&#10;Le contenu généré par l’IA peut être incorrect.">
            <a:extLst>
              <a:ext uri="{FF2B5EF4-FFF2-40B4-BE49-F238E27FC236}">
                <a16:creationId xmlns:a16="http://schemas.microsoft.com/office/drawing/2014/main" id="{B2FA899A-E799-13B2-16AC-BC0F05D88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19" y="188640"/>
            <a:ext cx="687304" cy="5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006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H12k.JSxC4SIlTRFZJ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0o8MPvTDSK3C8fVaCb3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yjIHxqQDO0rUcpV4nJA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.jU1sRMSWeKjzEcGphTl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tHPvB_Q1eHSaKifyJDO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 regular presentation 2010">
  <a:themeElements>
    <a:clrScheme name="EY light print">
      <a:dk1>
        <a:srgbClr val="000000"/>
      </a:dk1>
      <a:lt1>
        <a:srgbClr val="646464"/>
      </a:lt1>
      <a:dk2>
        <a:srgbClr val="FFFFFF"/>
      </a:dk2>
      <a:lt2>
        <a:srgbClr val="646464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</a:theme>
</file>

<file path=ppt/theme/theme2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808080"/>
      </a:lt1>
      <a:dk2>
        <a:srgbClr val="FFFFFF"/>
      </a:dk2>
      <a:lt2>
        <a:srgbClr val="808080"/>
      </a:lt2>
      <a:accent1>
        <a:srgbClr val="808080"/>
      </a:accent1>
      <a:accent2>
        <a:srgbClr val="FFE600"/>
      </a:accent2>
      <a:accent3>
        <a:srgbClr val="999999"/>
      </a:accent3>
      <a:accent4>
        <a:srgbClr val="F0F0F0"/>
      </a:accent4>
      <a:accent5>
        <a:srgbClr val="00A3AE"/>
      </a:accent5>
      <a:accent6>
        <a:srgbClr val="C0C0C0"/>
      </a:accent6>
      <a:hlink>
        <a:srgbClr val="336699"/>
      </a:hlink>
      <a:folHlink>
        <a:srgbClr val="91278F"/>
      </a:folHlink>
    </a:clrScheme>
    <a:fontScheme name="Custom 2">
      <a:majorFont>
        <a:latin typeface="EYInterstate Bold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285750" indent="-285750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smtClean="0"/>
        </a:defPPr>
      </a:lstStyle>
    </a:txDef>
  </a:objectDefaults>
  <a:extraClrSchemeLst/>
  <a:custClrLst>
    <a:custClr name="EY Special Use Red">
      <a:srgbClr val="F04C3E"/>
    </a:custClr>
    <a:custClr name="EY Special Use Blue 50%">
      <a:srgbClr val="7FD1D6"/>
    </a:custClr>
    <a:custClr name="EY Special Use Purple">
      <a:srgbClr val="91278F"/>
    </a:custClr>
    <a:custClr name="EY Special Use Purple 50%">
      <a:srgbClr val="C893C7"/>
    </a:custClr>
    <a:custClr name="EY Special Use Green">
      <a:srgbClr val="2C973E"/>
    </a:custClr>
    <a:custClr name="EY Special Use Green 50%">
      <a:srgbClr val="95CB89"/>
    </a:custClr>
    <a:custClr name="EY Yellow 50%">
      <a:srgbClr val="FFF27F"/>
    </a:custClr>
    <a:custClr name="EY Special Use Lilac">
      <a:srgbClr val="AC98DB"/>
    </a:custClr>
    <a:custClr name="EY Special Use Lilac 50%">
      <a:srgbClr val="D8D2E0"/>
    </a:custClr>
    <a:custClr name="EY Link Blue">
      <a:srgbClr val="336699"/>
    </a:custClr>
  </a:custClrLst>
  <a:extLst>
    <a:ext uri="{05A4C25C-085E-4340-85A3-A5531E510DB2}">
      <thm15:themeFamily xmlns:thm15="http://schemas.microsoft.com/office/thememl/2012/main" name="Theme1" id="{245F5D78-65F5-4809-AF5D-8C24287423D2}" vid="{50F494D4-7851-484F-AC1A-05A467D86DE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9F4902E34C82469835C6B3A1C3891B" ma:contentTypeVersion="2" ma:contentTypeDescription="Crée un document." ma:contentTypeScope="" ma:versionID="ef6cd460ce77e035cf495c23910c06e3">
  <xsd:schema xmlns:xsd="http://www.w3.org/2001/XMLSchema" xmlns:xs="http://www.w3.org/2001/XMLSchema" xmlns:p="http://schemas.microsoft.com/office/2006/metadata/properties" xmlns:ns2="87bcff34-b0fb-4f64-915d-6bca388b521e" targetNamespace="http://schemas.microsoft.com/office/2006/metadata/properties" ma:root="true" ma:fieldsID="f603783281cbaf3fc4dc0ef90b25b2c0" ns2:_="">
    <xsd:import namespace="87bcff34-b0fb-4f64-915d-6bca388b52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cff34-b0fb-4f64-915d-6bca388b5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5451B5-A6F5-4EE9-8390-F489C7E81444}">
  <ds:schemaRefs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87bcff34-b0fb-4f64-915d-6bca388b521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04F1E25-ECE1-4F03-B0D7-B7B0BF5069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BB4E6F-F3B0-4271-89DA-3AF4C61A54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bcff34-b0fb-4f64-915d-6bca388b52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20866</TotalTime>
  <Words>1295</Words>
  <Application>Microsoft Macintosh PowerPoint</Application>
  <PresentationFormat>Affichage à l'écran (4:3)</PresentationFormat>
  <Paragraphs>178</Paragraphs>
  <Slides>5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4" baseType="lpstr">
      <vt:lpstr>Arial Unicode MS</vt:lpstr>
      <vt:lpstr>Arial</vt:lpstr>
      <vt:lpstr>Calibri</vt:lpstr>
      <vt:lpstr>EYInterstate Bold</vt:lpstr>
      <vt:lpstr>EYInterstate Light</vt:lpstr>
      <vt:lpstr>EYInterstate Regular</vt:lpstr>
      <vt:lpstr>EY regular presentation 2010</vt:lpstr>
      <vt:lpstr>Theme1</vt:lpstr>
      <vt:lpstr>think-cell Slide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</dc:title>
  <dc:creator>Alexandre.Eboyeye@fr.ey.com</dc:creator>
  <cp:lastModifiedBy>Yaniv Benichou</cp:lastModifiedBy>
  <cp:revision>263</cp:revision>
  <dcterms:created xsi:type="dcterms:W3CDTF">2016-06-07T11:10:41Z</dcterms:created>
  <dcterms:modified xsi:type="dcterms:W3CDTF">2025-07-18T16:29:21Z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0x0101007B9F4902E34C82469835C6B3A1C3891B</vt:lpwstr>
  </property>
</Properties>
</file>