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0"/>
  </p:notesMasterIdLst>
  <p:sldIdLst>
    <p:sldId id="2147375018" r:id="rId6"/>
    <p:sldId id="2147375019" r:id="rId7"/>
    <p:sldId id="2147375020" r:id="rId8"/>
    <p:sldId id="2147375014" r:id="rId9"/>
  </p:sldIdLst>
  <p:sldSz cx="12192000" cy="6858000"/>
  <p:notesSz cx="6858000" cy="9144000"/>
  <p:custDataLst>
    <p:tags r:id="rId11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9D0B83-D2FE-41FF-B201-EB22289995AC}" v="12" dt="2024-10-03T09:18:41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97763-FE42-4C5D-AA0B-A9B92C59851C}" type="datetimeFigureOut">
              <a:rPr lang="fr-FR" smtClean="0"/>
              <a:t>24/07/2025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63B2F-85D4-44F9-B148-06D0FEDE82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43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78032E-293D-4749-8F50-F8D037A87F1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093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78032E-293D-4749-8F50-F8D037A87F1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234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8032E-293D-4749-8F50-F8D037A87F1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535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8032E-293D-4749-8F50-F8D037A87F1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340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07CBF-E742-2E1B-5B1C-4F02AAEA7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077EE-B45C-9B5F-69C0-BEE7B9D4B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5BFC6-9E0A-90AA-5280-DFB599966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4682-4954-4326-A92A-60C1EC0DF137}" type="datetimeFigureOut">
              <a:rPr lang="fr-FR" smtClean="0"/>
              <a:t>24/07/2025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DD10A-A986-5615-C428-3463DF7D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65733-1E7B-E884-C733-B577CD166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522F-C943-42AF-A629-AC4E5314EA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1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DA82-F52B-A5EA-F308-9212E11A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813FA-9253-C9E5-1402-39309B7AC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81476-EE81-BFA1-A552-F240BDC0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4682-4954-4326-A92A-60C1EC0DF137}" type="datetimeFigureOut">
              <a:rPr lang="fr-FR" smtClean="0"/>
              <a:t>24/07/2025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60D0D-7271-8C5F-E4FB-AEB1566C0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A6BF4-D413-9AD7-C11F-34B6A1B1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522F-C943-42AF-A629-AC4E5314EA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82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DEA85-72B0-63B7-5DA5-DA4EDC6B9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961F1-4A4C-7F12-FCB1-BF3D94E83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88D16-C261-D026-AFCC-B8A1F80F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4682-4954-4326-A92A-60C1EC0DF137}" type="datetimeFigureOut">
              <a:rPr lang="fr-FR" smtClean="0"/>
              <a:t>24/07/2025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09462-36EB-88E1-E810-24BA59805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11437-7AC8-F846-B32B-D56ED8D7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522F-C943-42AF-A629-AC4E5314EA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525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63467486"/>
              </p:ext>
            </p:extLst>
          </p:nvPr>
        </p:nvGraphicFramePr>
        <p:xfrm>
          <a:off x="1589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2"/>
            </p:custDataLst>
          </p:nvPr>
        </p:nvSpPr>
        <p:spPr>
          <a:xfrm>
            <a:off x="1" y="0"/>
            <a:ext cx="158751" cy="15875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ctr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fr-FR" sz="2769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0400" y="777600"/>
            <a:ext cx="7320000" cy="860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0400" y="1753200"/>
            <a:ext cx="7320000" cy="968400"/>
          </a:xfrm>
        </p:spPr>
        <p:txBody>
          <a:bodyPr/>
          <a:lstStyle>
            <a:lvl1pPr marL="0" indent="0" algn="l">
              <a:buNone/>
              <a:defRPr sz="1847">
                <a:solidFill>
                  <a:schemeClr val="bg2"/>
                </a:solidFill>
              </a:defRPr>
            </a:lvl1pPr>
            <a:lvl2pPr marL="0" indent="0" algn="l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0322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3567483"/>
              </p:ext>
            </p:extLst>
          </p:nvPr>
        </p:nvGraphicFramePr>
        <p:xfrm>
          <a:off x="1589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2"/>
            </p:custDataLst>
          </p:nvPr>
        </p:nvSpPr>
        <p:spPr>
          <a:xfrm>
            <a:off x="1" y="0"/>
            <a:ext cx="158751" cy="15875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ctr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fr-FR" sz="2031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7816"/>
            <a:ext cx="10972800" cy="607992"/>
          </a:xfrm>
        </p:spPr>
        <p:txBody>
          <a:bodyPr anchor="b"/>
          <a:lstStyle>
            <a:lvl1pPr>
              <a:defRPr sz="2031"/>
            </a:lvl1pPr>
          </a:lstStyle>
          <a:p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7413"/>
            <a:ext cx="10972800" cy="48891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609600" y="796566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/>
            <a:endParaRPr lang="fr-FR" sz="1661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609600" y="6242400"/>
            <a:ext cx="109728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/>
            <a:endParaRPr lang="fr-FR" sz="1661" noProof="0" dirty="0">
              <a:solidFill>
                <a:schemeClr val="bg1"/>
              </a:solidFill>
            </a:endParaRPr>
          </a:p>
        </p:txBody>
      </p:sp>
      <p:pic>
        <p:nvPicPr>
          <p:cNvPr id="10" name="logo_gris.png" descr="logo_gri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00261" y="6276113"/>
            <a:ext cx="442119" cy="517602"/>
          </a:xfrm>
          <a:prstGeom prst="rect">
            <a:avLst/>
          </a:prstGeom>
          <a:ln w="3175">
            <a:miter lim="400000"/>
          </a:ln>
        </p:spPr>
      </p:pic>
      <p:sp>
        <p:nvSpPr>
          <p:cNvPr id="13" name="TextBox 12"/>
          <p:cNvSpPr txBox="1"/>
          <p:nvPr/>
        </p:nvSpPr>
        <p:spPr>
          <a:xfrm>
            <a:off x="609600" y="6415200"/>
            <a:ext cx="960000" cy="19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015" dirty="0">
                <a:solidFill>
                  <a:srgbClr val="808080"/>
                </a:solidFill>
              </a:rPr>
              <a:t>Page </a:t>
            </a:r>
            <a:fld id="{9AE4D82F-B047-469B-AC52-A46321747EAF}" type="slidenum">
              <a:rPr lang="fr-FR" sz="1015" smtClean="0">
                <a:solidFill>
                  <a:srgbClr val="808080"/>
                </a:solidFill>
              </a:rPr>
              <a:pPr/>
              <a:t>‹#›</a:t>
            </a:fld>
            <a:endParaRPr lang="fr-FR" sz="1015" dirty="0">
              <a:solidFill>
                <a:srgbClr val="808080"/>
              </a:solidFill>
            </a:endParaRPr>
          </a:p>
        </p:txBody>
      </p:sp>
      <p:sp>
        <p:nvSpPr>
          <p:cNvPr id="14" name="Footer Placeholder 3"/>
          <p:cNvSpPr txBox="1">
            <a:spLocks/>
          </p:cNvSpPr>
          <p:nvPr/>
        </p:nvSpPr>
        <p:spPr>
          <a:xfrm>
            <a:off x="2905464" y="6417357"/>
            <a:ext cx="6381077" cy="2351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750" dirty="0">
                <a:solidFill>
                  <a:srgbClr val="808080"/>
                </a:solidFill>
                <a:latin typeface="EYInterstate" panose="02000503020000020004" pitchFamily="2" charset="0"/>
              </a:rPr>
              <a:t>EY Revenue Improvement Solutions – BP ACA – </a:t>
            </a:r>
            <a:r>
              <a:rPr lang="fr-FR" sz="750" noProof="0" dirty="0">
                <a:solidFill>
                  <a:srgbClr val="808080"/>
                </a:solidFill>
                <a:latin typeface="EYInterstate" panose="02000503020000020004" pitchFamily="2" charset="0"/>
              </a:rPr>
              <a:t>Rapport de détection</a:t>
            </a:r>
          </a:p>
        </p:txBody>
      </p:sp>
    </p:spTree>
    <p:extLst>
      <p:ext uri="{BB962C8B-B14F-4D97-AF65-F5344CB8AC3E}">
        <p14:creationId xmlns:p14="http://schemas.microsoft.com/office/powerpoint/2010/main" val="2607655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58708145"/>
              </p:ext>
            </p:extLst>
          </p:nvPr>
        </p:nvGraphicFramePr>
        <p:xfrm>
          <a:off x="1589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2"/>
            </p:custDataLst>
          </p:nvPr>
        </p:nvSpPr>
        <p:spPr>
          <a:xfrm>
            <a:off x="1" y="0"/>
            <a:ext cx="158751" cy="15875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ctr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fr-FR" sz="2769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fr-FR" noProof="0" dirty="0"/>
          </a:p>
        </p:txBody>
      </p:sp>
      <p:pic>
        <p:nvPicPr>
          <p:cNvPr id="4" name="logo_gris.png" descr="logo_gri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9933" y="5881600"/>
            <a:ext cx="671387" cy="786013"/>
          </a:xfrm>
          <a:prstGeom prst="rect">
            <a:avLst/>
          </a:prstGeom>
          <a:ln w="3175">
            <a:miter lim="400000"/>
          </a:ln>
        </p:spPr>
      </p:pic>
      <p:sp>
        <p:nvSpPr>
          <p:cNvPr id="8" name="TextBox 7"/>
          <p:cNvSpPr txBox="1"/>
          <p:nvPr/>
        </p:nvSpPr>
        <p:spPr>
          <a:xfrm>
            <a:off x="609600" y="6415200"/>
            <a:ext cx="960000" cy="19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015" dirty="0">
                <a:solidFill>
                  <a:srgbClr val="808080"/>
                </a:solidFill>
              </a:rPr>
              <a:t>Page </a:t>
            </a:r>
            <a:fld id="{9AE4D82F-B047-469B-AC52-A46321747EAF}" type="slidenum">
              <a:rPr lang="fr-FR" sz="1015" smtClean="0">
                <a:solidFill>
                  <a:srgbClr val="808080"/>
                </a:solidFill>
              </a:rPr>
              <a:pPr/>
              <a:t>‹#›</a:t>
            </a:fld>
            <a:endParaRPr lang="fr-FR" sz="1015" dirty="0">
              <a:solidFill>
                <a:srgbClr val="808080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2905464" y="6417357"/>
            <a:ext cx="6381077" cy="2351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750" dirty="0">
                <a:solidFill>
                  <a:srgbClr val="808080"/>
                </a:solidFill>
                <a:latin typeface="EYInterstate" panose="02000503020000020004" pitchFamily="2" charset="0"/>
              </a:rPr>
              <a:t>EY Revenue Improvement Solutions – BP ACA – </a:t>
            </a:r>
            <a:r>
              <a:rPr lang="fr-FR" sz="750" noProof="0" dirty="0">
                <a:solidFill>
                  <a:srgbClr val="808080"/>
                </a:solidFill>
                <a:latin typeface="EYInterstate" panose="02000503020000020004" pitchFamily="2" charset="0"/>
              </a:rPr>
              <a:t>Rapport de détection</a:t>
            </a:r>
          </a:p>
        </p:txBody>
      </p:sp>
    </p:spTree>
    <p:extLst>
      <p:ext uri="{BB962C8B-B14F-4D97-AF65-F5344CB8AC3E}">
        <p14:creationId xmlns:p14="http://schemas.microsoft.com/office/powerpoint/2010/main" val="2513470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2" y="327031"/>
            <a:ext cx="10752667" cy="56626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r-FR" noProof="0" dirty="0"/>
          </a:p>
        </p:txBody>
      </p:sp>
      <p:pic>
        <p:nvPicPr>
          <p:cNvPr id="5" name="logo_gris.png" descr="logo_gr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933" y="5881600"/>
            <a:ext cx="671387" cy="786013"/>
          </a:xfrm>
          <a:prstGeom prst="rect">
            <a:avLst/>
          </a:prstGeom>
          <a:ln w="3175">
            <a:miter lim="400000"/>
          </a:ln>
        </p:spPr>
      </p:pic>
      <p:sp>
        <p:nvSpPr>
          <p:cNvPr id="8" name="TextBox 7"/>
          <p:cNvSpPr txBox="1"/>
          <p:nvPr/>
        </p:nvSpPr>
        <p:spPr>
          <a:xfrm>
            <a:off x="609600" y="6415200"/>
            <a:ext cx="960000" cy="19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015" dirty="0">
                <a:solidFill>
                  <a:srgbClr val="808080"/>
                </a:solidFill>
              </a:rPr>
              <a:t>Page </a:t>
            </a:r>
            <a:fld id="{9AE4D82F-B047-469B-AC52-A46321747EAF}" type="slidenum">
              <a:rPr lang="fr-FR" sz="1015" smtClean="0">
                <a:solidFill>
                  <a:srgbClr val="808080"/>
                </a:solidFill>
              </a:rPr>
              <a:pPr/>
              <a:t>‹#›</a:t>
            </a:fld>
            <a:endParaRPr lang="fr-FR" sz="1015" dirty="0">
              <a:solidFill>
                <a:srgbClr val="808080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2905464" y="6417357"/>
            <a:ext cx="6381077" cy="2351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750" dirty="0">
                <a:solidFill>
                  <a:srgbClr val="808080"/>
                </a:solidFill>
                <a:latin typeface="EYInterstate" panose="02000503020000020004" pitchFamily="2" charset="0"/>
              </a:rPr>
              <a:t>EY Revenue Improvement Solutions – BP ACA – </a:t>
            </a:r>
            <a:r>
              <a:rPr lang="fr-FR" sz="750" noProof="0" dirty="0">
                <a:solidFill>
                  <a:srgbClr val="808080"/>
                </a:solidFill>
                <a:latin typeface="EYInterstate" panose="02000503020000020004" pitchFamily="2" charset="0"/>
              </a:rPr>
              <a:t>Présentation de détection</a:t>
            </a:r>
          </a:p>
        </p:txBody>
      </p:sp>
    </p:spTree>
    <p:extLst>
      <p:ext uri="{BB962C8B-B14F-4D97-AF65-F5344CB8AC3E}">
        <p14:creationId xmlns:p14="http://schemas.microsoft.com/office/powerpoint/2010/main" val="3664387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06404382"/>
              </p:ext>
            </p:extLst>
          </p:nvPr>
        </p:nvGraphicFramePr>
        <p:xfrm>
          <a:off x="1589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2"/>
            </p:custDataLst>
          </p:nvPr>
        </p:nvSpPr>
        <p:spPr>
          <a:xfrm>
            <a:off x="1" y="0"/>
            <a:ext cx="158751" cy="15875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ctr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fr-FR" sz="2769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609600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/>
            <a:endParaRPr lang="fr-FR" sz="1661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609600" y="6242400"/>
            <a:ext cx="109728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/>
            <a:endParaRPr lang="fr-FR" sz="1661" noProof="0" dirty="0">
              <a:solidFill>
                <a:schemeClr val="bg1"/>
              </a:solidFill>
            </a:endParaRPr>
          </a:p>
        </p:txBody>
      </p:sp>
      <p:pic>
        <p:nvPicPr>
          <p:cNvPr id="6" name="logo_gris.png" descr="logo_gri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9933" y="5881600"/>
            <a:ext cx="671387" cy="786013"/>
          </a:xfrm>
          <a:prstGeom prst="rect">
            <a:avLst/>
          </a:prstGeom>
          <a:ln w="3175">
            <a:miter lim="400000"/>
          </a:ln>
        </p:spPr>
      </p:pic>
      <p:sp>
        <p:nvSpPr>
          <p:cNvPr id="11" name="TextBox 10"/>
          <p:cNvSpPr txBox="1"/>
          <p:nvPr/>
        </p:nvSpPr>
        <p:spPr>
          <a:xfrm>
            <a:off x="609600" y="6415200"/>
            <a:ext cx="960000" cy="19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015" dirty="0">
                <a:solidFill>
                  <a:srgbClr val="808080"/>
                </a:solidFill>
              </a:rPr>
              <a:t>Page </a:t>
            </a:r>
            <a:fld id="{9AE4D82F-B047-469B-AC52-A46321747EAF}" type="slidenum">
              <a:rPr lang="fr-FR" sz="1015" smtClean="0">
                <a:solidFill>
                  <a:srgbClr val="808080"/>
                </a:solidFill>
              </a:rPr>
              <a:pPr/>
              <a:t>‹#›</a:t>
            </a:fld>
            <a:endParaRPr lang="fr-FR" sz="1015" dirty="0">
              <a:solidFill>
                <a:srgbClr val="808080"/>
              </a:solidFill>
            </a:endParaRPr>
          </a:p>
        </p:txBody>
      </p:sp>
      <p:sp>
        <p:nvSpPr>
          <p:cNvPr id="12" name="Footer Placeholder 3"/>
          <p:cNvSpPr txBox="1">
            <a:spLocks/>
          </p:cNvSpPr>
          <p:nvPr/>
        </p:nvSpPr>
        <p:spPr>
          <a:xfrm>
            <a:off x="2905464" y="6417357"/>
            <a:ext cx="6381077" cy="2351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750" dirty="0">
                <a:solidFill>
                  <a:srgbClr val="808080"/>
                </a:solidFill>
                <a:latin typeface="EYInterstate" panose="02000503020000020004" pitchFamily="2" charset="0"/>
              </a:rPr>
              <a:t>EY Revenue Improvement Solutions – BP ACA – </a:t>
            </a:r>
            <a:r>
              <a:rPr lang="fr-FR" sz="750" noProof="0" dirty="0">
                <a:solidFill>
                  <a:srgbClr val="808080"/>
                </a:solidFill>
                <a:latin typeface="EYInterstate" panose="02000503020000020004" pitchFamily="2" charset="0"/>
              </a:rPr>
              <a:t>Rapport de détection</a:t>
            </a:r>
          </a:p>
        </p:txBody>
      </p:sp>
    </p:spTree>
    <p:extLst>
      <p:ext uri="{BB962C8B-B14F-4D97-AF65-F5344CB8AC3E}">
        <p14:creationId xmlns:p14="http://schemas.microsoft.com/office/powerpoint/2010/main" val="3982288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de diapositiva"/>
          <p:cNvSpPr>
            <a:spLocks noGrp="1"/>
          </p:cNvSpPr>
          <p:nvPr>
            <p:ph type="body" sz="quarter" idx="14"/>
          </p:nvPr>
        </p:nvSpPr>
        <p:spPr>
          <a:xfrm>
            <a:off x="416888" y="88001"/>
            <a:ext cx="6767080" cy="653047"/>
          </a:xfrm>
          <a:prstGeom prst="rect">
            <a:avLst/>
          </a:prstGeom>
        </p:spPr>
        <p:txBody>
          <a:bodyPr lIns="45719" tIns="45719" rIns="45719" bIns="45719">
            <a:noAutofit/>
          </a:bodyPr>
          <a:lstStyle>
            <a:lvl1pPr algn="l" defTabSz="457189">
              <a:lnSpc>
                <a:spcPts val="3200"/>
              </a:lnSpc>
              <a:defRPr sz="2400" spc="-144">
                <a:solidFill>
                  <a:srgbClr val="262626"/>
                </a:solidFill>
                <a:latin typeface="+mj-lt"/>
                <a:ea typeface="+mj-ea"/>
                <a:cs typeface="+mj-cs"/>
                <a:sym typeface="EYInterstate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En experiencia de cliente el concepto Small Data es fundamental."/>
          <p:cNvSpPr>
            <a:spLocks noGrp="1"/>
          </p:cNvSpPr>
          <p:nvPr>
            <p:ph type="body" sz="quarter" idx="15"/>
          </p:nvPr>
        </p:nvSpPr>
        <p:spPr>
          <a:xfrm>
            <a:off x="416377" y="809976"/>
            <a:ext cx="5137759" cy="325121"/>
          </a:xfrm>
          <a:prstGeom prst="rect">
            <a:avLst/>
          </a:prstGeom>
        </p:spPr>
        <p:txBody>
          <a:bodyPr lIns="45719" tIns="45719" rIns="45719" bIns="45719">
            <a:noAutofit/>
          </a:bodyPr>
          <a:lstStyle>
            <a:lvl1pPr algn="l" defTabSz="457189">
              <a:defRPr sz="1000" spc="-39">
                <a:solidFill>
                  <a:srgbClr val="808080"/>
                </a:solidFill>
                <a:latin typeface="+mn-lt"/>
                <a:ea typeface="+mn-ea"/>
                <a:cs typeface="+mn-cs"/>
                <a:sym typeface="EYInterstate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En un mundo digital, el concepto de Small Data es cada vez más importante"/>
          <p:cNvSpPr>
            <a:spLocks noGrp="1"/>
          </p:cNvSpPr>
          <p:nvPr>
            <p:ph type="body" sz="quarter" idx="16"/>
          </p:nvPr>
        </p:nvSpPr>
        <p:spPr>
          <a:xfrm>
            <a:off x="421123" y="1269100"/>
            <a:ext cx="6199813" cy="812880"/>
          </a:xfrm>
          <a:prstGeom prst="rect">
            <a:avLst/>
          </a:prstGeom>
        </p:spPr>
        <p:txBody>
          <a:bodyPr lIns="45719" tIns="45719" rIns="45719" bIns="45719">
            <a:noAutofit/>
          </a:bodyPr>
          <a:lstStyle>
            <a:lvl1pPr algn="l" defTabSz="457189">
              <a:lnSpc>
                <a:spcPts val="2000"/>
              </a:lnSpc>
              <a:defRPr sz="2000" spc="-120">
                <a:solidFill>
                  <a:srgbClr val="262626"/>
                </a:solidFill>
                <a:latin typeface="+mj-lt"/>
                <a:ea typeface="+mj-ea"/>
                <a:cs typeface="+mj-cs"/>
                <a:sym typeface="EYInterstate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No te debes quedar sólo en lo superficial, además del Big Data, necesitas entender el por qué de las cosas, profundizar en los detalles, entender las emociones……"/>
          <p:cNvSpPr>
            <a:spLocks noGrp="1"/>
          </p:cNvSpPr>
          <p:nvPr>
            <p:ph type="body" sz="quarter" idx="17"/>
          </p:nvPr>
        </p:nvSpPr>
        <p:spPr>
          <a:xfrm>
            <a:off x="423333" y="2291642"/>
            <a:ext cx="4826000" cy="1609393"/>
          </a:xfrm>
          <a:prstGeom prst="rect">
            <a:avLst/>
          </a:prstGeom>
        </p:spPr>
        <p:txBody>
          <a:bodyPr lIns="45719" tIns="45719" rIns="45719" bIns="45719">
            <a:noAutofit/>
          </a:bodyPr>
          <a:lstStyle>
            <a:lvl1pPr algn="l" defTabSz="457189">
              <a:lnSpc>
                <a:spcPts val="1200"/>
              </a:lnSpc>
              <a:spcBef>
                <a:spcPts val="700"/>
              </a:spcBef>
              <a:defRPr sz="900" spc="-36">
                <a:solidFill>
                  <a:srgbClr val="888888"/>
                </a:solidFill>
                <a:latin typeface="+mn-lt"/>
                <a:ea typeface="+mn-ea"/>
                <a:cs typeface="+mn-cs"/>
                <a:sym typeface="EYInterstate Light"/>
              </a:defRPr>
            </a:lvl1pPr>
          </a:lstStyle>
          <a:p>
            <a:pPr lvl="0" algn="l" defTabSz="342900">
              <a:lnSpc>
                <a:spcPts val="900"/>
              </a:lnSpc>
              <a:spcBef>
                <a:spcPts val="525"/>
              </a:spcBef>
              <a:defRPr sz="1200" spc="-48">
                <a:solidFill>
                  <a:srgbClr val="888888"/>
                </a:solidFill>
                <a:latin typeface="+mn-lt"/>
                <a:ea typeface="+mn-ea"/>
                <a:cs typeface="+mn-cs"/>
                <a:sym typeface="EYInterstate Light"/>
              </a:defRPr>
            </a:pPr>
            <a:r>
              <a:rPr lang="en-US"/>
              <a:t>Click to edit Master text styles</a:t>
            </a:r>
          </a:p>
          <a:p>
            <a:pPr lvl="1" algn="l" defTabSz="342900">
              <a:lnSpc>
                <a:spcPts val="900"/>
              </a:lnSpc>
              <a:spcBef>
                <a:spcPts val="525"/>
              </a:spcBef>
              <a:defRPr sz="1200" spc="-48">
                <a:solidFill>
                  <a:srgbClr val="888888"/>
                </a:solidFill>
                <a:latin typeface="+mn-lt"/>
                <a:ea typeface="+mn-ea"/>
                <a:cs typeface="+mn-cs"/>
                <a:sym typeface="EYInterstate Light"/>
              </a:defRPr>
            </a:pPr>
            <a:r>
              <a:rPr lang="en-US"/>
              <a:t>Second level</a:t>
            </a:r>
          </a:p>
          <a:p>
            <a:pPr lvl="2" algn="l" defTabSz="342900">
              <a:lnSpc>
                <a:spcPts val="900"/>
              </a:lnSpc>
              <a:spcBef>
                <a:spcPts val="525"/>
              </a:spcBef>
              <a:defRPr sz="1200" spc="-48">
                <a:solidFill>
                  <a:srgbClr val="888888"/>
                </a:solidFill>
                <a:latin typeface="+mn-lt"/>
                <a:ea typeface="+mn-ea"/>
                <a:cs typeface="+mn-cs"/>
                <a:sym typeface="EYInterstate Light"/>
              </a:defRPr>
            </a:pPr>
            <a:r>
              <a:rPr lang="en-US"/>
              <a:t>Third level</a:t>
            </a:r>
          </a:p>
        </p:txBody>
      </p:sp>
      <p:sp>
        <p:nvSpPr>
          <p:cNvPr id="32" name="No te debes quedar sólo en lo superficial, además del Big Data, necesitas entender el por qué de las cosas, profundizar en los detalles, entender las emociones…"/>
          <p:cNvSpPr>
            <a:spLocks noGrp="1"/>
          </p:cNvSpPr>
          <p:nvPr>
            <p:ph type="body" sz="quarter" idx="18"/>
          </p:nvPr>
        </p:nvSpPr>
        <p:spPr>
          <a:xfrm>
            <a:off x="423333" y="4110694"/>
            <a:ext cx="4826000" cy="731561"/>
          </a:xfrm>
          <a:prstGeom prst="rect">
            <a:avLst/>
          </a:prstGeom>
        </p:spPr>
        <p:txBody>
          <a:bodyPr lIns="45719" tIns="45719" rIns="45719" bIns="45719">
            <a:noAutofit/>
          </a:bodyPr>
          <a:lstStyle>
            <a:lvl1pPr algn="l" defTabSz="457189">
              <a:lnSpc>
                <a:spcPts val="1200"/>
              </a:lnSpc>
              <a:spcBef>
                <a:spcPts val="700"/>
              </a:spcBef>
              <a:defRPr sz="1000" spc="-39">
                <a:solidFill>
                  <a:srgbClr val="888888"/>
                </a:solidFill>
                <a:latin typeface="+mn-lt"/>
                <a:ea typeface="+mn-ea"/>
                <a:cs typeface="+mn-cs"/>
                <a:sym typeface="EYInterstate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unto 1…"/>
          <p:cNvSpPr>
            <a:spLocks noGrp="1"/>
          </p:cNvSpPr>
          <p:nvPr>
            <p:ph type="body" sz="quarter" idx="19"/>
          </p:nvPr>
        </p:nvSpPr>
        <p:spPr>
          <a:xfrm>
            <a:off x="423336" y="4960338"/>
            <a:ext cx="2536169" cy="399468"/>
          </a:xfrm>
          <a:prstGeom prst="rect">
            <a:avLst/>
          </a:prstGeom>
        </p:spPr>
        <p:txBody>
          <a:bodyPr lIns="50800" tIns="50800" rIns="50800" bIns="50800">
            <a:spAutoFit/>
          </a:bodyPr>
          <a:lstStyle>
            <a:lvl1pPr marL="126997" indent="-126997" algn="l" defTabSz="457189">
              <a:lnSpc>
                <a:spcPts val="1200"/>
              </a:lnSpc>
              <a:spcBef>
                <a:spcPts val="700"/>
              </a:spcBef>
              <a:buClr>
                <a:srgbClr val="FFD200"/>
              </a:buClr>
              <a:buSzPct val="140000"/>
              <a:buChar char="▪"/>
              <a:defRPr sz="750" spc="-29">
                <a:solidFill>
                  <a:srgbClr val="888888"/>
                </a:solidFill>
                <a:latin typeface="+mn-lt"/>
                <a:ea typeface="+mn-ea"/>
                <a:cs typeface="+mn-cs"/>
                <a:sym typeface="EYInterstate Light"/>
              </a:defRPr>
            </a:lvl1pPr>
          </a:lstStyle>
          <a:p>
            <a:pPr marL="95250" lvl="0" indent="-95250" algn="l" defTabSz="342900">
              <a:lnSpc>
                <a:spcPts val="900"/>
              </a:lnSpc>
              <a:spcBef>
                <a:spcPts val="525"/>
              </a:spcBef>
              <a:buClr>
                <a:srgbClr val="FFD200"/>
              </a:buClr>
              <a:buSzPct val="140000"/>
              <a:buChar char="▪"/>
              <a:defRPr sz="1000" spc="-39">
                <a:solidFill>
                  <a:srgbClr val="888888"/>
                </a:solidFill>
                <a:latin typeface="+mn-lt"/>
                <a:ea typeface="+mn-ea"/>
                <a:cs typeface="+mn-cs"/>
                <a:sym typeface="EYInterstate Light"/>
              </a:defRPr>
            </a:pPr>
            <a:r>
              <a:rPr lang="en-US"/>
              <a:t>Click to edit Master text styles</a:t>
            </a:r>
          </a:p>
          <a:p>
            <a:pPr marL="95250" lvl="1" indent="-95250" algn="l" defTabSz="342900">
              <a:lnSpc>
                <a:spcPts val="900"/>
              </a:lnSpc>
              <a:spcBef>
                <a:spcPts val="525"/>
              </a:spcBef>
              <a:buClr>
                <a:srgbClr val="FFD200"/>
              </a:buClr>
              <a:buSzPct val="140000"/>
              <a:buChar char="▪"/>
              <a:defRPr sz="1000" spc="-39">
                <a:solidFill>
                  <a:srgbClr val="888888"/>
                </a:solidFill>
                <a:latin typeface="+mn-lt"/>
                <a:ea typeface="+mn-ea"/>
                <a:cs typeface="+mn-cs"/>
                <a:sym typeface="EYInterstate Light"/>
              </a:defRPr>
            </a:pPr>
            <a:r>
              <a:rPr lang="en-US"/>
              <a:t>Second level</a:t>
            </a:r>
          </a:p>
        </p:txBody>
      </p:sp>
      <p:pic>
        <p:nvPicPr>
          <p:cNvPr id="10" name="logo_gris.png" descr="logo_gr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3362" y="6281848"/>
            <a:ext cx="442119" cy="517601"/>
          </a:xfrm>
          <a:prstGeom prst="rect">
            <a:avLst/>
          </a:prstGeom>
          <a:ln w="3175">
            <a:miter lim="400000"/>
          </a:ln>
        </p:spPr>
      </p:pic>
      <p:sp>
        <p:nvSpPr>
          <p:cNvPr id="13" name="TextBox 12"/>
          <p:cNvSpPr txBox="1"/>
          <p:nvPr/>
        </p:nvSpPr>
        <p:spPr>
          <a:xfrm>
            <a:off x="609600" y="6415200"/>
            <a:ext cx="960000" cy="19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015" dirty="0">
                <a:solidFill>
                  <a:srgbClr val="808080"/>
                </a:solidFill>
              </a:rPr>
              <a:t>Page </a:t>
            </a:r>
            <a:fld id="{9AE4D82F-B047-469B-AC52-A46321747EAF}" type="slidenum">
              <a:rPr lang="fr-FR" sz="1015" smtClean="0">
                <a:solidFill>
                  <a:srgbClr val="808080"/>
                </a:solidFill>
              </a:rPr>
              <a:pPr/>
              <a:t>‹#›</a:t>
            </a:fld>
            <a:endParaRPr lang="fr-FR" sz="1015" dirty="0">
              <a:solidFill>
                <a:srgbClr val="808080"/>
              </a:solidFill>
            </a:endParaRPr>
          </a:p>
        </p:txBody>
      </p:sp>
      <p:sp>
        <p:nvSpPr>
          <p:cNvPr id="14" name="Footer Placeholder 3"/>
          <p:cNvSpPr txBox="1">
            <a:spLocks/>
          </p:cNvSpPr>
          <p:nvPr/>
        </p:nvSpPr>
        <p:spPr>
          <a:xfrm>
            <a:off x="2905464" y="6417357"/>
            <a:ext cx="6381077" cy="2351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750" dirty="0">
                <a:solidFill>
                  <a:srgbClr val="808080"/>
                </a:solidFill>
                <a:latin typeface="EYInterstate" panose="02000503020000020004" pitchFamily="2" charset="0"/>
              </a:rPr>
              <a:t>EY Revenue Improvement Solutions – BP ACA – Rapport</a:t>
            </a:r>
            <a:r>
              <a:rPr lang="fr-FR" sz="750" noProof="0" dirty="0">
                <a:solidFill>
                  <a:srgbClr val="808080"/>
                </a:solidFill>
                <a:latin typeface="EYInterstate" panose="02000503020000020004" pitchFamily="2" charset="0"/>
              </a:rPr>
              <a:t> de détection</a:t>
            </a:r>
          </a:p>
        </p:txBody>
      </p:sp>
    </p:spTree>
    <p:extLst>
      <p:ext uri="{BB962C8B-B14F-4D97-AF65-F5344CB8AC3E}">
        <p14:creationId xmlns:p14="http://schemas.microsoft.com/office/powerpoint/2010/main" val="1628501860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de diapositiva"/>
          <p:cNvSpPr>
            <a:spLocks noGrp="1"/>
          </p:cNvSpPr>
          <p:nvPr>
            <p:ph type="body" sz="quarter" idx="14"/>
          </p:nvPr>
        </p:nvSpPr>
        <p:spPr>
          <a:xfrm>
            <a:off x="416888" y="88001"/>
            <a:ext cx="6767080" cy="653047"/>
          </a:xfrm>
          <a:prstGeom prst="rect">
            <a:avLst/>
          </a:prstGeom>
        </p:spPr>
        <p:txBody>
          <a:bodyPr lIns="45719" tIns="45719" rIns="45719" bIns="45719">
            <a:noAutofit/>
          </a:bodyPr>
          <a:lstStyle>
            <a:lvl1pPr algn="l" defTabSz="457189">
              <a:lnSpc>
                <a:spcPts val="3200"/>
              </a:lnSpc>
              <a:defRPr sz="2400" spc="-144">
                <a:solidFill>
                  <a:srgbClr val="262626"/>
                </a:solidFill>
                <a:latin typeface="+mj-lt"/>
                <a:ea typeface="+mj-ea"/>
                <a:cs typeface="+mj-cs"/>
                <a:sym typeface="EYInterstate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En experiencia de cliente el concepto Small Data es fundamental."/>
          <p:cNvSpPr>
            <a:spLocks noGrp="1"/>
          </p:cNvSpPr>
          <p:nvPr>
            <p:ph type="body" sz="quarter" idx="15"/>
          </p:nvPr>
        </p:nvSpPr>
        <p:spPr>
          <a:xfrm>
            <a:off x="416377" y="809976"/>
            <a:ext cx="5137759" cy="325121"/>
          </a:xfrm>
          <a:prstGeom prst="rect">
            <a:avLst/>
          </a:prstGeom>
        </p:spPr>
        <p:txBody>
          <a:bodyPr lIns="45719" tIns="45719" rIns="45719" bIns="45719">
            <a:noAutofit/>
          </a:bodyPr>
          <a:lstStyle>
            <a:lvl1pPr algn="l" defTabSz="457189">
              <a:defRPr sz="1000" spc="-39">
                <a:solidFill>
                  <a:srgbClr val="808080"/>
                </a:solidFill>
                <a:latin typeface="+mn-lt"/>
                <a:ea typeface="+mn-ea"/>
                <a:cs typeface="+mn-cs"/>
                <a:sym typeface="EYInterstate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En un mundo digital, el concepto de Small Data es cada vez más importante"/>
          <p:cNvSpPr>
            <a:spLocks noGrp="1"/>
          </p:cNvSpPr>
          <p:nvPr>
            <p:ph type="body" sz="quarter" idx="16"/>
          </p:nvPr>
        </p:nvSpPr>
        <p:spPr>
          <a:xfrm>
            <a:off x="421123" y="1269100"/>
            <a:ext cx="6199813" cy="812880"/>
          </a:xfrm>
          <a:prstGeom prst="rect">
            <a:avLst/>
          </a:prstGeom>
        </p:spPr>
        <p:txBody>
          <a:bodyPr lIns="45719" tIns="45719" rIns="45719" bIns="45719">
            <a:noAutofit/>
          </a:bodyPr>
          <a:lstStyle>
            <a:lvl1pPr algn="l" defTabSz="457189">
              <a:lnSpc>
                <a:spcPts val="2000"/>
              </a:lnSpc>
              <a:defRPr sz="2000" spc="-120">
                <a:solidFill>
                  <a:srgbClr val="262626"/>
                </a:solidFill>
                <a:latin typeface="+mj-lt"/>
                <a:ea typeface="+mj-ea"/>
                <a:cs typeface="+mj-cs"/>
                <a:sym typeface="EYInterstate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No te debes quedar sólo en lo superficial, además del Big Data, necesitas entender el por qué de las cosas, profundizar en los detalles, entender las emociones……"/>
          <p:cNvSpPr>
            <a:spLocks noGrp="1"/>
          </p:cNvSpPr>
          <p:nvPr>
            <p:ph type="body" sz="quarter" idx="17"/>
          </p:nvPr>
        </p:nvSpPr>
        <p:spPr>
          <a:xfrm>
            <a:off x="423333" y="2291642"/>
            <a:ext cx="4826000" cy="1609393"/>
          </a:xfrm>
          <a:prstGeom prst="rect">
            <a:avLst/>
          </a:prstGeom>
        </p:spPr>
        <p:txBody>
          <a:bodyPr lIns="45719" tIns="45719" rIns="45719" bIns="45719">
            <a:noAutofit/>
          </a:bodyPr>
          <a:lstStyle>
            <a:lvl1pPr algn="l" defTabSz="457189">
              <a:lnSpc>
                <a:spcPts val="1200"/>
              </a:lnSpc>
              <a:spcBef>
                <a:spcPts val="700"/>
              </a:spcBef>
              <a:defRPr sz="900" spc="-36">
                <a:solidFill>
                  <a:srgbClr val="888888"/>
                </a:solidFill>
                <a:latin typeface="+mn-lt"/>
                <a:ea typeface="+mn-ea"/>
                <a:cs typeface="+mn-cs"/>
                <a:sym typeface="EYInterstate Light"/>
              </a:defRPr>
            </a:lvl1pPr>
          </a:lstStyle>
          <a:p>
            <a:pPr lvl="0" algn="l" defTabSz="342900">
              <a:lnSpc>
                <a:spcPts val="900"/>
              </a:lnSpc>
              <a:spcBef>
                <a:spcPts val="525"/>
              </a:spcBef>
              <a:defRPr sz="1200" spc="-48">
                <a:solidFill>
                  <a:srgbClr val="888888"/>
                </a:solidFill>
                <a:latin typeface="+mn-lt"/>
                <a:ea typeface="+mn-ea"/>
                <a:cs typeface="+mn-cs"/>
                <a:sym typeface="EYInterstate Light"/>
              </a:defRPr>
            </a:pPr>
            <a:r>
              <a:rPr lang="en-US"/>
              <a:t>Click to edit Master text styles</a:t>
            </a:r>
          </a:p>
          <a:p>
            <a:pPr lvl="1" algn="l" defTabSz="342900">
              <a:lnSpc>
                <a:spcPts val="900"/>
              </a:lnSpc>
              <a:spcBef>
                <a:spcPts val="525"/>
              </a:spcBef>
              <a:defRPr sz="1200" spc="-48">
                <a:solidFill>
                  <a:srgbClr val="888888"/>
                </a:solidFill>
                <a:latin typeface="+mn-lt"/>
                <a:ea typeface="+mn-ea"/>
                <a:cs typeface="+mn-cs"/>
                <a:sym typeface="EYInterstate Light"/>
              </a:defRPr>
            </a:pPr>
            <a:r>
              <a:rPr lang="en-US"/>
              <a:t>Second level</a:t>
            </a:r>
          </a:p>
          <a:p>
            <a:pPr lvl="2" algn="l" defTabSz="342900">
              <a:lnSpc>
                <a:spcPts val="900"/>
              </a:lnSpc>
              <a:spcBef>
                <a:spcPts val="525"/>
              </a:spcBef>
              <a:defRPr sz="1200" spc="-48">
                <a:solidFill>
                  <a:srgbClr val="888888"/>
                </a:solidFill>
                <a:latin typeface="+mn-lt"/>
                <a:ea typeface="+mn-ea"/>
                <a:cs typeface="+mn-cs"/>
                <a:sym typeface="EYInterstate Light"/>
              </a:defRPr>
            </a:pPr>
            <a:r>
              <a:rPr lang="en-US"/>
              <a:t>Third level</a:t>
            </a:r>
          </a:p>
        </p:txBody>
      </p:sp>
      <p:sp>
        <p:nvSpPr>
          <p:cNvPr id="32" name="No te debes quedar sólo en lo superficial, además del Big Data, necesitas entender el por qué de las cosas, profundizar en los detalles, entender las emociones…"/>
          <p:cNvSpPr>
            <a:spLocks noGrp="1"/>
          </p:cNvSpPr>
          <p:nvPr>
            <p:ph type="body" sz="quarter" idx="18"/>
          </p:nvPr>
        </p:nvSpPr>
        <p:spPr>
          <a:xfrm>
            <a:off x="423333" y="4110694"/>
            <a:ext cx="4826000" cy="731561"/>
          </a:xfrm>
          <a:prstGeom prst="rect">
            <a:avLst/>
          </a:prstGeom>
        </p:spPr>
        <p:txBody>
          <a:bodyPr lIns="45719" tIns="45719" rIns="45719" bIns="45719">
            <a:noAutofit/>
          </a:bodyPr>
          <a:lstStyle>
            <a:lvl1pPr algn="l" defTabSz="457189">
              <a:lnSpc>
                <a:spcPts val="1200"/>
              </a:lnSpc>
              <a:spcBef>
                <a:spcPts val="700"/>
              </a:spcBef>
              <a:defRPr sz="1000" spc="-39">
                <a:solidFill>
                  <a:srgbClr val="888888"/>
                </a:solidFill>
                <a:latin typeface="+mn-lt"/>
                <a:ea typeface="+mn-ea"/>
                <a:cs typeface="+mn-cs"/>
                <a:sym typeface="EYInterstate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unto 1…"/>
          <p:cNvSpPr>
            <a:spLocks noGrp="1"/>
          </p:cNvSpPr>
          <p:nvPr>
            <p:ph type="body" sz="quarter" idx="19"/>
          </p:nvPr>
        </p:nvSpPr>
        <p:spPr>
          <a:xfrm>
            <a:off x="423336" y="4960338"/>
            <a:ext cx="2536169" cy="399468"/>
          </a:xfrm>
          <a:prstGeom prst="rect">
            <a:avLst/>
          </a:prstGeom>
        </p:spPr>
        <p:txBody>
          <a:bodyPr wrap="square" lIns="50800" tIns="50800" rIns="50800" bIns="50800">
            <a:spAutoFit/>
          </a:bodyPr>
          <a:lstStyle>
            <a:lvl1pPr marL="126997" indent="-126997" algn="l" defTabSz="457189">
              <a:lnSpc>
                <a:spcPts val="1200"/>
              </a:lnSpc>
              <a:spcBef>
                <a:spcPts val="700"/>
              </a:spcBef>
              <a:buClr>
                <a:srgbClr val="FFD200"/>
              </a:buClr>
              <a:buSzPct val="140000"/>
              <a:buChar char="▪"/>
              <a:defRPr sz="750" spc="-29">
                <a:solidFill>
                  <a:srgbClr val="888888"/>
                </a:solidFill>
                <a:latin typeface="+mn-lt"/>
                <a:ea typeface="+mn-ea"/>
                <a:cs typeface="+mn-cs"/>
                <a:sym typeface="EYInterstate Light"/>
              </a:defRPr>
            </a:lvl1pPr>
          </a:lstStyle>
          <a:p>
            <a:pPr marL="95250" lvl="0" indent="-95250" algn="l" defTabSz="342900">
              <a:lnSpc>
                <a:spcPts val="900"/>
              </a:lnSpc>
              <a:spcBef>
                <a:spcPts val="525"/>
              </a:spcBef>
              <a:buClr>
                <a:srgbClr val="FFD200"/>
              </a:buClr>
              <a:buSzPct val="140000"/>
              <a:buChar char="▪"/>
              <a:defRPr sz="1000" spc="-39">
                <a:solidFill>
                  <a:srgbClr val="888888"/>
                </a:solidFill>
                <a:latin typeface="+mn-lt"/>
                <a:ea typeface="+mn-ea"/>
                <a:cs typeface="+mn-cs"/>
                <a:sym typeface="EYInterstate Light"/>
              </a:defRPr>
            </a:pPr>
            <a:r>
              <a:rPr lang="en-US"/>
              <a:t>Click to edit Master text styles</a:t>
            </a:r>
          </a:p>
          <a:p>
            <a:pPr marL="95250" lvl="1" indent="-95250" algn="l" defTabSz="342900">
              <a:lnSpc>
                <a:spcPts val="900"/>
              </a:lnSpc>
              <a:spcBef>
                <a:spcPts val="525"/>
              </a:spcBef>
              <a:buClr>
                <a:srgbClr val="FFD200"/>
              </a:buClr>
              <a:buSzPct val="140000"/>
              <a:buChar char="▪"/>
              <a:defRPr sz="1000" spc="-39">
                <a:solidFill>
                  <a:srgbClr val="888888"/>
                </a:solidFill>
                <a:latin typeface="+mn-lt"/>
                <a:ea typeface="+mn-ea"/>
                <a:cs typeface="+mn-cs"/>
                <a:sym typeface="EYInterstate Light"/>
              </a:defRPr>
            </a:pPr>
            <a:r>
              <a:rPr lang="en-US"/>
              <a:t>Second level</a:t>
            </a:r>
          </a:p>
        </p:txBody>
      </p:sp>
      <p:pic>
        <p:nvPicPr>
          <p:cNvPr id="10" name="logo_gris.png" descr="logo_gr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3362" y="6281848"/>
            <a:ext cx="442119" cy="517601"/>
          </a:xfrm>
          <a:prstGeom prst="rect">
            <a:avLst/>
          </a:prstGeom>
          <a:ln w="3175">
            <a:miter lim="400000"/>
          </a:ln>
        </p:spPr>
      </p:pic>
      <p:sp>
        <p:nvSpPr>
          <p:cNvPr id="13" name="TextBox 12"/>
          <p:cNvSpPr txBox="1"/>
          <p:nvPr/>
        </p:nvSpPr>
        <p:spPr>
          <a:xfrm>
            <a:off x="609600" y="6415200"/>
            <a:ext cx="960000" cy="19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015" dirty="0">
                <a:solidFill>
                  <a:srgbClr val="808080"/>
                </a:solidFill>
              </a:rPr>
              <a:t>Page </a:t>
            </a:r>
            <a:fld id="{9AE4D82F-B047-469B-AC52-A46321747EAF}" type="slidenum">
              <a:rPr lang="fr-FR" sz="1015" smtClean="0">
                <a:solidFill>
                  <a:srgbClr val="808080"/>
                </a:solidFill>
              </a:rPr>
              <a:pPr/>
              <a:t>‹#›</a:t>
            </a:fld>
            <a:endParaRPr lang="fr-FR" sz="1015" dirty="0">
              <a:solidFill>
                <a:srgbClr val="808080"/>
              </a:solidFill>
            </a:endParaRPr>
          </a:p>
        </p:txBody>
      </p:sp>
      <p:sp>
        <p:nvSpPr>
          <p:cNvPr id="14" name="Footer Placeholder 3"/>
          <p:cNvSpPr txBox="1">
            <a:spLocks/>
          </p:cNvSpPr>
          <p:nvPr/>
        </p:nvSpPr>
        <p:spPr>
          <a:xfrm>
            <a:off x="2905464" y="6417357"/>
            <a:ext cx="6381077" cy="2351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750" dirty="0">
                <a:solidFill>
                  <a:srgbClr val="808080"/>
                </a:solidFill>
                <a:latin typeface="EYInterstate" panose="02000503020000020004" pitchFamily="2" charset="0"/>
              </a:rPr>
              <a:t>EY Revenue Improvement Solutions – BP ACA – Rapport</a:t>
            </a:r>
            <a:r>
              <a:rPr lang="fr-FR" sz="750" noProof="0" dirty="0">
                <a:solidFill>
                  <a:srgbClr val="808080"/>
                </a:solidFill>
                <a:latin typeface="EYInterstate" panose="02000503020000020004" pitchFamily="2" charset="0"/>
              </a:rPr>
              <a:t> de détection</a:t>
            </a:r>
          </a:p>
        </p:txBody>
      </p:sp>
    </p:spTree>
    <p:extLst>
      <p:ext uri="{BB962C8B-B14F-4D97-AF65-F5344CB8AC3E}">
        <p14:creationId xmlns:p14="http://schemas.microsoft.com/office/powerpoint/2010/main" val="3247216657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07056482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3"/>
          <p:cNvSpPr txBox="1">
            <a:spLocks/>
          </p:cNvSpPr>
          <p:nvPr/>
        </p:nvSpPr>
        <p:spPr>
          <a:xfrm>
            <a:off x="2905464" y="6417357"/>
            <a:ext cx="6381077" cy="2351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750" dirty="0">
                <a:solidFill>
                  <a:srgbClr val="808080"/>
                </a:solidFill>
                <a:latin typeface="EYInterstate" panose="02000503020000020004" pitchFamily="2" charset="0"/>
              </a:rPr>
              <a:t>EY Revenue </a:t>
            </a:r>
            <a:r>
              <a:rPr lang="en-GB" sz="750" dirty="0">
                <a:solidFill>
                  <a:srgbClr val="808080"/>
                </a:solidFill>
                <a:latin typeface="EYInterstate" panose="02000503020000020004" pitchFamily="2" charset="0"/>
              </a:rPr>
              <a:t>Improvement</a:t>
            </a:r>
            <a:r>
              <a:rPr lang="fr-FR" sz="750" dirty="0">
                <a:solidFill>
                  <a:srgbClr val="808080"/>
                </a:solidFill>
                <a:latin typeface="EYInterstate" panose="02000503020000020004" pitchFamily="2" charset="0"/>
              </a:rPr>
              <a:t> Solutions – BP ACA – </a:t>
            </a:r>
            <a:r>
              <a:rPr lang="fr-FR" sz="750" noProof="0" dirty="0">
                <a:solidFill>
                  <a:srgbClr val="808080"/>
                </a:solidFill>
                <a:latin typeface="EYInterstate" panose="02000503020000020004" pitchFamily="2" charset="0"/>
              </a:rPr>
              <a:t>Rapport de détection</a:t>
            </a:r>
          </a:p>
        </p:txBody>
      </p:sp>
    </p:spTree>
    <p:extLst>
      <p:ext uri="{BB962C8B-B14F-4D97-AF65-F5344CB8AC3E}">
        <p14:creationId xmlns:p14="http://schemas.microsoft.com/office/powerpoint/2010/main" val="18261882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>
          <p15:clr>
            <a:srgbClr val="FBAE40"/>
          </p15:clr>
        </p15:guide>
        <p15:guide id="2" pos="343">
          <p15:clr>
            <a:srgbClr val="FBAE40"/>
          </p15:clr>
        </p15:guide>
        <p15:guide id="3" pos="9837">
          <p15:clr>
            <a:srgbClr val="FBAE40"/>
          </p15:clr>
        </p15:guide>
        <p15:guide id="4" orient="horz" pos="399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5EFC-5559-31C9-87F4-47F6116A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9035D-73D9-EED4-3430-AC84AE463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D1DBC-42BA-00C0-CD88-491F85875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4682-4954-4326-A92A-60C1EC0DF137}" type="datetimeFigureOut">
              <a:rPr lang="fr-FR" smtClean="0"/>
              <a:t>24/07/2025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3A0C7-9A61-0F14-456B-2DF8BDCBC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0BC8B-E1A9-5E32-0AB7-3D680C06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522F-C943-42AF-A629-AC4E5314EA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47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7875-CEF3-7B09-898F-45E2530A3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8183E-2280-C81B-1F5A-8D1332685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A013C-BF29-46C5-0210-674BF8F7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4682-4954-4326-A92A-60C1EC0DF137}" type="datetimeFigureOut">
              <a:rPr lang="fr-FR" smtClean="0"/>
              <a:t>24/07/2025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C75BA-0839-8BFD-19A9-98557D8E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6B4FC-2CF1-C9E4-B724-B6CFFAD8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522F-C943-42AF-A629-AC4E5314EA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29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2C82-11A1-CB55-AB2D-3F71D12E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5FA3E-5CF8-A4BF-382E-9F152215A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61E6C-BE20-38DD-2D5B-4082B6082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3875D-F328-C71C-AACF-FDDEF0452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4682-4954-4326-A92A-60C1EC0DF137}" type="datetimeFigureOut">
              <a:rPr lang="fr-FR" smtClean="0"/>
              <a:t>24/07/2025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CCAC8-9A41-9951-20F9-B62285DA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4D2E0-8C95-8C56-ED26-F5EC7549C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522F-C943-42AF-A629-AC4E5314EA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52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2BBBA-D7E2-CD06-F0C5-6B1957D3F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3F99B-2A07-B347-654E-680DBC39A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30444-12B0-F8E8-9D76-F838C030F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6A564-0348-CA8D-EE07-92E89E25B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B98E7-0F3C-F2A0-3995-2037949FD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984BF-113A-3982-68B5-D92BA41E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4682-4954-4326-A92A-60C1EC0DF137}" type="datetimeFigureOut">
              <a:rPr lang="fr-FR" smtClean="0"/>
              <a:t>24/07/2025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70B3D3-8AA7-24C2-74CF-0558EC8C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50AD0-32CA-BD5B-5999-29DE349E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522F-C943-42AF-A629-AC4E5314EA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19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B0CC-1517-D7BF-C941-0AD893B8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6739F-2D39-6BBF-4ADA-FB1AF5D1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4682-4954-4326-A92A-60C1EC0DF137}" type="datetimeFigureOut">
              <a:rPr lang="fr-FR" smtClean="0"/>
              <a:t>24/07/2025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FF8B0-98F1-7B98-10B7-83D3C27C9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90BB4-0E86-6AD9-8464-E6BA3D61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522F-C943-42AF-A629-AC4E5314EA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36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C5E2D5-CED9-D5FA-9E9A-C397A332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4682-4954-4326-A92A-60C1EC0DF137}" type="datetimeFigureOut">
              <a:rPr lang="fr-FR" smtClean="0"/>
              <a:t>24/07/2025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C68BCB-8E53-37B8-92B7-1285EC36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56EE8-1854-3EB9-AEF5-B2E977B1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522F-C943-42AF-A629-AC4E5314EA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23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268B3-D7AC-B875-5B65-9E201C185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6AA23-FEDB-44A5-9750-C35211F42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564DD-A897-76B1-1D97-1BA899C63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91EFB-D08B-473A-3E44-EC3A5BBE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4682-4954-4326-A92A-60C1EC0DF137}" type="datetimeFigureOut">
              <a:rPr lang="fr-FR" smtClean="0"/>
              <a:t>24/07/2025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BF82D-1904-B66F-8237-11810A30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DE580-8E82-F674-84A0-7F2DDE1B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522F-C943-42AF-A629-AC4E5314EA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61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6ABCD-C740-4FEC-0E4A-34D663378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5B3A88-A2CA-332A-6167-F75B6FC0F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E53F8-6A93-8837-2578-BBFBC2BB1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13BBB-1840-A96B-EF1B-C296B7FAE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4682-4954-4326-A92A-60C1EC0DF137}" type="datetimeFigureOut">
              <a:rPr lang="fr-FR" smtClean="0"/>
              <a:t>24/07/2025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66C40-6C7F-5C62-6A05-1628A16A4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EEC89-0AFE-915D-84E0-75388A04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522F-C943-42AF-A629-AC4E5314EA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41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16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E1AEA0-BCE8-7CDF-BD46-D2A910592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1E01A-F085-972D-6082-462EBBDE9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58F04-EDCE-D9AD-9406-550319230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9B4682-4954-4326-A92A-60C1EC0DF137}" type="datetimeFigureOut">
              <a:rPr lang="fr-FR" smtClean="0"/>
              <a:t>24/07/2025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52623-3986-FCE2-3276-B2FD8F40C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BC470-9871-3A34-3628-809BEF832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71522F-C943-42AF-A629-AC4E5314EA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84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933262023"/>
              </p:ext>
            </p:extLst>
          </p:nvPr>
        </p:nvGraphicFramePr>
        <p:xfrm>
          <a:off x="1589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530" imgH="531" progId="TCLayout.ActiveDocument.1">
                  <p:embed/>
                </p:oleObj>
              </mc:Choice>
              <mc:Fallback>
                <p:oleObj name="think-cell Slide" r:id="rId12" imgW="530" imgH="531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9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11"/>
            </p:custDataLst>
          </p:nvPr>
        </p:nvSpPr>
        <p:spPr>
          <a:xfrm>
            <a:off x="1" y="0"/>
            <a:ext cx="158751" cy="15875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ctr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fr-FR" sz="2769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5600"/>
            <a:ext cx="10972800" cy="469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6" name="Línea"/>
          <p:cNvSpPr/>
          <p:nvPr/>
        </p:nvSpPr>
        <p:spPr>
          <a:xfrm>
            <a:off x="347135" y="736602"/>
            <a:ext cx="11497735" cy="1"/>
          </a:xfrm>
          <a:prstGeom prst="line">
            <a:avLst/>
          </a:prstGeom>
          <a:ln w="3175">
            <a:solidFill>
              <a:srgbClr val="C0C0C0"/>
            </a:solidFill>
          </a:ln>
        </p:spPr>
        <p:txBody>
          <a:bodyPr lIns="45719" rIns="45719"/>
          <a:lstStyle/>
          <a:p>
            <a:pPr defTabSz="457189" eaLnBrk="1" hangingPunct="0">
              <a:defRPr>
                <a:latin typeface="Calibri"/>
                <a:ea typeface="Calibri"/>
                <a:cs typeface="Calibri"/>
                <a:sym typeface="Calibri"/>
              </a:defRPr>
            </a:pPr>
            <a:endParaRPr lang="fr-FR" sz="18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327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844083" rtl="0" eaLnBrk="1" latinLnBrk="0" hangingPunct="1">
        <a:lnSpc>
          <a:spcPct val="85000"/>
        </a:lnSpc>
        <a:spcBef>
          <a:spcPct val="0"/>
        </a:spcBef>
        <a:buNone/>
        <a:defRPr sz="2769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216" kern="1200">
          <a:solidFill>
            <a:schemeClr val="bg1"/>
          </a:solidFill>
          <a:latin typeface="+mn-lt"/>
          <a:ea typeface="+mn-ea"/>
          <a:cs typeface="+mn-cs"/>
        </a:defRPr>
      </a:lvl1pPr>
      <a:lvl2pPr marL="655044" indent="-326789" algn="l" defTabSz="84408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47" kern="1200">
          <a:solidFill>
            <a:schemeClr val="bg1"/>
          </a:solidFill>
          <a:latin typeface="+mn-lt"/>
          <a:ea typeface="+mn-ea"/>
          <a:cs typeface="+mn-cs"/>
        </a:defRPr>
      </a:lvl2pPr>
      <a:lvl3pPr marL="995021" indent="-326789" algn="l" defTabSz="84408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61" kern="1200">
          <a:solidFill>
            <a:schemeClr val="bg1"/>
          </a:solidFill>
          <a:latin typeface="+mn-lt"/>
          <a:ea typeface="+mn-ea"/>
          <a:cs typeface="+mn-cs"/>
        </a:defRPr>
      </a:lvl3pPr>
      <a:lvl4pPr marL="1323276" indent="-328254" algn="l" defTabSz="84408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477" kern="1200">
          <a:solidFill>
            <a:schemeClr val="bg1"/>
          </a:solidFill>
          <a:latin typeface="+mn-lt"/>
          <a:ea typeface="+mn-ea"/>
          <a:cs typeface="+mn-cs"/>
        </a:defRPr>
      </a:lvl4pPr>
      <a:lvl5pPr marL="1650065" indent="-326789" algn="l" defTabSz="84408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477" kern="1200">
          <a:solidFill>
            <a:schemeClr val="bg1"/>
          </a:solidFill>
          <a:latin typeface="+mn-lt"/>
          <a:ea typeface="+mn-ea"/>
          <a:cs typeface="+mn-cs"/>
        </a:defRPr>
      </a:lvl5pPr>
      <a:lvl6pPr marL="2321228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22042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6" Type="http://schemas.openxmlformats.org/officeDocument/2006/relationships/image" Target="../media/image4.jp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6" Type="http://schemas.openxmlformats.org/officeDocument/2006/relationships/image" Target="../media/image4.jp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smiling in front of a tower&#10;&#10;Description automatically generated">
            <a:extLst>
              <a:ext uri="{FF2B5EF4-FFF2-40B4-BE49-F238E27FC236}">
                <a16:creationId xmlns:a16="http://schemas.microsoft.com/office/drawing/2014/main" id="{D07142E8-1D19-D0ED-03E6-DE701DFA6A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5" t="-46"/>
          <a:stretch/>
        </p:blipFill>
        <p:spPr>
          <a:xfrm>
            <a:off x="-24683" y="0"/>
            <a:ext cx="2460399" cy="267543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9DC1329-E2F6-4E0F-9C18-DBEF46925351}"/>
              </a:ext>
            </a:extLst>
          </p:cNvPr>
          <p:cNvSpPr/>
          <p:nvPr/>
        </p:nvSpPr>
        <p:spPr>
          <a:xfrm>
            <a:off x="-24680" y="2109020"/>
            <a:ext cx="2460400" cy="2876773"/>
          </a:xfrm>
          <a:custGeom>
            <a:avLst/>
            <a:gdLst>
              <a:gd name="connsiteX0" fmla="*/ 0 w 2460400"/>
              <a:gd name="connsiteY0" fmla="*/ 0 h 2876773"/>
              <a:gd name="connsiteX1" fmla="*/ 2460400 w 2460400"/>
              <a:gd name="connsiteY1" fmla="*/ 0 h 2876773"/>
              <a:gd name="connsiteX2" fmla="*/ 2460400 w 2460400"/>
              <a:gd name="connsiteY2" fmla="*/ 2876773 h 2876773"/>
              <a:gd name="connsiteX3" fmla="*/ 0 w 2460400"/>
              <a:gd name="connsiteY3" fmla="*/ 2876773 h 2876773"/>
              <a:gd name="connsiteX4" fmla="*/ 0 w 2460400"/>
              <a:gd name="connsiteY4" fmla="*/ 0 h 2876773"/>
              <a:gd name="connsiteX0" fmla="*/ 0 w 2460400"/>
              <a:gd name="connsiteY0" fmla="*/ 514350 h 2876773"/>
              <a:gd name="connsiteX1" fmla="*/ 2460400 w 2460400"/>
              <a:gd name="connsiteY1" fmla="*/ 0 h 2876773"/>
              <a:gd name="connsiteX2" fmla="*/ 2460400 w 2460400"/>
              <a:gd name="connsiteY2" fmla="*/ 2876773 h 2876773"/>
              <a:gd name="connsiteX3" fmla="*/ 0 w 2460400"/>
              <a:gd name="connsiteY3" fmla="*/ 2876773 h 2876773"/>
              <a:gd name="connsiteX4" fmla="*/ 0 w 2460400"/>
              <a:gd name="connsiteY4" fmla="*/ 514350 h 287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0400" h="2876773">
                <a:moveTo>
                  <a:pt x="0" y="514350"/>
                </a:moveTo>
                <a:lnTo>
                  <a:pt x="2460400" y="0"/>
                </a:lnTo>
                <a:lnTo>
                  <a:pt x="2460400" y="2876773"/>
                </a:lnTo>
                <a:lnTo>
                  <a:pt x="0" y="2876773"/>
                </a:lnTo>
                <a:lnTo>
                  <a:pt x="0" y="514350"/>
                </a:lnTo>
                <a:close/>
              </a:path>
            </a:pathLst>
          </a:cu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24" name="Text Placeholder 78">
            <a:extLst>
              <a:ext uri="{FF2B5EF4-FFF2-40B4-BE49-F238E27FC236}">
                <a16:creationId xmlns:a16="http://schemas.microsoft.com/office/drawing/2014/main" id="{68D13AD6-2B82-43A4-A821-6D439803604B}"/>
              </a:ext>
            </a:extLst>
          </p:cNvPr>
          <p:cNvSpPr txBox="1">
            <a:spLocks/>
          </p:cNvSpPr>
          <p:nvPr/>
        </p:nvSpPr>
        <p:spPr>
          <a:xfrm>
            <a:off x="115336" y="2684499"/>
            <a:ext cx="2067432" cy="214313"/>
          </a:xfrm>
          <a:prstGeom prst="rect">
            <a:avLst/>
          </a:prstGeom>
        </p:spPr>
        <p:txBody>
          <a:bodyPr lIns="0"/>
          <a:lstStyle>
            <a:lvl1pPr marL="0" marR="0" indent="0" algn="l" defTabSz="412544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 sz="1499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EYInterstate Bold" panose="02000803030000020004" pitchFamily="2" charset="0"/>
                <a:ea typeface="Helvetica Neue"/>
                <a:cs typeface="Helvetica Neue"/>
                <a:sym typeface="EYInterstate Bold"/>
              </a:defRPr>
            </a:lvl1pPr>
            <a:lvl2pPr marL="634683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52024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269365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586706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904048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221389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538730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856071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marR="0" lvl="0" indent="0" algn="l" defTabSz="3094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Bold" panose="02000803030000020004" pitchFamily="2" charset="0"/>
                <a:sym typeface="EYInterstate Bold"/>
              </a:rPr>
              <a:t>Yosr MERCHAOUI</a:t>
            </a:r>
          </a:p>
        </p:txBody>
      </p:sp>
      <p:sp>
        <p:nvSpPr>
          <p:cNvPr id="25" name="Text Placeholder 80">
            <a:extLst>
              <a:ext uri="{FF2B5EF4-FFF2-40B4-BE49-F238E27FC236}">
                <a16:creationId xmlns:a16="http://schemas.microsoft.com/office/drawing/2014/main" id="{EE99B80D-CC05-4485-8CBD-761CA7543D22}"/>
              </a:ext>
            </a:extLst>
          </p:cNvPr>
          <p:cNvSpPr txBox="1">
            <a:spLocks/>
          </p:cNvSpPr>
          <p:nvPr/>
        </p:nvSpPr>
        <p:spPr>
          <a:xfrm>
            <a:off x="115336" y="2986127"/>
            <a:ext cx="2209275" cy="369275"/>
          </a:xfrm>
          <a:prstGeom prst="rect">
            <a:avLst/>
          </a:prstGeom>
        </p:spPr>
        <p:txBody>
          <a:bodyPr lIns="0"/>
          <a:lstStyle>
            <a:lvl1pPr marL="0" marR="0" indent="0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 sz="1199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EYInterstate Bold" panose="02000803030000020004" pitchFamily="2" charset="0"/>
                <a:ea typeface="Helvetica Neue"/>
                <a:cs typeface="Helvetica Neue"/>
                <a:sym typeface="EYInterstate Bold"/>
              </a:defRPr>
            </a:lvl1pPr>
            <a:lvl2pPr marL="634683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52024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269365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586706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904048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221389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538730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856071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marR="0" lvl="0" indent="0" algn="l" defTabSz="309408" rtl="0" eaLnBrk="1" fontAlgn="auto" latinLnBrk="0" hangingPunct="1">
              <a:lnSpc>
                <a:spcPct val="100000"/>
              </a:lnSpc>
              <a:spcBef>
                <a:spcPts val="2212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/>
            </a:pPr>
            <a:r>
              <a:rPr kumimoji="0" lang="fr-FR" sz="89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Bold" panose="02000803030000020004" pitchFamily="2" charset="0"/>
                <a:sym typeface="EYInterstate Bold"/>
              </a:rPr>
              <a:t>Senior – AI &amp; Data</a:t>
            </a:r>
          </a:p>
        </p:txBody>
      </p:sp>
      <p:sp>
        <p:nvSpPr>
          <p:cNvPr id="27" name="Text Placeholder 82">
            <a:extLst>
              <a:ext uri="{FF2B5EF4-FFF2-40B4-BE49-F238E27FC236}">
                <a16:creationId xmlns:a16="http://schemas.microsoft.com/office/drawing/2014/main" id="{D382DA2A-B1E2-4B72-A602-045D27E7D93C}"/>
              </a:ext>
            </a:extLst>
          </p:cNvPr>
          <p:cNvSpPr txBox="1">
            <a:spLocks/>
          </p:cNvSpPr>
          <p:nvPr/>
        </p:nvSpPr>
        <p:spPr>
          <a:xfrm>
            <a:off x="309353" y="3393871"/>
            <a:ext cx="2015259" cy="465264"/>
          </a:xfrm>
          <a:prstGeom prst="rect">
            <a:avLst/>
          </a:prstGeom>
          <a:ln w="19050">
            <a:noFill/>
          </a:ln>
        </p:spPr>
        <p:txBody>
          <a:bodyPr lIns="0"/>
          <a:lstStyle>
            <a:lvl1pPr marL="342729" marR="0" indent="-342729" algn="l" defTabSz="412544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125000"/>
              <a:buFont typeface="Arial" charset="0"/>
              <a:buChar char="•"/>
              <a:tabLst/>
              <a:defRPr sz="1199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EYInterstate Light" panose="02000506000000020004" pitchFamily="2" charset="0"/>
                <a:ea typeface="Helvetica Neue"/>
                <a:cs typeface="Helvetica Neue"/>
                <a:sym typeface="EYInterstate Bold"/>
              </a:defRPr>
            </a:lvl1pPr>
            <a:lvl2pPr marL="634683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52024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269365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586706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904048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221389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538730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856071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marR="15240" lvl="0" indent="0" algn="l" defTabSz="412544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120"/>
              </a:spcAft>
              <a:buClrTx/>
              <a:buSzPct val="125000"/>
              <a:buFont typeface="Arial" charset="0"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sym typeface="EYInterstate Bold"/>
              </a:rPr>
              <a:t>   </a:t>
            </a:r>
            <a:r>
              <a:rPr lang="fr-FR" sz="9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:+33 6 59 71 86 97</a:t>
            </a:r>
          </a:p>
          <a:p>
            <a:pPr marL="0" marR="15240" lvl="0" indent="0" algn="l" defTabSz="412544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120"/>
              </a:spcAft>
              <a:buClrTx/>
              <a:buSzPct val="125000"/>
              <a:buFont typeface="Arial" charset="0"/>
              <a:buNone/>
              <a:tabLst/>
              <a:defRPr/>
            </a:pPr>
            <a:endParaRPr lang="fr-FR" sz="900" kern="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15240" lvl="0" indent="0" algn="l" defTabSz="412544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120"/>
              </a:spcAft>
              <a:buClrTx/>
              <a:buSzPct val="125000"/>
              <a:buFont typeface="Arial" charset="0"/>
              <a:buNone/>
              <a:tabLst/>
              <a:defRPr/>
            </a:pPr>
            <a:r>
              <a:rPr lang="fr-FR" sz="9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fr-FR" altLang="x-none" sz="900" b="0" dirty="0">
                <a:ea typeface="EYInterstate Light" charset="0"/>
                <a:cs typeface="EYInterstate Light" charset="0"/>
              </a:rPr>
              <a:t>Yosr.Merchaoui1</a:t>
            </a:r>
            <a:r>
              <a:rPr kumimoji="0" lang="fr-FR" altLang="x-non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 panose="02000506000000020004" pitchFamily="2" charset="0"/>
                <a:ea typeface="EYInterstate Light" charset="0"/>
                <a:cs typeface="EYInterstate Light" charset="0"/>
                <a:sym typeface="EYInterstate Bold"/>
              </a:rPr>
              <a:t>@fr.ey.com</a:t>
            </a:r>
            <a:endParaRPr kumimoji="0" lang="fr-FR" sz="899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 Light" panose="02000506000000020004" pitchFamily="2" charset="0"/>
              <a:sym typeface="EYInterstate Bold"/>
            </a:endParaRPr>
          </a:p>
          <a:p>
            <a:pPr marL="0" marR="0" lvl="0" indent="0" algn="l" defTabSz="412544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125000"/>
              <a:buFont typeface="Arial" charset="0"/>
              <a:buNone/>
              <a:tabLst/>
              <a:defRPr/>
            </a:pPr>
            <a:endParaRPr kumimoji="0" lang="fr-FR" sz="8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 Light" panose="02000506000000020004" pitchFamily="2" charset="0"/>
              <a:sym typeface="EYInterstate Bold"/>
            </a:endParaRPr>
          </a:p>
        </p:txBody>
      </p:sp>
      <p:sp>
        <p:nvSpPr>
          <p:cNvPr id="43" name="Freeform 19">
            <a:extLst>
              <a:ext uri="{FF2B5EF4-FFF2-40B4-BE49-F238E27FC236}">
                <a16:creationId xmlns:a16="http://schemas.microsoft.com/office/drawing/2014/main" id="{08122175-F658-4086-AC4B-1EC45829FB7A}"/>
              </a:ext>
            </a:extLst>
          </p:cNvPr>
          <p:cNvSpPr/>
          <p:nvPr/>
        </p:nvSpPr>
        <p:spPr>
          <a:xfrm flipV="1">
            <a:off x="-24680" y="4749348"/>
            <a:ext cx="2460399" cy="647519"/>
          </a:xfrm>
          <a:custGeom>
            <a:avLst/>
            <a:gdLst>
              <a:gd name="connsiteX0" fmla="*/ 0 w 2307600"/>
              <a:gd name="connsiteY0" fmla="*/ 758394 h 758394"/>
              <a:gd name="connsiteX1" fmla="*/ 2307600 w 2307600"/>
              <a:gd name="connsiteY1" fmla="*/ 758394 h 758394"/>
              <a:gd name="connsiteX2" fmla="*/ 2307600 w 2307600"/>
              <a:gd name="connsiteY2" fmla="*/ 402241 h 758394"/>
              <a:gd name="connsiteX3" fmla="*/ 0 w 2307600"/>
              <a:gd name="connsiteY3" fmla="*/ 0 h 75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7600" h="758394">
                <a:moveTo>
                  <a:pt x="0" y="758394"/>
                </a:moveTo>
                <a:lnTo>
                  <a:pt x="2307600" y="758394"/>
                </a:lnTo>
                <a:lnTo>
                  <a:pt x="2307600" y="402241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  <a:ln w="9525" cap="flat" cmpd="sng" algn="ctr">
            <a:noFill/>
            <a:prstDash val="solid"/>
          </a:ln>
          <a:effectLst/>
        </p:spPr>
        <p:txBody>
          <a:bodyPr lIns="61568" tIns="61568" rIns="61568" bIns="61568" anchor="ctr"/>
          <a:lstStyle/>
          <a:p>
            <a:pPr marL="0" marR="0" lvl="0" indent="0" algn="ctr" defTabSz="89185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Graphic 2" descr="Receiver with solid fill">
            <a:extLst>
              <a:ext uri="{FF2B5EF4-FFF2-40B4-BE49-F238E27FC236}">
                <a16:creationId xmlns:a16="http://schemas.microsoft.com/office/drawing/2014/main" id="{96758D86-39BE-4BEC-A2C4-3F1BC847F9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98245" y="3458777"/>
            <a:ext cx="108000" cy="108000"/>
          </a:xfrm>
          <a:prstGeom prst="rect">
            <a:avLst/>
          </a:prstGeom>
        </p:spPr>
      </p:pic>
      <p:pic>
        <p:nvPicPr>
          <p:cNvPr id="7" name="Graphic 6" descr="Envelope with solid fill">
            <a:extLst>
              <a:ext uri="{FF2B5EF4-FFF2-40B4-BE49-F238E27FC236}">
                <a16:creationId xmlns:a16="http://schemas.microsoft.com/office/drawing/2014/main" id="{B702EB2A-DC6E-4767-A6F9-DE1B13B7E7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8245" y="3788686"/>
            <a:ext cx="108000" cy="108000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AC33FD02-C879-4A0D-8562-73FCC07A8093}"/>
              </a:ext>
            </a:extLst>
          </p:cNvPr>
          <p:cNvGrpSpPr/>
          <p:nvPr/>
        </p:nvGrpSpPr>
        <p:grpSpPr>
          <a:xfrm>
            <a:off x="6485574" y="209239"/>
            <a:ext cx="5443074" cy="352100"/>
            <a:chOff x="3419872" y="209239"/>
            <a:chExt cx="5443074" cy="3521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6F65BA0-540B-4081-9A72-EDAB9853F36D}"/>
                </a:ext>
              </a:extLst>
            </p:cNvPr>
            <p:cNvSpPr/>
            <p:nvPr/>
          </p:nvSpPr>
          <p:spPr>
            <a:xfrm>
              <a:off x="3419872" y="222393"/>
              <a:ext cx="1620000" cy="2931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EYInterstate Bold" panose="02000803030000020004" pitchFamily="2" charset="0"/>
                  <a:ea typeface="+mn-ea"/>
                  <a:cs typeface="+mn-cs"/>
                </a:rPr>
                <a:t>1. Expériences professionnelles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B92FA29-A77F-4EB1-8FEF-4CDA8E38FD2A}"/>
                </a:ext>
              </a:extLst>
            </p:cNvPr>
            <p:cNvSpPr/>
            <p:nvPr/>
          </p:nvSpPr>
          <p:spPr>
            <a:xfrm>
              <a:off x="6808761" y="223221"/>
              <a:ext cx="1620000" cy="2931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EYInterstate Bold" panose="02000803030000020004" pitchFamily="2" charset="0"/>
                  <a:ea typeface="+mn-ea"/>
                  <a:cs typeface="+mn-cs"/>
                </a:rPr>
                <a:t>3. Formations suivies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1DA9170-0B27-4896-B6B7-E25F1B040BA2}"/>
                </a:ext>
              </a:extLst>
            </p:cNvPr>
            <p:cNvSpPr/>
            <p:nvPr/>
          </p:nvSpPr>
          <p:spPr>
            <a:xfrm>
              <a:off x="5114317" y="222807"/>
              <a:ext cx="1620000" cy="2931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EYInterstate Bold" panose="02000803030000020004" pitchFamily="2" charset="0"/>
                  <a:ea typeface="+mn-ea"/>
                  <a:cs typeface="+mn-cs"/>
                </a:rPr>
                <a:t>2. Projets internes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767BE07-F046-4020-BBB6-422488BA7D18}"/>
                </a:ext>
              </a:extLst>
            </p:cNvPr>
            <p:cNvSpPr/>
            <p:nvPr/>
          </p:nvSpPr>
          <p:spPr>
            <a:xfrm>
              <a:off x="8503205" y="209239"/>
              <a:ext cx="359741" cy="352100"/>
            </a:xfrm>
            <a:prstGeom prst="ellipse">
              <a:avLst/>
            </a:prstGeom>
            <a:solidFill>
              <a:srgbClr val="FFF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pic>
          <p:nvPicPr>
            <p:cNvPr id="63" name="Graphic 62" descr="Home with solid fill">
              <a:extLst>
                <a:ext uri="{FF2B5EF4-FFF2-40B4-BE49-F238E27FC236}">
                  <a16:creationId xmlns:a16="http://schemas.microsoft.com/office/drawing/2014/main" id="{FEE23191-98DF-43CF-870E-C544335AD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524286" y="209239"/>
              <a:ext cx="317580" cy="310834"/>
            </a:xfrm>
            <a:prstGeom prst="rect">
              <a:avLst/>
            </a:prstGeom>
          </p:spPr>
        </p:pic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E803CB2-76DF-4825-A485-54CE2FA0C364}"/>
              </a:ext>
            </a:extLst>
          </p:cNvPr>
          <p:cNvSpPr/>
          <p:nvPr/>
        </p:nvSpPr>
        <p:spPr>
          <a:xfrm>
            <a:off x="142425" y="4331679"/>
            <a:ext cx="2067431" cy="311770"/>
          </a:xfrm>
          <a:prstGeom prst="roundRect">
            <a:avLst/>
          </a:prstGeom>
          <a:noFill/>
          <a:ln>
            <a:solidFill>
              <a:srgbClr val="2E2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1" u="none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Bold" panose="02000803030000020004" pitchFamily="2" charset="0"/>
                <a:ea typeface="+mn-ea"/>
                <a:cs typeface="+mn-cs"/>
              </a:rPr>
              <a:t>Base CV T1 FY25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74EAD7-AE66-453C-82EF-D9CD208CA80E}"/>
              </a:ext>
            </a:extLst>
          </p:cNvPr>
          <p:cNvGrpSpPr/>
          <p:nvPr/>
        </p:nvGrpSpPr>
        <p:grpSpPr>
          <a:xfrm>
            <a:off x="2759212" y="833004"/>
            <a:ext cx="9231436" cy="4958171"/>
            <a:chOff x="4295800" y="833004"/>
            <a:chExt cx="5904654" cy="495817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36E7573-FBE6-481A-90DB-BDA5197D3E91}"/>
                </a:ext>
              </a:extLst>
            </p:cNvPr>
            <p:cNvGrpSpPr/>
            <p:nvPr/>
          </p:nvGrpSpPr>
          <p:grpSpPr>
            <a:xfrm>
              <a:off x="4295800" y="833004"/>
              <a:ext cx="5904654" cy="1446251"/>
              <a:chOff x="2771800" y="833003"/>
              <a:chExt cx="5904654" cy="1446251"/>
            </a:xfrm>
          </p:grpSpPr>
          <p:sp>
            <p:nvSpPr>
              <p:cNvPr id="67" name="Rectangle 2">
                <a:extLst>
                  <a:ext uri="{FF2B5EF4-FFF2-40B4-BE49-F238E27FC236}">
                    <a16:creationId xmlns:a16="http://schemas.microsoft.com/office/drawing/2014/main" id="{15634661-CCD0-465E-BB5F-E0027A78DBCC}"/>
                  </a:ext>
                </a:extLst>
              </p:cNvPr>
              <p:cNvSpPr txBox="1"/>
              <p:nvPr/>
            </p:nvSpPr>
            <p:spPr>
              <a:xfrm>
                <a:off x="2888540" y="1199166"/>
                <a:ext cx="5787914" cy="1080088"/>
              </a:xfrm>
              <a:prstGeom prst="rect">
                <a:avLst/>
              </a:prstGeom>
              <a:noFill/>
            </p:spPr>
            <p:txBody>
              <a:bodyPr wrap="square" lIns="0" tIns="0" rIns="0" bIns="0" numCol="1" spcCol="71994" rtlCol="0">
                <a:noAutofit/>
              </a:bodyPr>
              <a:lstStyle/>
              <a:p>
                <a:pPr marL="182563" marR="0" lvl="2" indent="-182563" algn="l" defTabSz="871695" rtl="0" eaLnBrk="1" fontAlgn="base" latinLnBrk="0" hangingPunct="1">
                  <a:lnSpc>
                    <a:spcPts val="1000"/>
                  </a:lnSpc>
                  <a:spcBef>
                    <a:spcPct val="0"/>
                  </a:spcBef>
                  <a:spcAft>
                    <a:spcPts val="600"/>
                  </a:spcAft>
                  <a:buClr>
                    <a:srgbClr val="FFD200"/>
                  </a:buClr>
                  <a:buSzPct val="100000"/>
                  <a:buFont typeface="Arial Unicode MS" pitchFamily="34" charset="-128"/>
                  <a:buChar char="►"/>
                  <a:tabLst>
                    <a:tab pos="2827798" algn="l"/>
                    <a:tab pos="4085985" algn="r"/>
                  </a:tabLst>
                  <a:defRPr/>
                </a:pPr>
                <a:r>
                  <a:rPr lang="fr-FR" sz="1000" dirty="0">
                    <a:solidFill>
                      <a:srgbClr val="646464"/>
                    </a:solidFill>
                    <a:latin typeface="EYInterstate Light" panose="02000506000000020004" pitchFamily="2" charset="0"/>
                    <a:cs typeface="Arial" charset="0"/>
                    <a:sym typeface="EYInterstate" panose="02000503020000020004" pitchFamily="2" charset="0"/>
                  </a:rPr>
                  <a:t>Yosr</a:t>
                </a:r>
                <a:r>
                  <a: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46464"/>
                    </a:solidFill>
                    <a:effectLst/>
                    <a:uLnTx/>
                    <a:uFillTx/>
                    <a:latin typeface="EYInterstate Light" panose="02000506000000020004" pitchFamily="2" charset="0"/>
                    <a:ea typeface="+mn-ea"/>
                    <a:cs typeface="Arial" charset="0"/>
                    <a:sym typeface="EYInterstate" panose="02000503020000020004" pitchFamily="2" charset="0"/>
                  </a:rPr>
                  <a:t> a intégré l’équipe Data &amp; </a:t>
                </a:r>
                <a:r>
                  <a:rPr lang="fr-FR" sz="1000" dirty="0">
                    <a:solidFill>
                      <a:srgbClr val="646464"/>
                    </a:solidFill>
                    <a:latin typeface="EYInterstate Light" panose="02000506000000020004" pitchFamily="2" charset="0"/>
                    <a:cs typeface="Arial" charset="0"/>
                    <a:sym typeface="EYInterstate" panose="02000503020000020004" pitchFamily="2" charset="0"/>
                  </a:rPr>
                  <a:t>IA</a:t>
                </a:r>
                <a:r>
                  <a: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46464"/>
                    </a:solidFill>
                    <a:effectLst/>
                    <a:uLnTx/>
                    <a:uFillTx/>
                    <a:latin typeface="EYInterstate Light" panose="02000506000000020004" pitchFamily="2" charset="0"/>
                    <a:ea typeface="+mn-ea"/>
                    <a:cs typeface="Arial" charset="0"/>
                    <a:sym typeface="EYInterstate" panose="02000503020000020004" pitchFamily="2" charset="0"/>
                  </a:rPr>
                  <a:t> du département FSO du cabinet EY en 2024. Elle a 4 ans d’expérience dans le secteur bancaire / assurance avec une expertise en analyse des données, en analyse et modélisation de process et en pilotage de projet.</a:t>
                </a:r>
              </a:p>
              <a:p>
                <a:pPr marL="182563" marR="0" lvl="2" indent="-182563" algn="l" defTabSz="871695" rtl="0" eaLnBrk="1" fontAlgn="base" latinLnBrk="0" hangingPunct="1">
                  <a:lnSpc>
                    <a:spcPts val="1000"/>
                  </a:lnSpc>
                  <a:spcBef>
                    <a:spcPct val="0"/>
                  </a:spcBef>
                  <a:spcAft>
                    <a:spcPts val="600"/>
                  </a:spcAft>
                  <a:buClr>
                    <a:srgbClr val="FFD200"/>
                  </a:buClr>
                  <a:buSzPct val="100000"/>
                  <a:buFont typeface="Arial Unicode MS" pitchFamily="34" charset="-128"/>
                  <a:buChar char="►"/>
                  <a:tabLst>
                    <a:tab pos="2827798" algn="l"/>
                    <a:tab pos="4085985" algn="r"/>
                  </a:tabLst>
                  <a:defRPr/>
                </a:pPr>
                <a:r>
                  <a: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46464"/>
                    </a:solidFill>
                    <a:effectLst/>
                    <a:uLnTx/>
                    <a:uFillTx/>
                    <a:latin typeface="EYInterstate Light" panose="02000506000000020004" pitchFamily="2" charset="0"/>
                    <a:ea typeface="+mn-ea"/>
                    <a:cs typeface="Arial" charset="0"/>
                    <a:sym typeface="EYInterstate" panose="02000503020000020004" pitchFamily="2" charset="0"/>
                  </a:rPr>
                  <a:t>Elle est titulaire d’un diplôme d’ingénieur en Génie Logiciel et elle est certifiée Professional Scrum Product </a:t>
                </a:r>
                <a:r>
                  <a:rPr kumimoji="0" lang="fr-FR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46464"/>
                    </a:solidFill>
                    <a:effectLst/>
                    <a:uLnTx/>
                    <a:uFillTx/>
                    <a:latin typeface="EYInterstate Light" panose="02000506000000020004" pitchFamily="2" charset="0"/>
                    <a:ea typeface="+mn-ea"/>
                    <a:cs typeface="Arial" charset="0"/>
                    <a:sym typeface="EYInterstate" panose="02000503020000020004" pitchFamily="2" charset="0"/>
                  </a:rPr>
                  <a:t>Owner</a:t>
                </a:r>
                <a:r>
                  <a: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46464"/>
                    </a:solidFill>
                    <a:effectLst/>
                    <a:uLnTx/>
                    <a:uFillTx/>
                    <a:latin typeface="EYInterstate Light" panose="02000506000000020004" pitchFamily="2" charset="0"/>
                    <a:ea typeface="+mn-ea"/>
                    <a:cs typeface="Arial" charset="0"/>
                    <a:sym typeface="EYInterstate" panose="02000503020000020004" pitchFamily="2" charset="0"/>
                  </a:rPr>
                  <a:t> (PSPO) et ITIL v4.</a:t>
                </a: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1B7B02C-D799-4A03-8DBA-0FFBAAF6973B}"/>
                  </a:ext>
                </a:extLst>
              </p:cNvPr>
              <p:cNvGrpSpPr/>
              <p:nvPr/>
            </p:nvGrpSpPr>
            <p:grpSpPr>
              <a:xfrm>
                <a:off x="2771800" y="833003"/>
                <a:ext cx="5724003" cy="240908"/>
                <a:chOff x="2771800" y="833003"/>
                <a:chExt cx="5724003" cy="240908"/>
              </a:xfrm>
            </p:grpSpPr>
            <p:sp>
              <p:nvSpPr>
                <p:cNvPr id="64" name="Rectangle 2">
                  <a:extLst>
                    <a:ext uri="{FF2B5EF4-FFF2-40B4-BE49-F238E27FC236}">
                      <a16:creationId xmlns:a16="http://schemas.microsoft.com/office/drawing/2014/main" id="{4E521428-A092-4A5F-B8AC-55629CB86A2C}"/>
                    </a:ext>
                  </a:extLst>
                </p:cNvPr>
                <p:cNvSpPr txBox="1"/>
                <p:nvPr/>
              </p:nvSpPr>
              <p:spPr>
                <a:xfrm>
                  <a:off x="2771801" y="833003"/>
                  <a:ext cx="5724002" cy="24090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numCol="1" spcCol="71994" rtlCol="0" anchor="ctr">
                  <a:noAutofit/>
                </a:bodyPr>
                <a:lstStyle/>
                <a:p>
                  <a:pPr marL="0" marR="0" lvl="0" indent="0" algn="l" defTabSz="872436" rtl="0" eaLnBrk="0" fontAlgn="base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600"/>
                    </a:spcAft>
                    <a:buClr>
                      <a:srgbClr val="FFD200"/>
                    </a:buClr>
                    <a:buSzPct val="75000"/>
                    <a:buFontTx/>
                    <a:buNone/>
                    <a:tabLst>
                      <a:tab pos="1415099" algn="l"/>
                      <a:tab pos="2830197" algn="l"/>
                      <a:tab pos="4089454" algn="r"/>
                    </a:tabLst>
                    <a:defRPr/>
                  </a:pPr>
                  <a:r>
                    <a:rPr kumimoji="0" lang="fr-FR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46464"/>
                      </a:solidFill>
                      <a:effectLst/>
                      <a:uLnTx/>
                      <a:uFillTx/>
                      <a:latin typeface="EYInterstate" panose="02000503020000020004" pitchFamily="2" charset="0"/>
                      <a:ea typeface="+mn-ea"/>
                      <a:cs typeface="+mn-cs"/>
                      <a:sym typeface="Arial Unicode MS" pitchFamily="34" charset="-128"/>
                    </a:rPr>
                    <a:t>PARCOURS ET FORMATION</a:t>
                  </a:r>
                  <a:endParaRPr kumimoji="0" lang="fr-FR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46464"/>
                    </a:solidFill>
                    <a:effectLst/>
                    <a:uLnTx/>
                    <a:uFillTx/>
                    <a:latin typeface="EYInterstate" panose="02000503020000020004" pitchFamily="2" charset="0"/>
                    <a:ea typeface="+mn-ea"/>
                    <a:cs typeface="Arial" charset="0"/>
                    <a:sym typeface="EYInterstate" panose="02000503020000020004" pitchFamily="2" charset="0"/>
                  </a:endParaRPr>
                </a:p>
              </p:txBody>
            </p:sp>
            <p:cxnSp>
              <p:nvCxnSpPr>
                <p:cNvPr id="46" name="Connecteur droit 36">
                  <a:extLst>
                    <a:ext uri="{FF2B5EF4-FFF2-40B4-BE49-F238E27FC236}">
                      <a16:creationId xmlns:a16="http://schemas.microsoft.com/office/drawing/2014/main" id="{937F69C1-4AF7-4DBD-8A4B-08E5707524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71800" y="1065648"/>
                  <a:ext cx="306834" cy="0"/>
                </a:xfrm>
                <a:prstGeom prst="line">
                  <a:avLst/>
                </a:prstGeom>
                <a:ln w="12700">
                  <a:solidFill>
                    <a:srgbClr val="FFE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6" name="Rectangle 2">
              <a:extLst>
                <a:ext uri="{FF2B5EF4-FFF2-40B4-BE49-F238E27FC236}">
                  <a16:creationId xmlns:a16="http://schemas.microsoft.com/office/drawing/2014/main" id="{ED3B1590-16EA-456C-BD9A-57A405CDEDCC}"/>
                </a:ext>
              </a:extLst>
            </p:cNvPr>
            <p:cNvSpPr txBox="1"/>
            <p:nvPr/>
          </p:nvSpPr>
          <p:spPr>
            <a:xfrm>
              <a:off x="4412543" y="2821867"/>
              <a:ext cx="5783103" cy="1074819"/>
            </a:xfrm>
            <a:prstGeom prst="rect">
              <a:avLst/>
            </a:prstGeom>
            <a:noFill/>
          </p:spPr>
          <p:txBody>
            <a:bodyPr wrap="square" lIns="0" tIns="0" rIns="0" bIns="0" numCol="2" spcCol="71994" rtlCol="0">
              <a:noAutofit/>
            </a:bodyPr>
            <a:lstStyle/>
            <a:p>
              <a:pPr marL="0" marR="0" lvl="2" algn="l" defTabSz="871695" rtl="0" eaLnBrk="1" fontAlgn="base" latinLnBrk="0" hangingPunct="1">
                <a:lnSpc>
                  <a:spcPts val="1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FFD200"/>
                </a:buClr>
                <a:buSzPct val="100000"/>
                <a:tabLst>
                  <a:tab pos="2827798" algn="l"/>
                  <a:tab pos="4085985" algn="r"/>
                </a:tabLst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 Light" panose="02000506000000020004" pitchFamily="2" charset="0"/>
                  <a:ea typeface="+mn-ea"/>
                  <a:cs typeface="Arial" charset="0"/>
                  <a:sym typeface="EYInterstate" panose="02000503020000020004" pitchFamily="2" charset="0"/>
                </a:rPr>
                <a:t>Fonctionnelles / Techniques :</a:t>
              </a:r>
            </a:p>
            <a:p>
              <a:pPr marL="639763" lvl="3" indent="-182563" defTabSz="871695" fontAlgn="base">
                <a:lnSpc>
                  <a:spcPts val="1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FFD200"/>
                </a:buClr>
                <a:buSzPct val="100000"/>
                <a:buFont typeface="Arial Unicode MS" pitchFamily="34" charset="-128"/>
                <a:buChar char="►"/>
                <a:tabLst>
                  <a:tab pos="2827798" algn="l"/>
                  <a:tab pos="4085985" algn="r"/>
                </a:tabLst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 Light" panose="02000506000000020004" pitchFamily="2" charset="0"/>
                  <a:ea typeface="+mn-ea"/>
                  <a:cs typeface="Arial" charset="0"/>
                  <a:sym typeface="EYInterstate" panose="02000503020000020004" pitchFamily="2" charset="0"/>
                </a:rPr>
                <a:t>Outils : Tableau, </a:t>
              </a:r>
              <a:r>
                <a:rPr kumimoji="0" lang="fr-FR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 Light" panose="02000506000000020004" pitchFamily="2" charset="0"/>
                  <a:ea typeface="+mn-ea"/>
                  <a:cs typeface="Arial" charset="0"/>
                  <a:sym typeface="EYInterstate" panose="02000503020000020004" pitchFamily="2" charset="0"/>
                </a:rPr>
                <a:t>PowerBI</a:t>
              </a: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 Light" panose="02000506000000020004" pitchFamily="2" charset="0"/>
                  <a:ea typeface="+mn-ea"/>
                  <a:cs typeface="Arial" charset="0"/>
                  <a:sym typeface="EYInterstate" panose="02000503020000020004" pitchFamily="2" charset="0"/>
                </a:rPr>
                <a:t>, MS Office 365</a:t>
              </a:r>
            </a:p>
            <a:p>
              <a:pPr marL="639763" lvl="3" indent="-182563" defTabSz="871695" fontAlgn="base">
                <a:lnSpc>
                  <a:spcPts val="1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FFD200"/>
                </a:buClr>
                <a:buSzPct val="100000"/>
                <a:buFont typeface="Arial Unicode MS" pitchFamily="34" charset="-128"/>
                <a:buChar char="►"/>
                <a:tabLst>
                  <a:tab pos="2827798" algn="l"/>
                  <a:tab pos="4085985" algn="r"/>
                </a:tabLst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 Light" panose="02000506000000020004" pitchFamily="2" charset="0"/>
                  <a:ea typeface="+mn-ea"/>
                  <a:cs typeface="Arial" charset="0"/>
                  <a:sym typeface="EYInterstate" panose="02000503020000020004" pitchFamily="2" charset="0"/>
                </a:rPr>
                <a:t>Data Science : Python</a:t>
              </a:r>
            </a:p>
            <a:p>
              <a:pPr marL="639763" lvl="3" indent="-182563" defTabSz="871695" fontAlgn="base">
                <a:lnSpc>
                  <a:spcPts val="1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FFD200"/>
                </a:buClr>
                <a:buSzPct val="100000"/>
                <a:buFont typeface="Arial Unicode MS" pitchFamily="34" charset="-128"/>
                <a:buChar char="►"/>
                <a:tabLst>
                  <a:tab pos="2827798" algn="l"/>
                  <a:tab pos="4085985" algn="r"/>
                </a:tabLst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 Light" panose="02000506000000020004" pitchFamily="2" charset="0"/>
                  <a:ea typeface="+mn-ea"/>
                  <a:cs typeface="Arial" charset="0"/>
                  <a:sym typeface="EYInterstate" panose="02000503020000020004" pitchFamily="2" charset="0"/>
                </a:rPr>
                <a:t>IA et ML : NLP, LLM, IA générative </a:t>
              </a:r>
            </a:p>
            <a:p>
              <a:pPr marL="639763" lvl="3" indent="-182563" defTabSz="871695" fontAlgn="base">
                <a:lnSpc>
                  <a:spcPts val="1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FFD200"/>
                </a:buClr>
                <a:buSzPct val="100000"/>
                <a:buFont typeface="Arial Unicode MS" pitchFamily="34" charset="-128"/>
                <a:buChar char="►"/>
                <a:tabLst>
                  <a:tab pos="2827798" algn="l"/>
                  <a:tab pos="4085985" algn="r"/>
                </a:tabLst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 Light" panose="02000506000000020004" pitchFamily="2" charset="0"/>
                  <a:ea typeface="+mn-ea"/>
                  <a:cs typeface="Arial" charset="0"/>
                  <a:sym typeface="EYInterstate" panose="02000503020000020004" pitchFamily="2" charset="0"/>
                </a:rPr>
                <a:t>Bases de données : PostgreSQL, MySQL, NoSQL</a:t>
              </a:r>
            </a:p>
            <a:p>
              <a:pPr marL="0" marR="0" lvl="2" algn="l" defTabSz="871695" rtl="0" eaLnBrk="1" fontAlgn="base" latinLnBrk="0" hangingPunct="1">
                <a:lnSpc>
                  <a:spcPts val="1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FFD200"/>
                </a:buClr>
                <a:buSzPct val="100000"/>
                <a:tabLst>
                  <a:tab pos="2827798" algn="l"/>
                  <a:tab pos="4085985" algn="r"/>
                </a:tabLst>
                <a:defRPr/>
              </a:pPr>
              <a:endPara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Arial" charset="0"/>
                <a:sym typeface="EYInterstate" panose="02000503020000020004" pitchFamily="2" charset="0"/>
              </a:endParaRPr>
            </a:p>
            <a:p>
              <a:pPr marL="0" marR="0" lvl="2" algn="l" defTabSz="871695" rtl="0" eaLnBrk="1" fontAlgn="base" latinLnBrk="0" hangingPunct="1">
                <a:lnSpc>
                  <a:spcPts val="1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FFD200"/>
                </a:buClr>
                <a:buSzPct val="100000"/>
                <a:tabLst>
                  <a:tab pos="2827798" algn="l"/>
                  <a:tab pos="4085985" algn="r"/>
                </a:tabLst>
                <a:defRPr/>
              </a:pPr>
              <a:endParaRPr lang="fr-FR" sz="1000" dirty="0">
                <a:solidFill>
                  <a:srgbClr val="646464"/>
                </a:solidFill>
                <a:latin typeface="EYInterstate Light" panose="02000506000000020004" pitchFamily="2" charset="0"/>
                <a:cs typeface="Arial" charset="0"/>
                <a:sym typeface="EYInterstate" panose="02000503020000020004" pitchFamily="2" charset="0"/>
              </a:endParaRPr>
            </a:p>
            <a:p>
              <a:pPr marL="0" marR="0" lvl="2" algn="l" defTabSz="871695" rtl="0" eaLnBrk="1" fontAlgn="base" latinLnBrk="0" hangingPunct="1">
                <a:lnSpc>
                  <a:spcPts val="1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FFD200"/>
                </a:buClr>
                <a:buSzPct val="100000"/>
                <a:tabLst>
                  <a:tab pos="2827798" algn="l"/>
                  <a:tab pos="4085985" algn="r"/>
                </a:tabLst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 Light" panose="02000506000000020004" pitchFamily="2" charset="0"/>
                  <a:ea typeface="+mn-ea"/>
                  <a:cs typeface="Arial" charset="0"/>
                  <a:sym typeface="EYInterstate" panose="02000503020000020004" pitchFamily="2" charset="0"/>
                </a:rPr>
                <a:t>Méthodologies :</a:t>
              </a:r>
            </a:p>
            <a:p>
              <a:pPr marL="182563" marR="0" lvl="2" indent="-182563" algn="l" defTabSz="871695" rtl="0" eaLnBrk="1" fontAlgn="base" latinLnBrk="0" hangingPunct="1">
                <a:lnSpc>
                  <a:spcPts val="1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FFD200"/>
                </a:buClr>
                <a:buSzPct val="100000"/>
                <a:buFont typeface="Arial Unicode MS" pitchFamily="34" charset="-128"/>
                <a:buChar char="►"/>
                <a:tabLst>
                  <a:tab pos="2827798" algn="l"/>
                  <a:tab pos="4085985" algn="r"/>
                </a:tabLst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 Light" panose="02000506000000020004" pitchFamily="2" charset="0"/>
                  <a:ea typeface="+mn-ea"/>
                  <a:cs typeface="Arial" charset="0"/>
                  <a:sym typeface="EYInterstate" panose="02000503020000020004" pitchFamily="2" charset="0"/>
                </a:rPr>
                <a:t>Agile (Scrum)</a:t>
              </a:r>
            </a:p>
            <a:p>
              <a:pPr marL="182563" marR="0" lvl="2" indent="-182563" algn="l" defTabSz="871695" rtl="0" eaLnBrk="1" fontAlgn="base" latinLnBrk="0" hangingPunct="1">
                <a:lnSpc>
                  <a:spcPts val="1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FFD200"/>
                </a:buClr>
                <a:buSzPct val="100000"/>
                <a:buFont typeface="Arial Unicode MS" pitchFamily="34" charset="-128"/>
                <a:buChar char="►"/>
                <a:tabLst>
                  <a:tab pos="2827798" algn="l"/>
                  <a:tab pos="4085985" algn="r"/>
                </a:tabLst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 Light" panose="02000506000000020004" pitchFamily="2" charset="0"/>
                  <a:ea typeface="+mn-ea"/>
                  <a:cs typeface="Arial" charset="0"/>
                  <a:sym typeface="EYInterstate" panose="02000503020000020004" pitchFamily="2" charset="0"/>
                </a:rPr>
                <a:t>Gestion du changement / Gestion de projet</a:t>
              </a:r>
            </a:p>
            <a:p>
              <a:pPr marL="0" marR="0" lvl="2" algn="l" defTabSz="871695" rtl="0" eaLnBrk="1" fontAlgn="base" latinLnBrk="0" hangingPunct="1">
                <a:lnSpc>
                  <a:spcPts val="1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FFD200"/>
                </a:buClr>
                <a:buSzPct val="100000"/>
                <a:tabLst>
                  <a:tab pos="2827798" algn="l"/>
                  <a:tab pos="4085985" algn="r"/>
                </a:tabLst>
                <a:defRPr/>
              </a:pPr>
              <a:endPara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Arial" charset="0"/>
                <a:sym typeface="EYInterstate" panose="02000503020000020004" pitchFamily="2" charset="0"/>
              </a:endParaRPr>
            </a:p>
            <a:p>
              <a:pPr marL="0" marR="0" lvl="2" algn="l" defTabSz="871695" rtl="0" eaLnBrk="1" fontAlgn="base" latinLnBrk="0" hangingPunct="1">
                <a:lnSpc>
                  <a:spcPts val="1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FFD200"/>
                </a:buClr>
                <a:buSzPct val="100000"/>
                <a:tabLst>
                  <a:tab pos="2827798" algn="l"/>
                  <a:tab pos="4085985" algn="r"/>
                </a:tabLst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 Light" panose="02000506000000020004" pitchFamily="2" charset="0"/>
                  <a:ea typeface="+mn-ea"/>
                  <a:cs typeface="Arial" charset="0"/>
                  <a:sym typeface="EYInterstate" panose="02000503020000020004" pitchFamily="2" charset="0"/>
                </a:rPr>
                <a:t>Langues : Français, Anglais et </a:t>
              </a:r>
              <a:r>
                <a:rPr lang="fr-FR" sz="1000" dirty="0">
                  <a:solidFill>
                    <a:srgbClr val="646464"/>
                  </a:solidFill>
                  <a:latin typeface="EYInterstate Light" panose="02000506000000020004" pitchFamily="2" charset="0"/>
                  <a:cs typeface="Arial" charset="0"/>
                  <a:sym typeface="EYInterstate" panose="02000503020000020004" pitchFamily="2" charset="0"/>
                </a:rPr>
                <a:t>Arabe</a:t>
              </a:r>
              <a:endPara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Arial" charset="0"/>
                <a:sym typeface="EYInterstate" panose="02000503020000020004" pitchFamily="2" charset="0"/>
              </a:endParaRPr>
            </a:p>
            <a:p>
              <a:pPr marL="0" marR="0" lvl="2" indent="0" algn="l" defTabSz="871695" rtl="0" eaLnBrk="1" fontAlgn="base" latinLnBrk="0" hangingPunct="1">
                <a:lnSpc>
                  <a:spcPts val="1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FFD200"/>
                </a:buClr>
                <a:buSzPct val="125000"/>
                <a:buFontTx/>
                <a:buNone/>
                <a:tabLst>
                  <a:tab pos="2827798" algn="l"/>
                  <a:tab pos="4085985" algn="r"/>
                </a:tabLst>
                <a:defRPr/>
              </a:pPr>
              <a:endPara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Arial" charset="0"/>
                <a:sym typeface="EYInterstate" panose="02000503020000020004" pitchFamily="2" charset="0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E809CD4-6F5A-4778-93E4-23342FA30DCC}"/>
                </a:ext>
              </a:extLst>
            </p:cNvPr>
            <p:cNvGrpSpPr/>
            <p:nvPr/>
          </p:nvGrpSpPr>
          <p:grpSpPr>
            <a:xfrm>
              <a:off x="4295801" y="2446165"/>
              <a:ext cx="5724003" cy="240908"/>
              <a:chOff x="2771800" y="833003"/>
              <a:chExt cx="5724003" cy="240908"/>
            </a:xfrm>
          </p:grpSpPr>
          <p:sp>
            <p:nvSpPr>
              <p:cNvPr id="50" name="Rectangle 2">
                <a:extLst>
                  <a:ext uri="{FF2B5EF4-FFF2-40B4-BE49-F238E27FC236}">
                    <a16:creationId xmlns:a16="http://schemas.microsoft.com/office/drawing/2014/main" id="{A3CD2969-A5A9-4F06-85AD-F63F5E8C2828}"/>
                  </a:ext>
                </a:extLst>
              </p:cNvPr>
              <p:cNvSpPr txBox="1"/>
              <p:nvPr/>
            </p:nvSpPr>
            <p:spPr>
              <a:xfrm>
                <a:off x="2771801" y="833003"/>
                <a:ext cx="5724002" cy="240908"/>
              </a:xfrm>
              <a:prstGeom prst="rect">
                <a:avLst/>
              </a:prstGeom>
              <a:noFill/>
            </p:spPr>
            <p:txBody>
              <a:bodyPr wrap="square" lIns="0" tIns="0" rIns="0" bIns="0" numCol="1" spcCol="71994" rtlCol="0" anchor="ctr">
                <a:noAutofit/>
              </a:bodyPr>
              <a:lstStyle/>
              <a:p>
                <a:pPr marL="0" marR="0" lvl="0" indent="0" algn="l" defTabSz="872436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D200"/>
                  </a:buClr>
                  <a:buSzPct val="75000"/>
                  <a:buFontTx/>
                  <a:buNone/>
                  <a:tabLst>
                    <a:tab pos="1415099" algn="l"/>
                    <a:tab pos="2830197" algn="l"/>
                    <a:tab pos="4089454" algn="r"/>
                  </a:tabLst>
                  <a:defRPr/>
                </a:pPr>
                <a:r>
                  <a:rPr kumimoji="0" lang="fr-FR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46464"/>
                    </a:solidFill>
                    <a:effectLst/>
                    <a:uLnTx/>
                    <a:uFillTx/>
                    <a:latin typeface="EYInterstate" panose="02000503020000020004" pitchFamily="2" charset="0"/>
                    <a:ea typeface="+mn-ea"/>
                    <a:cs typeface="+mn-cs"/>
                    <a:sym typeface="Arial Unicode MS" pitchFamily="34" charset="-128"/>
                  </a:rPr>
                  <a:t>COMPETENCES</a:t>
                </a:r>
                <a:endPara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Arial" charset="0"/>
                  <a:sym typeface="EYInterstate" panose="02000503020000020004" pitchFamily="2" charset="0"/>
                </a:endParaRPr>
              </a:p>
            </p:txBody>
          </p:sp>
          <p:cxnSp>
            <p:nvCxnSpPr>
              <p:cNvPr id="51" name="Connecteur droit 36">
                <a:extLst>
                  <a:ext uri="{FF2B5EF4-FFF2-40B4-BE49-F238E27FC236}">
                    <a16:creationId xmlns:a16="http://schemas.microsoft.com/office/drawing/2014/main" id="{B1E6C077-A786-45EA-AC7A-462FD624FA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71800" y="1065648"/>
                <a:ext cx="306834" cy="0"/>
              </a:xfrm>
              <a:prstGeom prst="line">
                <a:avLst/>
              </a:prstGeom>
              <a:ln w="12700">
                <a:solidFill>
                  <a:srgbClr val="FFE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Text Placeholder 72">
              <a:extLst>
                <a:ext uri="{FF2B5EF4-FFF2-40B4-BE49-F238E27FC236}">
                  <a16:creationId xmlns:a16="http://schemas.microsoft.com/office/drawing/2014/main" id="{DCAFDECB-D589-4A5E-B8DA-4A65E3083604}"/>
                </a:ext>
              </a:extLst>
            </p:cNvPr>
            <p:cNvSpPr txBox="1">
              <a:spLocks/>
            </p:cNvSpPr>
            <p:nvPr/>
          </p:nvSpPr>
          <p:spPr>
            <a:xfrm>
              <a:off x="6484937" y="5467175"/>
              <a:ext cx="1638312" cy="32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7843"/>
              </a:schemeClr>
            </a:solidFill>
            <a:ln w="50800" cap="rnd" cmpd="sng">
              <a:noFill/>
              <a:bevel/>
            </a:ln>
            <a:effectLst/>
          </p:spPr>
          <p:txBody>
            <a:bodyPr lIns="0" tIns="0" rIns="0" bIns="0" anchor="ctr" anchorCtr="0"/>
            <a:lstStyle>
              <a:lvl1pPr marL="0" marR="0" indent="0" algn="ctr" defTabSz="412544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lang="fr-FR" sz="9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EYInterstate" charset="0"/>
                  <a:ea typeface="EYInterstate" charset="0"/>
                  <a:cs typeface="EYInterstate" charset="0"/>
                  <a:sym typeface="Helvetica Neue"/>
                </a:defRPr>
              </a:lvl1pPr>
              <a:lvl2pPr marL="634683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2pPr>
              <a:lvl3pPr marL="952024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3pPr>
              <a:lvl4pPr marL="1269365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4pPr>
              <a:lvl5pPr marL="1586706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5pPr>
              <a:lvl6pPr marL="1904048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6pPr>
              <a:lvl7pPr marL="2221389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7pPr>
              <a:lvl8pPr marL="2538730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8pPr>
              <a:lvl9pPr marL="2856071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9pPr>
            </a:lstStyle>
            <a:p>
              <a:pPr marL="0" marR="0" lvl="0" indent="0" algn="ctr" defTabSz="41254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EYInterstate" charset="0"/>
                  <a:sym typeface="Helvetica Neue"/>
                </a:rPr>
                <a:t>Tableau</a:t>
              </a:r>
            </a:p>
          </p:txBody>
        </p:sp>
        <p:sp>
          <p:nvSpPr>
            <p:cNvPr id="78" name="Text Placeholder 74">
              <a:extLst>
                <a:ext uri="{FF2B5EF4-FFF2-40B4-BE49-F238E27FC236}">
                  <a16:creationId xmlns:a16="http://schemas.microsoft.com/office/drawing/2014/main" id="{1E85A0B7-5C3B-4D3C-BBF1-95FC8DDF039C}"/>
                </a:ext>
              </a:extLst>
            </p:cNvPr>
            <p:cNvSpPr txBox="1">
              <a:spLocks/>
            </p:cNvSpPr>
            <p:nvPr/>
          </p:nvSpPr>
          <p:spPr>
            <a:xfrm>
              <a:off x="4412540" y="5467175"/>
              <a:ext cx="1638312" cy="32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7843"/>
              </a:schemeClr>
            </a:solidFill>
            <a:ln w="50800" cap="rnd" cmpd="sng">
              <a:noFill/>
              <a:bevel/>
            </a:ln>
            <a:effectLst/>
          </p:spPr>
          <p:txBody>
            <a:bodyPr lIns="0" tIns="0" rIns="0" bIns="0" anchor="ctr" anchorCtr="0"/>
            <a:lstStyle>
              <a:lvl1pPr marL="317341" marR="0" indent="-317341" algn="ctr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None/>
                <a:tabLst/>
                <a:defRPr kumimoji="0" lang="fr-FR" sz="9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EYInterstate" charset="0"/>
                  <a:ea typeface="EYInterstate" charset="0"/>
                  <a:cs typeface="EYInterstate" charset="0"/>
                  <a:sym typeface="Helvetica Neue"/>
                </a:defRPr>
              </a:lvl1pPr>
              <a:lvl2pPr marL="634683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2pPr>
              <a:lvl3pPr marL="952024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3pPr>
              <a:lvl4pPr marL="1269365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4pPr>
              <a:lvl5pPr marL="1586706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5pPr>
              <a:lvl6pPr marL="1904048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6pPr>
              <a:lvl7pPr marL="2221389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7pPr>
              <a:lvl8pPr marL="2538730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8pPr>
              <a:lvl9pPr marL="2856071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9pPr>
            </a:lstStyle>
            <a:p>
              <a:pPr marL="317341" marR="0" lvl="0" indent="-317341" algn="ctr" defTabSz="412544" rtl="0" eaLnBrk="1" fontAlgn="auto" latinLnBrk="0" hangingPunct="1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None/>
                <a:tabLst/>
                <a:defRPr/>
              </a:pPr>
              <a:r>
                <a:rPr kumimoji="0" lang="en-GB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EYInterstate" charset="0"/>
                  <a:sym typeface="Helvetica Neue"/>
                </a:rPr>
                <a:t>Python</a:t>
              </a:r>
            </a:p>
          </p:txBody>
        </p:sp>
        <p:sp>
          <p:nvSpPr>
            <p:cNvPr id="79" name="Text Placeholder 72">
              <a:extLst>
                <a:ext uri="{FF2B5EF4-FFF2-40B4-BE49-F238E27FC236}">
                  <a16:creationId xmlns:a16="http://schemas.microsoft.com/office/drawing/2014/main" id="{2F74AEAE-D61E-490E-801A-1EB9149B3E43}"/>
                </a:ext>
              </a:extLst>
            </p:cNvPr>
            <p:cNvSpPr txBox="1">
              <a:spLocks/>
            </p:cNvSpPr>
            <p:nvPr/>
          </p:nvSpPr>
          <p:spPr>
            <a:xfrm>
              <a:off x="8543215" y="5437301"/>
              <a:ext cx="1638312" cy="32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7843"/>
              </a:schemeClr>
            </a:solidFill>
            <a:ln w="50800" cap="rnd" cmpd="sng">
              <a:noFill/>
              <a:bevel/>
            </a:ln>
            <a:effectLst/>
          </p:spPr>
          <p:txBody>
            <a:bodyPr lIns="0" tIns="0" rIns="0" bIns="0" anchor="ctr" anchorCtr="0"/>
            <a:lstStyle>
              <a:lvl1pPr marL="0" marR="0" indent="0" algn="ctr" defTabSz="412544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lang="fr-FR" sz="9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EYInterstate" charset="0"/>
                  <a:ea typeface="EYInterstate" charset="0"/>
                  <a:cs typeface="EYInterstate" charset="0"/>
                  <a:sym typeface="Helvetica Neue"/>
                </a:defRPr>
              </a:lvl1pPr>
              <a:lvl2pPr marL="634683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2pPr>
              <a:lvl3pPr marL="952024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3pPr>
              <a:lvl4pPr marL="1269365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4pPr>
              <a:lvl5pPr marL="1586706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5pPr>
              <a:lvl6pPr marL="1904048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6pPr>
              <a:lvl7pPr marL="2221389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7pPr>
              <a:lvl8pPr marL="2538730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8pPr>
              <a:lvl9pPr marL="2856071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9pPr>
            </a:lstStyle>
            <a:p>
              <a:pPr marL="0" marR="0" lvl="0" indent="0" algn="ctr" defTabSz="41254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EYInterstate" charset="0"/>
                  <a:sym typeface="Helvetica Neue"/>
                </a:rPr>
                <a:t>Power Platform (BI/ Apps)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232B7C2-6485-476A-84E2-38D00CD3453A}"/>
                </a:ext>
              </a:extLst>
            </p:cNvPr>
            <p:cNvGrpSpPr/>
            <p:nvPr/>
          </p:nvGrpSpPr>
          <p:grpSpPr>
            <a:xfrm>
              <a:off x="4295801" y="5028609"/>
              <a:ext cx="5724003" cy="240908"/>
              <a:chOff x="2771800" y="833003"/>
              <a:chExt cx="5724003" cy="240908"/>
            </a:xfrm>
          </p:grpSpPr>
          <p:sp>
            <p:nvSpPr>
              <p:cNvPr id="53" name="Rectangle 2">
                <a:extLst>
                  <a:ext uri="{FF2B5EF4-FFF2-40B4-BE49-F238E27FC236}">
                    <a16:creationId xmlns:a16="http://schemas.microsoft.com/office/drawing/2014/main" id="{AC2CF0AF-D1E1-490A-94CE-E31410A8454C}"/>
                  </a:ext>
                </a:extLst>
              </p:cNvPr>
              <p:cNvSpPr txBox="1"/>
              <p:nvPr/>
            </p:nvSpPr>
            <p:spPr>
              <a:xfrm>
                <a:off x="2771801" y="833003"/>
                <a:ext cx="5724002" cy="240908"/>
              </a:xfrm>
              <a:prstGeom prst="rect">
                <a:avLst/>
              </a:prstGeom>
              <a:noFill/>
            </p:spPr>
            <p:txBody>
              <a:bodyPr wrap="square" lIns="0" tIns="0" rIns="0" bIns="0" numCol="1" spcCol="71994" rtlCol="0" anchor="ctr">
                <a:noAutofit/>
              </a:bodyPr>
              <a:lstStyle/>
              <a:p>
                <a:pPr marL="0" marR="0" lvl="0" indent="0" algn="l" defTabSz="872436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D200"/>
                  </a:buClr>
                  <a:buSzPct val="75000"/>
                  <a:buFontTx/>
                  <a:buNone/>
                  <a:tabLst>
                    <a:tab pos="1415099" algn="l"/>
                    <a:tab pos="2830197" algn="l"/>
                    <a:tab pos="4089454" algn="r"/>
                  </a:tabLst>
                  <a:defRPr/>
                </a:pPr>
                <a:r>
                  <a:rPr kumimoji="0" lang="fr-FR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46464"/>
                    </a:solidFill>
                    <a:effectLst/>
                    <a:uLnTx/>
                    <a:uFillTx/>
                    <a:latin typeface="EYInterstate" panose="02000503020000020004" pitchFamily="2" charset="0"/>
                    <a:ea typeface="+mn-ea"/>
                    <a:cs typeface="+mn-cs"/>
                    <a:sym typeface="Arial Unicode MS" pitchFamily="34" charset="-128"/>
                  </a:rPr>
                  <a:t>OUTILS TECHNIQUES</a:t>
                </a:r>
                <a:endPara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Arial" charset="0"/>
                  <a:sym typeface="EYInterstate" panose="02000503020000020004" pitchFamily="2" charset="0"/>
                </a:endParaRPr>
              </a:p>
            </p:txBody>
          </p:sp>
          <p:cxnSp>
            <p:nvCxnSpPr>
              <p:cNvPr id="54" name="Connecteur droit 36">
                <a:extLst>
                  <a:ext uri="{FF2B5EF4-FFF2-40B4-BE49-F238E27FC236}">
                    <a16:creationId xmlns:a16="http://schemas.microsoft.com/office/drawing/2014/main" id="{A4E96413-4F1D-4809-9318-931A9CD946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71800" y="1065648"/>
                <a:ext cx="306834" cy="0"/>
              </a:xfrm>
              <a:prstGeom prst="line">
                <a:avLst/>
              </a:prstGeom>
              <a:ln w="12700">
                <a:solidFill>
                  <a:srgbClr val="FFE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 Placeholder 68">
              <a:extLst>
                <a:ext uri="{FF2B5EF4-FFF2-40B4-BE49-F238E27FC236}">
                  <a16:creationId xmlns:a16="http://schemas.microsoft.com/office/drawing/2014/main" id="{D81BACB9-9466-431A-B125-7E8210A08C4E}"/>
                </a:ext>
              </a:extLst>
            </p:cNvPr>
            <p:cNvSpPr txBox="1">
              <a:spLocks/>
            </p:cNvSpPr>
            <p:nvPr/>
          </p:nvSpPr>
          <p:spPr>
            <a:xfrm>
              <a:off x="6488777" y="4426971"/>
              <a:ext cx="1638312" cy="32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7843"/>
              </a:schemeClr>
            </a:solidFill>
            <a:ln w="50800" cap="rnd" cmpd="sng">
              <a:noFill/>
              <a:bevel/>
            </a:ln>
            <a:effectLst/>
          </p:spPr>
          <p:txBody>
            <a:bodyPr lIns="0" tIns="0" rIns="0" bIns="0" anchor="ctr" anchorCtr="0"/>
            <a:lstStyle>
              <a:lvl1pPr marL="0" marR="0" indent="0" algn="ctr" defTabSz="412544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 kumimoji="0" lang="fr-FR" sz="9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EYInterstate" charset="0"/>
                  <a:ea typeface="EYInterstate" charset="0"/>
                  <a:cs typeface="EYInterstate" charset="0"/>
                  <a:sym typeface="Helvetica Neue"/>
                </a:defRPr>
              </a:lvl1pPr>
              <a:lvl2pPr marL="634683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2pPr>
              <a:lvl3pPr marL="952024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3pPr>
              <a:lvl4pPr marL="1269365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4pPr>
              <a:lvl5pPr marL="1586706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5pPr>
              <a:lvl6pPr marL="1904048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6pPr>
              <a:lvl7pPr marL="2221389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7pPr>
              <a:lvl8pPr marL="2538730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8pPr>
              <a:lvl9pPr marL="2856071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9pPr>
            </a:lstStyle>
            <a:p>
              <a:pPr marL="0" marR="0" lvl="0" indent="0" algn="ctr" defTabSz="41254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GB" kern="0" dirty="0"/>
                <a:t>Pilotage de </a:t>
              </a:r>
              <a:r>
                <a:rPr lang="en-GB" kern="0" dirty="0" err="1"/>
                <a:t>projet</a:t>
              </a:r>
              <a:endPara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charset="0"/>
                <a:sym typeface="Helvetica Neue"/>
              </a:endParaRPr>
            </a:p>
          </p:txBody>
        </p:sp>
        <p:sp>
          <p:nvSpPr>
            <p:cNvPr id="61" name="Text Placeholder 70">
              <a:extLst>
                <a:ext uri="{FF2B5EF4-FFF2-40B4-BE49-F238E27FC236}">
                  <a16:creationId xmlns:a16="http://schemas.microsoft.com/office/drawing/2014/main" id="{88521E1B-2C3D-425D-B061-B5DA5CA70001}"/>
                </a:ext>
              </a:extLst>
            </p:cNvPr>
            <p:cNvSpPr txBox="1">
              <a:spLocks/>
            </p:cNvSpPr>
            <p:nvPr/>
          </p:nvSpPr>
          <p:spPr>
            <a:xfrm>
              <a:off x="4412911" y="4426971"/>
              <a:ext cx="1638312" cy="32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7843"/>
              </a:schemeClr>
            </a:solidFill>
            <a:ln w="50800" cap="rnd" cmpd="sng">
              <a:noFill/>
              <a:bevel/>
            </a:ln>
            <a:effectLst/>
          </p:spPr>
          <p:txBody>
            <a:bodyPr lIns="0" tIns="0" rIns="0" bIns="0" anchor="ctr" anchorCtr="0"/>
            <a:lstStyle>
              <a:lvl1pPr marL="0" marR="0" indent="0" algn="ctr" defTabSz="412544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 kumimoji="0" lang="fr-FR" sz="9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EYInterstate" charset="0"/>
                  <a:ea typeface="EYInterstate" charset="0"/>
                  <a:cs typeface="EYInterstate" charset="0"/>
                  <a:sym typeface="Helvetica Neue"/>
                </a:defRPr>
              </a:lvl1pPr>
              <a:lvl2pPr marL="634683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2pPr>
              <a:lvl3pPr marL="952024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3pPr>
              <a:lvl4pPr marL="1269365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4pPr>
              <a:lvl5pPr marL="1586706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5pPr>
              <a:lvl6pPr marL="1904048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6pPr>
              <a:lvl7pPr marL="2221389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7pPr>
              <a:lvl8pPr marL="2538730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8pPr>
              <a:lvl9pPr marL="2856071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9pPr>
            </a:lstStyle>
            <a:p>
              <a:pPr marL="0" marR="0" lvl="0" indent="0" algn="ctr" defTabSz="41254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EYInterstate" charset="0"/>
                  <a:sym typeface="Helvetica Neue"/>
                </a:rPr>
                <a:t>Gouvernance</a:t>
              </a:r>
              <a:r>
                <a:rPr kumimoji="0" lang="en-GB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EYInterstate" charset="0"/>
                  <a:sym typeface="Helvetica Neue"/>
                </a:rPr>
                <a:t> des données</a:t>
              </a:r>
            </a:p>
          </p:txBody>
        </p:sp>
        <p:sp>
          <p:nvSpPr>
            <p:cNvPr id="62" name="Text Placeholder 72">
              <a:extLst>
                <a:ext uri="{FF2B5EF4-FFF2-40B4-BE49-F238E27FC236}">
                  <a16:creationId xmlns:a16="http://schemas.microsoft.com/office/drawing/2014/main" id="{DE223EBF-A976-4631-99F9-234B510DA4A7}"/>
                </a:ext>
              </a:extLst>
            </p:cNvPr>
            <p:cNvSpPr txBox="1">
              <a:spLocks/>
            </p:cNvSpPr>
            <p:nvPr/>
          </p:nvSpPr>
          <p:spPr>
            <a:xfrm>
              <a:off x="6490881" y="3965061"/>
              <a:ext cx="1638312" cy="32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7843"/>
              </a:schemeClr>
            </a:solidFill>
            <a:ln w="50800" cap="rnd" cmpd="sng">
              <a:noFill/>
              <a:bevel/>
            </a:ln>
            <a:effectLst/>
          </p:spPr>
          <p:txBody>
            <a:bodyPr lIns="0" tIns="0" rIns="0" bIns="0" anchor="ctr" anchorCtr="0"/>
            <a:lstStyle>
              <a:lvl1pPr marL="0" marR="0" indent="0" algn="ctr" defTabSz="412544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lang="fr-FR" sz="9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EYInterstate" charset="0"/>
                  <a:ea typeface="EYInterstate" charset="0"/>
                  <a:cs typeface="EYInterstate" charset="0"/>
                  <a:sym typeface="Helvetica Neue"/>
                </a:defRPr>
              </a:lvl1pPr>
              <a:lvl2pPr marL="634683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2pPr>
              <a:lvl3pPr marL="952024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3pPr>
              <a:lvl4pPr marL="1269365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4pPr>
              <a:lvl5pPr marL="1586706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5pPr>
              <a:lvl6pPr marL="1904048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6pPr>
              <a:lvl7pPr marL="2221389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7pPr>
              <a:lvl8pPr marL="2538730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8pPr>
              <a:lvl9pPr marL="2856071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9pPr>
            </a:lstStyle>
            <a:p>
              <a:pPr marL="0" marR="0" lvl="0" indent="0" algn="ctr" defTabSz="41254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EYInterstate" charset="0"/>
                  <a:sym typeface="Helvetica Neue"/>
                </a:rPr>
                <a:t>Analyse de processus</a:t>
              </a:r>
            </a:p>
          </p:txBody>
        </p:sp>
        <p:sp>
          <p:nvSpPr>
            <p:cNvPr id="65" name="Text Placeholder 74">
              <a:extLst>
                <a:ext uri="{FF2B5EF4-FFF2-40B4-BE49-F238E27FC236}">
                  <a16:creationId xmlns:a16="http://schemas.microsoft.com/office/drawing/2014/main" id="{CBBC54C4-465E-45D0-854E-F456670814B8}"/>
                </a:ext>
              </a:extLst>
            </p:cNvPr>
            <p:cNvSpPr txBox="1">
              <a:spLocks/>
            </p:cNvSpPr>
            <p:nvPr/>
          </p:nvSpPr>
          <p:spPr>
            <a:xfrm>
              <a:off x="4418484" y="3965061"/>
              <a:ext cx="1638312" cy="32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7843"/>
              </a:schemeClr>
            </a:solidFill>
            <a:ln w="50800" cap="rnd" cmpd="sng">
              <a:noFill/>
              <a:bevel/>
            </a:ln>
            <a:effectLst/>
          </p:spPr>
          <p:txBody>
            <a:bodyPr lIns="0" tIns="0" rIns="0" bIns="0" anchor="ctr" anchorCtr="0"/>
            <a:lstStyle>
              <a:lvl1pPr marL="317341" marR="0" indent="-317341" algn="ctr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None/>
                <a:tabLst/>
                <a:defRPr kumimoji="0" lang="fr-FR" sz="9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EYInterstate" charset="0"/>
                  <a:ea typeface="EYInterstate" charset="0"/>
                  <a:cs typeface="EYInterstate" charset="0"/>
                  <a:sym typeface="Helvetica Neue"/>
                </a:defRPr>
              </a:lvl1pPr>
              <a:lvl2pPr marL="634683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2pPr>
              <a:lvl3pPr marL="952024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3pPr>
              <a:lvl4pPr marL="1269365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4pPr>
              <a:lvl5pPr marL="1586706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5pPr>
              <a:lvl6pPr marL="1904048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6pPr>
              <a:lvl7pPr marL="2221389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7pPr>
              <a:lvl8pPr marL="2538730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8pPr>
              <a:lvl9pPr marL="2856071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9pPr>
            </a:lstStyle>
            <a:p>
              <a:pPr marL="317341" marR="0" lvl="0" indent="-317341" algn="ctr" defTabSz="412544" rtl="0" eaLnBrk="1" fontAlgn="auto" latinLnBrk="0" hangingPunct="1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None/>
                <a:tabLst/>
                <a:defRPr/>
              </a:pPr>
              <a:r>
                <a:rPr kumimoji="0" lang="en-GB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EYInterstate" charset="0"/>
                  <a:sym typeface="Helvetica Neue"/>
                </a:rPr>
                <a:t>Visualisation des données</a:t>
              </a:r>
            </a:p>
          </p:txBody>
        </p:sp>
        <p:sp>
          <p:nvSpPr>
            <p:cNvPr id="74" name="Text Placeholder 72">
              <a:extLst>
                <a:ext uri="{FF2B5EF4-FFF2-40B4-BE49-F238E27FC236}">
                  <a16:creationId xmlns:a16="http://schemas.microsoft.com/office/drawing/2014/main" id="{3A0FA490-8E47-4A33-91F9-0F50CE63FD18}"/>
                </a:ext>
              </a:extLst>
            </p:cNvPr>
            <p:cNvSpPr txBox="1">
              <a:spLocks/>
            </p:cNvSpPr>
            <p:nvPr/>
          </p:nvSpPr>
          <p:spPr>
            <a:xfrm>
              <a:off x="8549159" y="3935187"/>
              <a:ext cx="1638312" cy="32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7843"/>
              </a:schemeClr>
            </a:solidFill>
            <a:ln w="50800" cap="rnd" cmpd="sng">
              <a:noFill/>
              <a:bevel/>
            </a:ln>
            <a:effectLst/>
          </p:spPr>
          <p:txBody>
            <a:bodyPr lIns="0" tIns="0" rIns="0" bIns="0" anchor="ctr" anchorCtr="0"/>
            <a:lstStyle>
              <a:lvl1pPr marL="0" marR="0" indent="0" algn="ctr" defTabSz="412544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lang="fr-FR" sz="9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EYInterstate" charset="0"/>
                  <a:ea typeface="EYInterstate" charset="0"/>
                  <a:cs typeface="EYInterstate" charset="0"/>
                  <a:sym typeface="Helvetica Neue"/>
                </a:defRPr>
              </a:lvl1pPr>
              <a:lvl2pPr marL="634683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2pPr>
              <a:lvl3pPr marL="952024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3pPr>
              <a:lvl4pPr marL="1269365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4pPr>
              <a:lvl5pPr marL="1586706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5pPr>
              <a:lvl6pPr marL="1904048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6pPr>
              <a:lvl7pPr marL="2221389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7pPr>
              <a:lvl8pPr marL="2538730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8pPr>
              <a:lvl9pPr marL="2856071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9pPr>
            </a:lstStyle>
            <a:p>
              <a:pPr marL="0" marR="0" lvl="0" indent="0" algn="ctr" defTabSz="41254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EYInterstate" charset="0"/>
                  <a:sym typeface="Helvetica Neue"/>
                </a:rPr>
                <a:t>IA / IA Générative</a:t>
              </a:r>
            </a:p>
          </p:txBody>
        </p:sp>
        <p:sp>
          <p:nvSpPr>
            <p:cNvPr id="81" name="Text Placeholder 72">
              <a:extLst>
                <a:ext uri="{FF2B5EF4-FFF2-40B4-BE49-F238E27FC236}">
                  <a16:creationId xmlns:a16="http://schemas.microsoft.com/office/drawing/2014/main" id="{68E9BF41-85CB-487F-B39F-1BF08F811CF6}"/>
                </a:ext>
              </a:extLst>
            </p:cNvPr>
            <p:cNvSpPr txBox="1">
              <a:spLocks/>
            </p:cNvSpPr>
            <p:nvPr/>
          </p:nvSpPr>
          <p:spPr>
            <a:xfrm>
              <a:off x="8549159" y="4426971"/>
              <a:ext cx="1638312" cy="32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7843"/>
              </a:schemeClr>
            </a:solidFill>
            <a:ln w="50800" cap="rnd" cmpd="sng">
              <a:noFill/>
              <a:bevel/>
            </a:ln>
            <a:effectLst/>
          </p:spPr>
          <p:txBody>
            <a:bodyPr lIns="0" tIns="0" rIns="0" bIns="0" anchor="ctr" anchorCtr="0"/>
            <a:lstStyle>
              <a:lvl1pPr marL="0" marR="0" indent="0" algn="ctr" defTabSz="412544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lang="fr-FR" sz="9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EYInterstate" charset="0"/>
                  <a:ea typeface="EYInterstate" charset="0"/>
                  <a:cs typeface="EYInterstate" charset="0"/>
                  <a:sym typeface="Helvetica Neue"/>
                </a:defRPr>
              </a:lvl1pPr>
              <a:lvl2pPr marL="634683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2pPr>
              <a:lvl3pPr marL="952024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3pPr>
              <a:lvl4pPr marL="1269365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4pPr>
              <a:lvl5pPr marL="1586706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5pPr>
              <a:lvl6pPr marL="1904048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6pPr>
              <a:lvl7pPr marL="2221389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7pPr>
              <a:lvl8pPr marL="2538730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8pPr>
              <a:lvl9pPr marL="2856071" marR="0" indent="-317341" algn="l" defTabSz="412544" latinLnBrk="0">
                <a:lnSpc>
                  <a:spcPct val="100000"/>
                </a:lnSpc>
                <a:spcBef>
                  <a:spcPts val="2949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2599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9pPr>
            </a:lstStyle>
            <a:p>
              <a:pPr marL="0" marR="0" lvl="0" indent="0" algn="ctr" defTabSz="41254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EYInterstate" charset="0"/>
                  <a:sym typeface="Helvetica Neue"/>
                </a:rPr>
                <a:t>Machine 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945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F4BBB6E-F873-45EE-AFB0-8C02E9A221F5}"/>
              </a:ext>
            </a:extLst>
          </p:cNvPr>
          <p:cNvGrpSpPr/>
          <p:nvPr/>
        </p:nvGrpSpPr>
        <p:grpSpPr>
          <a:xfrm>
            <a:off x="0" y="188595"/>
            <a:ext cx="12191999" cy="576111"/>
            <a:chOff x="157618" y="620688"/>
            <a:chExt cx="8824151" cy="720080"/>
          </a:xfrm>
        </p:grpSpPr>
        <p:sp>
          <p:nvSpPr>
            <p:cNvPr id="32" name="Rectangle 1">
              <a:extLst>
                <a:ext uri="{FF2B5EF4-FFF2-40B4-BE49-F238E27FC236}">
                  <a16:creationId xmlns:a16="http://schemas.microsoft.com/office/drawing/2014/main" id="{7663D327-9441-41F2-BF31-4CB02276FC45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57618" y="620688"/>
              <a:ext cx="8824151" cy="720080"/>
            </a:xfrm>
            <a:prstGeom prst="rect">
              <a:avLst/>
            </a:prstGeom>
            <a:solidFill>
              <a:srgbClr val="FFE60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80071" tIns="40036" rIns="80071" bIns="40036" anchor="ctr"/>
            <a:lstStyle/>
            <a:p>
              <a:pPr marL="914400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altLang="fr-F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endParaRPr>
            </a:p>
            <a:p>
              <a:pPr marL="914400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altLang="fr-F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endParaRPr>
            </a:p>
            <a:p>
              <a:pPr marL="715963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alt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</a:rPr>
                <a:t>Yosr MERCHAOUI</a:t>
              </a:r>
            </a:p>
            <a:p>
              <a:pPr marL="715963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alt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</a:rPr>
                <a:t>Senior – AI &amp; Data</a:t>
              </a:r>
            </a:p>
            <a:p>
              <a:pPr marL="914400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alt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</a:rPr>
                <a:t> </a:t>
              </a:r>
              <a:endParaRPr kumimoji="0" lang="fr-FR" alt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endParaRPr>
            </a:p>
            <a:p>
              <a:pPr marL="911595" marR="0" lvl="2" indent="-111169" algn="l" defTabSz="9115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altLang="fr-F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E803CB2-76DF-4825-A485-54CE2FA0C364}"/>
                </a:ext>
              </a:extLst>
            </p:cNvPr>
            <p:cNvSpPr/>
            <p:nvPr/>
          </p:nvSpPr>
          <p:spPr>
            <a:xfrm>
              <a:off x="6615644" y="819836"/>
              <a:ext cx="2067431" cy="311770"/>
            </a:xfrm>
            <a:prstGeom prst="roundRect">
              <a:avLst/>
            </a:prstGeom>
            <a:noFill/>
            <a:ln>
              <a:solidFill>
                <a:srgbClr val="2E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2E2E38"/>
                  </a:solidFill>
                  <a:effectLst/>
                  <a:uLnTx/>
                  <a:uFillTx/>
                  <a:latin typeface="EYInterstate Bold" panose="02000803030000020004" pitchFamily="2" charset="0"/>
                  <a:ea typeface="+mn-ea"/>
                  <a:cs typeface="+mn-cs"/>
                </a:rPr>
                <a:t>Base CV T1 FY25</a:t>
              </a:r>
            </a:p>
          </p:txBody>
        </p:sp>
      </p:grpSp>
      <p:pic>
        <p:nvPicPr>
          <p:cNvPr id="2" name="Picture 1" descr="A person smiling in front of a tower&#10;&#10;Description automatically generated">
            <a:extLst>
              <a:ext uri="{FF2B5EF4-FFF2-40B4-BE49-F238E27FC236}">
                <a16:creationId xmlns:a16="http://schemas.microsoft.com/office/drawing/2014/main" id="{E74AA039-D605-49E7-90B2-7F65B6225B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5" t="-46"/>
          <a:stretch/>
        </p:blipFill>
        <p:spPr>
          <a:xfrm>
            <a:off x="179549" y="188595"/>
            <a:ext cx="529807" cy="576111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C36B1F1C-15B3-4690-96FF-B21147F2F549}"/>
              </a:ext>
            </a:extLst>
          </p:cNvPr>
          <p:cNvGrpSpPr/>
          <p:nvPr/>
        </p:nvGrpSpPr>
        <p:grpSpPr>
          <a:xfrm>
            <a:off x="6485574" y="908720"/>
            <a:ext cx="5443074" cy="352100"/>
            <a:chOff x="3419872" y="209239"/>
            <a:chExt cx="5443074" cy="3521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549B9A8-F5EC-4230-A250-7C88C346D68D}"/>
                </a:ext>
              </a:extLst>
            </p:cNvPr>
            <p:cNvSpPr/>
            <p:nvPr/>
          </p:nvSpPr>
          <p:spPr>
            <a:xfrm>
              <a:off x="3419872" y="222393"/>
              <a:ext cx="1620000" cy="293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EYInterstate Bold" panose="02000803030000020004" pitchFamily="2" charset="0"/>
                  <a:ea typeface="+mn-ea"/>
                  <a:cs typeface="+mn-cs"/>
                </a:rPr>
                <a:t>1. Expériences professionnelles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523BE58-CF2D-418D-BDD8-34FA3B8C2221}"/>
                </a:ext>
              </a:extLst>
            </p:cNvPr>
            <p:cNvSpPr/>
            <p:nvPr/>
          </p:nvSpPr>
          <p:spPr>
            <a:xfrm>
              <a:off x="6808761" y="223221"/>
              <a:ext cx="1620000" cy="2931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EYInterstate Bold" panose="02000803030000020004" pitchFamily="2" charset="0"/>
                  <a:ea typeface="+mn-ea"/>
                  <a:cs typeface="+mn-cs"/>
                </a:rPr>
                <a:t>3. Formations suivies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C6EF28B-250C-4010-B252-39DF0B45507F}"/>
                </a:ext>
              </a:extLst>
            </p:cNvPr>
            <p:cNvSpPr/>
            <p:nvPr/>
          </p:nvSpPr>
          <p:spPr>
            <a:xfrm>
              <a:off x="5114317" y="222807"/>
              <a:ext cx="1620000" cy="2931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EYInterstate Bold" panose="02000803030000020004" pitchFamily="2" charset="0"/>
                  <a:ea typeface="+mn-ea"/>
                  <a:cs typeface="+mn-cs"/>
                </a:rPr>
                <a:t>2. Projets internes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A0AA2DA-6D45-47B8-94F3-C5AA5A064538}"/>
                </a:ext>
              </a:extLst>
            </p:cNvPr>
            <p:cNvSpPr/>
            <p:nvPr/>
          </p:nvSpPr>
          <p:spPr>
            <a:xfrm>
              <a:off x="8503205" y="209239"/>
              <a:ext cx="359741" cy="3521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pic>
          <p:nvPicPr>
            <p:cNvPr id="42" name="Graphic 41" descr="Home with solid fill">
              <a:extLst>
                <a:ext uri="{FF2B5EF4-FFF2-40B4-BE49-F238E27FC236}">
                  <a16:creationId xmlns:a16="http://schemas.microsoft.com/office/drawing/2014/main" id="{D90580B5-7F90-413F-8D4A-08EF0D03B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524286" y="209239"/>
              <a:ext cx="317580" cy="310834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8C8EF96-074F-4DF2-8A2E-7B39DBCE7B51}"/>
              </a:ext>
            </a:extLst>
          </p:cNvPr>
          <p:cNvGrpSpPr/>
          <p:nvPr/>
        </p:nvGrpSpPr>
        <p:grpSpPr>
          <a:xfrm>
            <a:off x="263352" y="1387892"/>
            <a:ext cx="11665296" cy="5435267"/>
            <a:chOff x="1718388" y="1387892"/>
            <a:chExt cx="8750610" cy="5435267"/>
          </a:xfrm>
        </p:grpSpPr>
        <p:sp>
          <p:nvSpPr>
            <p:cNvPr id="50" name="Rectangle 2">
              <a:extLst>
                <a:ext uri="{FF2B5EF4-FFF2-40B4-BE49-F238E27FC236}">
                  <a16:creationId xmlns:a16="http://schemas.microsoft.com/office/drawing/2014/main" id="{09E56745-427F-4151-8C3F-020F170F21A1}"/>
                </a:ext>
              </a:extLst>
            </p:cNvPr>
            <p:cNvSpPr txBox="1"/>
            <p:nvPr/>
          </p:nvSpPr>
          <p:spPr>
            <a:xfrm>
              <a:off x="1718388" y="1694387"/>
              <a:ext cx="8750610" cy="5128772"/>
            </a:xfrm>
            <a:prstGeom prst="rect">
              <a:avLst/>
            </a:prstGeom>
            <a:noFill/>
          </p:spPr>
          <p:txBody>
            <a:bodyPr wrap="square" lIns="0" tIns="0" rIns="0" bIns="0" numCol="2" spcCol="71994" rtlCol="0">
              <a:noAutofit/>
            </a:bodyPr>
            <a:lstStyle/>
            <a:p>
              <a:pPr marL="0" marR="0" lvl="1" indent="0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buFontTx/>
                <a:buNone/>
                <a:tabLst>
                  <a:tab pos="1415099" algn="l"/>
                  <a:tab pos="2830197" algn="l"/>
                  <a:tab pos="4089454" algn="r"/>
                </a:tabLst>
                <a:defRPr/>
              </a:pP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  <a:sym typeface="EYInterstate" panose="02000503020000020004" pitchFamily="2" charset="0"/>
                </a:rPr>
                <a:t>Banque – Cadrage du besoin métier dans un environnement </a:t>
              </a:r>
              <a:r>
                <a:rPr kumimoji="0" lang="fr-F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  <a:sym typeface="EYInterstate" panose="02000503020000020004" pitchFamily="2" charset="0"/>
                </a:rPr>
                <a:t>SAFe</a:t>
              </a:r>
              <a:endPara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  <a:sym typeface="EYInterstate" panose="02000503020000020004" pitchFamily="2" charset="0"/>
              </a:endParaRPr>
            </a:p>
            <a:p>
              <a:pPr marL="171450" marR="0" lvl="1" indent="-171450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buFont typeface="Arial" panose="020B0604020202020204" pitchFamily="34" charset="0"/>
                <a:buChar char="•"/>
                <a:tabLst>
                  <a:tab pos="1415099" algn="l"/>
                  <a:tab pos="2830197" algn="l"/>
                  <a:tab pos="4089454" algn="r"/>
                </a:tabLst>
                <a:defRPr/>
              </a:pPr>
              <a:r>
                <a:rPr lang="fr-FR" sz="1000" dirty="0">
                  <a:solidFill>
                    <a:srgbClr val="646464"/>
                  </a:solidFill>
                  <a:latin typeface="EYInterstate" panose="02000503020000020004" pitchFamily="2" charset="0"/>
                  <a:sym typeface="EYInterstate" panose="02000503020000020004" pitchFamily="2" charset="0"/>
                </a:rPr>
                <a:t>Animation des ateliers et compréhension des objectifs business et des besoins fonctionnels</a:t>
              </a:r>
            </a:p>
            <a:p>
              <a:pPr marL="171450" marR="0" lvl="1" indent="-171450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buFont typeface="Arial" panose="020B0604020202020204" pitchFamily="34" charset="0"/>
                <a:buChar char="•"/>
                <a:tabLst>
                  <a:tab pos="1415099" algn="l"/>
                  <a:tab pos="2830197" algn="l"/>
                  <a:tab pos="4089454" algn="r"/>
                </a:tabLst>
                <a:defRPr/>
              </a:pPr>
              <a:r>
                <a:rPr kumimoji="0" lang="fr-FR" sz="100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  <a:sym typeface="EYInterstate" panose="02000503020000020004" pitchFamily="2" charset="0"/>
                </a:rPr>
                <a:t>Conception fonctionnel d</a:t>
              </a:r>
              <a:r>
                <a:rPr lang="fr-FR" sz="1000" dirty="0">
                  <a:solidFill>
                    <a:srgbClr val="646464"/>
                  </a:solidFill>
                  <a:latin typeface="EYInterstate" panose="02000503020000020004" pitchFamily="2" charset="0"/>
                  <a:sym typeface="EYInterstate" panose="02000503020000020004" pitchFamily="2" charset="0"/>
                </a:rPr>
                <a:t>u produit (élaboration des diagrammes de séquences fonctionnels)</a:t>
              </a:r>
            </a:p>
            <a:p>
              <a:pPr marL="171450" marR="0" lvl="1" indent="-171450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buFont typeface="Arial" panose="020B0604020202020204" pitchFamily="34" charset="0"/>
                <a:buChar char="•"/>
                <a:tabLst>
                  <a:tab pos="1415099" algn="l"/>
                  <a:tab pos="2830197" algn="l"/>
                  <a:tab pos="4089454" algn="r"/>
                </a:tabLst>
                <a:defRPr/>
              </a:pPr>
              <a:r>
                <a:rPr lang="fr-FR" sz="1000" dirty="0">
                  <a:solidFill>
                    <a:srgbClr val="646464"/>
                  </a:solidFill>
                  <a:latin typeface="EYInterstate" panose="02000503020000020004" pitchFamily="2" charset="0"/>
                  <a:sym typeface="EYInterstate" panose="02000503020000020004" pitchFamily="2" charset="0"/>
                </a:rPr>
                <a:t>Rédaction des spécification fonctionnels</a:t>
              </a:r>
            </a:p>
            <a:p>
              <a:pPr marL="171450" marR="0" lvl="1" indent="-171450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buFont typeface="Arial" panose="020B0604020202020204" pitchFamily="34" charset="0"/>
                <a:buChar char="•"/>
                <a:tabLst>
                  <a:tab pos="1415099" algn="l"/>
                  <a:tab pos="2830197" algn="l"/>
                  <a:tab pos="4089454" algn="r"/>
                </a:tabLst>
                <a:defRPr/>
              </a:pPr>
              <a:r>
                <a:rPr lang="fr-FR" sz="1000" dirty="0">
                  <a:solidFill>
                    <a:srgbClr val="646464"/>
                  </a:solidFill>
                  <a:latin typeface="EYInterstate" panose="02000503020000020004" pitchFamily="2" charset="0"/>
                  <a:sym typeface="EYInterstate" panose="02000503020000020004" pitchFamily="2" charset="0"/>
                </a:rPr>
                <a:t>Suivi </a:t>
              </a:r>
              <a:r>
                <a:rPr lang="fr-FR" sz="1000">
                  <a:solidFill>
                    <a:srgbClr val="646464"/>
                  </a:solidFill>
                  <a:latin typeface="EYInterstate" panose="02000503020000020004" pitchFamily="2" charset="0"/>
                  <a:sym typeface="EYInterstate" panose="02000503020000020004" pitchFamily="2" charset="0"/>
                </a:rPr>
                <a:t>des développements (JIRA) </a:t>
              </a:r>
              <a:r>
                <a:rPr lang="fr-FR" sz="1000" dirty="0">
                  <a:solidFill>
                    <a:srgbClr val="646464"/>
                  </a:solidFill>
                  <a:latin typeface="EYInterstate" panose="02000503020000020004" pitchFamily="2" charset="0"/>
                  <a:sym typeface="EYInterstate" panose="02000503020000020004" pitchFamily="2" charset="0"/>
                </a:rPr>
                <a:t>et animation des </a:t>
              </a:r>
              <a:r>
                <a:rPr lang="fr-FR" sz="1000" dirty="0" err="1">
                  <a:solidFill>
                    <a:srgbClr val="646464"/>
                  </a:solidFill>
                  <a:latin typeface="EYInterstate" panose="02000503020000020004" pitchFamily="2" charset="0"/>
                  <a:sym typeface="EYInterstate" panose="02000503020000020004" pitchFamily="2" charset="0"/>
                </a:rPr>
                <a:t>daily</a:t>
              </a:r>
              <a:r>
                <a:rPr lang="fr-FR" sz="1000" dirty="0">
                  <a:solidFill>
                    <a:srgbClr val="646464"/>
                  </a:solidFill>
                  <a:latin typeface="EYInterstate" panose="02000503020000020004" pitchFamily="2" charset="0"/>
                  <a:sym typeface="EYInterstate" panose="02000503020000020004" pitchFamily="2" charset="0"/>
                </a:rPr>
                <a:t> meetings</a:t>
              </a:r>
            </a:p>
            <a:p>
              <a:pPr marL="171450" marR="0" lvl="1" indent="-171450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buFont typeface="Arial" panose="020B0604020202020204" pitchFamily="34" charset="0"/>
                <a:buChar char="•"/>
                <a:tabLst>
                  <a:tab pos="1415099" algn="l"/>
                  <a:tab pos="2830197" algn="l"/>
                  <a:tab pos="4089454" algn="r"/>
                </a:tabLst>
                <a:defRPr/>
              </a:pPr>
              <a:r>
                <a:rPr kumimoji="0" lang="fr-FR" sz="100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  <a:sym typeface="EYInterstate" panose="02000503020000020004" pitchFamily="2" charset="0"/>
                </a:rPr>
                <a:t>Rédaction des cahiers de recette</a:t>
              </a:r>
            </a:p>
            <a:p>
              <a:pPr marL="0" marR="0" lvl="1" indent="0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buFontTx/>
                <a:buNone/>
                <a:tabLst>
                  <a:tab pos="1415099" algn="l"/>
                  <a:tab pos="2830197" algn="l"/>
                  <a:tab pos="4089454" algn="r"/>
                </a:tabLst>
                <a:defRPr/>
              </a:pPr>
              <a:endParaRPr lang="fr-FR" sz="1000" b="1" dirty="0">
                <a:solidFill>
                  <a:srgbClr val="646464"/>
                </a:solidFill>
                <a:latin typeface="EYInterstate" panose="02000503020000020004" pitchFamily="2" charset="0"/>
                <a:sym typeface="EYInterstate" panose="02000503020000020004" pitchFamily="2" charset="0"/>
              </a:endParaRPr>
            </a:p>
            <a:p>
              <a:pPr marL="0" marR="0" lvl="1" indent="0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buFontTx/>
                <a:buNone/>
                <a:tabLst>
                  <a:tab pos="1415099" algn="l"/>
                  <a:tab pos="2830197" algn="l"/>
                  <a:tab pos="4089454" algn="r"/>
                </a:tabLst>
                <a:defRPr/>
              </a:pP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  <a:sym typeface="EYInterstate" panose="02000503020000020004" pitchFamily="2" charset="0"/>
                </a:rPr>
                <a:t>Banque - Amélioration du process de Regroupement de Crédits</a:t>
              </a:r>
            </a:p>
            <a:p>
              <a:pPr marL="171450" marR="0" lvl="1" indent="-171450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buFont typeface="Arial" panose="020B0604020202020204" pitchFamily="34" charset="0"/>
                <a:buChar char="•"/>
                <a:tabLst>
                  <a:tab pos="1415099" algn="l"/>
                  <a:tab pos="2830197" algn="l"/>
                  <a:tab pos="4089454" algn="r"/>
                </a:tabLst>
                <a:defRPr/>
              </a:pPr>
              <a:r>
                <a:rPr kumimoji="0" lang="fr-FR" sz="100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  <a:sym typeface="EYInterstate" panose="02000503020000020004" pitchFamily="2" charset="0"/>
                </a:rPr>
                <a:t>Modélisation du process actuel de regroupement de crédits et identification des irritants</a:t>
              </a:r>
            </a:p>
            <a:p>
              <a:pPr marL="171450" marR="0" lvl="1" indent="-171450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buFont typeface="Arial" panose="020B0604020202020204" pitchFamily="34" charset="0"/>
                <a:buChar char="•"/>
                <a:tabLst>
                  <a:tab pos="1415099" algn="l"/>
                  <a:tab pos="2830197" algn="l"/>
                  <a:tab pos="4089454" algn="r"/>
                </a:tabLst>
                <a:defRPr/>
              </a:pPr>
              <a:r>
                <a:rPr kumimoji="0" lang="fr-FR" sz="100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  <a:sym typeface="EYInterstate" panose="02000503020000020004" pitchFamily="2" charset="0"/>
                </a:rPr>
                <a:t>Proposition de solutions répondant aux irritants identifiés et modélisation de la cible</a:t>
              </a:r>
            </a:p>
            <a:p>
              <a:pPr marL="171450" marR="0" lvl="1" indent="-171450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buFont typeface="Arial" panose="020B0604020202020204" pitchFamily="34" charset="0"/>
                <a:buChar char="•"/>
                <a:tabLst>
                  <a:tab pos="1415099" algn="l"/>
                  <a:tab pos="2830197" algn="l"/>
                  <a:tab pos="4089454" algn="r"/>
                </a:tabLst>
                <a:defRPr/>
              </a:pPr>
              <a:r>
                <a:rPr kumimoji="0" lang="fr-FR" sz="100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  <a:sym typeface="EYInterstate" panose="02000503020000020004" pitchFamily="2" charset="0"/>
                </a:rPr>
                <a:t>Mise en place d’un plan d’action de mise en œuvre des solutions proposées</a:t>
              </a:r>
            </a:p>
            <a:p>
              <a:pPr marL="171450" marR="0" lvl="1" indent="-171450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buFont typeface="Arial" panose="020B0604020202020204" pitchFamily="34" charset="0"/>
                <a:buChar char="•"/>
                <a:tabLst>
                  <a:tab pos="1415099" algn="l"/>
                  <a:tab pos="2830197" algn="l"/>
                  <a:tab pos="4089454" algn="r"/>
                </a:tabLst>
                <a:defRPr/>
              </a:pPr>
              <a:endParaRPr lang="fr-FR" sz="1000" dirty="0">
                <a:solidFill>
                  <a:srgbClr val="646464"/>
                </a:solidFill>
                <a:latin typeface="EYInterstate" panose="02000503020000020004" pitchFamily="2" charset="0"/>
                <a:sym typeface="EYInterstate" panose="02000503020000020004" pitchFamily="2" charset="0"/>
              </a:endParaRPr>
            </a:p>
            <a:p>
              <a:pPr marL="0" marR="0" lvl="1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tabLst>
                  <a:tab pos="1415099" algn="l"/>
                  <a:tab pos="2830197" algn="l"/>
                  <a:tab pos="4089454" algn="r"/>
                </a:tabLst>
                <a:defRPr/>
              </a:pP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  <a:sym typeface="EYInterstate" panose="02000503020000020004" pitchFamily="2" charset="0"/>
                </a:rPr>
                <a:t>Assurance - Cadrage du besoin métier, construction du </a:t>
              </a:r>
              <a:r>
                <a:rPr kumimoji="0" lang="fr-F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  <a:sym typeface="EYInterstate" panose="02000503020000020004" pitchFamily="2" charset="0"/>
                </a:rPr>
                <a:t>backlog</a:t>
              </a: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  <a:sym typeface="EYInterstate" panose="02000503020000020004" pitchFamily="2" charset="0"/>
                </a:rPr>
                <a:t> produit et élaboration de la feuille de route IA/Data</a:t>
              </a:r>
            </a:p>
            <a:p>
              <a:pPr marL="171450" marR="0" lvl="1" indent="-171450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buFont typeface="Arial" panose="020B0604020202020204" pitchFamily="34" charset="0"/>
                <a:buChar char="•"/>
                <a:tabLst>
                  <a:tab pos="1415099" algn="l"/>
                  <a:tab pos="2830197" algn="l"/>
                  <a:tab pos="4089454" algn="r"/>
                </a:tabLst>
                <a:defRPr/>
              </a:pPr>
              <a:r>
                <a:rPr kumimoji="0" lang="fr-FR" sz="100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  <a:sym typeface="EYInterstate" panose="02000503020000020004" pitchFamily="2" charset="0"/>
                </a:rPr>
                <a:t>Formalisation des cas d’usage Data/IA listant tous les besoins métiers recensés lors des ateliers d’idéation</a:t>
              </a:r>
            </a:p>
            <a:p>
              <a:pPr marL="171450" marR="0" lvl="1" indent="-171450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buFont typeface="Arial" panose="020B0604020202020204" pitchFamily="34" charset="0"/>
                <a:buChar char="•"/>
                <a:tabLst>
                  <a:tab pos="1415099" algn="l"/>
                  <a:tab pos="2830197" algn="l"/>
                  <a:tab pos="4089454" algn="r"/>
                </a:tabLst>
                <a:defRPr/>
              </a:pPr>
              <a:r>
                <a:rPr kumimoji="0" lang="fr-FR" sz="100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  <a:sym typeface="EYInterstate" panose="02000503020000020004" pitchFamily="2" charset="0"/>
                </a:rPr>
                <a:t>Construction du </a:t>
              </a:r>
              <a:r>
                <a:rPr kumimoji="0" lang="fr-FR" sz="1000" i="0" u="none" strike="noStrike" kern="1200" cap="none" spc="0" normalizeH="0" baseline="0" noProof="0" dirty="0" err="1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  <a:sym typeface="EYInterstate" panose="02000503020000020004" pitchFamily="2" charset="0"/>
                </a:rPr>
                <a:t>backlog</a:t>
              </a:r>
              <a:r>
                <a:rPr kumimoji="0" lang="fr-FR" sz="100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  <a:sym typeface="EYInterstate" panose="02000503020000020004" pitchFamily="2" charset="0"/>
                </a:rPr>
                <a:t> produit à partir des cas d’usage formalisés</a:t>
              </a:r>
            </a:p>
            <a:p>
              <a:pPr marL="171450" marR="0" lvl="1" indent="-171450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buFont typeface="Arial" panose="020B0604020202020204" pitchFamily="34" charset="0"/>
                <a:buChar char="•"/>
                <a:tabLst>
                  <a:tab pos="1415099" algn="l"/>
                  <a:tab pos="2830197" algn="l"/>
                  <a:tab pos="4089454" algn="r"/>
                </a:tabLst>
                <a:defRPr/>
              </a:pPr>
              <a:r>
                <a:rPr kumimoji="0" lang="fr-FR" sz="100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  <a:sym typeface="EYInterstate" panose="02000503020000020004" pitchFamily="2" charset="0"/>
                </a:rPr>
                <a:t>Priorisation du </a:t>
              </a:r>
              <a:r>
                <a:rPr kumimoji="0" lang="fr-FR" sz="1000" i="0" u="none" strike="noStrike" kern="1200" cap="none" spc="0" normalizeH="0" baseline="0" noProof="0" dirty="0" err="1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  <a:sym typeface="EYInterstate" panose="02000503020000020004" pitchFamily="2" charset="0"/>
                </a:rPr>
                <a:t>backlog</a:t>
              </a:r>
              <a:r>
                <a:rPr kumimoji="0" lang="fr-FR" sz="100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  <a:sym typeface="EYInterstate" panose="02000503020000020004" pitchFamily="2" charset="0"/>
                </a:rPr>
                <a:t> sur la base du besoin métier VS complexité IT</a:t>
              </a:r>
            </a:p>
            <a:p>
              <a:pPr marL="171450" marR="0" lvl="1" indent="-171450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buFont typeface="Arial" panose="020B0604020202020204" pitchFamily="34" charset="0"/>
                <a:buChar char="•"/>
                <a:tabLst>
                  <a:tab pos="1415099" algn="l"/>
                  <a:tab pos="2830197" algn="l"/>
                  <a:tab pos="4089454" algn="r"/>
                </a:tabLst>
                <a:defRPr/>
              </a:pPr>
              <a:r>
                <a:rPr kumimoji="0" lang="fr-FR" sz="100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  <a:sym typeface="EYInterstate" panose="02000503020000020004" pitchFamily="2" charset="0"/>
                </a:rPr>
                <a:t>Elaboration des fiches produit détaillées et cadencement de la feuille de route</a:t>
              </a:r>
            </a:p>
            <a:p>
              <a:pPr marL="171450" marR="0" lvl="1" indent="-171450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buFont typeface="Arial" panose="020B0604020202020204" pitchFamily="34" charset="0"/>
                <a:buChar char="•"/>
                <a:tabLst>
                  <a:tab pos="1415099" algn="l"/>
                  <a:tab pos="2830197" algn="l"/>
                  <a:tab pos="4089454" algn="r"/>
                </a:tabLst>
                <a:defRPr/>
              </a:pPr>
              <a:r>
                <a:rPr kumimoji="0" lang="fr-FR" sz="100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  <a:sym typeface="EYInterstate" panose="02000503020000020004" pitchFamily="2" charset="0"/>
                </a:rPr>
                <a:t>Définition de l’organisation cible et du plan de montée en charge</a:t>
              </a:r>
            </a:p>
            <a:p>
              <a:pPr marL="171450" marR="0" lvl="1" indent="-171450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buFont typeface="Arial" panose="020B0604020202020204" pitchFamily="34" charset="0"/>
                <a:buChar char="•"/>
                <a:tabLst>
                  <a:tab pos="1415099" algn="l"/>
                  <a:tab pos="2830197" algn="l"/>
                  <a:tab pos="4089454" algn="r"/>
                </a:tabLst>
                <a:defRPr/>
              </a:pPr>
              <a:r>
                <a:rPr kumimoji="0" lang="fr-FR" sz="100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  <a:sym typeface="EYInterstate" panose="02000503020000020004" pitchFamily="2" charset="0"/>
                </a:rPr>
                <a:t>Evaluation des compétences réelles par rapport à une matrice cible élaborée en amont et définition des plans d’actions à mener pour combler les écarts</a:t>
              </a:r>
            </a:p>
            <a:p>
              <a:pPr marL="0" marR="0" lvl="1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tabLst>
                  <a:tab pos="1415099" algn="l"/>
                  <a:tab pos="2830197" algn="l"/>
                  <a:tab pos="4089454" algn="r"/>
                </a:tabLst>
                <a:defRPr/>
              </a:pPr>
              <a:endParaRPr lang="fr-FR" sz="1000" b="1" dirty="0">
                <a:solidFill>
                  <a:srgbClr val="646464"/>
                </a:solidFill>
                <a:latin typeface="EYInterstate" panose="02000503020000020004" pitchFamily="2" charset="0"/>
                <a:sym typeface="EYInterstate" panose="02000503020000020004" pitchFamily="2" charset="0"/>
              </a:endParaRPr>
            </a:p>
            <a:p>
              <a:pPr marL="0" marR="0" lvl="1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tabLst>
                  <a:tab pos="1415099" algn="l"/>
                  <a:tab pos="2830197" algn="l"/>
                  <a:tab pos="4089454" algn="r"/>
                </a:tabLst>
                <a:defRPr/>
              </a:pPr>
              <a:endParaRPr lang="fr-FR" sz="1000" b="1" dirty="0">
                <a:solidFill>
                  <a:srgbClr val="646464"/>
                </a:solidFill>
                <a:latin typeface="EYInterstate" panose="02000503020000020004" pitchFamily="2" charset="0"/>
                <a:sym typeface="EYInterstate" panose="02000503020000020004" pitchFamily="2" charset="0"/>
              </a:endParaRPr>
            </a:p>
            <a:p>
              <a:pPr marL="0" marR="0" lvl="1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tabLst>
                  <a:tab pos="1415099" algn="l"/>
                  <a:tab pos="2830197" algn="l"/>
                  <a:tab pos="4089454" algn="r"/>
                </a:tabLst>
                <a:defRPr/>
              </a:pPr>
              <a:endParaRPr lang="fr-FR" sz="1000" b="1" dirty="0">
                <a:solidFill>
                  <a:srgbClr val="646464"/>
                </a:solidFill>
                <a:latin typeface="EYInterstate" panose="02000503020000020004" pitchFamily="2" charset="0"/>
                <a:sym typeface="EYInterstate" panose="02000503020000020004" pitchFamily="2" charset="0"/>
              </a:endParaRPr>
            </a:p>
            <a:p>
              <a:pPr marL="0" marR="0" lvl="1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tabLst>
                  <a:tab pos="1415099" algn="l"/>
                  <a:tab pos="2830197" algn="l"/>
                  <a:tab pos="4089454" algn="r"/>
                </a:tabLst>
                <a:defRPr/>
              </a:pPr>
              <a:endParaRPr lang="fr-FR" sz="1000" b="1" dirty="0">
                <a:solidFill>
                  <a:srgbClr val="646464"/>
                </a:solidFill>
                <a:latin typeface="EYInterstate" panose="02000503020000020004" pitchFamily="2" charset="0"/>
                <a:sym typeface="EYInterstate" panose="02000503020000020004" pitchFamily="2" charset="0"/>
              </a:endParaRPr>
            </a:p>
            <a:p>
              <a:pPr marL="0" marR="0" lvl="1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tabLst>
                  <a:tab pos="1415099" algn="l"/>
                  <a:tab pos="2830197" algn="l"/>
                  <a:tab pos="4089454" algn="r"/>
                </a:tabLst>
                <a:defRPr/>
              </a:pPr>
              <a:endParaRPr lang="fr-FR" sz="1000" b="1" dirty="0">
                <a:solidFill>
                  <a:srgbClr val="646464"/>
                </a:solidFill>
                <a:latin typeface="EYInterstate" panose="02000503020000020004" pitchFamily="2" charset="0"/>
                <a:sym typeface="EYInterstate" panose="02000503020000020004" pitchFamily="2" charset="0"/>
              </a:endParaRPr>
            </a:p>
            <a:p>
              <a:pPr marL="0" marR="0" lvl="1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tabLst>
                  <a:tab pos="1415099" algn="l"/>
                  <a:tab pos="2830197" algn="l"/>
                  <a:tab pos="4089454" algn="r"/>
                </a:tabLst>
                <a:defRPr/>
              </a:pPr>
              <a:endParaRPr lang="fr-FR" sz="1000" b="1" dirty="0">
                <a:solidFill>
                  <a:srgbClr val="646464"/>
                </a:solidFill>
                <a:latin typeface="EYInterstate" panose="02000503020000020004" pitchFamily="2" charset="0"/>
                <a:sym typeface="EYInterstate" panose="02000503020000020004" pitchFamily="2" charset="0"/>
              </a:endParaRPr>
            </a:p>
            <a:p>
              <a:pPr marL="0" marR="0" lvl="1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tabLst>
                  <a:tab pos="1415099" algn="l"/>
                  <a:tab pos="2830197" algn="l"/>
                  <a:tab pos="4089454" algn="r"/>
                </a:tabLst>
                <a:defRPr/>
              </a:pPr>
              <a:endParaRPr lang="fr-FR" sz="1000" b="1" dirty="0">
                <a:solidFill>
                  <a:srgbClr val="646464"/>
                </a:solidFill>
                <a:latin typeface="EYInterstate" panose="02000503020000020004" pitchFamily="2" charset="0"/>
                <a:sym typeface="EYInterstate" panose="02000503020000020004" pitchFamily="2" charset="0"/>
              </a:endParaRPr>
            </a:p>
            <a:p>
              <a:pPr marL="0" marR="0" lvl="1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tabLst>
                  <a:tab pos="1415099" algn="l"/>
                  <a:tab pos="2830197" algn="l"/>
                  <a:tab pos="4089454" algn="r"/>
                </a:tabLst>
                <a:defRPr/>
              </a:pPr>
              <a:endParaRPr lang="fr-FR" sz="1000" b="1" dirty="0">
                <a:solidFill>
                  <a:srgbClr val="646464"/>
                </a:solidFill>
                <a:latin typeface="EYInterstate" panose="02000503020000020004" pitchFamily="2" charset="0"/>
                <a:sym typeface="EYInterstate" panose="02000503020000020004" pitchFamily="2" charset="0"/>
              </a:endParaRPr>
            </a:p>
            <a:p>
              <a:pPr marL="0" marR="0" lvl="1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tabLst>
                  <a:tab pos="1415099" algn="l"/>
                  <a:tab pos="2830197" algn="l"/>
                  <a:tab pos="4089454" algn="r"/>
                </a:tabLst>
                <a:defRPr/>
              </a:pPr>
              <a:r>
                <a:rPr lang="fr-FR" sz="1000" b="1" dirty="0">
                  <a:solidFill>
                    <a:srgbClr val="646464"/>
                  </a:solidFill>
                  <a:latin typeface="EYInterstate" panose="02000503020000020004" pitchFamily="2" charset="0"/>
                  <a:sym typeface="EYInterstate" panose="02000503020000020004" pitchFamily="2" charset="0"/>
                </a:rPr>
                <a:t>Gestionnaire d’actifs</a:t>
              </a: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  <a:sym typeface="EYInterstate" panose="02000503020000020004" pitchFamily="2" charset="0"/>
                </a:rPr>
                <a:t> - Gestion du projet d’automatisation des process</a:t>
              </a:r>
            </a:p>
            <a:p>
              <a:pPr marL="171450" marR="0" lvl="1" indent="-171450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buFont typeface="Arial" panose="020B0604020202020204" pitchFamily="34" charset="0"/>
                <a:buChar char="•"/>
                <a:tabLst>
                  <a:tab pos="1415099" algn="l"/>
                  <a:tab pos="2830197" algn="l"/>
                  <a:tab pos="4089454" algn="r"/>
                </a:tabLst>
                <a:defRPr/>
              </a:pPr>
              <a:r>
                <a:rPr kumimoji="0" lang="fr-FR" sz="100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  <a:sym typeface="EYInterstate" panose="02000503020000020004" pitchFamily="2" charset="0"/>
                </a:rPr>
                <a:t>Animation des ateliers métiers et collecte des besoins des différentes équipes​</a:t>
              </a:r>
            </a:p>
            <a:p>
              <a:pPr marL="171450" marR="0" lvl="1" indent="-171450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buFont typeface="Arial" panose="020B0604020202020204" pitchFamily="34" charset="0"/>
                <a:buChar char="•"/>
                <a:tabLst>
                  <a:tab pos="1415099" algn="l"/>
                  <a:tab pos="2830197" algn="l"/>
                  <a:tab pos="4089454" algn="r"/>
                </a:tabLst>
                <a:defRPr/>
              </a:pPr>
              <a:r>
                <a:rPr kumimoji="0" lang="fr-FR" sz="100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  <a:sym typeface="EYInterstate" panose="02000503020000020004" pitchFamily="2" charset="0"/>
                </a:rPr>
                <a:t>Etude d’éligibilité des processus à développer et chiffrage des gains​</a:t>
              </a:r>
            </a:p>
            <a:p>
              <a:pPr marL="171450" marR="0" lvl="1" indent="-171450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buFont typeface="Arial" panose="020B0604020202020204" pitchFamily="34" charset="0"/>
                <a:buChar char="•"/>
                <a:tabLst>
                  <a:tab pos="1415099" algn="l"/>
                  <a:tab pos="2830197" algn="l"/>
                  <a:tab pos="4089454" algn="r"/>
                </a:tabLst>
                <a:defRPr/>
              </a:pPr>
              <a:r>
                <a:rPr kumimoji="0" lang="fr-FR" sz="100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  <a:sym typeface="EYInterstate" panose="02000503020000020004" pitchFamily="2" charset="0"/>
                </a:rPr>
                <a:t>Rédaction des spécifications fonctionnelles et identification des prérequis infrastructure​</a:t>
              </a:r>
            </a:p>
            <a:p>
              <a:pPr marL="171450" marR="0" lvl="1" indent="-171450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buFont typeface="Arial" panose="020B0604020202020204" pitchFamily="34" charset="0"/>
                <a:buChar char="•"/>
                <a:tabLst>
                  <a:tab pos="1415099" algn="l"/>
                  <a:tab pos="2830197" algn="l"/>
                  <a:tab pos="4089454" algn="r"/>
                </a:tabLst>
                <a:defRPr/>
              </a:pPr>
              <a:r>
                <a:rPr kumimoji="0" lang="fr-FR" sz="100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  <a:sym typeface="EYInterstate" panose="02000503020000020004" pitchFamily="2" charset="0"/>
                </a:rPr>
                <a:t>Suivi de l’avancement des développements par rapport au planning mis en place​</a:t>
              </a:r>
            </a:p>
            <a:p>
              <a:pPr marL="171450" marR="0" lvl="1" indent="-171450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buFont typeface="Arial" panose="020B0604020202020204" pitchFamily="34" charset="0"/>
                <a:buChar char="•"/>
                <a:tabLst>
                  <a:tab pos="1415099" algn="l"/>
                  <a:tab pos="2830197" algn="l"/>
                  <a:tab pos="4089454" algn="r"/>
                </a:tabLst>
                <a:defRPr/>
              </a:pPr>
              <a:r>
                <a:rPr kumimoji="0" lang="fr-FR" sz="100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  <a:sym typeface="EYInterstate" panose="02000503020000020004" pitchFamily="2" charset="0"/>
                </a:rPr>
                <a:t>Rédaction des cahiers de recette et animation des sessions de tests​</a:t>
              </a:r>
            </a:p>
            <a:p>
              <a:pPr marL="171450" marR="0" lvl="1" indent="-171450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buFont typeface="Arial" panose="020B0604020202020204" pitchFamily="34" charset="0"/>
                <a:buChar char="•"/>
                <a:tabLst>
                  <a:tab pos="1415099" algn="l"/>
                  <a:tab pos="2830197" algn="l"/>
                  <a:tab pos="4089454" algn="r"/>
                </a:tabLst>
                <a:defRPr/>
              </a:pPr>
              <a:r>
                <a:rPr kumimoji="0" lang="fr-FR" sz="100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  <a:sym typeface="EYInterstate" panose="02000503020000020004" pitchFamily="2" charset="0"/>
                </a:rPr>
                <a:t>Préparation et animation des COPIL et des CODIR</a:t>
              </a:r>
            </a:p>
            <a:p>
              <a:pPr marL="0" marR="0" lvl="1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tabLst>
                  <a:tab pos="1415099" algn="l"/>
                  <a:tab pos="2830197" algn="l"/>
                  <a:tab pos="4089454" algn="r"/>
                </a:tabLst>
                <a:defRPr/>
              </a:pP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  <a:sym typeface="EYInterstate" panose="02000503020000020004" pitchFamily="2" charset="0"/>
                </a:rPr>
                <a:t>Assurance - Pilotage de l'activité opérationnelle du Service Client Vie (SCV) </a:t>
              </a:r>
            </a:p>
            <a:p>
              <a:pPr marL="171450" marR="0" lvl="1" indent="-171450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buFont typeface="Arial" panose="020B0604020202020204" pitchFamily="34" charset="0"/>
                <a:buChar char="•"/>
                <a:tabLst>
                  <a:tab pos="1415099" algn="l"/>
                  <a:tab pos="2830197" algn="l"/>
                  <a:tab pos="4089454" algn="r"/>
                </a:tabLst>
                <a:defRPr/>
              </a:pPr>
              <a:r>
                <a:rPr kumimoji="0" lang="fr-FR" sz="100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  <a:sym typeface="EYInterstate" panose="02000503020000020004" pitchFamily="2" charset="0"/>
                </a:rPr>
                <a:t>Compréhension approfondie des processus métiers et des enjeux de la direction</a:t>
              </a:r>
            </a:p>
            <a:p>
              <a:pPr marL="171450" marR="0" lvl="1" indent="-171450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buFont typeface="Arial" panose="020B0604020202020204" pitchFamily="34" charset="0"/>
                <a:buChar char="•"/>
                <a:tabLst>
                  <a:tab pos="1415099" algn="l"/>
                  <a:tab pos="2830197" algn="l"/>
                  <a:tab pos="4089454" algn="r"/>
                </a:tabLst>
                <a:defRPr/>
              </a:pPr>
              <a:r>
                <a:rPr kumimoji="0" lang="fr-FR" sz="100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  <a:sym typeface="EYInterstate" panose="02000503020000020004" pitchFamily="2" charset="0"/>
                </a:rPr>
                <a:t>Mise en place de KPI de suivi opérationnel permettant d’évaluer la performance du SCV en utilisant un outil de Data Visualisation</a:t>
              </a:r>
            </a:p>
            <a:p>
              <a:pPr marL="171450" marR="0" lvl="1" indent="-171450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buFont typeface="Arial" panose="020B0604020202020204" pitchFamily="34" charset="0"/>
                <a:buChar char="•"/>
                <a:tabLst>
                  <a:tab pos="1415099" algn="l"/>
                  <a:tab pos="2830197" algn="l"/>
                  <a:tab pos="4089454" algn="r"/>
                </a:tabLst>
                <a:defRPr/>
              </a:pPr>
              <a:r>
                <a:rPr kumimoji="0" lang="fr-FR" sz="100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  <a:sym typeface="EYInterstate" panose="02000503020000020004" pitchFamily="2" charset="0"/>
                </a:rPr>
                <a:t>Préparation de </a:t>
              </a:r>
              <a:r>
                <a:rPr kumimoji="0" lang="fr-FR" sz="1000" i="0" u="none" strike="noStrike" kern="1200" cap="none" spc="0" normalizeH="0" baseline="0" noProof="0" dirty="0" err="1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  <a:sym typeface="EYInterstate" panose="02000503020000020004" pitchFamily="2" charset="0"/>
                </a:rPr>
                <a:t>reportings</a:t>
              </a:r>
              <a:r>
                <a:rPr kumimoji="0" lang="fr-FR" sz="100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  <a:sym typeface="EYInterstate" panose="02000503020000020004" pitchFamily="2" charset="0"/>
                </a:rPr>
                <a:t>, mettant en avant l'analyse de données</a:t>
              </a:r>
            </a:p>
            <a:p>
              <a:pPr marL="171450" marR="0" lvl="1" indent="-171450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buFont typeface="Arial" panose="020B0604020202020204" pitchFamily="34" charset="0"/>
                <a:buChar char="•"/>
                <a:tabLst>
                  <a:tab pos="1415099" algn="l"/>
                  <a:tab pos="2830197" algn="l"/>
                  <a:tab pos="4089454" algn="r"/>
                </a:tabLst>
                <a:defRPr/>
              </a:pPr>
              <a:endParaRPr lang="fr-FR" sz="1000" b="1" dirty="0">
                <a:solidFill>
                  <a:srgbClr val="646464"/>
                </a:solidFill>
                <a:latin typeface="EYInterstate" panose="02000503020000020004" pitchFamily="2" charset="0"/>
                <a:sym typeface="EYInterstate" panose="02000503020000020004" pitchFamily="2" charset="0"/>
              </a:endParaRPr>
            </a:p>
            <a:p>
              <a:pPr marL="0" marR="0" lvl="1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tabLst>
                  <a:tab pos="1415099" algn="l"/>
                  <a:tab pos="2830197" algn="l"/>
                  <a:tab pos="4089454" algn="r"/>
                </a:tabLst>
                <a:defRPr/>
              </a:pP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  <a:sym typeface="EYInterstate" panose="02000503020000020004" pitchFamily="2" charset="0"/>
                </a:rPr>
                <a:t>Secteur public - Accompagnement du gouvernement tunisien et de la Banque Mondiale dans la digitalisation des services publics</a:t>
              </a:r>
            </a:p>
            <a:p>
              <a:pPr marL="171450" marR="0" lvl="1" indent="-171450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buFont typeface="Arial" panose="020B0604020202020204" pitchFamily="34" charset="0"/>
                <a:buChar char="•"/>
                <a:tabLst>
                  <a:tab pos="1415099" algn="l"/>
                  <a:tab pos="2830197" algn="l"/>
                  <a:tab pos="4089454" algn="r"/>
                </a:tabLst>
                <a:defRPr/>
              </a:pPr>
              <a:r>
                <a:rPr kumimoji="0" lang="fr-FR" sz="100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  <a:sym typeface="EYInterstate" panose="02000503020000020004" pitchFamily="2" charset="0"/>
                </a:rPr>
                <a:t>Benchmark des solutions existantes relatives à l’inscription et au décrochage scolaire</a:t>
              </a:r>
            </a:p>
            <a:p>
              <a:pPr marL="171450" marR="0" lvl="1" indent="-171450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buFont typeface="Arial" panose="020B0604020202020204" pitchFamily="34" charset="0"/>
                <a:buChar char="•"/>
                <a:tabLst>
                  <a:tab pos="1415099" algn="l"/>
                  <a:tab pos="2830197" algn="l"/>
                  <a:tab pos="4089454" algn="r"/>
                </a:tabLst>
                <a:defRPr/>
              </a:pPr>
              <a:r>
                <a:rPr kumimoji="0" lang="fr-FR" sz="100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  <a:sym typeface="EYInterstate" panose="02000503020000020004" pitchFamily="2" charset="0"/>
                </a:rPr>
                <a:t>Cartographie du parcours utilisateurs</a:t>
              </a:r>
            </a:p>
            <a:p>
              <a:pPr marL="171450" marR="0" lvl="1" indent="-171450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buFont typeface="Arial" panose="020B0604020202020204" pitchFamily="34" charset="0"/>
                <a:buChar char="•"/>
                <a:tabLst>
                  <a:tab pos="1415099" algn="l"/>
                  <a:tab pos="2830197" algn="l"/>
                  <a:tab pos="4089454" algn="r"/>
                </a:tabLst>
                <a:defRPr/>
              </a:pPr>
              <a:r>
                <a:rPr kumimoji="0" lang="fr-FR" sz="100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  <a:sym typeface="EYInterstate" panose="02000503020000020004" pitchFamily="2" charset="0"/>
                </a:rPr>
                <a:t>Identification des pain points et proposition des leviers d’amélioration</a:t>
              </a:r>
            </a:p>
            <a:p>
              <a:pPr marL="0" marR="0" lvl="1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tabLst>
                  <a:tab pos="1415099" algn="l"/>
                  <a:tab pos="2830197" algn="l"/>
                  <a:tab pos="4089454" algn="r"/>
                </a:tabLst>
                <a:defRPr/>
              </a:pPr>
              <a:endParaRPr kumimoji="0" lang="fr-FR" sz="100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  <a:sym typeface="EYInterstate" panose="02000503020000020004" pitchFamily="2" charset="0"/>
              </a:endParaRPr>
            </a:p>
            <a:p>
              <a:pPr marL="0" marR="0" lvl="1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tabLst>
                  <a:tab pos="1415099" algn="l"/>
                  <a:tab pos="2830197" algn="l"/>
                  <a:tab pos="4089454" algn="r"/>
                </a:tabLst>
                <a:defRPr/>
              </a:pP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  <a:sym typeface="EYInterstate" panose="02000503020000020004" pitchFamily="2" charset="0"/>
                </a:rPr>
                <a:t>Opérateur de téléphonie mobile - Accompagnement de l’opérateur téléphonique dans la formulation d'un plan stratégique 2020-2025</a:t>
              </a:r>
            </a:p>
            <a:p>
              <a:pPr marL="171450" marR="0" lvl="1" indent="-171450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buFont typeface="Arial" panose="020B0604020202020204" pitchFamily="34" charset="0"/>
                <a:buChar char="•"/>
                <a:tabLst>
                  <a:tab pos="1415099" algn="l"/>
                  <a:tab pos="2830197" algn="l"/>
                  <a:tab pos="4089454" algn="r"/>
                </a:tabLst>
                <a:defRPr/>
              </a:pPr>
              <a:r>
                <a:rPr kumimoji="0" lang="fr-FR" sz="100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  <a:sym typeface="EYInterstate" panose="02000503020000020004" pitchFamily="2" charset="0"/>
                </a:rPr>
                <a:t>Analyse externe : Analyse des tendances technologiques et estimation des évolutions du marché Télécommunication</a:t>
              </a:r>
            </a:p>
            <a:p>
              <a:pPr marL="171450" marR="0" lvl="1" indent="-171450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buFont typeface="Arial" panose="020B0604020202020204" pitchFamily="34" charset="0"/>
                <a:buChar char="•"/>
                <a:tabLst>
                  <a:tab pos="1415099" algn="l"/>
                  <a:tab pos="2830197" algn="l"/>
                  <a:tab pos="4089454" algn="r"/>
                </a:tabLst>
                <a:defRPr/>
              </a:pPr>
              <a:r>
                <a:rPr kumimoji="0" lang="fr-FR" sz="100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  <a:sym typeface="EYInterstate" panose="02000503020000020004" pitchFamily="2" charset="0"/>
                </a:rPr>
                <a:t>Identification des principaux concurrents et réalisation d’une analyse de positionnement</a:t>
              </a:r>
            </a:p>
            <a:p>
              <a:pPr marL="171450" marR="0" lvl="1" indent="-171450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buFont typeface="Arial" panose="020B0604020202020204" pitchFamily="34" charset="0"/>
                <a:buChar char="•"/>
                <a:tabLst>
                  <a:tab pos="1415099" algn="l"/>
                  <a:tab pos="2830197" algn="l"/>
                  <a:tab pos="4089454" algn="r"/>
                </a:tabLst>
                <a:defRPr/>
              </a:pPr>
              <a:endParaRPr kumimoji="0" lang="fr-FR" sz="100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  <a:sym typeface="EYInterstate" panose="02000503020000020004" pitchFamily="2" charset="0"/>
              </a:endParaRPr>
            </a:p>
            <a:p>
              <a:pPr marL="171450" marR="0" lvl="1" indent="-171450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buFont typeface="Arial" panose="020B0604020202020204" pitchFamily="34" charset="0"/>
                <a:buChar char="•"/>
                <a:tabLst>
                  <a:tab pos="1415099" algn="l"/>
                  <a:tab pos="2830197" algn="l"/>
                  <a:tab pos="4089454" algn="r"/>
                </a:tabLst>
                <a:defRPr/>
              </a:pPr>
              <a:endParaRPr kumimoji="0" lang="fr-FR" sz="100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  <a:sym typeface="EYInterstate" panose="02000503020000020004" pitchFamily="2" charset="0"/>
              </a:endParaRPr>
            </a:p>
            <a:p>
              <a:pPr marL="171450" marR="0" lvl="1" indent="-171450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buFont typeface="Arial" panose="020B0604020202020204" pitchFamily="34" charset="0"/>
                <a:buChar char="•"/>
                <a:tabLst>
                  <a:tab pos="1415099" algn="l"/>
                  <a:tab pos="2830197" algn="l"/>
                  <a:tab pos="4089454" algn="r"/>
                </a:tabLst>
                <a:defRPr/>
              </a:pPr>
              <a:endParaRPr kumimoji="0" lang="fr-FR" sz="100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  <a:sym typeface="EYInterstate" panose="02000503020000020004" pitchFamily="2" charset="0"/>
              </a:endParaRPr>
            </a:p>
            <a:p>
              <a:pPr marL="171450" marR="0" lvl="1" indent="-171450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buFont typeface="Arial" panose="020B0604020202020204" pitchFamily="34" charset="0"/>
                <a:buChar char="•"/>
                <a:tabLst>
                  <a:tab pos="1415099" algn="l"/>
                  <a:tab pos="2830197" algn="l"/>
                  <a:tab pos="4089454" algn="r"/>
                </a:tabLst>
                <a:defRPr/>
              </a:pPr>
              <a:endParaRPr kumimoji="0" lang="fr-FR" sz="100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  <a:sym typeface="EYInterstate" panose="02000503020000020004" pitchFamily="2" charset="0"/>
              </a:endParaRPr>
            </a:p>
            <a:p>
              <a:pPr marL="0" marR="0" lvl="1" indent="0" algn="l" defTabSz="872436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buFontTx/>
                <a:buNone/>
                <a:tabLst>
                  <a:tab pos="1415099" algn="l"/>
                  <a:tab pos="2830197" algn="l"/>
                  <a:tab pos="4089454" algn="r"/>
                </a:tabLst>
                <a:defRPr/>
              </a:pPr>
              <a:endPara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  <a:sym typeface="EYInterstate" panose="02000503020000020004" pitchFamily="2" charset="0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6603DD0-ACE2-44CC-8E13-81623464FFE5}"/>
                </a:ext>
              </a:extLst>
            </p:cNvPr>
            <p:cNvGrpSpPr/>
            <p:nvPr/>
          </p:nvGrpSpPr>
          <p:grpSpPr>
            <a:xfrm>
              <a:off x="1718389" y="1387892"/>
              <a:ext cx="5724003" cy="240908"/>
              <a:chOff x="2771800" y="833003"/>
              <a:chExt cx="5724003" cy="240908"/>
            </a:xfrm>
          </p:grpSpPr>
          <p:sp>
            <p:nvSpPr>
              <p:cNvPr id="28" name="Rectangle 2">
                <a:extLst>
                  <a:ext uri="{FF2B5EF4-FFF2-40B4-BE49-F238E27FC236}">
                    <a16:creationId xmlns:a16="http://schemas.microsoft.com/office/drawing/2014/main" id="{FEDA511B-6774-4214-8447-0C71F8DC5E37}"/>
                  </a:ext>
                </a:extLst>
              </p:cNvPr>
              <p:cNvSpPr txBox="1"/>
              <p:nvPr/>
            </p:nvSpPr>
            <p:spPr>
              <a:xfrm>
                <a:off x="2771801" y="833003"/>
                <a:ext cx="5724002" cy="240908"/>
              </a:xfrm>
              <a:prstGeom prst="rect">
                <a:avLst/>
              </a:prstGeom>
              <a:noFill/>
            </p:spPr>
            <p:txBody>
              <a:bodyPr wrap="square" lIns="0" tIns="0" rIns="0" bIns="0" numCol="1" spcCol="71994" rtlCol="0" anchor="ctr">
                <a:noAutofit/>
              </a:bodyPr>
              <a:lstStyle/>
              <a:p>
                <a:pPr marL="0" marR="0" lvl="0" indent="0" algn="l" defTabSz="872436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D200"/>
                  </a:buClr>
                  <a:buSzPct val="75000"/>
                  <a:buFontTx/>
                  <a:buNone/>
                  <a:tabLst>
                    <a:tab pos="1415099" algn="l"/>
                    <a:tab pos="2830197" algn="l"/>
                    <a:tab pos="4089454" algn="r"/>
                  </a:tabLst>
                  <a:defRPr/>
                </a:pPr>
                <a:r>
                  <a:rPr kumimoji="0" lang="fr-FR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646464"/>
                    </a:solidFill>
                    <a:effectLst/>
                    <a:uLnTx/>
                    <a:uFillTx/>
                    <a:latin typeface="EYInterstate" panose="02000503020000020004" pitchFamily="2" charset="0"/>
                    <a:ea typeface="+mn-ea"/>
                    <a:cs typeface="+mn-cs"/>
                    <a:sym typeface="Arial Unicode MS" pitchFamily="34" charset="-128"/>
                  </a:rPr>
                  <a:t>EXPERIENCES PROFESIONNELLES</a:t>
                </a:r>
                <a:endPara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Arial" charset="0"/>
                  <a:sym typeface="EYInterstate" panose="02000503020000020004" pitchFamily="2" charset="0"/>
                </a:endParaRPr>
              </a:p>
            </p:txBody>
          </p:sp>
          <p:cxnSp>
            <p:nvCxnSpPr>
              <p:cNvPr id="29" name="Connecteur droit 36">
                <a:extLst>
                  <a:ext uri="{FF2B5EF4-FFF2-40B4-BE49-F238E27FC236}">
                    <a16:creationId xmlns:a16="http://schemas.microsoft.com/office/drawing/2014/main" id="{B0B5D7E9-F826-4579-81C8-BBFDC7CF5E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71800" y="1065648"/>
                <a:ext cx="306834" cy="0"/>
              </a:xfrm>
              <a:prstGeom prst="line">
                <a:avLst/>
              </a:prstGeom>
              <a:ln w="12700">
                <a:solidFill>
                  <a:srgbClr val="FFE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3130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C36B1F1C-15B3-4690-96FF-B21147F2F549}"/>
              </a:ext>
            </a:extLst>
          </p:cNvPr>
          <p:cNvGrpSpPr/>
          <p:nvPr/>
        </p:nvGrpSpPr>
        <p:grpSpPr>
          <a:xfrm>
            <a:off x="6485574" y="908720"/>
            <a:ext cx="5443074" cy="352100"/>
            <a:chOff x="3419872" y="209239"/>
            <a:chExt cx="5443074" cy="3521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549B9A8-F5EC-4230-A250-7C88C346D68D}"/>
                </a:ext>
              </a:extLst>
            </p:cNvPr>
            <p:cNvSpPr/>
            <p:nvPr/>
          </p:nvSpPr>
          <p:spPr>
            <a:xfrm>
              <a:off x="3419872" y="222393"/>
              <a:ext cx="1620000" cy="2931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700" dirty="0">
                  <a:solidFill>
                    <a:schemeClr val="tx1"/>
                  </a:solidFill>
                  <a:latin typeface="EYInterstate Bold" panose="02000803030000020004" pitchFamily="2" charset="0"/>
                </a:rPr>
                <a:t>1. Expériences professionnelles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523BE58-CF2D-418D-BDD8-34FA3B8C2221}"/>
                </a:ext>
              </a:extLst>
            </p:cNvPr>
            <p:cNvSpPr/>
            <p:nvPr/>
          </p:nvSpPr>
          <p:spPr>
            <a:xfrm>
              <a:off x="6808761" y="223221"/>
              <a:ext cx="1620000" cy="2931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700" dirty="0">
                  <a:solidFill>
                    <a:schemeClr val="tx1"/>
                  </a:solidFill>
                  <a:latin typeface="EYInterstate Bold" panose="02000803030000020004" pitchFamily="2" charset="0"/>
                </a:rPr>
                <a:t>3. Formations suivies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C6EF28B-250C-4010-B252-39DF0B45507F}"/>
                </a:ext>
              </a:extLst>
            </p:cNvPr>
            <p:cNvSpPr/>
            <p:nvPr/>
          </p:nvSpPr>
          <p:spPr>
            <a:xfrm>
              <a:off x="5114317" y="222807"/>
              <a:ext cx="1620000" cy="293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700" dirty="0">
                  <a:solidFill>
                    <a:schemeClr val="tx1"/>
                  </a:solidFill>
                  <a:latin typeface="EYInterstate Bold" panose="02000803030000020004" pitchFamily="2" charset="0"/>
                </a:rPr>
                <a:t>2. Projets internes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A0AA2DA-6D45-47B8-94F3-C5AA5A064538}"/>
                </a:ext>
              </a:extLst>
            </p:cNvPr>
            <p:cNvSpPr/>
            <p:nvPr/>
          </p:nvSpPr>
          <p:spPr>
            <a:xfrm>
              <a:off x="8503205" y="209239"/>
              <a:ext cx="359741" cy="3521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2" name="Graphic 41" descr="Home with solid fill">
              <a:extLst>
                <a:ext uri="{FF2B5EF4-FFF2-40B4-BE49-F238E27FC236}">
                  <a16:creationId xmlns:a16="http://schemas.microsoft.com/office/drawing/2014/main" id="{D90580B5-7F90-413F-8D4A-08EF0D03B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24286" y="209239"/>
              <a:ext cx="317580" cy="310834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BB1F40D-455F-44E8-BD22-FB3BC626A660}"/>
              </a:ext>
            </a:extLst>
          </p:cNvPr>
          <p:cNvGrpSpPr/>
          <p:nvPr/>
        </p:nvGrpSpPr>
        <p:grpSpPr>
          <a:xfrm>
            <a:off x="263351" y="1387892"/>
            <a:ext cx="11231111" cy="5281469"/>
            <a:chOff x="1718387" y="1387892"/>
            <a:chExt cx="9629873" cy="5281469"/>
          </a:xfrm>
        </p:grpSpPr>
        <p:sp>
          <p:nvSpPr>
            <p:cNvPr id="50" name="Rectangle 2">
              <a:extLst>
                <a:ext uri="{FF2B5EF4-FFF2-40B4-BE49-F238E27FC236}">
                  <a16:creationId xmlns:a16="http://schemas.microsoft.com/office/drawing/2014/main" id="{09E56745-427F-4151-8C3F-020F170F21A1}"/>
                </a:ext>
              </a:extLst>
            </p:cNvPr>
            <p:cNvSpPr txBox="1"/>
            <p:nvPr/>
          </p:nvSpPr>
          <p:spPr>
            <a:xfrm>
              <a:off x="1718387" y="1729224"/>
              <a:ext cx="9629873" cy="4940137"/>
            </a:xfrm>
            <a:prstGeom prst="rect">
              <a:avLst/>
            </a:prstGeom>
            <a:noFill/>
          </p:spPr>
          <p:txBody>
            <a:bodyPr wrap="square" lIns="0" tIns="0" rIns="0" bIns="0" numCol="2" spcCol="71994" rtlCol="0">
              <a:noAutofit/>
            </a:bodyPr>
            <a:lstStyle/>
            <a:p>
              <a:pPr marL="0" lvl="2" indent="3175" defTabSz="653771" fontAlgn="base">
                <a:lnSpc>
                  <a:spcPct val="10700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FFD200"/>
                </a:buClr>
                <a:buSzPct val="125000"/>
                <a:tabLst>
                  <a:tab pos="2120849" algn="l"/>
                  <a:tab pos="3064489" algn="r"/>
                </a:tabLst>
                <a:defRPr/>
              </a:pPr>
              <a:r>
                <a:rPr lang="fr-FR" sz="1100" b="1" dirty="0" err="1">
                  <a:solidFill>
                    <a:srgbClr val="646464"/>
                  </a:solidFill>
                  <a:latin typeface="EYInterstate" panose="02000503020000020004" pitchFamily="2" charset="0"/>
                  <a:sym typeface="EYInterstate" panose="02000503020000020004" pitchFamily="2" charset="0"/>
                </a:rPr>
                <a:t>PoC</a:t>
              </a:r>
              <a:r>
                <a:rPr lang="fr-FR" sz="1100" b="1" dirty="0">
                  <a:solidFill>
                    <a:srgbClr val="646464"/>
                  </a:solidFill>
                  <a:latin typeface="EYInterstate" panose="02000503020000020004" pitchFamily="2" charset="0"/>
                  <a:sym typeface="EYInterstate" panose="02000503020000020004" pitchFamily="2" charset="0"/>
                </a:rPr>
                <a:t> : Analyse des commentaires d’un établissement médical</a:t>
              </a:r>
            </a:p>
            <a:p>
              <a:pPr marL="0" lvl="2" indent="3175" defTabSz="653771" fontAlgn="base">
                <a:lnSpc>
                  <a:spcPct val="10700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FFD200"/>
                </a:buClr>
                <a:buSzPct val="125000"/>
                <a:tabLst>
                  <a:tab pos="2120849" algn="l"/>
                  <a:tab pos="3064489" algn="r"/>
                </a:tabLst>
                <a:defRPr/>
              </a:pPr>
              <a:r>
                <a:rPr lang="fr-FR" sz="1100" dirty="0">
                  <a:solidFill>
                    <a:srgbClr val="646464"/>
                  </a:solidFill>
                  <a:latin typeface="EYInterstate Light"/>
                  <a:cs typeface="Arial"/>
                  <a:sym typeface="EYInterstate" panose="02000503020000020004" pitchFamily="2" charset="0"/>
                </a:rPr>
                <a:t>Elaboration d’un script python permettant de faire une analyse sentimentale des commentaires d’un établissement médical et de les classifier. L’output du script a ensuite été intégré à un </a:t>
              </a:r>
              <a:r>
                <a:rPr lang="fr-FR" sz="1100" dirty="0" err="1">
                  <a:solidFill>
                    <a:srgbClr val="646464"/>
                  </a:solidFill>
                  <a:latin typeface="EYInterstate Light"/>
                  <a:cs typeface="Arial"/>
                  <a:sym typeface="EYInterstate" panose="02000503020000020004" pitchFamily="2" charset="0"/>
                </a:rPr>
                <a:t>dashboard</a:t>
              </a:r>
              <a:r>
                <a:rPr lang="fr-FR" sz="1100" dirty="0">
                  <a:solidFill>
                    <a:srgbClr val="646464"/>
                  </a:solidFill>
                  <a:latin typeface="EYInterstate Light"/>
                  <a:cs typeface="Arial"/>
                  <a:sym typeface="EYInterstate" panose="02000503020000020004" pitchFamily="2" charset="0"/>
                </a:rPr>
                <a:t> </a:t>
              </a:r>
              <a:r>
                <a:rPr lang="fr-FR" sz="1100" dirty="0" err="1">
                  <a:solidFill>
                    <a:srgbClr val="646464"/>
                  </a:solidFill>
                  <a:latin typeface="EYInterstate Light"/>
                  <a:cs typeface="Arial"/>
                  <a:sym typeface="EYInterstate" panose="02000503020000020004" pitchFamily="2" charset="0"/>
                </a:rPr>
                <a:t>PowerBI</a:t>
              </a:r>
              <a:r>
                <a:rPr lang="fr-FR" sz="1100" dirty="0">
                  <a:solidFill>
                    <a:srgbClr val="646464"/>
                  </a:solidFill>
                  <a:latin typeface="EYInterstate Light"/>
                  <a:cs typeface="Arial"/>
                  <a:sym typeface="EYInterstate" panose="02000503020000020004" pitchFamily="2" charset="0"/>
                </a:rPr>
                <a:t> pour permettre d’avoir des graphiques.</a:t>
              </a:r>
            </a:p>
            <a:p>
              <a:pPr marL="0" lvl="2" indent="3175" defTabSz="653771" fontAlgn="base">
                <a:lnSpc>
                  <a:spcPct val="10700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FFD200"/>
                </a:buClr>
                <a:buSzPct val="125000"/>
                <a:tabLst>
                  <a:tab pos="2120849" algn="l"/>
                  <a:tab pos="3064489" algn="r"/>
                </a:tabLst>
                <a:defRPr/>
              </a:pPr>
              <a:endParaRPr lang="fr-FR" sz="1100" b="1" dirty="0">
                <a:solidFill>
                  <a:srgbClr val="646464"/>
                </a:solidFill>
                <a:latin typeface="EYInterstate" panose="02000503020000020004" pitchFamily="2" charset="0"/>
                <a:sym typeface="EYInterstate" panose="02000503020000020004" pitchFamily="2" charset="0"/>
              </a:endParaRPr>
            </a:p>
            <a:p>
              <a:pPr marL="0" lvl="2" indent="3175" defTabSz="653771" fontAlgn="base">
                <a:lnSpc>
                  <a:spcPct val="10700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FFD200"/>
                </a:buClr>
                <a:buSzPct val="125000"/>
                <a:tabLst>
                  <a:tab pos="2120849" algn="l"/>
                  <a:tab pos="3064489" algn="r"/>
                </a:tabLst>
                <a:defRPr/>
              </a:pPr>
              <a:r>
                <a:rPr lang="fr-FR" sz="1100" b="1" dirty="0">
                  <a:solidFill>
                    <a:srgbClr val="646464"/>
                  </a:solidFill>
                  <a:latin typeface="EYInterstate" panose="02000503020000020004" pitchFamily="2" charset="0"/>
                  <a:sym typeface="EYInterstate" panose="02000503020000020004" pitchFamily="2" charset="0"/>
                </a:rPr>
                <a:t>Newsletter</a:t>
              </a:r>
            </a:p>
            <a:p>
              <a:pPr marL="0" lvl="2" indent="3175" defTabSz="653771" fontAlgn="base">
                <a:lnSpc>
                  <a:spcPct val="10700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FFD200"/>
                </a:buClr>
                <a:buSzPct val="125000"/>
                <a:tabLst>
                  <a:tab pos="2120849" algn="l"/>
                  <a:tab pos="3064489" algn="r"/>
                </a:tabLst>
                <a:defRPr/>
              </a:pPr>
              <a:r>
                <a:rPr lang="fr-FR" sz="1100" dirty="0">
                  <a:solidFill>
                    <a:srgbClr val="646464"/>
                  </a:solidFill>
                  <a:latin typeface="EYInterstate Light"/>
                  <a:cs typeface="Arial"/>
                  <a:sym typeface="EYInterstate" panose="02000503020000020004" pitchFamily="2" charset="0"/>
                </a:rPr>
                <a:t>Cocréation d’une Newsletter interne à l’équipe présentant les dernières technologies/outils et actualités en IA et en IA Générative</a:t>
              </a:r>
            </a:p>
            <a:p>
              <a:pPr marL="0" lvl="2" indent="3175" defTabSz="653771" fontAlgn="base">
                <a:lnSpc>
                  <a:spcPct val="10700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FFD200"/>
                </a:buClr>
                <a:buSzPct val="125000"/>
                <a:tabLst>
                  <a:tab pos="2120849" algn="l"/>
                  <a:tab pos="3064489" algn="r"/>
                </a:tabLst>
                <a:defRPr/>
              </a:pPr>
              <a:endParaRPr lang="fr-FR" sz="1100" b="1" dirty="0">
                <a:solidFill>
                  <a:srgbClr val="646464"/>
                </a:solidFill>
                <a:latin typeface="EYInterstate" panose="02000503020000020004" pitchFamily="2" charset="0"/>
                <a:sym typeface="EYInterstate" panose="02000503020000020004" pitchFamily="2" charset="0"/>
              </a:endParaRPr>
            </a:p>
            <a:p>
              <a:pPr marL="0" lvl="2" indent="3175" defTabSz="653771" fontAlgn="base">
                <a:lnSpc>
                  <a:spcPct val="10700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FFD200"/>
                </a:buClr>
                <a:buSzPct val="125000"/>
                <a:tabLst>
                  <a:tab pos="2120849" algn="l"/>
                  <a:tab pos="3064489" algn="r"/>
                </a:tabLst>
                <a:defRPr/>
              </a:pPr>
              <a:r>
                <a:rPr lang="fr-FR" sz="1100" b="1" dirty="0">
                  <a:solidFill>
                    <a:srgbClr val="646464"/>
                  </a:solidFill>
                  <a:latin typeface="EYInterstate" panose="02000503020000020004" pitchFamily="2" charset="0"/>
                  <a:sym typeface="EYInterstate" panose="02000503020000020004" pitchFamily="2" charset="0"/>
                </a:rPr>
                <a:t>Offre : Gouvernance des données</a:t>
              </a:r>
              <a:endParaRPr lang="fr-FR" sz="1100" b="1" dirty="0">
                <a:solidFill>
                  <a:srgbClr val="646464"/>
                </a:solidFill>
                <a:latin typeface="EYInterstate" panose="02000503020000020004" pitchFamily="2" charset="0"/>
              </a:endParaRPr>
            </a:p>
            <a:p>
              <a:pPr marL="0" lvl="2" indent="3175" defTabSz="653771" fontAlgn="base">
                <a:lnSpc>
                  <a:spcPct val="10700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FFD200"/>
                </a:buClr>
                <a:buSzPct val="125000"/>
                <a:tabLst>
                  <a:tab pos="2120849" algn="l"/>
                  <a:tab pos="3064489" algn="r"/>
                </a:tabLst>
                <a:defRPr/>
              </a:pPr>
              <a:r>
                <a:rPr lang="fr-FR" sz="1100" dirty="0">
                  <a:solidFill>
                    <a:srgbClr val="646464"/>
                  </a:solidFill>
                  <a:latin typeface="EYInterstate Light"/>
                  <a:cs typeface="Arial"/>
                </a:rPr>
                <a:t>Création d’un support commercial pour le développement d’une offre de Gouvernance des données pour les différents secteurs d’activité</a:t>
              </a:r>
              <a:endParaRPr lang="fr-FR" sz="1100" dirty="0">
                <a:solidFill>
                  <a:srgbClr val="7F7E82"/>
                </a:solidFill>
                <a:latin typeface="EYInterstate Light"/>
                <a:cs typeface="Calibri Light"/>
              </a:endParaRPr>
            </a:p>
            <a:p>
              <a:pPr marL="0" lvl="2" indent="3175" defTabSz="653771" fontAlgn="base">
                <a:lnSpc>
                  <a:spcPct val="10700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FFD200"/>
                </a:buClr>
                <a:buSzPct val="125000"/>
                <a:tabLst>
                  <a:tab pos="2120849" algn="l"/>
                  <a:tab pos="3064489" algn="r"/>
                </a:tabLst>
                <a:defRPr/>
              </a:pPr>
              <a:endParaRPr lang="fr-FR" sz="1100" b="1" dirty="0">
                <a:solidFill>
                  <a:srgbClr val="646464"/>
                </a:solidFill>
                <a:latin typeface="EYInterstate" panose="02000503020000020004" pitchFamily="2" charset="0"/>
              </a:endParaRPr>
            </a:p>
            <a:p>
              <a:pPr marL="0" lvl="2" indent="3175" defTabSz="653771" fontAlgn="base">
                <a:lnSpc>
                  <a:spcPct val="10700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FFD200"/>
                </a:buClr>
                <a:buSzPct val="125000"/>
                <a:tabLst>
                  <a:tab pos="2120849" algn="l"/>
                  <a:tab pos="3064489" algn="r"/>
                </a:tabLst>
                <a:defRPr/>
              </a:pPr>
              <a:endParaRPr lang="fr-FR" sz="1100" dirty="0">
                <a:solidFill>
                  <a:srgbClr val="7F7E82"/>
                </a:solidFill>
                <a:latin typeface="EYInterstate Light"/>
                <a:cs typeface="Calibri Light"/>
              </a:endParaRPr>
            </a:p>
            <a:p>
              <a:pPr marL="0" lvl="2" indent="3175" defTabSz="653771" fontAlgn="base">
                <a:lnSpc>
                  <a:spcPct val="10700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FFD200"/>
                </a:buClr>
                <a:buSzPct val="125000"/>
                <a:tabLst>
                  <a:tab pos="2120849" algn="l"/>
                  <a:tab pos="3064489" algn="r"/>
                </a:tabLst>
                <a:defRPr/>
              </a:pPr>
              <a:endParaRPr lang="fr-FR" sz="1100" dirty="0">
                <a:solidFill>
                  <a:srgbClr val="7F7E82"/>
                </a:solidFill>
                <a:latin typeface="EYInterstate Light"/>
                <a:cs typeface="Calibri Light"/>
              </a:endParaRPr>
            </a:p>
            <a:p>
              <a:pPr indent="-273050" defTabSz="653771" fontAlgn="base">
                <a:lnSpc>
                  <a:spcPct val="10700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FFD200"/>
                </a:buClr>
                <a:buSzPct val="125000"/>
                <a:tabLst>
                  <a:tab pos="2120849" algn="l"/>
                  <a:tab pos="3064489" algn="r"/>
                </a:tabLst>
                <a:defRPr/>
              </a:pPr>
              <a:endParaRPr lang="fr-FR" sz="1100" dirty="0">
                <a:solidFill>
                  <a:srgbClr val="7F7E82"/>
                </a:solidFill>
                <a:latin typeface="EYInterstate Light"/>
                <a:cs typeface="Calibri Light"/>
              </a:endParaRPr>
            </a:p>
            <a:p>
              <a:pPr marL="0" lvl="1" indent="-282575" defTabSz="872436" eaLnBrk="0" fontAlgn="base" hangingPunct="0">
                <a:spcBef>
                  <a:spcPts val="600"/>
                </a:spcBef>
                <a:spcAft>
                  <a:spcPts val="600"/>
                </a:spcAft>
                <a:buClr>
                  <a:srgbClr val="FFD200"/>
                </a:buClr>
                <a:buSzPct val="75000"/>
                <a:tabLst>
                  <a:tab pos="1415099" algn="l"/>
                  <a:tab pos="2830197" algn="l"/>
                  <a:tab pos="4089454" algn="r"/>
                </a:tabLst>
                <a:defRPr/>
              </a:pPr>
              <a:endParaRPr lang="fr-FR" sz="1000" b="1" dirty="0">
                <a:solidFill>
                  <a:srgbClr val="646464"/>
                </a:solidFill>
                <a:latin typeface="EYInterstate" panose="02000503020000020004" pitchFamily="2" charset="0"/>
                <a:sym typeface="EYInterstate" panose="02000503020000020004" pitchFamily="2" charset="0"/>
              </a:endParaRPr>
            </a:p>
            <a:p>
              <a:pPr indent="-273050" defTabSz="653771" fontAlgn="base">
                <a:lnSpc>
                  <a:spcPct val="10700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FFD200"/>
                </a:buClr>
                <a:buSzPct val="125000"/>
                <a:tabLst>
                  <a:tab pos="2120849" algn="l"/>
                  <a:tab pos="3064489" algn="r"/>
                </a:tabLst>
                <a:defRPr/>
              </a:pPr>
              <a:endParaRPr lang="fr-FR" sz="1100" dirty="0">
                <a:solidFill>
                  <a:srgbClr val="7F7E82"/>
                </a:solidFill>
                <a:latin typeface="EYInterstate Light"/>
                <a:cs typeface="Calibri Light"/>
              </a:endParaRPr>
            </a:p>
            <a:p>
              <a:pPr marL="0" lvl="1" indent="3175" defTabSz="653771" fontAlgn="base">
                <a:lnSpc>
                  <a:spcPct val="10700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FFD200"/>
                </a:buClr>
                <a:buSzPct val="125000"/>
                <a:tabLst>
                  <a:tab pos="2120849" algn="l"/>
                  <a:tab pos="3064489" algn="r"/>
                </a:tabLst>
                <a:defRPr/>
              </a:pPr>
              <a:endParaRPr lang="fr-FR" sz="1000" dirty="0">
                <a:solidFill>
                  <a:srgbClr val="FF0000"/>
                </a:solidFill>
                <a:latin typeface="EYInterstate Light" panose="02000506000000020004" pitchFamily="2" charset="0"/>
                <a:cs typeface="Calibri Light" panose="020F0302020204030204" pitchFamily="34" charset="0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9A29401-62F6-49AE-B666-37FD27B05BF1}"/>
                </a:ext>
              </a:extLst>
            </p:cNvPr>
            <p:cNvGrpSpPr/>
            <p:nvPr/>
          </p:nvGrpSpPr>
          <p:grpSpPr>
            <a:xfrm>
              <a:off x="1718389" y="1387892"/>
              <a:ext cx="5724003" cy="240908"/>
              <a:chOff x="2771800" y="833003"/>
              <a:chExt cx="5724003" cy="240908"/>
            </a:xfrm>
          </p:grpSpPr>
          <p:sp>
            <p:nvSpPr>
              <p:cNvPr id="44" name="Rectangle 2">
                <a:extLst>
                  <a:ext uri="{FF2B5EF4-FFF2-40B4-BE49-F238E27FC236}">
                    <a16:creationId xmlns:a16="http://schemas.microsoft.com/office/drawing/2014/main" id="{4C7EDBCF-232C-4AD8-95CE-8EAEA98B6325}"/>
                  </a:ext>
                </a:extLst>
              </p:cNvPr>
              <p:cNvSpPr txBox="1"/>
              <p:nvPr/>
            </p:nvSpPr>
            <p:spPr>
              <a:xfrm>
                <a:off x="2771801" y="833003"/>
                <a:ext cx="5724002" cy="240908"/>
              </a:xfrm>
              <a:prstGeom prst="rect">
                <a:avLst/>
              </a:prstGeom>
              <a:noFill/>
            </p:spPr>
            <p:txBody>
              <a:bodyPr wrap="square" lIns="0" tIns="0" rIns="0" bIns="0" numCol="1" spcCol="71994" rtlCol="0" anchor="ctr">
                <a:noAutofit/>
              </a:bodyPr>
              <a:lstStyle/>
              <a:p>
                <a:pPr defTabSz="872436" eaLnBrk="0" fontAlgn="base" hangingPunct="0">
                  <a:spcAft>
                    <a:spcPts val="600"/>
                  </a:spcAft>
                  <a:buClr>
                    <a:srgbClr val="FFD200"/>
                  </a:buClr>
                  <a:buSzPct val="75000"/>
                  <a:tabLst>
                    <a:tab pos="1415099" algn="l"/>
                    <a:tab pos="2830197" algn="l"/>
                    <a:tab pos="4089454" algn="r"/>
                  </a:tabLst>
                </a:pPr>
                <a:r>
                  <a:rPr lang="fr-FR" sz="1200" b="1" dirty="0">
                    <a:solidFill>
                      <a:srgbClr val="646464"/>
                    </a:solidFill>
                    <a:latin typeface="EYInterstate" panose="02000503020000020004" pitchFamily="2" charset="0"/>
                    <a:sym typeface="Arial Unicode MS" pitchFamily="34" charset="-128"/>
                  </a:rPr>
                  <a:t>PROJETS INTERNES</a:t>
                </a:r>
                <a:endParaRPr lang="fr-FR" sz="900" dirty="0">
                  <a:solidFill>
                    <a:srgbClr val="646464"/>
                  </a:solidFill>
                  <a:latin typeface="EYInterstate" panose="02000503020000020004" pitchFamily="2" charset="0"/>
                  <a:cs typeface="Arial" charset="0"/>
                  <a:sym typeface="EYInterstate" panose="02000503020000020004" pitchFamily="2" charset="0"/>
                </a:endParaRPr>
              </a:p>
            </p:txBody>
          </p:sp>
          <p:cxnSp>
            <p:nvCxnSpPr>
              <p:cNvPr id="45" name="Connecteur droit 36">
                <a:extLst>
                  <a:ext uri="{FF2B5EF4-FFF2-40B4-BE49-F238E27FC236}">
                    <a16:creationId xmlns:a16="http://schemas.microsoft.com/office/drawing/2014/main" id="{7E920E05-B8BB-492A-AEDF-AE0A349ECA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71800" y="1065648"/>
                <a:ext cx="306834" cy="0"/>
              </a:xfrm>
              <a:prstGeom prst="line">
                <a:avLst/>
              </a:prstGeom>
              <a:ln w="12700">
                <a:solidFill>
                  <a:srgbClr val="FFE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Rectangle 1">
            <a:extLst>
              <a:ext uri="{FF2B5EF4-FFF2-40B4-BE49-F238E27FC236}">
                <a16:creationId xmlns:a16="http://schemas.microsoft.com/office/drawing/2014/main" id="{E0B1C05E-7265-4D61-970D-8CDE696A79E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88595"/>
            <a:ext cx="12191999" cy="576111"/>
          </a:xfrm>
          <a:prstGeom prst="rect">
            <a:avLst/>
          </a:prstGeom>
          <a:solidFill>
            <a:srgbClr val="FFE600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80071" tIns="40036" rIns="80071" bIns="40036" anchor="ctr"/>
          <a:lstStyle/>
          <a:p>
            <a:pPr lvl="2"/>
            <a:endParaRPr lang="fr-FR" altLang="fr-FR" sz="1000" b="1" dirty="0">
              <a:solidFill>
                <a:prstClr val="black"/>
              </a:solidFill>
              <a:latin typeface="EYInterstate" panose="02000503020000020004" pitchFamily="2" charset="0"/>
            </a:endParaRPr>
          </a:p>
          <a:p>
            <a:pPr lvl="2"/>
            <a:endParaRPr lang="fr-FR" altLang="fr-FR" sz="1000" b="1" dirty="0">
              <a:solidFill>
                <a:prstClr val="black"/>
              </a:solidFill>
              <a:latin typeface="EYInterstate" panose="02000503020000020004" pitchFamily="2" charset="0"/>
            </a:endParaRPr>
          </a:p>
          <a:p>
            <a:pPr marL="715963" lvl="2"/>
            <a:r>
              <a:rPr lang="fr-FR" altLang="fr-FR" sz="1000" b="1" dirty="0">
                <a:solidFill>
                  <a:prstClr val="black"/>
                </a:solidFill>
                <a:latin typeface="EYInterstate" panose="02000503020000020004" pitchFamily="2" charset="0"/>
              </a:rPr>
              <a:t>Yosr MERCHAOUI</a:t>
            </a:r>
          </a:p>
          <a:p>
            <a:pPr marL="715963" lvl="2"/>
            <a:r>
              <a:rPr lang="fr-FR" altLang="fr-FR" sz="1000" dirty="0">
                <a:solidFill>
                  <a:prstClr val="black"/>
                </a:solidFill>
                <a:latin typeface="EYInterstate" panose="02000503020000020004" pitchFamily="2" charset="0"/>
              </a:rPr>
              <a:t>Senior – AI &amp; Data</a:t>
            </a:r>
          </a:p>
          <a:p>
            <a:pPr marL="715963" lvl="2"/>
            <a:endParaRPr lang="fr-FR" altLang="fr-FR" sz="1000" dirty="0">
              <a:solidFill>
                <a:prstClr val="black"/>
              </a:solidFill>
              <a:latin typeface="EYInterstate" panose="02000503020000020004" pitchFamily="2" charset="0"/>
            </a:endParaRPr>
          </a:p>
          <a:p>
            <a:pPr marL="911595" lvl="2" indent="-111169" defTabSz="911595">
              <a:spcAft>
                <a:spcPct val="0"/>
              </a:spcAft>
            </a:pPr>
            <a:endParaRPr lang="fr-FR" altLang="fr-FR" sz="1100" kern="0" dirty="0">
              <a:solidFill>
                <a:srgbClr val="00000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C6D368-DFD6-EFAD-7EAD-A23D2CA02D49}"/>
              </a:ext>
            </a:extLst>
          </p:cNvPr>
          <p:cNvSpPr/>
          <p:nvPr/>
        </p:nvSpPr>
        <p:spPr>
          <a:xfrm>
            <a:off x="8922813" y="347926"/>
            <a:ext cx="2856492" cy="249436"/>
          </a:xfrm>
          <a:prstGeom prst="roundRect">
            <a:avLst/>
          </a:prstGeom>
          <a:noFill/>
          <a:ln>
            <a:solidFill>
              <a:srgbClr val="2E2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i="1" dirty="0">
                <a:solidFill>
                  <a:srgbClr val="2E2E38"/>
                </a:solidFill>
                <a:latin typeface="EYInterstate Bold" panose="02000803030000020004" pitchFamily="2" charset="0"/>
              </a:rPr>
              <a:t>Base CV T1 FY25</a:t>
            </a:r>
          </a:p>
        </p:txBody>
      </p:sp>
      <p:pic>
        <p:nvPicPr>
          <p:cNvPr id="5" name="Picture 4" descr="A person smiling in front of a tower&#10;&#10;Description automatically generated">
            <a:extLst>
              <a:ext uri="{FF2B5EF4-FFF2-40B4-BE49-F238E27FC236}">
                <a16:creationId xmlns:a16="http://schemas.microsoft.com/office/drawing/2014/main" id="{D2C92C40-B185-8C3B-A29D-2E89177A652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5" t="-46"/>
          <a:stretch/>
        </p:blipFill>
        <p:spPr>
          <a:xfrm>
            <a:off x="179549" y="188595"/>
            <a:ext cx="529807" cy="57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52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C36B1F1C-15B3-4690-96FF-B21147F2F549}"/>
              </a:ext>
            </a:extLst>
          </p:cNvPr>
          <p:cNvGrpSpPr/>
          <p:nvPr/>
        </p:nvGrpSpPr>
        <p:grpSpPr>
          <a:xfrm>
            <a:off x="6485574" y="908720"/>
            <a:ext cx="5443074" cy="352100"/>
            <a:chOff x="3419872" y="209239"/>
            <a:chExt cx="5443074" cy="3521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549B9A8-F5EC-4230-A250-7C88C346D68D}"/>
                </a:ext>
              </a:extLst>
            </p:cNvPr>
            <p:cNvSpPr/>
            <p:nvPr/>
          </p:nvSpPr>
          <p:spPr>
            <a:xfrm>
              <a:off x="3419872" y="222393"/>
              <a:ext cx="1620000" cy="2931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700" dirty="0">
                  <a:solidFill>
                    <a:schemeClr val="tx1"/>
                  </a:solidFill>
                  <a:latin typeface="EYInterstate Bold" panose="02000803030000020004" pitchFamily="2" charset="0"/>
                </a:rPr>
                <a:t>1. Expériences professionnelles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523BE58-CF2D-418D-BDD8-34FA3B8C2221}"/>
                </a:ext>
              </a:extLst>
            </p:cNvPr>
            <p:cNvSpPr/>
            <p:nvPr/>
          </p:nvSpPr>
          <p:spPr>
            <a:xfrm>
              <a:off x="6808761" y="223221"/>
              <a:ext cx="1620000" cy="293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700" dirty="0">
                  <a:solidFill>
                    <a:schemeClr val="tx1"/>
                  </a:solidFill>
                  <a:latin typeface="EYInterstate Bold" panose="02000803030000020004" pitchFamily="2" charset="0"/>
                </a:rPr>
                <a:t>3. Formations suivies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C6EF28B-250C-4010-B252-39DF0B45507F}"/>
                </a:ext>
              </a:extLst>
            </p:cNvPr>
            <p:cNvSpPr/>
            <p:nvPr/>
          </p:nvSpPr>
          <p:spPr>
            <a:xfrm>
              <a:off x="5114317" y="222807"/>
              <a:ext cx="1620000" cy="2931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700" dirty="0">
                  <a:solidFill>
                    <a:schemeClr val="tx1"/>
                  </a:solidFill>
                  <a:latin typeface="EYInterstate Bold" panose="02000803030000020004" pitchFamily="2" charset="0"/>
                </a:rPr>
                <a:t>2. Projets internes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A0AA2DA-6D45-47B8-94F3-C5AA5A064538}"/>
                </a:ext>
              </a:extLst>
            </p:cNvPr>
            <p:cNvSpPr/>
            <p:nvPr/>
          </p:nvSpPr>
          <p:spPr>
            <a:xfrm>
              <a:off x="8503205" y="209239"/>
              <a:ext cx="359741" cy="3521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2" name="Graphic 41" descr="Home with solid fill">
              <a:extLst>
                <a:ext uri="{FF2B5EF4-FFF2-40B4-BE49-F238E27FC236}">
                  <a16:creationId xmlns:a16="http://schemas.microsoft.com/office/drawing/2014/main" id="{D90580B5-7F90-413F-8D4A-08EF0D03B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24286" y="209239"/>
              <a:ext cx="317580" cy="310834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643B79C-DF97-4DFF-A966-E15CF4D8B266}"/>
              </a:ext>
            </a:extLst>
          </p:cNvPr>
          <p:cNvGrpSpPr/>
          <p:nvPr/>
        </p:nvGrpSpPr>
        <p:grpSpPr>
          <a:xfrm>
            <a:off x="270704" y="1379629"/>
            <a:ext cx="10198294" cy="1613078"/>
            <a:chOff x="1718388" y="1379629"/>
            <a:chExt cx="8750610" cy="1613078"/>
          </a:xfrm>
        </p:grpSpPr>
        <p:sp>
          <p:nvSpPr>
            <p:cNvPr id="50" name="Rectangle 2">
              <a:extLst>
                <a:ext uri="{FF2B5EF4-FFF2-40B4-BE49-F238E27FC236}">
                  <a16:creationId xmlns:a16="http://schemas.microsoft.com/office/drawing/2014/main" id="{09E56745-427F-4151-8C3F-020F170F21A1}"/>
                </a:ext>
              </a:extLst>
            </p:cNvPr>
            <p:cNvSpPr txBox="1"/>
            <p:nvPr/>
          </p:nvSpPr>
          <p:spPr>
            <a:xfrm>
              <a:off x="1718388" y="1729224"/>
              <a:ext cx="8750610" cy="1263483"/>
            </a:xfrm>
            <a:prstGeom prst="rect">
              <a:avLst/>
            </a:prstGeom>
            <a:noFill/>
          </p:spPr>
          <p:txBody>
            <a:bodyPr wrap="square" lIns="0" tIns="0" rIns="0" bIns="0" numCol="2" spcCol="71994" rtlCol="0">
              <a:noAutofit/>
            </a:bodyPr>
            <a:lstStyle/>
            <a:p>
              <a:pPr marL="0" lvl="1" defTabSz="653771">
                <a:lnSpc>
                  <a:spcPts val="98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FFD200"/>
                </a:buClr>
                <a:buSzPct val="125000"/>
                <a:tabLst>
                  <a:tab pos="2120849" algn="l"/>
                  <a:tab pos="3064489" algn="r"/>
                </a:tabLst>
                <a:defRPr/>
              </a:pPr>
              <a:r>
                <a:rPr lang="en-US" sz="1100" b="1" dirty="0">
                  <a:solidFill>
                    <a:srgbClr val="646464"/>
                  </a:solidFill>
                  <a:latin typeface="EYInterstate Light" panose="02000506000000020004" pitchFamily="2" charset="0"/>
                  <a:cs typeface="Arial" charset="0"/>
                </a:rPr>
                <a:t>Certifications :</a:t>
              </a:r>
            </a:p>
            <a:p>
              <a:pPr marL="171450" lvl="1" indent="-171450" defTabSz="653771">
                <a:lnSpc>
                  <a:spcPts val="98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FFD200"/>
                </a:buClr>
                <a:buSzPct val="125000"/>
                <a:buFont typeface="Arial" panose="020B0604020202020204" pitchFamily="34" charset="0"/>
                <a:buChar char="•"/>
                <a:tabLst>
                  <a:tab pos="2120849" algn="l"/>
                  <a:tab pos="3064489" algn="r"/>
                </a:tabLst>
                <a:defRPr/>
              </a:pPr>
              <a:r>
                <a:rPr lang="en-US" sz="1100" b="1" dirty="0">
                  <a:solidFill>
                    <a:srgbClr val="646464"/>
                  </a:solidFill>
                  <a:latin typeface="EYInterstate Light" panose="02000506000000020004" pitchFamily="2" charset="0"/>
                  <a:cs typeface="Arial" charset="0"/>
                </a:rPr>
                <a:t>Professional Scrum Product Owner I – Juillet 2021</a:t>
              </a:r>
            </a:p>
            <a:p>
              <a:pPr marL="171450" lvl="1" indent="-171450" defTabSz="653771">
                <a:lnSpc>
                  <a:spcPts val="98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FFD200"/>
                </a:buClr>
                <a:buSzPct val="125000"/>
                <a:buFont typeface="Arial" panose="020B0604020202020204" pitchFamily="34" charset="0"/>
                <a:buChar char="•"/>
                <a:tabLst>
                  <a:tab pos="2120849" algn="l"/>
                  <a:tab pos="3064489" algn="r"/>
                </a:tabLst>
                <a:defRPr/>
              </a:pPr>
              <a:r>
                <a:rPr lang="en-US" sz="1100" b="1" dirty="0">
                  <a:solidFill>
                    <a:srgbClr val="646464"/>
                  </a:solidFill>
                  <a:latin typeface="EYInterstate Light" panose="02000506000000020004" pitchFamily="2" charset="0"/>
                  <a:cs typeface="Arial" charset="0"/>
                </a:rPr>
                <a:t>ITIL v4 – Mars 2021</a:t>
              </a:r>
            </a:p>
            <a:p>
              <a:pPr marL="171450" lvl="1" indent="-171450" defTabSz="653771">
                <a:lnSpc>
                  <a:spcPts val="98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FFD200"/>
                </a:buClr>
                <a:buSzPct val="125000"/>
                <a:buFont typeface="Arial" panose="020B0604020202020204" pitchFamily="34" charset="0"/>
                <a:buChar char="•"/>
                <a:tabLst>
                  <a:tab pos="2120849" algn="l"/>
                  <a:tab pos="3064489" algn="r"/>
                </a:tabLst>
                <a:defRPr/>
              </a:pPr>
              <a:endParaRPr lang="en-US" sz="1100" b="1" dirty="0">
                <a:solidFill>
                  <a:srgbClr val="646464"/>
                </a:solidFill>
                <a:latin typeface="EYInterstate Light" panose="02000506000000020004" pitchFamily="2" charset="0"/>
                <a:cs typeface="Arial" charset="0"/>
              </a:endParaRPr>
            </a:p>
            <a:p>
              <a:pPr marL="0" lvl="1" defTabSz="653771">
                <a:lnSpc>
                  <a:spcPts val="98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FFD200"/>
                </a:buClr>
                <a:buSzPct val="125000"/>
                <a:tabLst>
                  <a:tab pos="2120849" algn="l"/>
                  <a:tab pos="3064489" algn="r"/>
                </a:tabLst>
                <a:defRPr/>
              </a:pPr>
              <a:r>
                <a:rPr lang="fr-FR" sz="1100" b="1" dirty="0">
                  <a:solidFill>
                    <a:srgbClr val="646464"/>
                  </a:solidFill>
                  <a:latin typeface="EYInterstate Light" panose="02000506000000020004" pitchFamily="2" charset="0"/>
                  <a:cs typeface="Arial" charset="0"/>
                </a:rPr>
                <a:t>Formations :</a:t>
              </a:r>
            </a:p>
            <a:p>
              <a:pPr marL="171450" lvl="1" indent="-171450" defTabSz="653771">
                <a:lnSpc>
                  <a:spcPts val="98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FFD200"/>
                </a:buClr>
                <a:buSzPct val="125000"/>
                <a:buFont typeface="Arial" panose="020B0604020202020204" pitchFamily="34" charset="0"/>
                <a:buChar char="•"/>
                <a:tabLst>
                  <a:tab pos="2120849" algn="l"/>
                  <a:tab pos="3064489" algn="r"/>
                </a:tabLst>
                <a:defRPr/>
              </a:pPr>
              <a:r>
                <a:rPr lang="en-US" sz="1100" b="1" dirty="0">
                  <a:solidFill>
                    <a:srgbClr val="646464"/>
                  </a:solidFill>
                  <a:latin typeface="EYInterstate Light" panose="02000506000000020004" pitchFamily="2" charset="0"/>
                  <a:cs typeface="Arial" charset="0"/>
                </a:rPr>
                <a:t>PowerApps - 2022</a:t>
              </a:r>
            </a:p>
            <a:p>
              <a:pPr marL="171450" lvl="1" indent="-171450" defTabSz="653771">
                <a:lnSpc>
                  <a:spcPts val="98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FFD200"/>
                </a:buClr>
                <a:buSzPct val="125000"/>
                <a:buFont typeface="Arial" panose="020B0604020202020204" pitchFamily="34" charset="0"/>
                <a:buChar char="•"/>
                <a:tabLst>
                  <a:tab pos="2120849" algn="l"/>
                  <a:tab pos="3064489" algn="r"/>
                </a:tabLst>
                <a:defRPr/>
              </a:pPr>
              <a:r>
                <a:rPr lang="en-US" sz="1100" b="1" dirty="0">
                  <a:solidFill>
                    <a:srgbClr val="646464"/>
                  </a:solidFill>
                  <a:latin typeface="EYInterstate Light" panose="02000506000000020004" pitchFamily="2" charset="0"/>
                  <a:cs typeface="Arial" charset="0"/>
                </a:rPr>
                <a:t>Data Analysis with Python – 2019</a:t>
              </a:r>
            </a:p>
            <a:p>
              <a:pPr marL="171450" lvl="1" indent="-171450" defTabSz="653771">
                <a:lnSpc>
                  <a:spcPts val="98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FFD200"/>
                </a:buClr>
                <a:buSzPct val="125000"/>
                <a:buFont typeface="Arial" panose="020B0604020202020204" pitchFamily="34" charset="0"/>
                <a:buChar char="•"/>
                <a:tabLst>
                  <a:tab pos="2120849" algn="l"/>
                  <a:tab pos="3064489" algn="r"/>
                </a:tabLst>
                <a:defRPr/>
              </a:pPr>
              <a:r>
                <a:rPr lang="en-US" sz="1100" b="1" dirty="0">
                  <a:solidFill>
                    <a:srgbClr val="646464"/>
                  </a:solidFill>
                  <a:latin typeface="EYInterstate Light" panose="02000506000000020004" pitchFamily="2" charset="0"/>
                  <a:cs typeface="Arial" charset="0"/>
                </a:rPr>
                <a:t>Data Visualization with Python – 2019</a:t>
              </a:r>
            </a:p>
            <a:p>
              <a:pPr marL="171450" lvl="1" indent="-171450" defTabSz="653771">
                <a:lnSpc>
                  <a:spcPts val="98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FFD200"/>
                </a:buClr>
                <a:buSzPct val="125000"/>
                <a:buFont typeface="Arial" panose="020B0604020202020204" pitchFamily="34" charset="0"/>
                <a:buChar char="•"/>
                <a:tabLst>
                  <a:tab pos="2120849" algn="l"/>
                  <a:tab pos="3064489" algn="r"/>
                </a:tabLst>
                <a:defRPr/>
              </a:pPr>
              <a:r>
                <a:rPr lang="en-US" sz="1100" b="1" dirty="0">
                  <a:solidFill>
                    <a:srgbClr val="646464"/>
                  </a:solidFill>
                  <a:latin typeface="EYInterstate Light" panose="02000506000000020004" pitchFamily="2" charset="0"/>
                  <a:cs typeface="Arial" charset="0"/>
                </a:rPr>
                <a:t>Python for Data Science and AI - 2019</a:t>
              </a:r>
              <a:endParaRPr lang="fr-FR" sz="1100" b="1" dirty="0">
                <a:solidFill>
                  <a:srgbClr val="646464"/>
                </a:solidFill>
                <a:latin typeface="EYInterstate Light" panose="02000506000000020004" pitchFamily="2" charset="0"/>
                <a:cs typeface="Arial" charset="0"/>
              </a:endParaRPr>
            </a:p>
            <a:p>
              <a:pPr marL="36000" lvl="1" defTabSz="653771">
                <a:lnSpc>
                  <a:spcPts val="98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FFD200"/>
                </a:buClr>
                <a:buSzPct val="125000"/>
                <a:tabLst>
                  <a:tab pos="2120849" algn="l"/>
                  <a:tab pos="3064489" algn="r"/>
                </a:tabLst>
                <a:defRPr/>
              </a:pPr>
              <a:endParaRPr lang="fr-FR" sz="1100" dirty="0">
                <a:solidFill>
                  <a:srgbClr val="646464"/>
                </a:solidFill>
                <a:latin typeface="EYInterstate Light" panose="02000506000000020004" pitchFamily="2" charset="0"/>
                <a:cs typeface="Arial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9F9A191-73CE-4E50-A3BE-922AC11D64B5}"/>
                </a:ext>
              </a:extLst>
            </p:cNvPr>
            <p:cNvGrpSpPr/>
            <p:nvPr/>
          </p:nvGrpSpPr>
          <p:grpSpPr>
            <a:xfrm>
              <a:off x="1718388" y="1379629"/>
              <a:ext cx="5724002" cy="240908"/>
              <a:chOff x="2771799" y="824740"/>
              <a:chExt cx="5724002" cy="240908"/>
            </a:xfrm>
          </p:grpSpPr>
          <p:sp>
            <p:nvSpPr>
              <p:cNvPr id="35" name="Rectangle 2">
                <a:extLst>
                  <a:ext uri="{FF2B5EF4-FFF2-40B4-BE49-F238E27FC236}">
                    <a16:creationId xmlns:a16="http://schemas.microsoft.com/office/drawing/2014/main" id="{CB682A5F-2E3F-4B7E-85DC-6352D03EE861}"/>
                  </a:ext>
                </a:extLst>
              </p:cNvPr>
              <p:cNvSpPr txBox="1"/>
              <p:nvPr/>
            </p:nvSpPr>
            <p:spPr>
              <a:xfrm>
                <a:off x="2771799" y="824740"/>
                <a:ext cx="5724002" cy="240908"/>
              </a:xfrm>
              <a:prstGeom prst="rect">
                <a:avLst/>
              </a:prstGeom>
              <a:noFill/>
            </p:spPr>
            <p:txBody>
              <a:bodyPr wrap="square" lIns="0" tIns="0" rIns="0" bIns="0" numCol="1" spcCol="71994" rtlCol="0" anchor="ctr">
                <a:noAutofit/>
              </a:bodyPr>
              <a:lstStyle/>
              <a:p>
                <a:pPr defTabSz="872436" eaLnBrk="0" fontAlgn="base" hangingPunct="0">
                  <a:spcAft>
                    <a:spcPts val="600"/>
                  </a:spcAft>
                  <a:buClr>
                    <a:srgbClr val="FFD200"/>
                  </a:buClr>
                  <a:buSzPct val="75000"/>
                  <a:tabLst>
                    <a:tab pos="1415099" algn="l"/>
                    <a:tab pos="2830197" algn="l"/>
                    <a:tab pos="4089454" algn="r"/>
                  </a:tabLst>
                </a:pPr>
                <a:r>
                  <a:rPr lang="fr-FR" sz="1200" b="1" dirty="0">
                    <a:solidFill>
                      <a:srgbClr val="646464"/>
                    </a:solidFill>
                    <a:latin typeface="EYInterstate" panose="02000503020000020004" pitchFamily="2" charset="0"/>
                    <a:sym typeface="Arial Unicode MS" pitchFamily="34" charset="-128"/>
                  </a:rPr>
                  <a:t>FORMATIONS ET CERTIFICATIONS</a:t>
                </a:r>
                <a:endParaRPr lang="fr-FR" sz="900" dirty="0">
                  <a:solidFill>
                    <a:srgbClr val="646464"/>
                  </a:solidFill>
                  <a:latin typeface="EYInterstate" panose="02000503020000020004" pitchFamily="2" charset="0"/>
                  <a:cs typeface="Arial" charset="0"/>
                  <a:sym typeface="EYInterstate" panose="02000503020000020004" pitchFamily="2" charset="0"/>
                </a:endParaRPr>
              </a:p>
            </p:txBody>
          </p:sp>
          <p:cxnSp>
            <p:nvCxnSpPr>
              <p:cNvPr id="36" name="Connecteur droit 36">
                <a:extLst>
                  <a:ext uri="{FF2B5EF4-FFF2-40B4-BE49-F238E27FC236}">
                    <a16:creationId xmlns:a16="http://schemas.microsoft.com/office/drawing/2014/main" id="{460D161C-CE44-49A9-B3F7-2F6F733C0B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71800" y="1065648"/>
                <a:ext cx="306834" cy="0"/>
              </a:xfrm>
              <a:prstGeom prst="line">
                <a:avLst/>
              </a:prstGeom>
              <a:ln w="12700">
                <a:solidFill>
                  <a:srgbClr val="FFE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1">
            <a:extLst>
              <a:ext uri="{FF2B5EF4-FFF2-40B4-BE49-F238E27FC236}">
                <a16:creationId xmlns:a16="http://schemas.microsoft.com/office/drawing/2014/main" id="{E0B560CE-77BF-4762-BAF9-F1F45FEFE64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88595"/>
            <a:ext cx="12191999" cy="576111"/>
          </a:xfrm>
          <a:prstGeom prst="rect">
            <a:avLst/>
          </a:prstGeom>
          <a:solidFill>
            <a:srgbClr val="FFE600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80071" tIns="40036" rIns="80071" bIns="40036" anchor="ctr"/>
          <a:lstStyle/>
          <a:p>
            <a:pPr lvl="2"/>
            <a:endParaRPr lang="fr-FR" altLang="fr-FR" sz="1000" b="1" dirty="0">
              <a:solidFill>
                <a:prstClr val="black"/>
              </a:solidFill>
              <a:latin typeface="EYInterstate" panose="02000503020000020004" pitchFamily="2" charset="0"/>
            </a:endParaRPr>
          </a:p>
          <a:p>
            <a:pPr lvl="2"/>
            <a:endParaRPr lang="fr-FR" altLang="fr-FR" sz="1000" b="1" dirty="0">
              <a:solidFill>
                <a:prstClr val="black"/>
              </a:solidFill>
              <a:latin typeface="EYInterstate" panose="02000503020000020004" pitchFamily="2" charset="0"/>
            </a:endParaRPr>
          </a:p>
          <a:p>
            <a:pPr marL="715963" lvl="2"/>
            <a:r>
              <a:rPr lang="fr-FR" altLang="fr-FR" sz="1000" b="1" dirty="0">
                <a:solidFill>
                  <a:prstClr val="black"/>
                </a:solidFill>
                <a:latin typeface="EYInterstate" panose="02000503020000020004" pitchFamily="2" charset="0"/>
              </a:rPr>
              <a:t>Yosr MERCHAOUI</a:t>
            </a:r>
          </a:p>
          <a:p>
            <a:pPr marL="715963" lvl="2"/>
            <a:r>
              <a:rPr lang="fr-FR" altLang="fr-FR" sz="1000" dirty="0">
                <a:solidFill>
                  <a:prstClr val="black"/>
                </a:solidFill>
                <a:latin typeface="EYInterstate" panose="02000503020000020004" pitchFamily="2" charset="0"/>
              </a:rPr>
              <a:t>Senior – AI &amp; Data</a:t>
            </a:r>
          </a:p>
          <a:p>
            <a:pPr marL="715963" lvl="2"/>
            <a:r>
              <a:rPr lang="fr-FR" altLang="fr-FR" sz="1000" dirty="0">
                <a:latin typeface="EYInterstate" panose="02000503020000020004" pitchFamily="2" charset="0"/>
              </a:rPr>
              <a:t> </a:t>
            </a:r>
            <a:endParaRPr lang="fr-FR" altLang="fr-FR" sz="1000" dirty="0">
              <a:solidFill>
                <a:prstClr val="black"/>
              </a:solidFill>
              <a:latin typeface="EYInterstate" panose="02000503020000020004" pitchFamily="2" charset="0"/>
            </a:endParaRPr>
          </a:p>
          <a:p>
            <a:pPr marL="911595" lvl="2" indent="-111169" defTabSz="911595">
              <a:spcAft>
                <a:spcPct val="0"/>
              </a:spcAft>
            </a:pPr>
            <a:endParaRPr lang="fr-FR" altLang="fr-FR" sz="1100" kern="0" dirty="0">
              <a:solidFill>
                <a:srgbClr val="00000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54D301-8DD9-E2D8-F0ED-03D1B8E6C353}"/>
              </a:ext>
            </a:extLst>
          </p:cNvPr>
          <p:cNvSpPr/>
          <p:nvPr/>
        </p:nvSpPr>
        <p:spPr>
          <a:xfrm>
            <a:off x="8922813" y="347926"/>
            <a:ext cx="2856492" cy="249436"/>
          </a:xfrm>
          <a:prstGeom prst="roundRect">
            <a:avLst/>
          </a:prstGeom>
          <a:noFill/>
          <a:ln>
            <a:solidFill>
              <a:srgbClr val="2E2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i="1" dirty="0">
                <a:solidFill>
                  <a:srgbClr val="2E2E38"/>
                </a:solidFill>
                <a:latin typeface="EYInterstate Bold" panose="02000803030000020004" pitchFamily="2" charset="0"/>
              </a:rPr>
              <a:t>Base CV T1 FY25</a:t>
            </a:r>
          </a:p>
        </p:txBody>
      </p:sp>
      <p:pic>
        <p:nvPicPr>
          <p:cNvPr id="5" name="Picture 4" descr="A person smiling in front of a tower&#10;&#10;Description automatically generated">
            <a:extLst>
              <a:ext uri="{FF2B5EF4-FFF2-40B4-BE49-F238E27FC236}">
                <a16:creationId xmlns:a16="http://schemas.microsoft.com/office/drawing/2014/main" id="{032A7183-AE47-DD8D-88CB-66B99211F5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5" t="-46"/>
          <a:stretch/>
        </p:blipFill>
        <p:spPr>
          <a:xfrm>
            <a:off x="179549" y="188595"/>
            <a:ext cx="529807" cy="57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909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USTOMLAYOUT" val="F"/>
  <p:tag name="EYLAYOUT" val="Black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UtHPvB_Q1eHSaKifyJDO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GH12k.JSxC4SIlTRFZJ7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W0o8MPvTDSK3C8fVaCb3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yjIHxqQDO0rUcpV4nJA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.jU1sRMSWeKjzEcGphTl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eme1">
  <a:themeElements>
    <a:clrScheme name="Custom 1">
      <a:dk1>
        <a:srgbClr val="000000"/>
      </a:dk1>
      <a:lt1>
        <a:srgbClr val="808080"/>
      </a:lt1>
      <a:dk2>
        <a:srgbClr val="FFFFFF"/>
      </a:dk2>
      <a:lt2>
        <a:srgbClr val="808080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Custom 2">
      <a:majorFont>
        <a:latin typeface="EYInterstate Bold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285750" indent="-285750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  <a:extLst>
    <a:ext uri="{05A4C25C-085E-4340-85A3-A5531E510DB2}">
      <thm15:themeFamily xmlns:thm15="http://schemas.microsoft.com/office/thememl/2012/main" name="Theme1" id="{245F5D78-65F5-4809-AF5D-8C24287423D2}" vid="{50F494D4-7851-484F-AC1A-05A467D86DE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F987A716CD5049907270FF820FBBB2" ma:contentTypeVersion="7" ma:contentTypeDescription="Create a new document." ma:contentTypeScope="" ma:versionID="d9f499dd93cd91d085f7695a0930df7f">
  <xsd:schema xmlns:xsd="http://www.w3.org/2001/XMLSchema" xmlns:xs="http://www.w3.org/2001/XMLSchema" xmlns:p="http://schemas.microsoft.com/office/2006/metadata/properties" xmlns:ns2="5a99f68a-5a24-42f2-a671-43b603aed0c9" targetNamespace="http://schemas.microsoft.com/office/2006/metadata/properties" ma:root="true" ma:fieldsID="80d2f405f72cd4d29d74c139e6421ec3" ns2:_="">
    <xsd:import namespace="5a99f68a-5a24-42f2-a671-43b603aed0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99f68a-5a24-42f2-a671-43b603aed0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767686-7062-42B4-AAD3-079C56695F0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B1E1426-C816-4214-A0DE-B50179B5D8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E78FAA-795A-4938-85C0-AD771438C3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99f68a-5a24-42f2-a671-43b603aed0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831</Words>
  <Application>Microsoft Office PowerPoint</Application>
  <PresentationFormat>Widescreen</PresentationFormat>
  <Paragraphs>140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Yosr Merchaoui</dc:creator>
  <cp:lastModifiedBy>Yosr Merchaoui</cp:lastModifiedBy>
  <cp:revision>3</cp:revision>
  <dcterms:created xsi:type="dcterms:W3CDTF">2024-09-26T10:07:51Z</dcterms:created>
  <dcterms:modified xsi:type="dcterms:W3CDTF">2025-07-24T14:41:25Z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0x01010046F987A716CD5049907270FF820FBBB2</vt:lpwstr>
  </property>
</Properties>
</file>