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63" r:id="rId5"/>
    <p:sldId id="259" r:id="rId6"/>
    <p:sldId id="267" r:id="rId7"/>
    <p:sldId id="264" r:id="rId8"/>
    <p:sldId id="260" r:id="rId9"/>
    <p:sldId id="268" r:id="rId10"/>
    <p:sldId id="269" r:id="rId11"/>
    <p:sldId id="265" r:id="rId12"/>
    <p:sldId id="261" r:id="rId13"/>
    <p:sldId id="270" r:id="rId14"/>
    <p:sldId id="271" r:id="rId15"/>
    <p:sldId id="275" r:id="rId16"/>
    <p:sldId id="272" r:id="rId17"/>
    <p:sldId id="276" r:id="rId18"/>
    <p:sldId id="273" r:id="rId19"/>
    <p:sldId id="277" r:id="rId20"/>
    <p:sldId id="274" r:id="rId21"/>
    <p:sldId id="26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56"/>
    <p:restoredTop sz="94705"/>
  </p:normalViewPr>
  <p:slideViewPr>
    <p:cSldViewPr snapToGrid="0" snapToObjects="1">
      <p:cViewPr>
        <p:scale>
          <a:sx n="79" d="100"/>
          <a:sy n="79" d="100"/>
        </p:scale>
        <p:origin x="1008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A19C5-2B2F-AB4A-96F1-8C607798B53F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3AECE-AAF9-EE45-BCE4-C510FCC0D3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9205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0DACA-CB4A-A04B-9C71-B5ADAAE8AB3F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FF51-92B1-F949-B149-B6B21B745D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97783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e l’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72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14</a:t>
            </a:fld>
            <a:endParaRPr lang="fr-FR"/>
          </a:p>
        </p:txBody>
      </p:sp>
      <p:sp>
        <p:nvSpPr>
          <p:cNvPr id="5" name="Espace réservé de l’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333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15</a:t>
            </a:fld>
            <a:endParaRPr lang="fr-FR"/>
          </a:p>
        </p:txBody>
      </p:sp>
      <p:sp>
        <p:nvSpPr>
          <p:cNvPr id="5" name="Espace réservé de l’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204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’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679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0A2-AE60-6B49-8569-4DFF6FF112A5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48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0A2-AE60-6B49-8569-4DFF6FF112A5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52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0A2-AE60-6B49-8569-4DFF6FF112A5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18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0A2-AE60-6B49-8569-4DFF6FF112A5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1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0A2-AE60-6B49-8569-4DFF6FF112A5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64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0A2-AE60-6B49-8569-4DFF6FF112A5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53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0A2-AE60-6B49-8569-4DFF6FF112A5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4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0A2-AE60-6B49-8569-4DFF6FF112A5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72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0A2-AE60-6B49-8569-4DFF6FF112A5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83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0A2-AE60-6B49-8569-4DFF6FF112A5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83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0A2-AE60-6B49-8569-4DFF6FF112A5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7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FA0A2-AE60-6B49-8569-4DFF6FF112A5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02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hyperlink" Target="mailto:info@blocusassistance.be" TargetMode="External"/><Relationship Id="rId5" Type="http://schemas.openxmlformats.org/officeDocument/2006/relationships/hyperlink" Target="https://www.blocusassistance.be/cours/detail-cours/8/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cusassistance.be/cours/detail-cours/11/" TargetMode="External"/><Relationship Id="rId4" Type="http://schemas.openxmlformats.org/officeDocument/2006/relationships/hyperlink" Target="https://www.blocusassistance.be/cours/detail-cours/19/" TargetMode="External"/><Relationship Id="rId5" Type="http://schemas.openxmlformats.org/officeDocument/2006/relationships/hyperlink" Target="https://www.blocusassistance.be/cours/detail-cours/22/" TargetMode="External"/><Relationship Id="rId6" Type="http://schemas.openxmlformats.org/officeDocument/2006/relationships/hyperlink" Target="https://www.blocusassistance.be/cours/detail-cours/24/" TargetMode="External"/><Relationship Id="rId7" Type="http://schemas.openxmlformats.org/officeDocument/2006/relationships/image" Target="../media/image2.jp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blocusassistance.be/cours/detail-cours/8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cusassistance.be/cours/detail-cours/11/" TargetMode="External"/><Relationship Id="rId4" Type="http://schemas.openxmlformats.org/officeDocument/2006/relationships/hyperlink" Target="https://www.blocusassistance.be/cours/detail-cours/19/" TargetMode="External"/><Relationship Id="rId5" Type="http://schemas.openxmlformats.org/officeDocument/2006/relationships/hyperlink" Target="https://www.blocusassistance.be/cours/detail-cours/22/" TargetMode="External"/><Relationship Id="rId6" Type="http://schemas.openxmlformats.org/officeDocument/2006/relationships/hyperlink" Target="https://www.blocusassistance.be/cours/detail-cours/24/" TargetMode="External"/><Relationship Id="rId7" Type="http://schemas.openxmlformats.org/officeDocument/2006/relationships/image" Target="../media/image1.png"/><Relationship Id="rId8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blocusassistance.be/cours/detail-cours/8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Rappel python - Cours 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0105"/>
          </a:xfrm>
        </p:spPr>
        <p:txBody>
          <a:bodyPr>
            <a:normAutofit/>
          </a:bodyPr>
          <a:lstStyle/>
          <a:p>
            <a:r>
              <a:rPr lang="fr-FR" dirty="0" smtClean="0"/>
              <a:t>Apprendre la programmation web avec Python &amp; Django - </a:t>
            </a:r>
            <a:r>
              <a:rPr lang="fr-FR" smtClean="0"/>
              <a:t>Solvay </a:t>
            </a:r>
            <a:r>
              <a:rPr lang="fr-FR" smtClean="0"/>
              <a:t>2019</a:t>
            </a:r>
            <a:endParaRPr lang="fr-FR" b="1" dirty="0"/>
          </a:p>
        </p:txBody>
      </p:sp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sp>
        <p:nvSpPr>
          <p:cNvPr id="7" name="Sous-titre 2"/>
          <p:cNvSpPr txBox="1">
            <a:spLocks/>
          </p:cNvSpPr>
          <p:nvPr/>
        </p:nvSpPr>
        <p:spPr>
          <a:xfrm>
            <a:off x="1676400" y="4626430"/>
            <a:ext cx="9144000" cy="1341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smtClean="0"/>
              <a:t>Blocus Assistance</a:t>
            </a:r>
          </a:p>
          <a:p>
            <a:r>
              <a:rPr lang="fr-FR" sz="1800" b="1" dirty="0" smtClean="0">
                <a:hlinkClick r:id="rId4"/>
              </a:rPr>
              <a:t>info@blocusassistance.be</a:t>
            </a:r>
            <a:endParaRPr lang="fr-FR" sz="1800" b="1" dirty="0" smtClean="0"/>
          </a:p>
          <a:p>
            <a:r>
              <a:rPr lang="fr-FR" sz="1800" b="1" dirty="0" smtClean="0">
                <a:hlinkClick r:id="rId5"/>
              </a:rPr>
              <a:t>www.blocusassistance.be</a:t>
            </a:r>
            <a:endParaRPr lang="fr-FR" sz="1800" b="1" dirty="0"/>
          </a:p>
        </p:txBody>
      </p:sp>
    </p:spTree>
    <p:extLst>
      <p:ext uri="{BB962C8B-B14F-4D97-AF65-F5344CB8AC3E}">
        <p14:creationId xmlns:p14="http://schemas.microsoft.com/office/powerpoint/2010/main" val="1340745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7000" y="272837"/>
            <a:ext cx="10515600" cy="1325563"/>
          </a:xfrm>
        </p:spPr>
        <p:txBody>
          <a:bodyPr/>
          <a:lstStyle/>
          <a:p>
            <a:r>
              <a:rPr lang="fr-FR" smtClean="0"/>
              <a:t>c) Django et le MVC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M(</a:t>
            </a:r>
            <a:r>
              <a:rPr lang="fr-FR" dirty="0" err="1"/>
              <a:t>odèle</a:t>
            </a:r>
            <a:r>
              <a:rPr lang="fr-FR" dirty="0"/>
              <a:t>)     - </a:t>
            </a:r>
            <a:r>
              <a:rPr lang="fr-FR" dirty="0" err="1"/>
              <a:t>models.py</a:t>
            </a:r>
            <a:r>
              <a:rPr lang="fr-FR" dirty="0"/>
              <a:t> = les moules des objets </a:t>
            </a:r>
            <a:br>
              <a:rPr lang="fr-FR" dirty="0"/>
            </a:br>
            <a:r>
              <a:rPr lang="fr-FR" dirty="0"/>
              <a:t>V(</a:t>
            </a:r>
            <a:r>
              <a:rPr lang="fr-FR" dirty="0" err="1"/>
              <a:t>ue</a:t>
            </a:r>
            <a:r>
              <a:rPr lang="fr-FR" dirty="0"/>
              <a:t>)            - </a:t>
            </a:r>
            <a:r>
              <a:rPr lang="fr-FR" dirty="0" err="1"/>
              <a:t>templates</a:t>
            </a:r>
            <a:r>
              <a:rPr lang="fr-FR" dirty="0"/>
              <a:t> (html + </a:t>
            </a:r>
            <a:r>
              <a:rPr lang="fr-FR" dirty="0" err="1"/>
              <a:t>css</a:t>
            </a:r>
            <a:r>
              <a:rPr lang="fr-FR" dirty="0"/>
              <a:t> + </a:t>
            </a:r>
            <a:r>
              <a:rPr lang="fr-FR" dirty="0" err="1"/>
              <a:t>javascript</a:t>
            </a:r>
            <a:r>
              <a:rPr lang="fr-FR" dirty="0"/>
              <a:t>) = le </a:t>
            </a:r>
            <a:r>
              <a:rPr lang="fr-FR" dirty="0" err="1"/>
              <a:t>frontend</a:t>
            </a:r>
            <a:r>
              <a:rPr lang="fr-FR" dirty="0"/>
              <a:t> (design)</a:t>
            </a:r>
            <a:br>
              <a:rPr lang="fr-FR" dirty="0"/>
            </a:br>
            <a:r>
              <a:rPr lang="fr-FR" dirty="0"/>
              <a:t>C(</a:t>
            </a:r>
            <a:r>
              <a:rPr lang="fr-FR" dirty="0" err="1"/>
              <a:t>ontroller</a:t>
            </a:r>
            <a:r>
              <a:rPr lang="fr-FR" dirty="0"/>
              <a:t>) - </a:t>
            </a:r>
            <a:r>
              <a:rPr lang="fr-FR" dirty="0" err="1"/>
              <a:t>views.py</a:t>
            </a:r>
            <a:r>
              <a:rPr lang="fr-FR" dirty="0"/>
              <a:t> = le </a:t>
            </a:r>
            <a:r>
              <a:rPr lang="fr-FR" dirty="0" err="1"/>
              <a:t>backend</a:t>
            </a:r>
            <a:r>
              <a:rPr lang="fr-FR" dirty="0"/>
              <a:t> (le cerveau du site web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Importance pour votre Projet :  </a:t>
            </a:r>
            <a:r>
              <a:rPr lang="fr-FR" dirty="0" err="1" smtClean="0"/>
              <a:t>views</a:t>
            </a:r>
            <a:r>
              <a:rPr lang="fr-FR" dirty="0" smtClean="0"/>
              <a:t> &gt; </a:t>
            </a:r>
            <a:r>
              <a:rPr lang="fr-FR" dirty="0" err="1" smtClean="0"/>
              <a:t>models</a:t>
            </a:r>
            <a:r>
              <a:rPr lang="fr-FR" dirty="0" smtClean="0"/>
              <a:t> &gt;&gt;&gt; </a:t>
            </a:r>
            <a:r>
              <a:rPr lang="fr-FR" dirty="0" err="1" smtClean="0"/>
              <a:t>templates</a:t>
            </a:r>
            <a:r>
              <a:rPr lang="fr-FR" dirty="0" smtClean="0"/>
              <a:t> </a:t>
            </a:r>
            <a:endParaRPr lang="fr-FR" dirty="0"/>
          </a:p>
          <a:p>
            <a:endParaRPr lang="fr-FR" dirty="0"/>
          </a:p>
        </p:txBody>
      </p:sp>
      <p:sp>
        <p:nvSpPr>
          <p:cNvPr id="4" name="Accolade ouvrante 3"/>
          <p:cNvSpPr/>
          <p:nvPr/>
        </p:nvSpPr>
        <p:spPr>
          <a:xfrm rot="16200000">
            <a:off x="1787237" y="2499755"/>
            <a:ext cx="368135" cy="18050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ccolade ouvrante 4"/>
          <p:cNvSpPr/>
          <p:nvPr/>
        </p:nvSpPr>
        <p:spPr>
          <a:xfrm rot="16200000">
            <a:off x="3654138" y="2668484"/>
            <a:ext cx="368135" cy="14675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476995" y="3739684"/>
            <a:ext cx="988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smtClean="0"/>
              <a:t>MVC</a:t>
            </a:r>
            <a:endParaRPr lang="fr-FR" sz="2800"/>
          </a:p>
        </p:txBody>
      </p:sp>
      <p:sp>
        <p:nvSpPr>
          <p:cNvPr id="9" name="ZoneTexte 8"/>
          <p:cNvSpPr txBox="1"/>
          <p:nvPr/>
        </p:nvSpPr>
        <p:spPr>
          <a:xfrm>
            <a:off x="3064132" y="3739684"/>
            <a:ext cx="1548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smtClean="0"/>
              <a:t>Django</a:t>
            </a:r>
            <a:endParaRPr lang="fr-FR" sz="280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11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35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30928" y="422275"/>
            <a:ext cx="8137071" cy="2387600"/>
          </a:xfrm>
        </p:spPr>
        <p:txBody>
          <a:bodyPr/>
          <a:lstStyle/>
          <a:p>
            <a:pPr algn="l"/>
            <a:r>
              <a:rPr lang="fr-FR" dirty="0" smtClean="0"/>
              <a:t>4. </a:t>
            </a:r>
            <a:r>
              <a:rPr lang="nl-BE" dirty="0" smtClean="0"/>
              <a:t>Rappel sur le langage Python 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524000" y="3043239"/>
            <a:ext cx="984885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alphaLcParenR"/>
            </a:pPr>
            <a:r>
              <a:rPr lang="nl-BE" sz="2800" smtClean="0"/>
              <a:t>Les types de variables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nl-BE" sz="2800" smtClean="0"/>
              <a:t>Quelques opérations sur les types simples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nl-BE" sz="2800" smtClean="0"/>
              <a:t>Les types composites : les listes &amp; dictionnaires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nl-BE" sz="2800" smtClean="0"/>
              <a:t>Les instruction de contrôles : conditions &amp; boucles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nl-BE" sz="2800" smtClean="0"/>
              <a:t>Les fonctions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nl-BE" sz="2800" smtClean="0"/>
              <a:t>Import et from : accès aux bibliothèques de Python</a:t>
            </a:r>
          </a:p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39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151" y="365125"/>
            <a:ext cx="8207149" cy="1325563"/>
          </a:xfrm>
        </p:spPr>
        <p:txBody>
          <a:bodyPr/>
          <a:lstStyle/>
          <a:p>
            <a:r>
              <a:rPr lang="nl-BE" dirty="0" smtClean="0"/>
              <a:t>a</a:t>
            </a:r>
            <a:r>
              <a:rPr lang="nl-BE" dirty="0"/>
              <a:t>)</a:t>
            </a:r>
            <a:r>
              <a:rPr lang="nl-BE" dirty="0" smtClean="0"/>
              <a:t> </a:t>
            </a:r>
            <a:r>
              <a:rPr lang="fr-FR" dirty="0" smtClean="0"/>
              <a:t>Les types de variables (simples)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Les types simple </a:t>
            </a:r>
            <a:r>
              <a:rPr lang="fr-FR" dirty="0" smtClean="0"/>
              <a:t>: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       —&gt;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entier</a:t>
            </a:r>
            <a:r>
              <a:rPr lang="en-US" dirty="0"/>
              <a:t>                   —&gt; ex : a=3, count=0</a:t>
            </a:r>
          </a:p>
          <a:p>
            <a:pPr lvl="1"/>
            <a:r>
              <a:rPr lang="en-US" dirty="0"/>
              <a:t>Float    —&gt;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réel</a:t>
            </a:r>
            <a:r>
              <a:rPr lang="en-US" dirty="0"/>
              <a:t>                       —&gt; ex : </a:t>
            </a:r>
            <a:r>
              <a:rPr lang="en-US" dirty="0" err="1"/>
              <a:t>my_float</a:t>
            </a:r>
            <a:r>
              <a:rPr lang="en-US" dirty="0"/>
              <a:t>=1.3, b=1.378</a:t>
            </a:r>
          </a:p>
          <a:p>
            <a:pPr lvl="1"/>
            <a:r>
              <a:rPr lang="en-US" dirty="0"/>
              <a:t>String  —&gt; 1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plusieurs</a:t>
            </a:r>
            <a:r>
              <a:rPr lang="en-US" dirty="0"/>
              <a:t> </a:t>
            </a:r>
            <a:r>
              <a:rPr lang="en-US" dirty="0" err="1"/>
              <a:t>caractères</a:t>
            </a:r>
            <a:r>
              <a:rPr lang="en-US" dirty="0"/>
              <a:t> —&gt; ex : </a:t>
            </a:r>
            <a:r>
              <a:rPr lang="en-US" dirty="0" err="1"/>
              <a:t>my_string</a:t>
            </a:r>
            <a:r>
              <a:rPr lang="en-US" dirty="0"/>
              <a:t>=« hello world </a:t>
            </a:r>
            <a:r>
              <a:rPr lang="en-US" dirty="0" smtClean="0"/>
              <a:t>»</a:t>
            </a:r>
            <a:endParaRPr lang="fr-FR" dirty="0" smtClean="0"/>
          </a:p>
          <a:p>
            <a:r>
              <a:rPr lang="fr-FR" dirty="0" smtClean="0"/>
              <a:t>Transtypage des variables : la « boite aux lettres » reste la même mais le contenu change </a:t>
            </a:r>
            <a:br>
              <a:rPr lang="fr-FR" dirty="0" smtClean="0"/>
            </a:br>
            <a:r>
              <a:rPr lang="fr-FR" dirty="0" smtClean="0"/>
              <a:t>	&gt;&gt; </a:t>
            </a:r>
            <a:r>
              <a:rPr lang="fr-FR" dirty="0" err="1" smtClean="0"/>
              <a:t>ma_variable</a:t>
            </a:r>
            <a:r>
              <a:rPr lang="fr-FR" dirty="0" smtClean="0"/>
              <a:t> = 2</a:t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dirty="0"/>
              <a:t>&gt;&gt; </a:t>
            </a:r>
            <a:r>
              <a:rPr lang="fr-FR" dirty="0" err="1"/>
              <a:t>ma_variable</a:t>
            </a:r>
            <a:r>
              <a:rPr lang="fr-FR" dirty="0"/>
              <a:t> = </a:t>
            </a:r>
            <a:r>
              <a:rPr lang="fr-FR" dirty="0" smtClean="0"/>
              <a:t>1.77</a:t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dirty="0"/>
              <a:t>&gt;&gt; </a:t>
            </a:r>
            <a:r>
              <a:rPr lang="fr-FR" dirty="0" err="1"/>
              <a:t>ma_variable</a:t>
            </a:r>
            <a:r>
              <a:rPr lang="fr-FR" dirty="0"/>
              <a:t> = </a:t>
            </a:r>
            <a:r>
              <a:rPr lang="fr-FR" dirty="0" smtClean="0"/>
              <a:t>« Hello World! </a:t>
            </a:r>
            <a:r>
              <a:rPr lang="fr-FR" smtClean="0"/>
              <a:t>»</a:t>
            </a:r>
            <a:endParaRPr lang="fr-FR" dirty="0"/>
          </a:p>
          <a:p>
            <a:r>
              <a:rPr lang="fr-FR" dirty="0" smtClean="0"/>
              <a:t>Se renseigner sur une variable : </a:t>
            </a:r>
            <a:br>
              <a:rPr lang="fr-FR" dirty="0" smtClean="0"/>
            </a:br>
            <a:r>
              <a:rPr lang="fr-FR" dirty="0" smtClean="0"/>
              <a:t>	&gt;&gt; </a:t>
            </a:r>
            <a:r>
              <a:rPr lang="fr-FR" dirty="0" err="1" smtClean="0"/>
              <a:t>print</a:t>
            </a:r>
            <a:r>
              <a:rPr lang="fr-FR" dirty="0" smtClean="0"/>
              <a:t>(type(</a:t>
            </a:r>
            <a:r>
              <a:rPr lang="fr-FR" dirty="0" err="1" smtClean="0"/>
              <a:t>ma_variable</a:t>
            </a:r>
            <a:r>
              <a:rPr lang="fr-FR" dirty="0" smtClean="0"/>
              <a:t>))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30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20686" y="365125"/>
            <a:ext cx="9133114" cy="1325563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fr-FR" sz="4400" smtClean="0"/>
              <a:t>b) </a:t>
            </a:r>
            <a:r>
              <a:rPr lang="nl-BE" sz="4400" dirty="0" smtClean="0"/>
              <a:t>Quelques opérations sur les types simples</a:t>
            </a:r>
            <a:br>
              <a:rPr lang="nl-BE" sz="4400" dirty="0" smtClean="0"/>
            </a:b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5758543" cy="4901746"/>
          </a:xfrm>
        </p:spPr>
        <p:txBody>
          <a:bodyPr>
            <a:normAutofit/>
          </a:bodyPr>
          <a:lstStyle/>
          <a:p>
            <a:r>
              <a:rPr lang="fr-FR" sz="2600" dirty="0" smtClean="0"/>
              <a:t>Opérations sur les types Int</a:t>
            </a:r>
            <a:br>
              <a:rPr lang="fr-FR" sz="2600" dirty="0" smtClean="0"/>
            </a:br>
            <a:r>
              <a:rPr lang="fr-FR" sz="2600" dirty="0" smtClean="0"/>
              <a:t>&gt;&gt;</a:t>
            </a:r>
            <a:r>
              <a:rPr lang="fr-FR" sz="2600" dirty="0" err="1"/>
              <a:t>ma_variable</a:t>
            </a:r>
            <a:r>
              <a:rPr lang="fr-FR" sz="2600" dirty="0"/>
              <a:t> = </a:t>
            </a:r>
            <a:r>
              <a:rPr lang="fr-FR" sz="2600" dirty="0" smtClean="0"/>
              <a:t>3</a:t>
            </a:r>
            <a:br>
              <a:rPr lang="fr-FR" sz="2600" dirty="0" smtClean="0"/>
            </a:br>
            <a:r>
              <a:rPr lang="fr-FR" sz="2600" dirty="0" smtClean="0"/>
              <a:t>&gt;&gt;</a:t>
            </a:r>
            <a:r>
              <a:rPr lang="fr-FR" sz="2600" dirty="0" err="1"/>
              <a:t>print</a:t>
            </a:r>
            <a:r>
              <a:rPr lang="fr-FR" sz="2600" dirty="0"/>
              <a:t>(</a:t>
            </a:r>
            <a:r>
              <a:rPr lang="fr-FR" sz="2600" dirty="0" err="1"/>
              <a:t>ma_variable</a:t>
            </a:r>
            <a:r>
              <a:rPr lang="fr-FR" sz="2600" dirty="0"/>
              <a:t>)  </a:t>
            </a:r>
            <a:r>
              <a:rPr lang="fr-FR" sz="2600" dirty="0" smtClean="0"/>
              <a:t/>
            </a:r>
            <a:br>
              <a:rPr lang="fr-FR" sz="2600" dirty="0" smtClean="0"/>
            </a:br>
            <a:r>
              <a:rPr lang="fr-FR" sz="2600" dirty="0" smtClean="0"/>
              <a:t>3</a:t>
            </a:r>
            <a:r>
              <a:rPr lang="fr-FR" sz="2600" dirty="0"/>
              <a:t> </a:t>
            </a:r>
            <a:r>
              <a:rPr lang="fr-FR" sz="2600" dirty="0" smtClean="0"/>
              <a:t/>
            </a:r>
            <a:br>
              <a:rPr lang="fr-FR" sz="2600" dirty="0" smtClean="0"/>
            </a:br>
            <a:r>
              <a:rPr lang="fr-FR" sz="2600" dirty="0" smtClean="0"/>
              <a:t>&gt;&gt;</a:t>
            </a:r>
            <a:r>
              <a:rPr lang="fr-FR" sz="2600" dirty="0" err="1"/>
              <a:t>ma_variable</a:t>
            </a:r>
            <a:r>
              <a:rPr lang="fr-FR" sz="2600" dirty="0"/>
              <a:t> = </a:t>
            </a:r>
            <a:r>
              <a:rPr lang="fr-FR" sz="2600" dirty="0" err="1"/>
              <a:t>ma_variable</a:t>
            </a:r>
            <a:r>
              <a:rPr lang="fr-FR" sz="2600" dirty="0"/>
              <a:t> + 1 </a:t>
            </a:r>
            <a:r>
              <a:rPr lang="fr-FR" sz="2600" dirty="0" smtClean="0"/>
              <a:t/>
            </a:r>
            <a:br>
              <a:rPr lang="fr-FR" sz="2600" dirty="0" smtClean="0"/>
            </a:br>
            <a:r>
              <a:rPr lang="fr-FR" sz="2600" dirty="0" smtClean="0"/>
              <a:t>4</a:t>
            </a:r>
            <a:r>
              <a:rPr lang="fr-FR" sz="2600" dirty="0"/>
              <a:t> </a:t>
            </a:r>
            <a:r>
              <a:rPr lang="fr-FR" sz="2600" dirty="0" smtClean="0"/>
              <a:t/>
            </a:r>
            <a:br>
              <a:rPr lang="fr-FR" sz="2600" dirty="0" smtClean="0"/>
            </a:br>
            <a:r>
              <a:rPr lang="fr-FR" sz="2600" dirty="0" smtClean="0"/>
              <a:t>&gt;&gt;</a:t>
            </a:r>
            <a:r>
              <a:rPr lang="fr-FR" sz="2600" dirty="0" err="1"/>
              <a:t>ma_variable</a:t>
            </a:r>
            <a:r>
              <a:rPr lang="fr-FR" sz="2600" dirty="0"/>
              <a:t> += 1 (raccourci!) </a:t>
            </a:r>
            <a:r>
              <a:rPr lang="fr-FR" sz="2600" dirty="0" smtClean="0"/>
              <a:t/>
            </a:r>
            <a:br>
              <a:rPr lang="fr-FR" sz="2600" dirty="0" smtClean="0"/>
            </a:br>
            <a:r>
              <a:rPr lang="fr-FR" sz="2600" dirty="0" smtClean="0"/>
              <a:t>5</a:t>
            </a:r>
            <a:r>
              <a:rPr lang="fr-FR" sz="2600" dirty="0"/>
              <a:t> </a:t>
            </a:r>
            <a:r>
              <a:rPr lang="fr-FR" sz="2600" dirty="0" smtClean="0"/>
              <a:t/>
            </a:r>
            <a:br>
              <a:rPr lang="fr-FR" sz="2600" dirty="0" smtClean="0"/>
            </a:br>
            <a:r>
              <a:rPr lang="fr-FR" sz="2600" dirty="0" smtClean="0"/>
              <a:t>&gt;&gt;</a:t>
            </a:r>
            <a:r>
              <a:rPr lang="fr-FR" sz="2600" dirty="0" err="1"/>
              <a:t>ma_variable</a:t>
            </a:r>
            <a:r>
              <a:rPr lang="fr-FR" sz="2600" dirty="0"/>
              <a:t>/2 </a:t>
            </a:r>
            <a:r>
              <a:rPr lang="fr-FR" sz="2600" dirty="0" smtClean="0"/>
              <a:t/>
            </a:r>
            <a:br>
              <a:rPr lang="fr-FR" sz="2600" dirty="0" smtClean="0"/>
            </a:br>
            <a:r>
              <a:rPr lang="fr-FR" sz="2600" dirty="0" smtClean="0"/>
              <a:t>2</a:t>
            </a:r>
            <a:r>
              <a:rPr lang="fr-FR" sz="2600" dirty="0"/>
              <a:t> </a:t>
            </a:r>
            <a:r>
              <a:rPr lang="fr-FR" sz="2600" dirty="0" smtClean="0"/>
              <a:t/>
            </a:r>
            <a:br>
              <a:rPr lang="fr-FR" sz="2600" dirty="0" smtClean="0"/>
            </a:br>
            <a:r>
              <a:rPr lang="fr-FR" sz="2600" dirty="0" smtClean="0"/>
              <a:t>&gt;&gt;</a:t>
            </a:r>
            <a:r>
              <a:rPr lang="fr-FR" sz="2600" dirty="0"/>
              <a:t>type(</a:t>
            </a:r>
            <a:r>
              <a:rPr lang="fr-FR" sz="2600" dirty="0" err="1"/>
              <a:t>ma_variable</a:t>
            </a:r>
            <a:r>
              <a:rPr lang="fr-FR" sz="2600" dirty="0"/>
              <a:t>)  </a:t>
            </a:r>
            <a:r>
              <a:rPr lang="fr-FR" sz="2600" dirty="0" smtClean="0"/>
              <a:t/>
            </a:r>
            <a:br>
              <a:rPr lang="fr-FR" sz="2600" dirty="0" smtClean="0"/>
            </a:br>
            <a:r>
              <a:rPr lang="fr-FR" sz="2600" dirty="0" smtClean="0"/>
              <a:t>&lt;</a:t>
            </a:r>
            <a:r>
              <a:rPr lang="fr-FR" sz="2600" dirty="0"/>
              <a:t>type ‘</a:t>
            </a:r>
            <a:r>
              <a:rPr lang="fr-FR" sz="2600" dirty="0" err="1"/>
              <a:t>int</a:t>
            </a:r>
            <a:r>
              <a:rPr lang="fr-FR" sz="2600" dirty="0"/>
              <a:t>’&gt;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596743" y="1825624"/>
            <a:ext cx="5595257" cy="5032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Opérations sur les types </a:t>
            </a:r>
            <a:r>
              <a:rPr lang="fr-FR" dirty="0" err="1" smtClean="0"/>
              <a:t>Float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dirty="0" err="1" smtClean="0"/>
              <a:t>grossomodo</a:t>
            </a:r>
            <a:r>
              <a:rPr lang="fr-FR" dirty="0" smtClean="0"/>
              <a:t> pareil que Int)</a:t>
            </a:r>
            <a:br>
              <a:rPr lang="fr-FR" dirty="0" smtClean="0"/>
            </a:br>
            <a:r>
              <a:rPr lang="fr-FR" dirty="0" smtClean="0"/>
              <a:t>&gt;&gt;</a:t>
            </a:r>
            <a:r>
              <a:rPr lang="fr-FR" dirty="0" err="1"/>
              <a:t>ma_variable</a:t>
            </a:r>
            <a:r>
              <a:rPr lang="fr-FR" dirty="0"/>
              <a:t> = 5.0 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&gt;&gt;</a:t>
            </a:r>
            <a:r>
              <a:rPr lang="fr-FR" dirty="0" err="1"/>
              <a:t>ma_variable</a:t>
            </a:r>
            <a:r>
              <a:rPr lang="fr-FR" dirty="0"/>
              <a:t>/2 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2.5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Opérations sur les types String</a:t>
            </a:r>
            <a:br>
              <a:rPr lang="fr-FR" dirty="0" smtClean="0"/>
            </a:br>
            <a:r>
              <a:rPr lang="fr-FR" dirty="0"/>
              <a:t>&gt;&gt;mot_1 = « Hello  » 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&gt;&gt;</a:t>
            </a:r>
            <a:r>
              <a:rPr lang="fr-FR" dirty="0"/>
              <a:t>mot_2 = « World ! » 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&gt;&gt;</a:t>
            </a:r>
            <a:r>
              <a:rPr lang="fr-FR" dirty="0" err="1"/>
              <a:t>print</a:t>
            </a:r>
            <a:r>
              <a:rPr lang="fr-FR" dirty="0"/>
              <a:t>(mot_1+mot_2) 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Hello </a:t>
            </a:r>
            <a:r>
              <a:rPr lang="fr-FR" dirty="0"/>
              <a:t>World !  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&gt;&gt;</a:t>
            </a:r>
            <a:r>
              <a:rPr lang="fr-FR" dirty="0"/>
              <a:t>mot_1*3 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Hello </a:t>
            </a:r>
            <a:r>
              <a:rPr lang="fr-FR" dirty="0"/>
              <a:t>Hello Hello 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&gt;&gt;</a:t>
            </a:r>
            <a:r>
              <a:rPr lang="fr-FR" dirty="0"/>
              <a:t>mot_1[1] </a:t>
            </a:r>
            <a:r>
              <a:rPr lang="fr-FR" b="1" dirty="0"/>
              <a:t>(!index à partir de 0</a:t>
            </a:r>
            <a:r>
              <a:rPr lang="fr-FR" b="1" dirty="0" smtClean="0"/>
              <a:t>)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8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75857" y="365125"/>
            <a:ext cx="8577942" cy="1325563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fr-FR" sz="4400" smtClean="0"/>
              <a:t>c) </a:t>
            </a:r>
            <a:r>
              <a:rPr lang="nl-BE" sz="4400" dirty="0" smtClean="0"/>
              <a:t>Les types composites : les listes &amp; dictionnaires</a:t>
            </a:r>
            <a:br>
              <a:rPr lang="nl-BE" sz="4400" dirty="0" smtClean="0"/>
            </a:b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5943" y="1825624"/>
            <a:ext cx="6482443" cy="5032375"/>
          </a:xfrm>
        </p:spPr>
        <p:txBody>
          <a:bodyPr>
            <a:normAutofit/>
          </a:bodyPr>
          <a:lstStyle/>
          <a:p>
            <a:r>
              <a:rPr lang="fr-FR" dirty="0" smtClean="0"/>
              <a:t>Les listes </a:t>
            </a:r>
            <a:br>
              <a:rPr lang="fr-FR" dirty="0" smtClean="0"/>
            </a:br>
            <a:r>
              <a:rPr lang="fr-FR" dirty="0" smtClean="0"/>
              <a:t>&gt;&gt;</a:t>
            </a:r>
            <a:r>
              <a:rPr lang="fr-FR" dirty="0" err="1" smtClean="0"/>
              <a:t>ma_liste</a:t>
            </a:r>
            <a:r>
              <a:rPr lang="fr-FR" dirty="0" smtClean="0"/>
              <a:t> = [1, « 1 »,  1.122,« Bonjour »]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&gt;&gt;</a:t>
            </a:r>
            <a:r>
              <a:rPr lang="fr-FR" dirty="0" err="1" smtClean="0"/>
              <a:t>len</a:t>
            </a:r>
            <a:r>
              <a:rPr lang="fr-FR" dirty="0" smtClean="0"/>
              <a:t>(</a:t>
            </a:r>
            <a:r>
              <a:rPr lang="fr-FR" dirty="0" err="1" smtClean="0"/>
              <a:t>ma_liste</a:t>
            </a:r>
            <a:r>
              <a:rPr lang="fr-FR" dirty="0" smtClean="0"/>
              <a:t>)</a:t>
            </a:r>
            <a:br>
              <a:rPr lang="fr-FR" dirty="0" smtClean="0"/>
            </a:br>
            <a:r>
              <a:rPr lang="fr-FR" dirty="0" smtClean="0"/>
              <a:t>4</a:t>
            </a:r>
            <a:br>
              <a:rPr lang="fr-FR" dirty="0" smtClean="0"/>
            </a:br>
            <a:r>
              <a:rPr lang="fr-FR" dirty="0" smtClean="0"/>
              <a:t>&gt;&gt;</a:t>
            </a:r>
            <a:r>
              <a:rPr lang="fr-FR" dirty="0" err="1" smtClean="0"/>
              <a:t>ma_liste</a:t>
            </a:r>
            <a:r>
              <a:rPr lang="fr-FR" dirty="0" smtClean="0"/>
              <a:t>[3]</a:t>
            </a:r>
            <a:br>
              <a:rPr lang="fr-FR" dirty="0" smtClean="0"/>
            </a:br>
            <a:r>
              <a:rPr lang="fr-FR" dirty="0" smtClean="0"/>
              <a:t>Bonjour</a:t>
            </a:r>
            <a:br>
              <a:rPr lang="fr-FR" dirty="0" smtClean="0"/>
            </a:br>
            <a:r>
              <a:rPr lang="fr-FR" dirty="0" smtClean="0"/>
              <a:t>&gt;&gt;</a:t>
            </a:r>
            <a:r>
              <a:rPr lang="fr-FR" dirty="0" err="1" smtClean="0"/>
              <a:t>ma_liste.append</a:t>
            </a:r>
            <a:r>
              <a:rPr lang="fr-FR" dirty="0" smtClean="0"/>
              <a:t>(« new </a:t>
            </a:r>
            <a:r>
              <a:rPr lang="fr-FR" dirty="0" err="1" smtClean="0"/>
              <a:t>element</a:t>
            </a:r>
            <a:r>
              <a:rPr lang="fr-FR" dirty="0" smtClean="0"/>
              <a:t> »)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[1, « 1 »,  1.122, « Bonjour </a:t>
            </a:r>
            <a:r>
              <a:rPr lang="fr-FR" dirty="0" smtClean="0"/>
              <a:t>»,</a:t>
            </a:r>
            <a:r>
              <a:rPr lang="fr-FR" dirty="0"/>
              <a:t> </a:t>
            </a:r>
            <a:r>
              <a:rPr lang="fr-FR" dirty="0" smtClean="0"/>
              <a:t>«</a:t>
            </a:r>
            <a:r>
              <a:rPr lang="fr-FR" dirty="0"/>
              <a:t> new </a:t>
            </a:r>
            <a:r>
              <a:rPr lang="fr-FR" dirty="0" err="1"/>
              <a:t>element</a:t>
            </a:r>
            <a:r>
              <a:rPr lang="fr-FR" dirty="0"/>
              <a:t> </a:t>
            </a:r>
            <a:r>
              <a:rPr lang="fr-FR" dirty="0" smtClean="0"/>
              <a:t>»]</a:t>
            </a:r>
            <a:br>
              <a:rPr lang="fr-FR" dirty="0" smtClean="0"/>
            </a:b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2628904" y="2628900"/>
            <a:ext cx="0" cy="29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>
            <a:off x="4169232" y="2628900"/>
            <a:ext cx="0" cy="29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3211290" y="2634343"/>
            <a:ext cx="0" cy="29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5404762" y="2612571"/>
            <a:ext cx="0" cy="29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662797" y="2824840"/>
            <a:ext cx="76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Index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498275" y="2834127"/>
            <a:ext cx="58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260532" y="2801469"/>
            <a:ext cx="58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080661" y="2834127"/>
            <a:ext cx="58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4025000" y="2824840"/>
            <a:ext cx="58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6496054" y="1825623"/>
            <a:ext cx="5840186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Les dictionnaires </a:t>
            </a:r>
            <a:br>
              <a:rPr lang="fr-FR" dirty="0" smtClean="0"/>
            </a:br>
            <a:r>
              <a:rPr lang="fr-FR" dirty="0" smtClean="0"/>
              <a:t> &gt;&gt;</a:t>
            </a:r>
            <a:r>
              <a:rPr lang="fr-FR" dirty="0" err="1" smtClean="0"/>
              <a:t>dict</a:t>
            </a:r>
            <a:r>
              <a:rPr lang="fr-FR" dirty="0" smtClean="0"/>
              <a:t> = {} </a:t>
            </a:r>
            <a:br>
              <a:rPr lang="fr-FR" dirty="0" smtClean="0"/>
            </a:br>
            <a:r>
              <a:rPr lang="fr-FR" dirty="0" smtClean="0"/>
              <a:t>&gt;&gt;</a:t>
            </a:r>
            <a:r>
              <a:rPr lang="fr-FR" dirty="0" err="1" smtClean="0"/>
              <a:t>len</a:t>
            </a:r>
            <a:r>
              <a:rPr lang="fr-FR" dirty="0" smtClean="0"/>
              <a:t>(</a:t>
            </a:r>
            <a:r>
              <a:rPr lang="fr-FR" dirty="0" err="1" smtClean="0"/>
              <a:t>dict</a:t>
            </a:r>
            <a:r>
              <a:rPr lang="fr-FR" dirty="0" smtClean="0"/>
              <a:t>) </a:t>
            </a:r>
            <a:br>
              <a:rPr lang="fr-FR" dirty="0" smtClean="0"/>
            </a:br>
            <a:r>
              <a:rPr lang="fr-FR" dirty="0" smtClean="0"/>
              <a:t>0 </a:t>
            </a:r>
            <a:br>
              <a:rPr lang="fr-FR" dirty="0" smtClean="0"/>
            </a:br>
            <a:r>
              <a:rPr lang="fr-FR" dirty="0" smtClean="0"/>
              <a:t>&gt;&gt;</a:t>
            </a:r>
            <a:r>
              <a:rPr lang="fr-FR" dirty="0" err="1" smtClean="0"/>
              <a:t>dict</a:t>
            </a:r>
            <a:r>
              <a:rPr lang="fr-FR" dirty="0" smtClean="0"/>
              <a:t>[«computer»]=«ordinateur»</a:t>
            </a:r>
            <a:br>
              <a:rPr lang="fr-FR" dirty="0" smtClean="0"/>
            </a:br>
            <a:r>
              <a:rPr lang="fr-FR" dirty="0" smtClean="0"/>
              <a:t> </a:t>
            </a:r>
            <a:br>
              <a:rPr lang="fr-FR" dirty="0" smtClean="0"/>
            </a:br>
            <a:r>
              <a:rPr lang="fr-FR" dirty="0" smtClean="0"/>
              <a:t>&gt;&gt;</a:t>
            </a:r>
            <a:r>
              <a:rPr lang="fr-FR" dirty="0" err="1" smtClean="0"/>
              <a:t>dict</a:t>
            </a:r>
            <a:r>
              <a:rPr lang="fr-FR" dirty="0" smtClean="0"/>
              <a:t>[«house»]=«maison» </a:t>
            </a:r>
            <a:br>
              <a:rPr lang="fr-FR" dirty="0" smtClean="0"/>
            </a:br>
            <a:r>
              <a:rPr lang="fr-FR" dirty="0" smtClean="0"/>
              <a:t>&gt;&gt;</a:t>
            </a:r>
            <a:r>
              <a:rPr lang="fr-FR" dirty="0" err="1" smtClean="0"/>
              <a:t>print</a:t>
            </a:r>
            <a:r>
              <a:rPr lang="fr-FR" dirty="0" smtClean="0"/>
              <a:t>(</a:t>
            </a:r>
            <a:r>
              <a:rPr lang="fr-FR" dirty="0" err="1" smtClean="0"/>
              <a:t>dict</a:t>
            </a:r>
            <a:r>
              <a:rPr lang="fr-FR" dirty="0" smtClean="0"/>
              <a:t>) </a:t>
            </a:r>
            <a:br>
              <a:rPr lang="fr-FR" dirty="0" smtClean="0"/>
            </a:br>
            <a:r>
              <a:rPr lang="fr-FR" dirty="0" smtClean="0"/>
              <a:t>{«computer»:  «ordinateur», «house»:  «maison»}</a:t>
            </a:r>
            <a:br>
              <a:rPr lang="fr-FR" dirty="0" smtClean="0"/>
            </a:br>
            <a:r>
              <a:rPr lang="fr-FR" dirty="0" smtClean="0"/>
              <a:t>&gt;&gt;</a:t>
            </a:r>
            <a:r>
              <a:rPr lang="fr-FR" dirty="0" err="1" smtClean="0"/>
              <a:t>dict</a:t>
            </a:r>
            <a:r>
              <a:rPr lang="fr-FR" dirty="0" smtClean="0"/>
              <a:t>[« computer »] </a:t>
            </a:r>
            <a:br>
              <a:rPr lang="fr-FR" dirty="0" smtClean="0"/>
            </a:br>
            <a:r>
              <a:rPr lang="fr-FR" dirty="0" smtClean="0"/>
              <a:t>« ordinateur »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8277224" y="3897085"/>
            <a:ext cx="76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clef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0208078" y="3864427"/>
            <a:ext cx="76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valeur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10580917" y="3690255"/>
            <a:ext cx="0" cy="29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8518075" y="3689863"/>
            <a:ext cx="0" cy="29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21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12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35678" y="365125"/>
            <a:ext cx="8918122" cy="1325563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fr-FR" sz="4400" dirty="0" smtClean="0"/>
              <a:t>c) </a:t>
            </a:r>
            <a:r>
              <a:rPr lang="nl-BE" sz="4400" dirty="0" smtClean="0"/>
              <a:t>Les types composites : Un dictionnaire de dictionnaires</a:t>
            </a:r>
            <a:br>
              <a:rPr lang="nl-BE" sz="4400" dirty="0" smtClean="0"/>
            </a:b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fontScale="77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&gt;&gt; </a:t>
            </a:r>
            <a:r>
              <a:rPr lang="fr-FR" dirty="0" err="1" smtClean="0"/>
              <a:t>list_students</a:t>
            </a:r>
            <a:r>
              <a:rPr lang="fr-FR" dirty="0" smtClean="0"/>
              <a:t> = {} </a:t>
            </a:r>
            <a:r>
              <a:rPr lang="fr-FR" dirty="0" smtClean="0">
                <a:solidFill>
                  <a:schemeClr val="accent6"/>
                </a:solidFill>
              </a:rPr>
              <a:t># Créer une liste vide d’étudiants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 smtClean="0"/>
              <a:t>&gt;&gt; </a:t>
            </a:r>
            <a:r>
              <a:rPr lang="fr-FR" dirty="0" err="1" smtClean="0"/>
              <a:t>new_student</a:t>
            </a:r>
            <a:r>
              <a:rPr lang="fr-FR" dirty="0" smtClean="0"/>
              <a:t> = {'</a:t>
            </a:r>
            <a:r>
              <a:rPr lang="fr-FR" dirty="0" err="1" smtClean="0"/>
              <a:t>first_name</a:t>
            </a:r>
            <a:r>
              <a:rPr lang="fr-FR" dirty="0" smtClean="0"/>
              <a:t>': 'Simon', '</a:t>
            </a:r>
            <a:r>
              <a:rPr lang="fr-FR" dirty="0" err="1" smtClean="0"/>
              <a:t>last_name</a:t>
            </a:r>
            <a:r>
              <a:rPr lang="fr-FR" dirty="0" smtClean="0"/>
              <a:t>': 'Jacobs</a:t>
            </a:r>
            <a:r>
              <a:rPr lang="fr-FR" dirty="0"/>
              <a:t>'</a:t>
            </a:r>
            <a:r>
              <a:rPr lang="fr-FR" dirty="0" smtClean="0"/>
              <a:t>, 'age</a:t>
            </a:r>
            <a:r>
              <a:rPr lang="fr-FR" dirty="0"/>
              <a:t>'</a:t>
            </a:r>
            <a:r>
              <a:rPr lang="fr-FR" dirty="0" smtClean="0"/>
              <a:t>:23} </a:t>
            </a:r>
            <a:r>
              <a:rPr lang="fr-FR" dirty="0" smtClean="0">
                <a:solidFill>
                  <a:schemeClr val="accent6"/>
                </a:solidFill>
              </a:rPr>
              <a:t># Créer un nouvel étudiant « Simon Jacobs, 23 ans »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&gt;&gt; </a:t>
            </a:r>
            <a:r>
              <a:rPr lang="fr-FR" dirty="0" err="1" smtClean="0"/>
              <a:t>list_students</a:t>
            </a:r>
            <a:r>
              <a:rPr lang="fr-FR" dirty="0" smtClean="0"/>
              <a:t>['student_1'] = </a:t>
            </a:r>
            <a:r>
              <a:rPr lang="fr-FR" dirty="0" err="1" smtClean="0"/>
              <a:t>new_student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accent6"/>
                </a:solidFill>
              </a:rPr>
              <a:t># Ajouter l’étudiant à la liste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 smtClean="0"/>
              <a:t>&gt;&gt;</a:t>
            </a:r>
            <a:r>
              <a:rPr lang="fr-FR" dirty="0" err="1" smtClean="0"/>
              <a:t>print</a:t>
            </a:r>
            <a:r>
              <a:rPr lang="fr-FR" dirty="0" smtClean="0"/>
              <a:t>(</a:t>
            </a:r>
            <a:r>
              <a:rPr lang="fr-FR" dirty="0" err="1" smtClean="0"/>
              <a:t>list_students</a:t>
            </a:r>
            <a:r>
              <a:rPr lang="fr-FR" dirty="0" smtClean="0"/>
              <a:t>) </a:t>
            </a:r>
            <a:r>
              <a:rPr lang="fr-FR" dirty="0" smtClean="0">
                <a:solidFill>
                  <a:schemeClr val="accent6"/>
                </a:solidFill>
              </a:rPr>
              <a:t># imprimer la liste à la console</a:t>
            </a:r>
            <a:br>
              <a:rPr lang="fr-FR" dirty="0" smtClean="0">
                <a:solidFill>
                  <a:schemeClr val="accent6"/>
                </a:solidFill>
              </a:rPr>
            </a:br>
            <a:r>
              <a:rPr lang="fr-FR" dirty="0"/>
              <a:t>{'student_1': {'</a:t>
            </a:r>
            <a:r>
              <a:rPr lang="fr-FR" dirty="0" err="1"/>
              <a:t>first_name</a:t>
            </a:r>
            <a:r>
              <a:rPr lang="fr-FR" dirty="0"/>
              <a:t>': 'Simon', '</a:t>
            </a:r>
            <a:r>
              <a:rPr lang="fr-FR" dirty="0" err="1"/>
              <a:t>last_name</a:t>
            </a:r>
            <a:r>
              <a:rPr lang="fr-FR" dirty="0"/>
              <a:t>': 'Jacobs', 'age’:23</a:t>
            </a:r>
            <a:r>
              <a:rPr lang="fr-FR" dirty="0" smtClean="0"/>
              <a:t>}}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&gt;&gt; </a:t>
            </a:r>
            <a:r>
              <a:rPr lang="fr-FR" dirty="0" err="1"/>
              <a:t>new_student</a:t>
            </a:r>
            <a:r>
              <a:rPr lang="fr-FR" dirty="0"/>
              <a:t> = {'</a:t>
            </a:r>
            <a:r>
              <a:rPr lang="fr-FR" dirty="0" err="1"/>
              <a:t>first_name</a:t>
            </a:r>
            <a:r>
              <a:rPr lang="fr-FR" dirty="0"/>
              <a:t>': </a:t>
            </a:r>
            <a:r>
              <a:rPr lang="fr-FR" dirty="0" smtClean="0"/>
              <a:t>’Thibault', </a:t>
            </a:r>
            <a:r>
              <a:rPr lang="fr-FR" dirty="0"/>
              <a:t>'</a:t>
            </a:r>
            <a:r>
              <a:rPr lang="fr-FR" dirty="0" err="1"/>
              <a:t>last_name</a:t>
            </a:r>
            <a:r>
              <a:rPr lang="fr-FR" dirty="0"/>
              <a:t>': </a:t>
            </a:r>
            <a:r>
              <a:rPr lang="fr-FR" dirty="0" smtClean="0"/>
              <a:t>’Dupont', </a:t>
            </a:r>
            <a:r>
              <a:rPr lang="fr-FR" dirty="0"/>
              <a:t>'age</a:t>
            </a:r>
            <a:r>
              <a:rPr lang="fr-FR" dirty="0" smtClean="0"/>
              <a:t>':18}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&gt;&gt; </a:t>
            </a:r>
            <a:r>
              <a:rPr lang="fr-FR" dirty="0" err="1"/>
              <a:t>list_students</a:t>
            </a:r>
            <a:r>
              <a:rPr lang="fr-FR" dirty="0"/>
              <a:t>[</a:t>
            </a:r>
            <a:r>
              <a:rPr lang="fr-FR" dirty="0" smtClean="0"/>
              <a:t>'student_2'] </a:t>
            </a:r>
            <a:r>
              <a:rPr lang="fr-FR" dirty="0"/>
              <a:t>= </a:t>
            </a:r>
            <a:r>
              <a:rPr lang="fr-FR" dirty="0" err="1"/>
              <a:t>new_student</a:t>
            </a:r>
            <a:endParaRPr lang="fr-F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/>
              <a:t>&gt;&gt;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list_students</a:t>
            </a:r>
            <a:r>
              <a:rPr lang="fr-FR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 smtClean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 smtClean="0"/>
              <a:t>'student_1</a:t>
            </a:r>
            <a:r>
              <a:rPr lang="fr-FR" dirty="0"/>
              <a:t>': {'</a:t>
            </a:r>
            <a:r>
              <a:rPr lang="fr-FR" dirty="0" err="1"/>
              <a:t>first_name</a:t>
            </a:r>
            <a:r>
              <a:rPr lang="fr-FR" dirty="0"/>
              <a:t>': 'Simon', '</a:t>
            </a:r>
            <a:r>
              <a:rPr lang="fr-FR" dirty="0" err="1"/>
              <a:t>last_name</a:t>
            </a:r>
            <a:r>
              <a:rPr lang="fr-FR" dirty="0"/>
              <a:t>': 'Jacobs', 'age’:23</a:t>
            </a:r>
            <a:r>
              <a:rPr lang="fr-FR" dirty="0" smtClean="0"/>
              <a:t>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 smtClean="0"/>
              <a:t>'student_2': </a:t>
            </a:r>
            <a:r>
              <a:rPr lang="fr-FR" dirty="0"/>
              <a:t>{'</a:t>
            </a:r>
            <a:r>
              <a:rPr lang="fr-FR" dirty="0" err="1"/>
              <a:t>first_name</a:t>
            </a:r>
            <a:r>
              <a:rPr lang="fr-FR" dirty="0"/>
              <a:t>': </a:t>
            </a:r>
            <a:r>
              <a:rPr lang="fr-FR" dirty="0" smtClean="0"/>
              <a:t>'</a:t>
            </a:r>
            <a:r>
              <a:rPr lang="fr-FR" dirty="0"/>
              <a:t>Thibault</a:t>
            </a:r>
            <a:r>
              <a:rPr lang="fr-FR" dirty="0" smtClean="0"/>
              <a:t>', </a:t>
            </a:r>
            <a:r>
              <a:rPr lang="fr-FR" dirty="0"/>
              <a:t>'</a:t>
            </a:r>
            <a:r>
              <a:rPr lang="fr-FR" dirty="0" err="1"/>
              <a:t>last_name</a:t>
            </a:r>
            <a:r>
              <a:rPr lang="fr-FR" dirty="0"/>
              <a:t>': </a:t>
            </a:r>
            <a:r>
              <a:rPr lang="fr-FR" dirty="0" smtClean="0"/>
              <a:t>'</a:t>
            </a:r>
            <a:r>
              <a:rPr lang="fr-FR" dirty="0"/>
              <a:t>Dupont</a:t>
            </a:r>
            <a:r>
              <a:rPr lang="fr-FR" dirty="0" smtClean="0"/>
              <a:t>', </a:t>
            </a:r>
            <a:r>
              <a:rPr lang="fr-FR" dirty="0"/>
              <a:t>'age</a:t>
            </a:r>
            <a:r>
              <a:rPr lang="fr-FR" dirty="0" smtClean="0"/>
              <a:t>’:18}</a:t>
            </a:r>
            <a:endParaRPr lang="fr-F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 smtClean="0"/>
              <a:t>}</a:t>
            </a:r>
            <a:endParaRPr lang="fr-F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dirty="0"/>
          </a:p>
        </p:txBody>
      </p:sp>
      <p:sp>
        <p:nvSpPr>
          <p:cNvPr id="4" name="Accolade fermante 3"/>
          <p:cNvSpPr/>
          <p:nvPr/>
        </p:nvSpPr>
        <p:spPr>
          <a:xfrm rot="5400000">
            <a:off x="4865120" y="-506983"/>
            <a:ext cx="300947" cy="8354786"/>
          </a:xfrm>
          <a:prstGeom prst="rightBrace">
            <a:avLst>
              <a:gd name="adj1" fmla="val 8333"/>
              <a:gd name="adj2" fmla="val 492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ccolade fermante 14"/>
          <p:cNvSpPr/>
          <p:nvPr/>
        </p:nvSpPr>
        <p:spPr>
          <a:xfrm rot="5400000">
            <a:off x="5653198" y="738299"/>
            <a:ext cx="322267" cy="6757307"/>
          </a:xfrm>
          <a:prstGeom prst="rightBrace">
            <a:avLst>
              <a:gd name="adj1" fmla="val 8333"/>
              <a:gd name="adj2" fmla="val 492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3257550" y="4157145"/>
            <a:ext cx="567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Dictionnaire contenant les caractéristique </a:t>
            </a:r>
            <a:r>
              <a:rPr lang="fr-FR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d’un étudiant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124200" y="3747620"/>
            <a:ext cx="442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Dictionnaire contenant tous les étudiants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9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2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98183" y="432593"/>
            <a:ext cx="7358742" cy="1325563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fr-FR" sz="4400" dirty="0" smtClean="0"/>
              <a:t>d)</a:t>
            </a:r>
            <a:r>
              <a:rPr lang="nl-BE" sz="4400" dirty="0" smtClean="0"/>
              <a:t> Les instruction de contrôles : les conditions</a:t>
            </a:r>
            <a:r>
              <a:rPr lang="fr-FR" sz="4400" dirty="0" smtClean="0"/>
              <a:t> 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6003471" cy="4351338"/>
          </a:xfrm>
        </p:spPr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if condition1 : </a:t>
            </a:r>
            <a:br>
              <a:rPr lang="fr-FR" dirty="0" smtClean="0"/>
            </a:br>
            <a:r>
              <a:rPr lang="fr-FR" dirty="0" smtClean="0"/>
              <a:t>	bloc1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 err="1" smtClean="0"/>
              <a:t>elif</a:t>
            </a:r>
            <a:r>
              <a:rPr lang="fr-FR" dirty="0" smtClean="0"/>
              <a:t> condition2 </a:t>
            </a:r>
            <a:r>
              <a:rPr lang="fr-FR" dirty="0"/>
              <a:t>: </a:t>
            </a:r>
            <a:br>
              <a:rPr lang="fr-FR" dirty="0"/>
            </a:br>
            <a:r>
              <a:rPr lang="fr-FR" dirty="0"/>
              <a:t>	</a:t>
            </a:r>
            <a:r>
              <a:rPr lang="fr-FR" dirty="0" smtClean="0"/>
              <a:t>bloc2 </a:t>
            </a:r>
            <a:endParaRPr lang="fr-F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 err="1" smtClean="0"/>
              <a:t>else</a:t>
            </a:r>
            <a:r>
              <a:rPr lang="fr-FR" dirty="0" smtClean="0"/>
              <a:t> </a:t>
            </a:r>
            <a:r>
              <a:rPr lang="fr-FR" dirty="0"/>
              <a:t>: </a:t>
            </a:r>
            <a:br>
              <a:rPr lang="fr-FR" dirty="0"/>
            </a:br>
            <a:r>
              <a:rPr lang="fr-FR" dirty="0"/>
              <a:t>	</a:t>
            </a:r>
            <a:r>
              <a:rPr lang="fr-FR" dirty="0" smtClean="0"/>
              <a:t>bloc3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L’évaluation d’une condition renvoie « vrai » ou « faux » (booléen). Si la condition est vraie, le bloc est évalué. Si elle est fausse, on évalue la condition suivante. Si aucune condition n’est vérifiée, on effectue le bloc 3.</a:t>
            </a:r>
            <a:endParaRPr lang="fr-F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7228114" y="2043339"/>
            <a:ext cx="60034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fr-FR" dirty="0" smtClean="0"/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fr-FR" dirty="0" smtClean="0"/>
              <a:t>a = 100 </a:t>
            </a:r>
            <a:br>
              <a:rPr lang="fr-FR" dirty="0" smtClean="0"/>
            </a:br>
            <a:r>
              <a:rPr lang="fr-FR" dirty="0" smtClean="0"/>
              <a:t>if a&lt;0 : </a:t>
            </a:r>
            <a:br>
              <a:rPr lang="fr-FR" dirty="0" smtClean="0"/>
            </a:br>
            <a:r>
              <a:rPr lang="fr-FR" dirty="0" smtClean="0"/>
              <a:t>   </a:t>
            </a:r>
            <a:r>
              <a:rPr lang="fr-FR" dirty="0" err="1" smtClean="0"/>
              <a:t>print</a:t>
            </a:r>
            <a:r>
              <a:rPr lang="fr-FR" dirty="0" smtClean="0"/>
              <a:t>(« a est négatif »)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fr-FR" dirty="0" err="1" smtClean="0"/>
              <a:t>elif</a:t>
            </a:r>
            <a:r>
              <a:rPr lang="fr-FR" dirty="0" smtClean="0"/>
              <a:t> a&gt;0 :</a:t>
            </a:r>
            <a:br>
              <a:rPr lang="fr-FR" dirty="0" smtClean="0"/>
            </a:br>
            <a:r>
              <a:rPr lang="fr-FR" dirty="0" smtClean="0"/>
              <a:t>   </a:t>
            </a:r>
            <a:r>
              <a:rPr lang="fr-FR" dirty="0" err="1" smtClean="0"/>
              <a:t>print</a:t>
            </a:r>
            <a:r>
              <a:rPr lang="fr-FR" dirty="0" smtClean="0"/>
              <a:t>(« a est positif »)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fr-FR" dirty="0" err="1" smtClean="0"/>
              <a:t>else</a:t>
            </a:r>
            <a:r>
              <a:rPr lang="fr-FR" dirty="0" smtClean="0"/>
              <a:t> : </a:t>
            </a:r>
            <a:br>
              <a:rPr lang="fr-FR" dirty="0" smtClean="0"/>
            </a:br>
            <a:r>
              <a:rPr lang="fr-FR" dirty="0" smtClean="0"/>
              <a:t>   </a:t>
            </a:r>
            <a:r>
              <a:rPr lang="fr-FR" dirty="0" err="1" smtClean="0"/>
              <a:t>print</a:t>
            </a:r>
            <a:r>
              <a:rPr lang="fr-FR" dirty="0" smtClean="0"/>
              <a:t>(« a est nul »)</a:t>
            </a:r>
            <a:br>
              <a:rPr lang="fr-FR" dirty="0" smtClean="0"/>
            </a:b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16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63586" y="309337"/>
            <a:ext cx="7287986" cy="1325563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fr-FR" sz="4400" dirty="0" smtClean="0"/>
              <a:t>d)</a:t>
            </a:r>
            <a:r>
              <a:rPr lang="nl-BE" sz="4400" dirty="0" smtClean="0"/>
              <a:t> Les instruction de contrôles : les boucles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4403271" cy="435133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Les boucles </a:t>
            </a:r>
            <a:r>
              <a:rPr lang="fr-FR" dirty="0" err="1" smtClean="0"/>
              <a:t>while</a:t>
            </a:r>
            <a:r>
              <a:rPr lang="fr-FR" dirty="0" smtClean="0"/>
              <a:t> :</a:t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dirty="0" err="1" smtClean="0"/>
              <a:t>while</a:t>
            </a:r>
            <a:r>
              <a:rPr lang="fr-FR" dirty="0" smtClean="0"/>
              <a:t> condition : </a:t>
            </a:r>
            <a:br>
              <a:rPr lang="fr-FR" dirty="0" smtClean="0"/>
            </a:br>
            <a:r>
              <a:rPr lang="fr-FR" dirty="0" smtClean="0"/>
              <a:t>		bloc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Les boucles for : </a:t>
            </a:r>
            <a:br>
              <a:rPr lang="fr-FR" dirty="0" smtClean="0"/>
            </a:br>
            <a:r>
              <a:rPr lang="fr-FR" dirty="0" smtClean="0"/>
              <a:t>	for item in </a:t>
            </a:r>
            <a:r>
              <a:rPr lang="fr-FR" dirty="0" err="1" smtClean="0"/>
              <a:t>list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	bloc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Rem : on peut toujours convertir une </a:t>
            </a:r>
            <a:r>
              <a:rPr lang="fr-FR" dirty="0" err="1" smtClean="0"/>
              <a:t>while</a:t>
            </a:r>
            <a:r>
              <a:rPr lang="fr-FR" dirty="0" smtClean="0"/>
              <a:t> en for et </a:t>
            </a:r>
            <a:r>
              <a:rPr lang="fr-FR" dirty="0" err="1" smtClean="0"/>
              <a:t>invérsément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5905500" y="1825625"/>
            <a:ext cx="58837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Tant que la condition est vérifiée, on effectue le bloc. A chaque nouvelle itération on réévalue la condition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Pour chaque élément de la liste, on effectue le bloc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4294414" y="2334986"/>
            <a:ext cx="1431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4294414" y="3826329"/>
            <a:ext cx="1431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9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21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15986" y="500062"/>
            <a:ext cx="10515600" cy="1325563"/>
          </a:xfrm>
        </p:spPr>
        <p:txBody>
          <a:bodyPr/>
          <a:lstStyle/>
          <a:p>
            <a:r>
              <a:rPr lang="fr-FR" smtClean="0"/>
              <a:t>e) Les fonctions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825625"/>
            <a:ext cx="9840687" cy="4351338"/>
          </a:xfrm>
        </p:spPr>
        <p:txBody>
          <a:bodyPr/>
          <a:lstStyle/>
          <a:p>
            <a:r>
              <a:rPr lang="fr-FR" b="1" dirty="0" smtClean="0"/>
              <a:t>But</a:t>
            </a:r>
            <a:r>
              <a:rPr lang="fr-FR" dirty="0" smtClean="0"/>
              <a:t> : éviter de répéter du code</a:t>
            </a:r>
          </a:p>
          <a:p>
            <a:r>
              <a:rPr lang="fr-FR" b="1" dirty="0" smtClean="0"/>
              <a:t>Syntaxe</a:t>
            </a:r>
            <a:r>
              <a:rPr lang="fr-FR" dirty="0" smtClean="0"/>
              <a:t> : </a:t>
            </a:r>
            <a:br>
              <a:rPr lang="fr-FR" dirty="0" smtClean="0"/>
            </a:br>
            <a:r>
              <a:rPr lang="fr-FR" dirty="0" err="1" smtClean="0"/>
              <a:t>def</a:t>
            </a:r>
            <a:r>
              <a:rPr lang="fr-FR" dirty="0" smtClean="0"/>
              <a:t> </a:t>
            </a:r>
            <a:r>
              <a:rPr lang="fr-FR" dirty="0" err="1" smtClean="0"/>
              <a:t>my_function</a:t>
            </a:r>
            <a:r>
              <a:rPr lang="fr-FR" dirty="0" smtClean="0"/>
              <a:t>(arguments) : </a:t>
            </a:r>
            <a:br>
              <a:rPr lang="fr-FR" dirty="0" smtClean="0"/>
            </a:br>
            <a:r>
              <a:rPr lang="fr-FR" dirty="0" smtClean="0"/>
              <a:t>	bloc</a:t>
            </a:r>
          </a:p>
          <a:p>
            <a:r>
              <a:rPr lang="fr-FR" b="1" dirty="0" smtClean="0"/>
              <a:t>Exemple</a:t>
            </a:r>
            <a:r>
              <a:rPr lang="fr-FR" dirty="0" smtClean="0"/>
              <a:t> :</a:t>
            </a:r>
            <a:br>
              <a:rPr lang="fr-FR" dirty="0" smtClean="0"/>
            </a:br>
            <a:r>
              <a:rPr lang="fr-FR" dirty="0" err="1" smtClean="0"/>
              <a:t>def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dirty="0" smtClean="0"/>
              <a:t>(a, b) : </a:t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dirty="0" err="1" smtClean="0"/>
              <a:t>sum</a:t>
            </a:r>
            <a:r>
              <a:rPr lang="fr-FR" dirty="0" smtClean="0"/>
              <a:t> = a + b</a:t>
            </a:r>
            <a:br>
              <a:rPr lang="fr-FR" dirty="0" smtClean="0"/>
            </a:br>
            <a:r>
              <a:rPr lang="fr-FR" dirty="0" smtClean="0"/>
              <a:t>	return </a:t>
            </a:r>
            <a:r>
              <a:rPr lang="fr-FR" dirty="0" err="1" smtClean="0"/>
              <a:t>sum</a:t>
            </a:r>
            <a:r>
              <a:rPr lang="fr-FR" dirty="0" smtClean="0"/>
              <a:t> </a:t>
            </a:r>
          </a:p>
          <a:p>
            <a:r>
              <a:rPr lang="fr-FR" dirty="0" smtClean="0"/>
              <a:t>Créer une fonction qui additionne tous les éléments d’une liste? 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31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8058" y="432593"/>
            <a:ext cx="7962900" cy="1325563"/>
          </a:xfrm>
        </p:spPr>
        <p:txBody>
          <a:bodyPr/>
          <a:lstStyle/>
          <a:p>
            <a:r>
              <a:rPr lang="fr-FR" dirty="0" smtClean="0"/>
              <a:t>e) Les fonctions : </a:t>
            </a:r>
            <a:r>
              <a:rPr lang="fr-FR" dirty="0" err="1" smtClean="0"/>
              <a:t>print</a:t>
            </a:r>
            <a:r>
              <a:rPr lang="fr-FR" dirty="0" smtClean="0"/>
              <a:t> vs return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Return n’est pas une fonction !</a:t>
            </a:r>
          </a:p>
          <a:p>
            <a:pPr fontAlgn="base"/>
            <a:r>
              <a:rPr lang="fr-FR" b="1" dirty="0" err="1"/>
              <a:t>print</a:t>
            </a:r>
            <a:r>
              <a:rPr lang="fr-FR" dirty="0"/>
              <a:t>: </a:t>
            </a:r>
            <a:r>
              <a:rPr lang="fr-FR" dirty="0" smtClean="0"/>
              <a:t>donne la valeur </a:t>
            </a:r>
            <a:r>
              <a:rPr lang="fr-FR" u="sng" dirty="0" smtClean="0"/>
              <a:t>à l’utilisateur </a:t>
            </a:r>
            <a:r>
              <a:rPr lang="fr-FR" dirty="0" smtClean="0"/>
              <a:t>sous forme d’un String affiché à la console de l’utilisateur. Le programme ne garde pas la valeur en mémoire</a:t>
            </a:r>
            <a:br>
              <a:rPr lang="fr-FR" dirty="0" smtClean="0"/>
            </a:br>
            <a:r>
              <a:rPr lang="fr-FR" dirty="0" smtClean="0">
                <a:sym typeface="Wingdings"/>
              </a:rPr>
              <a:t> on l’utilise très peu dans un projet web (sauf pour </a:t>
            </a:r>
            <a:r>
              <a:rPr lang="fr-FR" dirty="0" err="1" smtClean="0">
                <a:sym typeface="Wingdings"/>
              </a:rPr>
              <a:t>débugguer</a:t>
            </a:r>
            <a:r>
              <a:rPr lang="fr-FR" dirty="0" smtClean="0">
                <a:sym typeface="Wingdings"/>
              </a:rPr>
              <a:t>)</a:t>
            </a:r>
            <a:endParaRPr lang="fr-FR" dirty="0" smtClean="0"/>
          </a:p>
          <a:p>
            <a:pPr fontAlgn="base"/>
            <a:r>
              <a:rPr lang="fr-FR" b="1" dirty="0" smtClean="0"/>
              <a:t>return</a:t>
            </a:r>
            <a:r>
              <a:rPr lang="fr-FR" dirty="0"/>
              <a:t>: </a:t>
            </a:r>
            <a:r>
              <a:rPr lang="fr-FR" dirty="0" smtClean="0"/>
              <a:t>donne la valeur </a:t>
            </a:r>
            <a:r>
              <a:rPr lang="fr-FR" u="sng" dirty="0" smtClean="0"/>
              <a:t>au programme</a:t>
            </a:r>
            <a:r>
              <a:rPr lang="fr-FR" dirty="0" smtClean="0"/>
              <a:t>. L’élément qui appelle la fonction mémorise cette valeur et son type (booléen, </a:t>
            </a:r>
            <a:r>
              <a:rPr lang="fr-FR" dirty="0" err="1" smtClean="0"/>
              <a:t>int</a:t>
            </a:r>
            <a:r>
              <a:rPr lang="fr-FR" dirty="0" smtClean="0"/>
              <a:t>,</a:t>
            </a:r>
            <a:r>
              <a:rPr lang="mr-IN" dirty="0" smtClean="0"/>
              <a:t>…</a:t>
            </a:r>
            <a:r>
              <a:rPr lang="nl-BE" dirty="0" smtClean="0"/>
              <a:t>).</a:t>
            </a:r>
            <a:br>
              <a:rPr lang="nl-BE" dirty="0" smtClean="0"/>
            </a:br>
            <a:r>
              <a:rPr lang="nl-BE" dirty="0" smtClean="0">
                <a:sym typeface="Wingdings"/>
              </a:rPr>
              <a:t> très utilisé dans un projet web</a:t>
            </a:r>
          </a:p>
          <a:p>
            <a:pPr fontAlgn="base"/>
            <a:r>
              <a:rPr lang="nl-BE" dirty="0" smtClean="0">
                <a:sym typeface="Wingdings"/>
              </a:rPr>
              <a:t>Exemple : </a:t>
            </a:r>
            <a:br>
              <a:rPr lang="nl-BE" dirty="0" smtClean="0">
                <a:sym typeface="Wingdings"/>
              </a:rPr>
            </a:br>
            <a:r>
              <a:rPr lang="nl-BE" dirty="0" smtClean="0">
                <a:sym typeface="Wingdings"/>
              </a:rPr>
              <a:t/>
            </a:r>
            <a:br>
              <a:rPr lang="nl-BE" dirty="0" smtClean="0">
                <a:sym typeface="Wingdings"/>
              </a:rPr>
            </a:br>
            <a:r>
              <a:rPr lang="nl-BE" dirty="0" smtClean="0"/>
              <a:t>def </a:t>
            </a:r>
            <a:r>
              <a:rPr lang="nl-BE" dirty="0"/>
              <a:t>ret(): </a:t>
            </a:r>
            <a:br>
              <a:rPr lang="nl-BE" dirty="0"/>
            </a:br>
            <a:r>
              <a:rPr lang="nl-BE" dirty="0" smtClean="0"/>
              <a:t>	return 3</a:t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def </a:t>
            </a:r>
            <a:r>
              <a:rPr lang="nl-BE" dirty="0"/>
              <a:t>pri(): 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	print(3)</a:t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597730" y="4457700"/>
            <a:ext cx="6542313" cy="2008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&gt;&gt; 4 + ret() 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7 </a:t>
            </a:r>
            <a:r>
              <a:rPr lang="nl-BE" sz="2400" dirty="0"/>
              <a:t/>
            </a:r>
            <a:br>
              <a:rPr lang="nl-BE" sz="2400" dirty="0"/>
            </a:br>
            <a:r>
              <a:rPr lang="nl-BE" sz="2400" dirty="0"/>
              <a:t>&gt;&gt; 4 + pri() </a:t>
            </a:r>
            <a:endParaRPr lang="nl-BE" sz="2400" dirty="0" smtClean="0"/>
          </a:p>
          <a:p>
            <a:r>
              <a:rPr lang="nl-BE" sz="2400" dirty="0" smtClean="0"/>
              <a:t>3 </a:t>
            </a:r>
            <a:r>
              <a:rPr lang="nl-BE" sz="2400" dirty="0"/>
              <a:t/>
            </a:r>
            <a:br>
              <a:rPr lang="nl-BE" sz="2400" dirty="0"/>
            </a:br>
            <a:r>
              <a:rPr lang="nl-BE" sz="2400" dirty="0"/>
              <a:t>&gt;&gt;&gt; TypeError cannot add int and NoneType</a:t>
            </a:r>
            <a:endParaRPr lang="fr-FR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0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23115" y="366372"/>
            <a:ext cx="5708879" cy="1325563"/>
          </a:xfrm>
        </p:spPr>
        <p:txBody>
          <a:bodyPr/>
          <a:lstStyle/>
          <a:p>
            <a:r>
              <a:rPr lang="fr-FR" dirty="0" smtClean="0"/>
              <a:t>Tables des matières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30090" y="1825625"/>
            <a:ext cx="7878288" cy="4351338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plan du cours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Comment fonctionne un site web ?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 smtClean="0"/>
              <a:t>Site statique vs dynamique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 smtClean="0"/>
              <a:t>Fonctionnement d’un site web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Programmation orienté objet et </a:t>
            </a:r>
            <a:r>
              <a:rPr lang="fr-FR" dirty="0" err="1" smtClean="0"/>
              <a:t>framework</a:t>
            </a:r>
            <a:r>
              <a:rPr lang="fr-FR" dirty="0" smtClean="0"/>
              <a:t> MVC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 smtClean="0"/>
              <a:t>Un objet, c’est quoi?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 smtClean="0"/>
              <a:t>Les cas d’utilisation (use cases) 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 smtClean="0"/>
              <a:t>Django et le MVC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Rappel sur le langage Python </a:t>
            </a:r>
          </a:p>
          <a:p>
            <a:pPr marL="971550" lvl="1" indent="-514350">
              <a:buFont typeface="+mj-lt"/>
              <a:buAutoNum type="alphaLcParenR"/>
            </a:pPr>
            <a:r>
              <a:rPr lang="nl-BE" dirty="0" smtClean="0"/>
              <a:t>Les types de variables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nl-BE" dirty="0" smtClean="0"/>
              <a:t>Quelques opérations sur les types simples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nl-BE" dirty="0" smtClean="0"/>
              <a:t>Les types composites : les listes &amp; dictionnaires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nl-BE" dirty="0" smtClean="0"/>
              <a:t>Les instruction de contrôles : conditions &amp; boucles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nl-BE" dirty="0" smtClean="0"/>
              <a:t>Les fonctions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nl-BE" dirty="0" smtClean="0"/>
              <a:t>Import et from : accès aux bibliothèques de Python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Exercices </a:t>
            </a:r>
          </a:p>
        </p:txBody>
      </p:sp>
      <p:sp>
        <p:nvSpPr>
          <p:cNvPr id="4" name="Parenthèse fermante 3"/>
          <p:cNvSpPr/>
          <p:nvPr/>
        </p:nvSpPr>
        <p:spPr>
          <a:xfrm>
            <a:off x="6694719" y="1759404"/>
            <a:ext cx="65314" cy="34607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Parenthèse fermante 4"/>
          <p:cNvSpPr/>
          <p:nvPr/>
        </p:nvSpPr>
        <p:spPr>
          <a:xfrm>
            <a:off x="6694719" y="2171700"/>
            <a:ext cx="45719" cy="71255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Parenthèse fermante 5"/>
          <p:cNvSpPr/>
          <p:nvPr/>
        </p:nvSpPr>
        <p:spPr>
          <a:xfrm>
            <a:off x="6694719" y="2955471"/>
            <a:ext cx="65314" cy="92483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Parenthèse fermante 6"/>
          <p:cNvSpPr/>
          <p:nvPr/>
        </p:nvSpPr>
        <p:spPr>
          <a:xfrm>
            <a:off x="6694719" y="3951514"/>
            <a:ext cx="65314" cy="156391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Parenthèse fermante 7"/>
          <p:cNvSpPr/>
          <p:nvPr/>
        </p:nvSpPr>
        <p:spPr>
          <a:xfrm>
            <a:off x="6694719" y="5586639"/>
            <a:ext cx="65314" cy="34607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7053947" y="1759404"/>
            <a:ext cx="107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2 min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053947" y="2281136"/>
            <a:ext cx="107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5 min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53947" y="3230304"/>
            <a:ext cx="107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10 min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053947" y="4548804"/>
            <a:ext cx="107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40 min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053947" y="5586639"/>
            <a:ext cx="107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60 min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15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9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94214" y="365125"/>
            <a:ext cx="8659586" cy="1325563"/>
          </a:xfrm>
        </p:spPr>
        <p:txBody>
          <a:bodyPr/>
          <a:lstStyle/>
          <a:p>
            <a:r>
              <a:rPr lang="fr-FR" smtClean="0"/>
              <a:t>f) </a:t>
            </a:r>
            <a:r>
              <a:rPr lang="nl-BE" dirty="0" smtClean="0"/>
              <a:t>Import et from : accès aux bibliothèques de Python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3600" dirty="0" smtClean="0"/>
              <a:t>Fonctionnalités déjà codés et installées dans des modules (=bibliothèques)</a:t>
            </a:r>
          </a:p>
          <a:p>
            <a:r>
              <a:rPr lang="fr-FR" sz="3600" b="1" dirty="0" smtClean="0"/>
              <a:t>Exemple</a:t>
            </a:r>
            <a:r>
              <a:rPr lang="fr-FR" sz="3600" dirty="0" smtClean="0"/>
              <a:t> : </a:t>
            </a:r>
            <a:br>
              <a:rPr lang="fr-FR" sz="3600" dirty="0" smtClean="0"/>
            </a:br>
            <a:r>
              <a:rPr lang="fr-FR" sz="3600" dirty="0" smtClean="0"/>
              <a:t>import </a:t>
            </a:r>
            <a:r>
              <a:rPr lang="fr-FR" sz="3600" dirty="0" err="1" smtClean="0"/>
              <a:t>random</a:t>
            </a:r>
            <a:r>
              <a:rPr lang="fr-FR" sz="3600" dirty="0" smtClean="0"/>
              <a:t> </a:t>
            </a:r>
            <a:r>
              <a:rPr lang="fr-FR" sz="3600" dirty="0" smtClean="0">
                <a:solidFill>
                  <a:schemeClr val="accent6"/>
                </a:solidFill>
              </a:rPr>
              <a:t># importer la bibliothèque </a:t>
            </a:r>
            <a:r>
              <a:rPr lang="fr-FR" sz="3600" dirty="0" err="1" smtClean="0">
                <a:solidFill>
                  <a:schemeClr val="accent6"/>
                </a:solidFill>
              </a:rPr>
              <a:t>random</a:t>
            </a:r>
            <a:r>
              <a:rPr lang="fr-FR" sz="3600" dirty="0" smtClean="0">
                <a:solidFill>
                  <a:schemeClr val="accent6"/>
                </a:solidFill>
              </a:rPr>
              <a:t/>
            </a:r>
            <a:br>
              <a:rPr lang="fr-FR" sz="3600" dirty="0" smtClean="0">
                <a:solidFill>
                  <a:schemeClr val="accent6"/>
                </a:solidFill>
              </a:rPr>
            </a:br>
            <a:r>
              <a:rPr lang="fr-FR" sz="3600" dirty="0" smtClean="0"/>
              <a:t>import date </a:t>
            </a:r>
            <a:r>
              <a:rPr lang="fr-FR" sz="3600" dirty="0" smtClean="0">
                <a:solidFill>
                  <a:schemeClr val="accent6"/>
                </a:solidFill>
              </a:rPr>
              <a:t># importer la bibliothèque date</a:t>
            </a:r>
            <a:br>
              <a:rPr lang="fr-FR" sz="3600" dirty="0" smtClean="0">
                <a:solidFill>
                  <a:schemeClr val="accent6"/>
                </a:solidFill>
              </a:rPr>
            </a:br>
            <a:r>
              <a:rPr lang="fr-FR" sz="3600" dirty="0" err="1" smtClean="0"/>
              <a:t>from</a:t>
            </a:r>
            <a:r>
              <a:rPr lang="fr-FR" sz="3600" dirty="0" smtClean="0"/>
              <a:t> math import pi </a:t>
            </a:r>
            <a:r>
              <a:rPr lang="fr-FR" sz="3600" dirty="0" smtClean="0">
                <a:solidFill>
                  <a:schemeClr val="accent6"/>
                </a:solidFill>
              </a:rPr>
              <a:t># importer la fonctionnalité pi 						dans la </a:t>
            </a:r>
            <a:r>
              <a:rPr lang="fr-FR" sz="3600" dirty="0" err="1" smtClean="0">
                <a:solidFill>
                  <a:schemeClr val="accent6"/>
                </a:solidFill>
              </a:rPr>
              <a:t>bibliothèquee</a:t>
            </a:r>
            <a:r>
              <a:rPr lang="fr-FR" sz="3600" dirty="0" smtClean="0">
                <a:solidFill>
                  <a:schemeClr val="accent6"/>
                </a:solidFill>
              </a:rPr>
              <a:t> math</a:t>
            </a:r>
          </a:p>
          <a:p>
            <a:r>
              <a:rPr lang="fr-FR" sz="3600" dirty="0" smtClean="0"/>
              <a:t>La bibliothèque date est généralement très utile pour votre projet</a:t>
            </a:r>
            <a:br>
              <a:rPr lang="fr-FR" sz="3600" dirty="0" smtClean="0"/>
            </a:br>
            <a:endParaRPr lang="fr-FR" sz="36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3999" y="279400"/>
            <a:ext cx="9144000" cy="2387600"/>
          </a:xfrm>
        </p:spPr>
        <p:txBody>
          <a:bodyPr/>
          <a:lstStyle/>
          <a:p>
            <a:pPr algn="l"/>
            <a:r>
              <a:rPr lang="fr-FR" dirty="0"/>
              <a:t>5</a:t>
            </a:r>
            <a:r>
              <a:rPr lang="fr-FR" dirty="0" smtClean="0"/>
              <a:t>. </a:t>
            </a:r>
            <a:r>
              <a:rPr lang="nl-BE" dirty="0" smtClean="0"/>
              <a:t>Exercices</a:t>
            </a:r>
            <a:endParaRPr lang="fr-FR" dirty="0"/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1523999" y="2656114"/>
            <a:ext cx="70485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 smtClean="0"/>
              <a:t>Utiliser un </a:t>
            </a:r>
            <a:r>
              <a:rPr lang="fr-FR" dirty="0"/>
              <a:t>compilateur python online (https://</a:t>
            </a:r>
            <a:r>
              <a:rPr lang="fr-FR" dirty="0" err="1" smtClean="0"/>
              <a:t>repl.it</a:t>
            </a:r>
            <a:r>
              <a:rPr lang="fr-FR" dirty="0" smtClean="0"/>
              <a:t>/</a:t>
            </a:r>
            <a:r>
              <a:rPr lang="fr-FR" dirty="0" err="1" smtClean="0"/>
              <a:t>repls</a:t>
            </a:r>
            <a:r>
              <a:rPr lang="fr-FR" dirty="0" smtClean="0"/>
              <a:t>/</a:t>
            </a:r>
            <a:r>
              <a:rPr lang="fr-FR" dirty="0" err="1" smtClean="0"/>
              <a:t>HospitableFlippantTab</a:t>
            </a:r>
            <a:r>
              <a:rPr lang="fr-FR" dirty="0" smtClean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50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20786" y="365125"/>
            <a:ext cx="6792685" cy="1325563"/>
          </a:xfrm>
        </p:spPr>
        <p:txBody>
          <a:bodyPr/>
          <a:lstStyle/>
          <a:p>
            <a:r>
              <a:rPr lang="fr-FR" dirty="0" smtClean="0"/>
              <a:t>5. Exercices </a:t>
            </a:r>
            <a:r>
              <a:rPr lang="mr-IN" dirty="0" smtClean="0"/>
              <a:t>–</a:t>
            </a:r>
            <a:r>
              <a:rPr lang="fr-FR" dirty="0" smtClean="0"/>
              <a:t> Opérations de base sur les 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Vrai ou Faux ?</a:t>
            </a:r>
          </a:p>
          <a:p>
            <a:pPr lvl="1"/>
            <a:r>
              <a:rPr lang="fr-FR" dirty="0"/>
              <a:t>Je peux toujours convertir </a:t>
            </a:r>
            <a:r>
              <a:rPr lang="fr-FR" dirty="0" smtClean="0"/>
              <a:t>le type d’un </a:t>
            </a:r>
            <a:r>
              <a:rPr lang="fr-FR" dirty="0" err="1"/>
              <a:t>int</a:t>
            </a:r>
            <a:r>
              <a:rPr lang="fr-FR" dirty="0"/>
              <a:t> en string</a:t>
            </a:r>
          </a:p>
          <a:p>
            <a:pPr lvl="1"/>
            <a:r>
              <a:rPr lang="fr-FR" dirty="0"/>
              <a:t>Je peux toujours convertir le type d’</a:t>
            </a:r>
            <a:r>
              <a:rPr lang="fr-FR" dirty="0" smtClean="0"/>
              <a:t>un </a:t>
            </a:r>
            <a:r>
              <a:rPr lang="fr-FR" dirty="0" err="1"/>
              <a:t>float</a:t>
            </a:r>
            <a:r>
              <a:rPr lang="fr-FR" dirty="0"/>
              <a:t> en string</a:t>
            </a:r>
          </a:p>
          <a:p>
            <a:pPr lvl="1"/>
            <a:r>
              <a:rPr lang="fr-FR" dirty="0"/>
              <a:t>Je peux toujours convertir le type d’</a:t>
            </a:r>
            <a:r>
              <a:rPr lang="fr-FR" dirty="0" smtClean="0"/>
              <a:t>un </a:t>
            </a:r>
            <a:r>
              <a:rPr lang="fr-FR" dirty="0"/>
              <a:t>string en </a:t>
            </a:r>
            <a:r>
              <a:rPr lang="fr-FR" dirty="0" err="1"/>
              <a:t>int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Je peux parfois convertir le type d’</a:t>
            </a:r>
            <a:r>
              <a:rPr lang="fr-FR" dirty="0" smtClean="0"/>
              <a:t>un </a:t>
            </a:r>
            <a:r>
              <a:rPr lang="fr-FR" dirty="0" err="1"/>
              <a:t>float</a:t>
            </a:r>
            <a:r>
              <a:rPr lang="fr-FR" dirty="0"/>
              <a:t> en </a:t>
            </a:r>
            <a:r>
              <a:rPr lang="fr-FR" dirty="0" err="1"/>
              <a:t>int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p</a:t>
            </a:r>
            <a:r>
              <a:rPr lang="fr-FR" dirty="0" err="1" smtClean="0"/>
              <a:t>rint</a:t>
            </a:r>
            <a:r>
              <a:rPr lang="fr-FR" dirty="0" smtClean="0"/>
              <a:t>(type(3+3.5)) affiche </a:t>
            </a:r>
            <a:r>
              <a:rPr lang="fr-FR" dirty="0" err="1" smtClean="0"/>
              <a:t>float</a:t>
            </a:r>
            <a:r>
              <a:rPr lang="fr-FR" dirty="0" smtClean="0"/>
              <a:t> </a:t>
            </a:r>
          </a:p>
          <a:p>
            <a:r>
              <a:rPr lang="fr-FR" dirty="0" smtClean="0"/>
              <a:t>A quoi sert le « modulo »</a:t>
            </a:r>
          </a:p>
          <a:p>
            <a:r>
              <a:rPr lang="fr-FR" dirty="0" smtClean="0"/>
              <a:t>Comment vérifier rapidement (1 ligne de code) si un nombre est pair?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05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22814" y="365125"/>
            <a:ext cx="6515101" cy="1325563"/>
          </a:xfrm>
        </p:spPr>
        <p:txBody>
          <a:bodyPr>
            <a:normAutofit/>
          </a:bodyPr>
          <a:lstStyle/>
          <a:p>
            <a:r>
              <a:rPr lang="fr-FR" dirty="0" smtClean="0"/>
              <a:t>5. Exercices </a:t>
            </a:r>
            <a:r>
              <a:rPr lang="mr-IN" dirty="0" smtClean="0"/>
              <a:t>–</a:t>
            </a:r>
            <a:r>
              <a:rPr lang="fr-FR" dirty="0" smtClean="0"/>
              <a:t> Opérations de base sur les variables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Que vaut </a:t>
            </a:r>
            <a:r>
              <a:rPr lang="fr-FR" dirty="0" err="1" smtClean="0"/>
              <a:t>ma_variable</a:t>
            </a:r>
            <a:r>
              <a:rPr lang="fr-FR" dirty="0" smtClean="0"/>
              <a:t> à chacune des lignes du code suivant : </a:t>
            </a:r>
            <a:br>
              <a:rPr lang="fr-FR" dirty="0" smtClean="0"/>
            </a:br>
            <a:r>
              <a:rPr lang="mr-IN" dirty="0" smtClean="0"/>
              <a:t>&gt;&gt;&gt; </a:t>
            </a:r>
            <a:r>
              <a:rPr lang="mr-IN" dirty="0" err="1"/>
              <a:t>a</a:t>
            </a:r>
            <a:r>
              <a:rPr lang="mr-IN" dirty="0"/>
              <a:t> = </a:t>
            </a:r>
            <a:r>
              <a:rPr lang="mr-IN" dirty="0" smtClean="0"/>
              <a:t>10</a:t>
            </a:r>
            <a:r>
              <a:rPr lang="nl-BE" dirty="0"/>
              <a:t> 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mr-IN" dirty="0" smtClean="0"/>
              <a:t>&gt;&gt;&gt; </a:t>
            </a:r>
            <a:r>
              <a:rPr lang="mr-IN" dirty="0" err="1"/>
              <a:t>a</a:t>
            </a:r>
            <a:r>
              <a:rPr lang="mr-IN" dirty="0"/>
              <a:t> =+</a:t>
            </a:r>
            <a:r>
              <a:rPr lang="mr-IN" dirty="0" smtClean="0"/>
              <a:t>1</a:t>
            </a:r>
            <a:r>
              <a:rPr lang="nl-BE" dirty="0"/>
              <a:t/>
            </a:r>
            <a:br>
              <a:rPr lang="nl-BE" dirty="0"/>
            </a:br>
            <a:r>
              <a:rPr lang="mr-IN" dirty="0" smtClean="0"/>
              <a:t>&gt;&gt;&gt; </a:t>
            </a:r>
            <a:r>
              <a:rPr lang="mr-IN" dirty="0" err="1"/>
              <a:t>a</a:t>
            </a:r>
            <a:r>
              <a:rPr lang="mr-IN" dirty="0"/>
              <a:t> += </a:t>
            </a:r>
            <a:r>
              <a:rPr lang="mr-IN" dirty="0" smtClean="0"/>
              <a:t>1</a:t>
            </a:r>
            <a:r>
              <a:rPr lang="is-IS" dirty="0"/>
              <a:t/>
            </a:r>
            <a:br>
              <a:rPr lang="is-IS" dirty="0"/>
            </a:br>
            <a:r>
              <a:rPr lang="mr-IN" dirty="0" smtClean="0"/>
              <a:t>&gt;&gt;&gt; </a:t>
            </a:r>
            <a:r>
              <a:rPr lang="nl-BE" dirty="0" smtClean="0"/>
              <a:t>a%2</a:t>
            </a:r>
            <a:r>
              <a:rPr lang="fr-FR" dirty="0"/>
              <a:t/>
            </a:r>
            <a:br>
              <a:rPr lang="fr-FR" dirty="0"/>
            </a:br>
            <a:r>
              <a:rPr lang="mr-IN" dirty="0" smtClean="0"/>
              <a:t>&gt;&gt;&gt; </a:t>
            </a:r>
            <a:r>
              <a:rPr lang="nl-BE" dirty="0" smtClean="0"/>
              <a:t>a = 7</a:t>
            </a:r>
            <a:br>
              <a:rPr lang="nl-BE" dirty="0" smtClean="0"/>
            </a:br>
            <a:r>
              <a:rPr lang="mr-IN" dirty="0" smtClean="0"/>
              <a:t>&gt;&gt;&gt; </a:t>
            </a:r>
            <a:r>
              <a:rPr lang="nl-BE" dirty="0" smtClean="0"/>
              <a:t>a = a%2</a:t>
            </a:r>
            <a:r>
              <a:rPr lang="nl-BE" dirty="0"/>
              <a:t/>
            </a:r>
            <a:br>
              <a:rPr lang="nl-BE" dirty="0"/>
            </a:br>
            <a:r>
              <a:rPr lang="mr-IN" dirty="0" smtClean="0"/>
              <a:t>&gt;&gt;&gt; </a:t>
            </a:r>
            <a:r>
              <a:rPr lang="nl-BE" dirty="0" smtClean="0"/>
              <a:t>b = 7</a:t>
            </a:r>
            <a:r>
              <a:rPr lang="nl-BE" dirty="0"/>
              <a:t/>
            </a:r>
            <a:br>
              <a:rPr lang="nl-BE" dirty="0"/>
            </a:br>
            <a:r>
              <a:rPr lang="mr-IN" dirty="0" smtClean="0"/>
              <a:t>&gt;&gt;&gt; </a:t>
            </a:r>
            <a:r>
              <a:rPr lang="nl-BE" dirty="0" smtClean="0"/>
              <a:t>a = a + b</a:t>
            </a:r>
            <a:br>
              <a:rPr lang="nl-BE" dirty="0" smtClean="0"/>
            </a:br>
            <a:r>
              <a:rPr lang="mr-IN" dirty="0" smtClean="0"/>
              <a:t>&gt;&gt;&gt; </a:t>
            </a:r>
            <a:r>
              <a:rPr lang="nl-BE" dirty="0" smtClean="0"/>
              <a:t>b = a*a*a</a:t>
            </a:r>
            <a:br>
              <a:rPr lang="nl-BE" dirty="0" smtClean="0"/>
            </a:br>
            <a:r>
              <a:rPr lang="mr-IN" dirty="0" smtClean="0"/>
              <a:t>&gt;&gt;&gt; </a:t>
            </a:r>
            <a:r>
              <a:rPr lang="nl-BE" dirty="0" smtClean="0"/>
              <a:t>a = a*a*a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71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02428" y="365125"/>
            <a:ext cx="8251371" cy="1325563"/>
          </a:xfrm>
        </p:spPr>
        <p:txBody>
          <a:bodyPr/>
          <a:lstStyle/>
          <a:p>
            <a:r>
              <a:rPr lang="fr-FR" dirty="0"/>
              <a:t>5. Exercices </a:t>
            </a:r>
            <a:r>
              <a:rPr lang="mr-IN" dirty="0" smtClean="0"/>
              <a:t>–</a:t>
            </a:r>
            <a:r>
              <a:rPr lang="fr-FR" dirty="0" smtClean="0"/>
              <a:t> Les listes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une liste « </a:t>
            </a:r>
            <a:r>
              <a:rPr lang="fr-FR" dirty="0" err="1" smtClean="0"/>
              <a:t>prenoms</a:t>
            </a:r>
            <a:r>
              <a:rPr lang="fr-FR" dirty="0" smtClean="0"/>
              <a:t> » contenant 3 prénoms</a:t>
            </a:r>
          </a:p>
          <a:p>
            <a:r>
              <a:rPr lang="fr-FR" dirty="0" smtClean="0"/>
              <a:t>Accéder au dernier nom de la liste</a:t>
            </a:r>
          </a:p>
          <a:p>
            <a:r>
              <a:rPr lang="fr-FR" dirty="0" smtClean="0"/>
              <a:t>Accéder au dernier élément de la liste si on ne connait pas la longueur de celle-ci</a:t>
            </a:r>
          </a:p>
          <a:p>
            <a:r>
              <a:rPr lang="fr-FR" dirty="0" smtClean="0"/>
              <a:t>Ajouter un </a:t>
            </a:r>
            <a:r>
              <a:rPr lang="fr-FR" dirty="0"/>
              <a:t>prénom </a:t>
            </a:r>
            <a:r>
              <a:rPr lang="fr-FR" dirty="0" smtClean="0"/>
              <a:t>à la fin de la liste</a:t>
            </a:r>
          </a:p>
          <a:p>
            <a:r>
              <a:rPr lang="fr-FR" dirty="0" smtClean="0"/>
              <a:t>Ajouter un </a:t>
            </a:r>
            <a:r>
              <a:rPr lang="fr-FR" dirty="0"/>
              <a:t>prénom </a:t>
            </a:r>
            <a:r>
              <a:rPr lang="fr-FR" dirty="0" smtClean="0"/>
              <a:t>au début de la liste</a:t>
            </a:r>
          </a:p>
          <a:p>
            <a:r>
              <a:rPr lang="fr-FR" dirty="0" smtClean="0"/>
              <a:t>Ajouter un </a:t>
            </a:r>
            <a:r>
              <a:rPr lang="fr-FR" dirty="0"/>
              <a:t>prénom </a:t>
            </a:r>
            <a:r>
              <a:rPr lang="fr-FR" dirty="0" smtClean="0"/>
              <a:t>à la 2</a:t>
            </a:r>
            <a:r>
              <a:rPr lang="fr-FR" baseline="30000" dirty="0" smtClean="0"/>
              <a:t>e</a:t>
            </a:r>
            <a:r>
              <a:rPr lang="fr-FR" dirty="0" smtClean="0"/>
              <a:t> position dans la liste</a:t>
            </a:r>
          </a:p>
          <a:p>
            <a:r>
              <a:rPr lang="fr-FR" dirty="0" smtClean="0"/>
              <a:t>Supprimer le 3</a:t>
            </a:r>
            <a:r>
              <a:rPr lang="fr-FR" baseline="30000" dirty="0" smtClean="0"/>
              <a:t>ème</a:t>
            </a:r>
            <a:r>
              <a:rPr lang="fr-FR" dirty="0" smtClean="0"/>
              <a:t> prénom de la liste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68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00300" y="365125"/>
            <a:ext cx="8953500" cy="1325563"/>
          </a:xfrm>
        </p:spPr>
        <p:txBody>
          <a:bodyPr/>
          <a:lstStyle/>
          <a:p>
            <a:r>
              <a:rPr lang="fr-FR" dirty="0"/>
              <a:t>5. Exercices </a:t>
            </a:r>
            <a:r>
              <a:rPr lang="mr-IN" dirty="0"/>
              <a:t>–</a:t>
            </a:r>
            <a:r>
              <a:rPr lang="fr-FR" dirty="0"/>
              <a:t> Les </a:t>
            </a:r>
            <a:r>
              <a:rPr lang="fr-FR" dirty="0" smtClean="0"/>
              <a:t>dictionnaires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 dictionnaire représentant un appartement contenant les </a:t>
            </a:r>
            <a:r>
              <a:rPr lang="fr-FR" dirty="0" err="1" smtClean="0"/>
              <a:t>caractérisitques</a:t>
            </a:r>
            <a:r>
              <a:rPr lang="fr-FR" dirty="0" smtClean="0"/>
              <a:t> suivantes : tarif (</a:t>
            </a:r>
            <a:r>
              <a:rPr lang="fr-FR" dirty="0" err="1" smtClean="0"/>
              <a:t>float</a:t>
            </a:r>
            <a:r>
              <a:rPr lang="fr-FR" dirty="0" smtClean="0"/>
              <a:t>), titre (string), </a:t>
            </a:r>
            <a:r>
              <a:rPr lang="fr-FR" dirty="0" err="1" smtClean="0"/>
              <a:t>is_paid</a:t>
            </a:r>
            <a:r>
              <a:rPr lang="fr-FR" dirty="0" smtClean="0"/>
              <a:t> (booléen), </a:t>
            </a:r>
            <a:r>
              <a:rPr lang="fr-FR" dirty="0" err="1" smtClean="0"/>
              <a:t>capacity</a:t>
            </a:r>
            <a:r>
              <a:rPr lang="fr-FR" dirty="0" smtClean="0"/>
              <a:t> (</a:t>
            </a:r>
            <a:r>
              <a:rPr lang="fr-FR" dirty="0" err="1" smtClean="0"/>
              <a:t>int</a:t>
            </a:r>
            <a:r>
              <a:rPr lang="fr-FR" dirty="0" smtClean="0"/>
              <a:t>)</a:t>
            </a:r>
          </a:p>
          <a:p>
            <a:r>
              <a:rPr lang="fr-FR" dirty="0" smtClean="0"/>
              <a:t>Créer une liste vide « </a:t>
            </a:r>
            <a:r>
              <a:rPr lang="fr-FR" dirty="0" err="1" smtClean="0"/>
              <a:t>my_flats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Ajouter l’appartement dans la liste</a:t>
            </a:r>
          </a:p>
          <a:p>
            <a:r>
              <a:rPr lang="fr-FR" dirty="0" smtClean="0"/>
              <a:t>Créer un deuxième appartement </a:t>
            </a:r>
          </a:p>
          <a:p>
            <a:r>
              <a:rPr lang="fr-FR" dirty="0" smtClean="0"/>
              <a:t>Ajouter l’appartement dans la liste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12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500" y="365125"/>
            <a:ext cx="8496300" cy="1325563"/>
          </a:xfrm>
        </p:spPr>
        <p:txBody>
          <a:bodyPr/>
          <a:lstStyle/>
          <a:p>
            <a:r>
              <a:rPr lang="fr-FR" dirty="0"/>
              <a:t>5. Exercices </a:t>
            </a:r>
            <a:r>
              <a:rPr lang="mr-IN" dirty="0"/>
              <a:t>–</a:t>
            </a:r>
            <a:r>
              <a:rPr lang="fr-FR" dirty="0"/>
              <a:t> </a:t>
            </a:r>
            <a:r>
              <a:rPr lang="fr-FR" dirty="0" smtClean="0"/>
              <a:t>Les conditions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Ecrire un petit code qui </a:t>
            </a:r>
            <a:r>
              <a:rPr lang="fr-FR" dirty="0" err="1" smtClean="0"/>
              <a:t>print</a:t>
            </a:r>
            <a:r>
              <a:rPr lang="fr-FR" dirty="0"/>
              <a:t> </a:t>
            </a:r>
            <a:r>
              <a:rPr lang="fr-FR" dirty="0" smtClean="0"/>
              <a:t>’ce nombre pair/impair’ si la valeur de la variable est paire ou impaire (le tester avec différentes valeurs) </a:t>
            </a:r>
          </a:p>
          <a:p>
            <a:r>
              <a:rPr lang="fr-FR" dirty="0" smtClean="0"/>
              <a:t>Ecrire un petit code qui </a:t>
            </a:r>
            <a:r>
              <a:rPr lang="fr-FR" dirty="0" err="1" smtClean="0"/>
              <a:t>print</a:t>
            </a:r>
            <a:r>
              <a:rPr lang="fr-FR" dirty="0" smtClean="0"/>
              <a:t> ‘ce nombre est TYPE_DE_LA_VARIABLE’ selon le type de la variable </a:t>
            </a:r>
          </a:p>
          <a:p>
            <a:r>
              <a:rPr lang="fr-FR" dirty="0" smtClean="0"/>
              <a:t>Ecrire un code qui affiche si un nombre est divisible par 7, si un nombre est divisible par 5 et par 2 (ex : pour le nombre 10, il faut un message du genre « ce nombre est divisible par 5 et par 2 »)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79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59528" y="365125"/>
            <a:ext cx="8594271" cy="1325563"/>
          </a:xfrm>
        </p:spPr>
        <p:txBody>
          <a:bodyPr/>
          <a:lstStyle/>
          <a:p>
            <a:r>
              <a:rPr lang="fr-FR" dirty="0"/>
              <a:t>5. Exercices </a:t>
            </a:r>
            <a:r>
              <a:rPr lang="mr-IN" dirty="0"/>
              <a:t>–</a:t>
            </a:r>
            <a:r>
              <a:rPr lang="fr-FR" dirty="0"/>
              <a:t> </a:t>
            </a:r>
            <a:r>
              <a:rPr lang="fr-FR" dirty="0" smtClean="0"/>
              <a:t>Les boucles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une liste de 10 </a:t>
            </a:r>
            <a:r>
              <a:rPr lang="fr-FR" dirty="0" err="1" smtClean="0"/>
              <a:t>int</a:t>
            </a:r>
            <a:r>
              <a:rPr lang="fr-FR" dirty="0" smtClean="0"/>
              <a:t> choisis au hasard entre 0 et 10</a:t>
            </a:r>
          </a:p>
          <a:p>
            <a:r>
              <a:rPr lang="fr-FR" dirty="0" smtClean="0"/>
              <a:t>Itérer sur cette liste pour printer chaque élément de la liste</a:t>
            </a:r>
          </a:p>
          <a:p>
            <a:r>
              <a:rPr lang="fr-FR" dirty="0" smtClean="0"/>
              <a:t>Itérer sur cette liste pour afficher que les éléments aux positions impaires (le 1</a:t>
            </a:r>
            <a:r>
              <a:rPr lang="fr-FR" baseline="30000" dirty="0" smtClean="0"/>
              <a:t>er</a:t>
            </a:r>
            <a:r>
              <a:rPr lang="fr-FR" dirty="0" smtClean="0"/>
              <a:t>, le 3</a:t>
            </a:r>
            <a:r>
              <a:rPr lang="fr-FR" baseline="30000" dirty="0" smtClean="0"/>
              <a:t>e</a:t>
            </a:r>
            <a:r>
              <a:rPr lang="fr-FR" dirty="0" smtClean="0"/>
              <a:t>, le 5</a:t>
            </a:r>
            <a:r>
              <a:rPr lang="fr-FR" baseline="30000" dirty="0" smtClean="0"/>
              <a:t>e</a:t>
            </a:r>
            <a:r>
              <a:rPr lang="fr-FR" dirty="0" smtClean="0"/>
              <a:t>,</a:t>
            </a:r>
            <a:r>
              <a:rPr lang="mr-IN" dirty="0" smtClean="0"/>
              <a:t>…</a:t>
            </a:r>
            <a:r>
              <a:rPr lang="nl-BE" dirty="0" smtClean="0"/>
              <a:t>)</a:t>
            </a:r>
          </a:p>
          <a:p>
            <a:r>
              <a:rPr lang="nl-BE" dirty="0" smtClean="0"/>
              <a:t>Itérer sur la liste pour n’afficher que les éléments pairs</a:t>
            </a:r>
          </a:p>
          <a:p>
            <a:r>
              <a:rPr lang="nl-BE" dirty="0"/>
              <a:t>Itérer sur la liste pour n’afficher que les </a:t>
            </a:r>
            <a:r>
              <a:rPr lang="nl-BE" dirty="0" smtClean="0"/>
              <a:t>nombres premiers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75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0156" y="365125"/>
            <a:ext cx="8463643" cy="1325563"/>
          </a:xfrm>
        </p:spPr>
        <p:txBody>
          <a:bodyPr/>
          <a:lstStyle/>
          <a:p>
            <a:r>
              <a:rPr lang="fr-FR" dirty="0"/>
              <a:t>5. Exercices </a:t>
            </a:r>
            <a:r>
              <a:rPr lang="mr-IN" dirty="0"/>
              <a:t>–</a:t>
            </a:r>
            <a:r>
              <a:rPr lang="fr-FR" dirty="0"/>
              <a:t> </a:t>
            </a:r>
            <a:r>
              <a:rPr lang="fr-FR" dirty="0" smtClean="0"/>
              <a:t>Les fonctions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r>
              <a:rPr lang="fr-FR" dirty="0" smtClean="0"/>
              <a:t>Créer une fonction </a:t>
            </a:r>
            <a:r>
              <a:rPr lang="fr-FR" i="1" dirty="0" err="1" smtClean="0"/>
              <a:t>dingdingbottle</a:t>
            </a:r>
            <a:r>
              <a:rPr lang="fr-FR" i="1" dirty="0" smtClean="0"/>
              <a:t>(</a:t>
            </a:r>
            <a:r>
              <a:rPr lang="fr-FR" i="1" dirty="0" err="1" smtClean="0"/>
              <a:t>value_max</a:t>
            </a:r>
            <a:r>
              <a:rPr lang="fr-FR" i="1" dirty="0" smtClean="0"/>
              <a:t>) </a:t>
            </a:r>
            <a:r>
              <a:rPr lang="fr-FR" dirty="0" smtClean="0"/>
              <a:t>qui affiche les résultats d’un </a:t>
            </a:r>
            <a:r>
              <a:rPr lang="fr-FR" dirty="0" err="1" smtClean="0"/>
              <a:t>dingdingbottle</a:t>
            </a:r>
            <a:r>
              <a:rPr lang="fr-FR" dirty="0" smtClean="0"/>
              <a:t>. Le jeu s’arrête quand on atteint </a:t>
            </a:r>
            <a:r>
              <a:rPr lang="fr-FR" dirty="0" err="1" smtClean="0"/>
              <a:t>value_max</a:t>
            </a:r>
            <a:endParaRPr lang="fr-FR" dirty="0" smtClean="0"/>
          </a:p>
          <a:p>
            <a:r>
              <a:rPr lang="fr-FR" dirty="0" smtClean="0"/>
              <a:t>Créer une fonction </a:t>
            </a:r>
            <a:r>
              <a:rPr lang="fr-FR" i="1" dirty="0" err="1" smtClean="0"/>
              <a:t>say_hello</a:t>
            </a:r>
            <a:r>
              <a:rPr lang="fr-FR" i="1" dirty="0" smtClean="0"/>
              <a:t>(</a:t>
            </a:r>
            <a:r>
              <a:rPr lang="fr-FR" i="1" dirty="0" err="1" smtClean="0"/>
              <a:t>first_name</a:t>
            </a:r>
            <a:r>
              <a:rPr lang="fr-FR" i="1" dirty="0" smtClean="0"/>
              <a:t>) </a:t>
            </a:r>
            <a:r>
              <a:rPr lang="fr-FR" dirty="0" smtClean="0"/>
              <a:t>qui affiche « Hello Simon » si le l’argument </a:t>
            </a:r>
            <a:r>
              <a:rPr lang="fr-FR" dirty="0" err="1" smtClean="0"/>
              <a:t>first_name</a:t>
            </a:r>
            <a:r>
              <a:rPr lang="fr-FR" dirty="0" smtClean="0"/>
              <a:t> vaut « </a:t>
            </a:r>
            <a:r>
              <a:rPr lang="fr-FR" dirty="0"/>
              <a:t>S</a:t>
            </a:r>
            <a:r>
              <a:rPr lang="fr-FR" dirty="0" smtClean="0"/>
              <a:t>imon »</a:t>
            </a:r>
          </a:p>
          <a:p>
            <a:r>
              <a:rPr lang="fr-FR" dirty="0" smtClean="0"/>
              <a:t>Créer une fonction cube(x) qui retourne le cube de x (ex : cube(2) retourne 8) </a:t>
            </a:r>
          </a:p>
          <a:p>
            <a:r>
              <a:rPr lang="fr-FR" dirty="0" smtClean="0"/>
              <a:t>Créer une fonction </a:t>
            </a:r>
            <a:r>
              <a:rPr lang="fr-FR" dirty="0" err="1" smtClean="0"/>
              <a:t>cube_list</a:t>
            </a:r>
            <a:r>
              <a:rPr lang="fr-FR" dirty="0" smtClean="0"/>
              <a:t>(list1) qui retourne une nouvelle liste contenant tous les éléments au cube en faisant appel à la fonction précédente (ex : cube([1,2,3]) retourne [1,8,27]</a:t>
            </a:r>
          </a:p>
          <a:p>
            <a:r>
              <a:rPr lang="mr-IN" dirty="0" smtClean="0"/>
              <a:t>…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35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37014" y="365125"/>
            <a:ext cx="9116786" cy="1325563"/>
          </a:xfrm>
        </p:spPr>
        <p:txBody>
          <a:bodyPr/>
          <a:lstStyle/>
          <a:p>
            <a:r>
              <a:rPr lang="fr-FR" dirty="0"/>
              <a:t>5. Exercices </a:t>
            </a:r>
            <a:r>
              <a:rPr lang="mr-IN" dirty="0"/>
              <a:t>–</a:t>
            </a:r>
            <a:r>
              <a:rPr lang="fr-FR" dirty="0"/>
              <a:t> </a:t>
            </a:r>
            <a:r>
              <a:rPr lang="fr-FR" dirty="0" smtClean="0"/>
              <a:t>On mélange tout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825625"/>
            <a:ext cx="11195957" cy="4351338"/>
          </a:xfrm>
        </p:spPr>
        <p:txBody>
          <a:bodyPr>
            <a:normAutofit fontScale="92500"/>
          </a:bodyPr>
          <a:lstStyle/>
          <a:p>
            <a:r>
              <a:rPr lang="nl-BE" dirty="0" smtClean="0"/>
              <a:t>Créer une fonction “create_student()” qui demande à l’utilisateur :</a:t>
            </a:r>
            <a:br>
              <a:rPr lang="nl-BE" dirty="0" smtClean="0"/>
            </a:br>
            <a:r>
              <a:rPr lang="nl-BE" dirty="0" smtClean="0"/>
              <a:t>	- “</a:t>
            </a:r>
            <a:r>
              <a:rPr lang="nl-BE" dirty="0"/>
              <a:t>Introduisez votre </a:t>
            </a:r>
            <a:r>
              <a:rPr lang="nl-BE" dirty="0" smtClean="0"/>
              <a:t>adresse email:” </a:t>
            </a:r>
            <a:r>
              <a:rPr lang="nl-BE" dirty="0" smtClean="0">
                <a:solidFill>
                  <a:schemeClr val="accent6"/>
                </a:solidFill>
              </a:rPr>
              <a:t># </a:t>
            </a:r>
            <a:r>
              <a:rPr lang="nl-BE" dirty="0" smtClean="0">
                <a:solidFill>
                  <a:schemeClr val="accent6"/>
                </a:solidFill>
                <a:sym typeface="Wingdings"/>
              </a:rPr>
              <a:t> </a:t>
            </a:r>
            <a:r>
              <a:rPr lang="nl-BE" dirty="0" smtClean="0">
                <a:solidFill>
                  <a:schemeClr val="accent6"/>
                </a:solidFill>
              </a:rPr>
              <a:t>EMAIL</a:t>
            </a:r>
            <a:br>
              <a:rPr lang="nl-BE" dirty="0" smtClean="0">
                <a:solidFill>
                  <a:schemeClr val="accent6"/>
                </a:solidFill>
              </a:rPr>
            </a:br>
            <a:r>
              <a:rPr lang="nl-BE" dirty="0" smtClean="0"/>
              <a:t>	- </a:t>
            </a:r>
            <a:r>
              <a:rPr lang="nl-BE" dirty="0"/>
              <a:t>“Introduisez votre </a:t>
            </a:r>
            <a:r>
              <a:rPr lang="nl-BE" dirty="0" smtClean="0"/>
              <a:t>mot de passe:” </a:t>
            </a:r>
            <a:r>
              <a:rPr lang="nl-BE" dirty="0">
                <a:solidFill>
                  <a:schemeClr val="accent6"/>
                </a:solidFill>
              </a:rPr>
              <a:t># </a:t>
            </a:r>
            <a:r>
              <a:rPr lang="nl-BE" dirty="0">
                <a:solidFill>
                  <a:schemeClr val="accent6"/>
                </a:solidFill>
                <a:sym typeface="Wingdings"/>
              </a:rPr>
              <a:t> </a:t>
            </a:r>
            <a:r>
              <a:rPr lang="nl-BE" dirty="0" smtClean="0">
                <a:solidFill>
                  <a:schemeClr val="accent6"/>
                </a:solidFill>
              </a:rPr>
              <a:t>MOT_DE_PASSE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	- “Introduisez votre prénom :” </a:t>
            </a:r>
            <a:r>
              <a:rPr lang="nl-BE" dirty="0">
                <a:solidFill>
                  <a:schemeClr val="accent6"/>
                </a:solidFill>
              </a:rPr>
              <a:t># </a:t>
            </a:r>
            <a:r>
              <a:rPr lang="nl-BE" dirty="0">
                <a:solidFill>
                  <a:schemeClr val="accent6"/>
                </a:solidFill>
                <a:sym typeface="Wingdings"/>
              </a:rPr>
              <a:t> </a:t>
            </a:r>
            <a:r>
              <a:rPr lang="nl-BE" dirty="0" smtClean="0">
                <a:solidFill>
                  <a:schemeClr val="accent6"/>
                </a:solidFill>
              </a:rPr>
              <a:t>FIRST_NAME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	</a:t>
            </a:r>
            <a:r>
              <a:rPr lang="nl-BE" dirty="0" smtClean="0"/>
              <a:t>- </a:t>
            </a:r>
            <a:r>
              <a:rPr lang="nl-BE" dirty="0"/>
              <a:t>“Introduisez votre </a:t>
            </a:r>
            <a:r>
              <a:rPr lang="nl-BE" dirty="0" smtClean="0"/>
              <a:t>age :” </a:t>
            </a:r>
            <a:r>
              <a:rPr lang="nl-BE" dirty="0">
                <a:solidFill>
                  <a:schemeClr val="accent6"/>
                </a:solidFill>
              </a:rPr>
              <a:t># </a:t>
            </a:r>
            <a:r>
              <a:rPr lang="nl-BE" dirty="0">
                <a:solidFill>
                  <a:schemeClr val="accent6"/>
                </a:solidFill>
                <a:sym typeface="Wingdings"/>
              </a:rPr>
              <a:t> </a:t>
            </a:r>
            <a:r>
              <a:rPr lang="nl-BE" dirty="0" smtClean="0">
                <a:solidFill>
                  <a:schemeClr val="accent6"/>
                </a:solidFill>
              </a:rPr>
              <a:t>AGE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Cette fonction renvoit un dictionnaire : {“email”:</a:t>
            </a:r>
            <a:r>
              <a:rPr lang="nl-BE" dirty="0"/>
              <a:t> </a:t>
            </a:r>
            <a:r>
              <a:rPr lang="nl-BE" dirty="0" smtClean="0"/>
              <a:t>EMAIL, </a:t>
            </a:r>
            <a:r>
              <a:rPr lang="nl-BE" dirty="0"/>
              <a:t>“mot_de_passe”: </a:t>
            </a:r>
            <a:r>
              <a:rPr lang="nl-BE" dirty="0" smtClean="0"/>
              <a:t>MOT_DE_PASSE, “first_name”: </a:t>
            </a:r>
            <a:r>
              <a:rPr lang="nl-BE" dirty="0"/>
              <a:t>FIRST_NAME</a:t>
            </a:r>
            <a:r>
              <a:rPr lang="nl-BE" dirty="0" smtClean="0"/>
              <a:t>, “age”: AGE}</a:t>
            </a:r>
          </a:p>
          <a:p>
            <a:r>
              <a:rPr lang="nl-BE" dirty="0" smtClean="0"/>
              <a:t>Améliorer cette fonction pour qu’elle vérifie que le mot de passe contient au moins 8 caractères et renvoie un message d’erreur si ce n’est pas le cas</a:t>
            </a:r>
          </a:p>
          <a:p>
            <a:r>
              <a:rPr lang="nl-BE" dirty="0" smtClean="0"/>
              <a:t>Améliorer cette fonction pour qu’elle demande à l’utilisateur de répéter son mot de passe. Si il introduit 2 mots de passe différents, cela génère une erreur.</a:t>
            </a:r>
          </a:p>
          <a:p>
            <a:endParaRPr lang="nl-BE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7000" y="365125"/>
            <a:ext cx="5415643" cy="1325563"/>
          </a:xfrm>
        </p:spPr>
        <p:txBody>
          <a:bodyPr/>
          <a:lstStyle/>
          <a:p>
            <a:r>
              <a:rPr lang="fr-FR" dirty="0" smtClean="0"/>
              <a:t>1. Le plan du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fr-FR" dirty="0"/>
              <a:t>L’ensemble des aspects  « théoriques » nécessaires à la réalisation d’un site web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nl-BE" b="1" dirty="0"/>
              <a:t>Cours I : Rappel Python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nl-BE" dirty="0">
                <a:hlinkClick r:id="rId2"/>
              </a:rPr>
              <a:t>Cours II : Configuration d’un projet + HTML &amp; CSS</a:t>
            </a:r>
            <a:endParaRPr lang="nl-BE" dirty="0"/>
          </a:p>
          <a:p>
            <a:pPr marL="1371600" lvl="2" indent="-457200">
              <a:buFont typeface="+mj-lt"/>
              <a:buAutoNum type="alphaLcParenR"/>
            </a:pPr>
            <a:r>
              <a:rPr lang="nl-BE" dirty="0">
                <a:hlinkClick r:id="rId3"/>
              </a:rPr>
              <a:t>Cours III : Modèles &amp; Bases de données</a:t>
            </a:r>
            <a:endParaRPr lang="nl-BE" dirty="0"/>
          </a:p>
          <a:p>
            <a:pPr marL="1371600" lvl="2" indent="-457200">
              <a:buFont typeface="+mj-lt"/>
              <a:buAutoNum type="alphaLcParenR"/>
            </a:pPr>
            <a:r>
              <a:rPr lang="nl-BE" dirty="0">
                <a:hlinkClick r:id="rId4"/>
              </a:rPr>
              <a:t>Cours IV : Les formulaires avec Django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Mise en place de 2 projets concrets (</a:t>
            </a:r>
            <a:r>
              <a:rPr lang="fr-FR" dirty="0" err="1"/>
              <a:t>Blablacar</a:t>
            </a:r>
            <a:r>
              <a:rPr lang="fr-FR" dirty="0"/>
              <a:t> &amp; </a:t>
            </a:r>
            <a:r>
              <a:rPr lang="fr-FR" dirty="0" err="1"/>
              <a:t>Airbnb</a:t>
            </a:r>
            <a:r>
              <a:rPr lang="fr-FR" dirty="0"/>
              <a:t>)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fr-FR" dirty="0">
                <a:hlinkClick r:id="rId5"/>
              </a:rPr>
              <a:t>Cours V : Blablacar (live code) </a:t>
            </a:r>
            <a:endParaRPr lang="fr-FR" dirty="0"/>
          </a:p>
          <a:p>
            <a:pPr marL="1371600" lvl="2" indent="-457200">
              <a:buFont typeface="+mj-lt"/>
              <a:buAutoNum type="alphaLcParenR"/>
            </a:pPr>
            <a:r>
              <a:rPr lang="fr-FR" dirty="0">
                <a:hlinkClick r:id="rId6"/>
              </a:rPr>
              <a:t>Cours VI : Airbnb (par les étudiants)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39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4600" y="365125"/>
            <a:ext cx="8839200" cy="1325563"/>
          </a:xfrm>
        </p:spPr>
        <p:txBody>
          <a:bodyPr/>
          <a:lstStyle/>
          <a:p>
            <a:r>
              <a:rPr lang="fr-FR" dirty="0"/>
              <a:t>5. Exercices </a:t>
            </a:r>
            <a:r>
              <a:rPr lang="mr-IN" dirty="0"/>
              <a:t>–</a:t>
            </a:r>
            <a:r>
              <a:rPr lang="fr-FR" dirty="0"/>
              <a:t> </a:t>
            </a:r>
            <a:r>
              <a:rPr lang="fr-FR" dirty="0" smtClean="0"/>
              <a:t>On mélange tout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825625"/>
            <a:ext cx="11195957" cy="4351338"/>
          </a:xfrm>
        </p:spPr>
        <p:txBody>
          <a:bodyPr>
            <a:normAutofit/>
          </a:bodyPr>
          <a:lstStyle/>
          <a:p>
            <a:r>
              <a:rPr lang="nl-BE" dirty="0" smtClean="0"/>
              <a:t>Créer une nouvelle fonction “</a:t>
            </a:r>
            <a:r>
              <a:rPr lang="nl-BE" i="1" dirty="0" smtClean="0"/>
              <a:t>add_student(list, student_dict)” </a:t>
            </a:r>
            <a:r>
              <a:rPr lang="nl-BE" dirty="0" smtClean="0"/>
              <a:t>qui ajoute l’étudiant (créé via la fonction précédente) à la liste </a:t>
            </a:r>
            <a:r>
              <a:rPr lang="nl-BE" i="1" dirty="0" smtClean="0"/>
              <a:t>list</a:t>
            </a:r>
          </a:p>
          <a:p>
            <a:r>
              <a:rPr lang="nl-BE" dirty="0" smtClean="0"/>
              <a:t>Améliorer la méthode </a:t>
            </a:r>
            <a:r>
              <a:rPr lang="nl-BE" dirty="0"/>
              <a:t>“add_student(list, student_dict)” </a:t>
            </a:r>
            <a:r>
              <a:rPr lang="nl-BE" dirty="0" smtClean="0"/>
              <a:t>pour qu’elle vérifie (grâce à l’adresse email) que l’étudiant n’est pas déjà présent dans la liste</a:t>
            </a:r>
          </a:p>
          <a:p>
            <a:r>
              <a:rPr lang="nl-BE" dirty="0" smtClean="0"/>
              <a:t>Créer une fonction “login()” qui demande à l’utilisateur d’introduire son adresse email et son mot de passe. Si le mdp ne correspond pas à l’email, une message d’erreur apparait. Sinon un message de succès apparait “Congrats, FIRST_NAME. You are now logged </a:t>
            </a:r>
            <a:r>
              <a:rPr lang="nl-BE" smtClean="0"/>
              <a:t>in !"</a:t>
            </a:r>
            <a:endParaRPr lang="nl-BE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67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98272" y="365125"/>
            <a:ext cx="7458529" cy="1325563"/>
          </a:xfrm>
        </p:spPr>
        <p:txBody>
          <a:bodyPr/>
          <a:lstStyle/>
          <a:p>
            <a:r>
              <a:rPr lang="fr-FR" dirty="0"/>
              <a:t>5. Exercices </a:t>
            </a:r>
            <a:r>
              <a:rPr lang="mr-IN" dirty="0"/>
              <a:t>–</a:t>
            </a:r>
            <a:r>
              <a:rPr lang="fr-FR" dirty="0"/>
              <a:t> </a:t>
            </a:r>
            <a:r>
              <a:rPr lang="fr-FR" dirty="0" smtClean="0"/>
              <a:t>On mélange tout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825625"/>
            <a:ext cx="11195957" cy="4351338"/>
          </a:xfrm>
        </p:spPr>
        <p:txBody>
          <a:bodyPr>
            <a:normAutofit fontScale="85000" lnSpcReduction="20000"/>
          </a:bodyPr>
          <a:lstStyle/>
          <a:p>
            <a:r>
              <a:rPr lang="nl-BE" dirty="0" smtClean="0"/>
              <a:t>Créer une nouvelle fonction “</a:t>
            </a:r>
            <a:r>
              <a:rPr lang="nl-BE" i="1" dirty="0" smtClean="0"/>
              <a:t>see_all_users(list)”</a:t>
            </a:r>
            <a:r>
              <a:rPr lang="nl-BE" dirty="0" smtClean="0"/>
              <a:t> qui affiche tous les utilisateurs créer de la manière suivante : </a:t>
            </a:r>
            <a:br>
              <a:rPr lang="nl-BE" dirty="0" smtClean="0"/>
            </a:br>
            <a:r>
              <a:rPr lang="nl-BE" dirty="0" smtClean="0"/>
              <a:t>	1. first_name1 (email1)</a:t>
            </a:r>
            <a:br>
              <a:rPr lang="nl-BE" dirty="0" smtClean="0"/>
            </a:br>
            <a:r>
              <a:rPr lang="nl-BE" dirty="0" smtClean="0"/>
              <a:t>	2. first_name2 </a:t>
            </a:r>
            <a:r>
              <a:rPr lang="nl-BE" dirty="0"/>
              <a:t>(</a:t>
            </a:r>
            <a:r>
              <a:rPr lang="nl-BE" dirty="0" smtClean="0"/>
              <a:t>email2)</a:t>
            </a:r>
            <a:br>
              <a:rPr lang="nl-BE" dirty="0" smtClean="0"/>
            </a:br>
            <a:r>
              <a:rPr lang="nl-BE" dirty="0" smtClean="0"/>
              <a:t>	3. </a:t>
            </a:r>
            <a:r>
              <a:rPr lang="mr-IN" dirty="0" smtClean="0"/>
              <a:t>…</a:t>
            </a:r>
            <a:endParaRPr lang="nl-BE" dirty="0"/>
          </a:p>
          <a:p>
            <a:r>
              <a:rPr lang="nl-BE" dirty="0" smtClean="0"/>
              <a:t>Créer une fonction “main()” qui permet de jongler avec tout ça.</a:t>
            </a:r>
            <a:br>
              <a:rPr lang="nl-BE" dirty="0" smtClean="0"/>
            </a:br>
            <a:r>
              <a:rPr lang="nl-BE" dirty="0" smtClean="0"/>
              <a:t>1°. </a:t>
            </a:r>
            <a:r>
              <a:rPr lang="nl-BE" dirty="0"/>
              <a:t>On montre à l’utilisateur les 4 possibilités d’actions : </a:t>
            </a:r>
            <a:br>
              <a:rPr lang="nl-BE" dirty="0"/>
            </a:br>
            <a:r>
              <a:rPr lang="nl-BE" dirty="0" smtClean="0"/>
              <a:t>	What </a:t>
            </a:r>
            <a:r>
              <a:rPr lang="nl-BE" dirty="0"/>
              <a:t>would you like to do</a:t>
            </a:r>
            <a:r>
              <a:rPr lang="nl-BE" dirty="0" smtClean="0"/>
              <a:t>?</a:t>
            </a:r>
            <a:br>
              <a:rPr lang="nl-BE" dirty="0" smtClean="0"/>
            </a:br>
            <a:r>
              <a:rPr lang="nl-BE" dirty="0" smtClean="0"/>
              <a:t>	1</a:t>
            </a:r>
            <a:r>
              <a:rPr lang="nl-BE" dirty="0"/>
              <a:t>. Create a new account </a:t>
            </a:r>
            <a:r>
              <a:rPr lang="nl-BE" dirty="0" smtClean="0"/>
              <a:t>? </a:t>
            </a:r>
            <a:br>
              <a:rPr lang="nl-BE" dirty="0" smtClean="0"/>
            </a:br>
            <a:r>
              <a:rPr lang="nl-BE" dirty="0" smtClean="0"/>
              <a:t>	2</a:t>
            </a:r>
            <a:r>
              <a:rPr lang="nl-BE" dirty="0"/>
              <a:t>. Log in </a:t>
            </a:r>
            <a:r>
              <a:rPr lang="nl-BE" dirty="0" smtClean="0"/>
              <a:t>?</a:t>
            </a:r>
            <a:br>
              <a:rPr lang="nl-BE" dirty="0" smtClean="0"/>
            </a:br>
            <a:r>
              <a:rPr lang="nl-BE" dirty="0" smtClean="0"/>
              <a:t>	3</a:t>
            </a:r>
            <a:r>
              <a:rPr lang="nl-BE" dirty="0"/>
              <a:t>. See all the users </a:t>
            </a:r>
            <a:r>
              <a:rPr lang="nl-BE" dirty="0" smtClean="0"/>
              <a:t>?</a:t>
            </a:r>
            <a:br>
              <a:rPr lang="nl-BE" dirty="0" smtClean="0"/>
            </a:br>
            <a:r>
              <a:rPr lang="nl-BE" dirty="0" smtClean="0"/>
              <a:t>	4</a:t>
            </a:r>
            <a:r>
              <a:rPr lang="nl-BE" dirty="0"/>
              <a:t>. Leave </a:t>
            </a:r>
            <a:r>
              <a:rPr lang="nl-BE" dirty="0" smtClean="0"/>
              <a:t>?</a:t>
            </a:r>
            <a:br>
              <a:rPr lang="nl-BE" dirty="0" smtClean="0"/>
            </a:br>
            <a:r>
              <a:rPr lang="nl-BE" dirty="0" smtClean="0"/>
              <a:t>	Type </a:t>
            </a:r>
            <a:r>
              <a:rPr lang="nl-BE" dirty="0"/>
              <a:t>the number of the action you wanna do </a:t>
            </a:r>
            <a:r>
              <a:rPr lang="nl-BE" dirty="0" smtClean="0"/>
              <a:t>:</a:t>
            </a:r>
            <a:br>
              <a:rPr lang="nl-BE" dirty="0" smtClean="0"/>
            </a:br>
            <a:r>
              <a:rPr lang="nl-BE" dirty="0" smtClean="0"/>
              <a:t>2°. En fonction du numéro introduit, on exécute la fonction correspondante</a:t>
            </a:r>
            <a:br>
              <a:rPr lang="nl-BE" dirty="0" smtClean="0"/>
            </a:br>
            <a:r>
              <a:rPr lang="nl-BE" dirty="0" smtClean="0"/>
              <a:t>3°. Créer une boucle while qui répète la fonction main() jusqu’à ce que l’utilisateur introduise 4.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9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49286" y="365125"/>
            <a:ext cx="8904514" cy="1325563"/>
          </a:xfrm>
        </p:spPr>
        <p:txBody>
          <a:bodyPr/>
          <a:lstStyle/>
          <a:p>
            <a:r>
              <a:rPr lang="fr-FR" dirty="0" smtClean="0"/>
              <a:t>Infos &amp; inscriptions aux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fr-FR" dirty="0"/>
              <a:t>L’ensemble des aspects  « théoriques » nécessaires à la réalisation d’un site web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nl-BE" b="1" dirty="0"/>
              <a:t>Cours I : Rappel Python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nl-BE" dirty="0">
                <a:hlinkClick r:id="rId2"/>
              </a:rPr>
              <a:t>Cours II : Configuration d’un projet + HTML &amp; CSS</a:t>
            </a:r>
            <a:endParaRPr lang="nl-BE" dirty="0"/>
          </a:p>
          <a:p>
            <a:pPr marL="1371600" lvl="2" indent="-457200">
              <a:buFont typeface="+mj-lt"/>
              <a:buAutoNum type="alphaLcParenR"/>
            </a:pPr>
            <a:r>
              <a:rPr lang="nl-BE" dirty="0">
                <a:hlinkClick r:id="rId3"/>
              </a:rPr>
              <a:t>Cours III : Modèles &amp; Bases de données</a:t>
            </a:r>
            <a:endParaRPr lang="nl-BE" dirty="0"/>
          </a:p>
          <a:p>
            <a:pPr marL="1371600" lvl="2" indent="-457200">
              <a:buFont typeface="+mj-lt"/>
              <a:buAutoNum type="alphaLcParenR"/>
            </a:pPr>
            <a:r>
              <a:rPr lang="nl-BE" dirty="0">
                <a:hlinkClick r:id="rId4"/>
              </a:rPr>
              <a:t>Cours IV : Les formulaires avec Django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Mise en place de 2 projets concrets (</a:t>
            </a:r>
            <a:r>
              <a:rPr lang="fr-FR" dirty="0" err="1"/>
              <a:t>Blablacar</a:t>
            </a:r>
            <a:r>
              <a:rPr lang="fr-FR" dirty="0"/>
              <a:t> &amp; </a:t>
            </a:r>
            <a:r>
              <a:rPr lang="fr-FR" dirty="0" err="1"/>
              <a:t>Airbnb</a:t>
            </a:r>
            <a:r>
              <a:rPr lang="fr-FR" dirty="0"/>
              <a:t>)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fr-FR" dirty="0">
                <a:hlinkClick r:id="rId5"/>
              </a:rPr>
              <a:t>Cours V : </a:t>
            </a:r>
            <a:r>
              <a:rPr lang="fr-FR" dirty="0" err="1">
                <a:hlinkClick r:id="rId5"/>
              </a:rPr>
              <a:t>Blablacar</a:t>
            </a:r>
            <a:r>
              <a:rPr lang="fr-FR" dirty="0">
                <a:hlinkClick r:id="rId5"/>
              </a:rPr>
              <a:t> (live code) </a:t>
            </a:r>
            <a:endParaRPr lang="fr-FR" dirty="0"/>
          </a:p>
          <a:p>
            <a:pPr marL="1371600" lvl="2" indent="-457200">
              <a:buFont typeface="+mj-lt"/>
              <a:buAutoNum type="alphaLcParenR"/>
            </a:pPr>
            <a:r>
              <a:rPr lang="fr-FR" dirty="0">
                <a:hlinkClick r:id="rId6"/>
              </a:rPr>
              <a:t>Cours VI : </a:t>
            </a:r>
            <a:r>
              <a:rPr lang="fr-FR" dirty="0" err="1">
                <a:hlinkClick r:id="rId6"/>
              </a:rPr>
              <a:t>Airbnb</a:t>
            </a:r>
            <a:r>
              <a:rPr lang="fr-FR" dirty="0">
                <a:hlinkClick r:id="rId6"/>
              </a:rPr>
              <a:t> (par les étudiants) </a:t>
            </a:r>
            <a:endParaRPr lang="fr-FR" dirty="0"/>
          </a:p>
          <a:p>
            <a:endParaRPr lang="fr-FR" dirty="0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2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smtClean="0"/>
              <a:t>2. Comment fonctionne un site web ?</a:t>
            </a:r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524000" y="4057651"/>
            <a:ext cx="560813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71550" lvl="1" indent="-514350">
              <a:buFont typeface="+mj-lt"/>
              <a:buAutoNum type="alphaLcParenR"/>
            </a:pPr>
            <a:r>
              <a:rPr lang="fr-FR" sz="2800" smtClean="0"/>
              <a:t>Site statique vs dynamique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800" smtClean="0"/>
              <a:t>Fonctionnement d’un site web</a:t>
            </a:r>
          </a:p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8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65614" y="365125"/>
            <a:ext cx="8333014" cy="1325563"/>
          </a:xfrm>
        </p:spPr>
        <p:txBody>
          <a:bodyPr/>
          <a:lstStyle/>
          <a:p>
            <a:r>
              <a:rPr lang="fr-FR" smtClean="0"/>
              <a:t>a) Site statique VS site dynamique  </a:t>
            </a:r>
            <a:endParaRPr lang="fr-FR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 sz="3600" b="1" smtClean="0"/>
              <a:t>Un site statique</a:t>
            </a:r>
            <a:r>
              <a:rPr lang="fr-FR" sz="3600" smtClean="0"/>
              <a:t> = un site qui ne change que si le </a:t>
            </a:r>
            <a:r>
              <a:rPr lang="fr-FR" sz="3600" err="1" smtClean="0"/>
              <a:t>developer</a:t>
            </a:r>
            <a:r>
              <a:rPr lang="fr-FR" sz="3600" smtClean="0"/>
              <a:t> modifie les pages à la main (« site vitrine »)  Ex : menu d’un restaurant, sites de certains indépendants,…</a:t>
            </a:r>
          </a:p>
          <a:p>
            <a:r>
              <a:rPr lang="fr-FR" sz="3600" b="1" smtClean="0"/>
              <a:t>Un site dynamique</a:t>
            </a:r>
            <a:r>
              <a:rPr lang="fr-FR" sz="3600" smtClean="0"/>
              <a:t> = un site avec des mécanismes automatiques de mise à jour des pages servies  Ex : Blogs, Site de Reuters, Université virtuelle de l’ULB,</a:t>
            </a:r>
            <a:r>
              <a:rPr lang="mr-IN" sz="3600" smtClean="0"/>
              <a:t>…</a:t>
            </a:r>
            <a:endParaRPr lang="fr-FR" sz="360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8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42" y="365125"/>
            <a:ext cx="7184571" cy="1325563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fr-FR" sz="4400"/>
              <a:t>b</a:t>
            </a:r>
            <a:r>
              <a:rPr lang="fr-FR" sz="4400" smtClean="0"/>
              <a:t>) Fonctionnement d’un site web</a:t>
            </a:r>
            <a:endParaRPr lang="fr-FR" sz="44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39913"/>
            <a:ext cx="10334625" cy="1973262"/>
          </a:xfrm>
        </p:spPr>
        <p:txBody>
          <a:bodyPr/>
          <a:lstStyle/>
          <a:p>
            <a:r>
              <a:rPr lang="fr-FR"/>
              <a:t>un logiciel côté client qui permet à l’internaute de dialoguer avec des serveurs pour en obtenir des informations (pages web). Il affiche les pages demandées et navigue entre elles par le biais des hyperliens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3813175"/>
            <a:ext cx="7099300" cy="28321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3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/>
              <a:t>3</a:t>
            </a:r>
            <a:r>
              <a:rPr lang="fr-FR" smtClean="0"/>
              <a:t>. Programmation orienté objet et </a:t>
            </a:r>
            <a:r>
              <a:rPr lang="fr-FR" err="1" smtClean="0"/>
              <a:t>framework</a:t>
            </a:r>
            <a:r>
              <a:rPr lang="fr-FR" smtClean="0"/>
              <a:t> MVC</a:t>
            </a:r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524000" y="4057651"/>
            <a:ext cx="572894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71550" lvl="1" indent="-514350">
              <a:buFont typeface="+mj-lt"/>
              <a:buAutoNum type="alphaLcParenR"/>
            </a:pPr>
            <a:r>
              <a:rPr lang="fr-FR" sz="2800" smtClean="0"/>
              <a:t>Un objet, c’est quoi?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800" smtClean="0"/>
              <a:t>Les cas d’utilisation (use cases) 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800" smtClean="0"/>
              <a:t>Django et le MVC</a:t>
            </a:r>
          </a:p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64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88165" y="301510"/>
            <a:ext cx="9734550" cy="1325563"/>
          </a:xfrm>
        </p:spPr>
        <p:txBody>
          <a:bodyPr>
            <a:normAutofit/>
          </a:bodyPr>
          <a:lstStyle/>
          <a:p>
            <a:r>
              <a:rPr lang="fr-FR" smtClean="0"/>
              <a:t>a) Un objet, c’est quoi?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TOUT est un objet </a:t>
            </a:r>
            <a:r>
              <a:rPr lang="fr-FR" dirty="0" smtClean="0"/>
              <a:t>dans le langage orienté objet (OO)</a:t>
            </a:r>
            <a:br>
              <a:rPr lang="fr-FR" dirty="0" smtClean="0"/>
            </a:br>
            <a:r>
              <a:rPr lang="fr-FR" u="sng" dirty="0" smtClean="0"/>
              <a:t>ex pour </a:t>
            </a:r>
            <a:r>
              <a:rPr lang="fr-FR" u="sng" dirty="0" err="1" smtClean="0"/>
              <a:t>Airbnb</a:t>
            </a:r>
            <a:r>
              <a:rPr lang="fr-FR" u="sng" dirty="0" smtClean="0"/>
              <a:t> </a:t>
            </a:r>
            <a:r>
              <a:rPr lang="fr-FR" dirty="0" smtClean="0"/>
              <a:t>: Un </a:t>
            </a:r>
            <a:r>
              <a:rPr lang="fr-FR" b="1" dirty="0" smtClean="0"/>
              <a:t>Propriétaire</a:t>
            </a:r>
            <a:r>
              <a:rPr lang="fr-FR" dirty="0" smtClean="0"/>
              <a:t> possède des </a:t>
            </a:r>
            <a:r>
              <a:rPr lang="fr-FR" b="1" dirty="0" smtClean="0"/>
              <a:t>Appartements</a:t>
            </a:r>
            <a:r>
              <a:rPr lang="fr-FR" dirty="0" smtClean="0"/>
              <a:t> pour lesquels il crée des </a:t>
            </a:r>
            <a:r>
              <a:rPr lang="fr-FR" b="1" dirty="0" smtClean="0"/>
              <a:t>Annonces</a:t>
            </a:r>
            <a:r>
              <a:rPr lang="fr-FR" dirty="0" smtClean="0"/>
              <a:t>. Un </a:t>
            </a:r>
            <a:r>
              <a:rPr lang="fr-FR" b="1" dirty="0" smtClean="0"/>
              <a:t>Voyageur</a:t>
            </a:r>
            <a:r>
              <a:rPr lang="fr-FR" dirty="0" smtClean="0"/>
              <a:t> peut effectuer des </a:t>
            </a:r>
            <a:r>
              <a:rPr lang="fr-FR" b="1" dirty="0" smtClean="0"/>
              <a:t>Réservations</a:t>
            </a:r>
            <a:r>
              <a:rPr lang="fr-FR" dirty="0" smtClean="0"/>
              <a:t> moyennant un </a:t>
            </a:r>
            <a:r>
              <a:rPr lang="fr-FR" b="1" dirty="0" smtClean="0"/>
              <a:t>Paiement</a:t>
            </a:r>
            <a:endParaRPr lang="fr-FR" b="1" dirty="0"/>
          </a:p>
          <a:p>
            <a:r>
              <a:rPr lang="fr-FR" dirty="0"/>
              <a:t>CHAQUE objet = un microprogramme qui s’occupe de gérer ses propres </a:t>
            </a:r>
            <a:r>
              <a:rPr lang="fr-FR" i="1" dirty="0"/>
              <a:t>données</a:t>
            </a:r>
            <a:r>
              <a:rPr lang="fr-FR" dirty="0"/>
              <a:t> (selon ses propres </a:t>
            </a:r>
            <a:r>
              <a:rPr lang="fr-FR" b="1" dirty="0" smtClean="0"/>
              <a:t>règles</a:t>
            </a:r>
            <a:r>
              <a:rPr lang="fr-FR" dirty="0" smtClean="0"/>
              <a:t>)</a:t>
            </a:r>
            <a:br>
              <a:rPr lang="fr-FR" dirty="0" smtClean="0"/>
            </a:br>
            <a:r>
              <a:rPr lang="fr-FR" dirty="0" smtClean="0"/>
              <a:t>ex pour </a:t>
            </a:r>
            <a:r>
              <a:rPr lang="fr-FR" dirty="0" err="1" smtClean="0"/>
              <a:t>Airbnb</a:t>
            </a:r>
            <a:r>
              <a:rPr lang="fr-FR" dirty="0" smtClean="0"/>
              <a:t> : un Voyageur possède </a:t>
            </a:r>
            <a:r>
              <a:rPr lang="fr-FR" i="1" dirty="0" smtClean="0"/>
              <a:t>un nom et un prénom</a:t>
            </a:r>
            <a:r>
              <a:rPr lang="fr-FR" dirty="0" smtClean="0"/>
              <a:t>. Il peut </a:t>
            </a:r>
            <a:r>
              <a:rPr lang="fr-FR" b="1" dirty="0" smtClean="0"/>
              <a:t>réserver</a:t>
            </a:r>
            <a:r>
              <a:rPr lang="fr-FR" dirty="0" smtClean="0"/>
              <a:t> ou </a:t>
            </a:r>
            <a:r>
              <a:rPr lang="fr-FR" b="1" dirty="0" smtClean="0"/>
              <a:t>mettre un commentaire </a:t>
            </a:r>
            <a:r>
              <a:rPr lang="fr-FR" dirty="0" smtClean="0"/>
              <a:t>mais </a:t>
            </a:r>
            <a:r>
              <a:rPr lang="fr-FR" b="1" dirty="0" smtClean="0"/>
              <a:t>pas créer une annonce</a:t>
            </a:r>
            <a:r>
              <a:rPr lang="fr-FR" dirty="0" smtClean="0"/>
              <a:t>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69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58087" y="236510"/>
            <a:ext cx="8232155" cy="1325563"/>
          </a:xfrm>
        </p:spPr>
        <p:txBody>
          <a:bodyPr/>
          <a:lstStyle/>
          <a:p>
            <a:r>
              <a:rPr lang="fr-FR" dirty="0" smtClean="0"/>
              <a:t>Les cas d’utilisation (use cases)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Avant de commencer un projet : </a:t>
            </a:r>
            <a:r>
              <a:rPr lang="fr-FR" b="1" dirty="0" smtClean="0"/>
              <a:t>QUI</a:t>
            </a:r>
            <a:r>
              <a:rPr lang="fr-FR" dirty="0" smtClean="0"/>
              <a:t> peut faire </a:t>
            </a:r>
            <a:r>
              <a:rPr lang="fr-FR" b="1" dirty="0" smtClean="0"/>
              <a:t>QUOI</a:t>
            </a:r>
            <a:r>
              <a:rPr lang="fr-FR" dirty="0" smtClean="0"/>
              <a:t>?</a:t>
            </a:r>
          </a:p>
          <a:p>
            <a:r>
              <a:rPr lang="fr-FR" dirty="0" smtClean="0"/>
              <a:t>Règle : une </a:t>
            </a:r>
            <a:r>
              <a:rPr lang="fr-FR" b="1" dirty="0" smtClean="0"/>
              <a:t>ACTION</a:t>
            </a:r>
            <a:r>
              <a:rPr lang="fr-FR" dirty="0" smtClean="0"/>
              <a:t> = une </a:t>
            </a:r>
            <a:r>
              <a:rPr lang="fr-FR" b="1" dirty="0" smtClean="0"/>
              <a:t>VUE</a:t>
            </a:r>
            <a:r>
              <a:rPr lang="fr-FR" dirty="0" smtClean="0"/>
              <a:t> (</a:t>
            </a:r>
            <a:r>
              <a:rPr lang="fr-FR" dirty="0" err="1" smtClean="0"/>
              <a:t>template</a:t>
            </a:r>
            <a:r>
              <a:rPr lang="fr-FR" dirty="0" smtClean="0"/>
              <a:t>) 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2873307" y="3874373"/>
            <a:ext cx="289560" cy="28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3025707" y="4148693"/>
            <a:ext cx="0" cy="585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cxnSpLocks/>
          </p:cNvCxnSpPr>
          <p:nvPr/>
        </p:nvCxnSpPr>
        <p:spPr>
          <a:xfrm flipH="1">
            <a:off x="2658087" y="4441666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>
            <a:cxnSpLocks/>
          </p:cNvCxnSpPr>
          <p:nvPr/>
        </p:nvCxnSpPr>
        <p:spPr>
          <a:xfrm flipV="1">
            <a:off x="2622527" y="4734639"/>
            <a:ext cx="394380" cy="453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cxnSpLocks/>
          </p:cNvCxnSpPr>
          <p:nvPr/>
        </p:nvCxnSpPr>
        <p:spPr>
          <a:xfrm flipH="1" flipV="1">
            <a:off x="3025948" y="4734639"/>
            <a:ext cx="396000" cy="43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9469055" y="3936276"/>
            <a:ext cx="289560" cy="28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9621455" y="4210596"/>
            <a:ext cx="0" cy="585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cxnSpLocks/>
          </p:cNvCxnSpPr>
          <p:nvPr/>
        </p:nvCxnSpPr>
        <p:spPr>
          <a:xfrm flipH="1">
            <a:off x="9253835" y="4503569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cxnSpLocks/>
          </p:cNvCxnSpPr>
          <p:nvPr/>
        </p:nvCxnSpPr>
        <p:spPr>
          <a:xfrm flipV="1">
            <a:off x="9218275" y="4796542"/>
            <a:ext cx="394380" cy="453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cxnSpLocks/>
          </p:cNvCxnSpPr>
          <p:nvPr/>
        </p:nvCxnSpPr>
        <p:spPr>
          <a:xfrm flipH="1" flipV="1">
            <a:off x="9621696" y="4796542"/>
            <a:ext cx="396000" cy="43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dre 18"/>
          <p:cNvSpPr/>
          <p:nvPr/>
        </p:nvSpPr>
        <p:spPr>
          <a:xfrm>
            <a:off x="4893207" y="3018609"/>
            <a:ext cx="3208201" cy="3477260"/>
          </a:xfrm>
          <a:prstGeom prst="frame">
            <a:avLst>
              <a:gd name="adj1" fmla="val 1245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568055" y="3175494"/>
            <a:ext cx="212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Se créer un compte</a:t>
            </a:r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732494" y="3647105"/>
            <a:ext cx="153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 connecter 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5419168" y="4161609"/>
            <a:ext cx="214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Consulter son profil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5551860" y="4687826"/>
            <a:ext cx="200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Créer une annonce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5210943" y="5295688"/>
            <a:ext cx="322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Chercher un appartement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5259939" y="5887221"/>
            <a:ext cx="264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Réserver un appartement</a:t>
            </a:r>
            <a:endParaRPr lang="fr-FR" dirty="0"/>
          </a:p>
        </p:txBody>
      </p:sp>
      <p:sp>
        <p:nvSpPr>
          <p:cNvPr id="26" name="Bouée 25"/>
          <p:cNvSpPr/>
          <p:nvPr/>
        </p:nvSpPr>
        <p:spPr>
          <a:xfrm>
            <a:off x="5211463" y="3147739"/>
            <a:ext cx="2689069" cy="403182"/>
          </a:xfrm>
          <a:prstGeom prst="donut">
            <a:avLst>
              <a:gd name="adj" fmla="val 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Bouée 26"/>
          <p:cNvSpPr/>
          <p:nvPr/>
        </p:nvSpPr>
        <p:spPr>
          <a:xfrm>
            <a:off x="5130398" y="4672321"/>
            <a:ext cx="2689069" cy="403182"/>
          </a:xfrm>
          <a:prstGeom prst="donut">
            <a:avLst>
              <a:gd name="adj" fmla="val 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Bouée 27"/>
          <p:cNvSpPr/>
          <p:nvPr/>
        </p:nvSpPr>
        <p:spPr>
          <a:xfrm>
            <a:off x="5201338" y="3632731"/>
            <a:ext cx="2689069" cy="403182"/>
          </a:xfrm>
          <a:prstGeom prst="donut">
            <a:avLst>
              <a:gd name="adj" fmla="val 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9" name="Bouée 28"/>
          <p:cNvSpPr/>
          <p:nvPr/>
        </p:nvSpPr>
        <p:spPr>
          <a:xfrm>
            <a:off x="5165958" y="4159835"/>
            <a:ext cx="2689069" cy="403182"/>
          </a:xfrm>
          <a:prstGeom prst="donut">
            <a:avLst>
              <a:gd name="adj" fmla="val 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Bouée 29"/>
          <p:cNvSpPr/>
          <p:nvPr/>
        </p:nvSpPr>
        <p:spPr>
          <a:xfrm>
            <a:off x="5119630" y="5227126"/>
            <a:ext cx="2689069" cy="538683"/>
          </a:xfrm>
          <a:prstGeom prst="donut">
            <a:avLst>
              <a:gd name="adj" fmla="val 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Bouée 30"/>
          <p:cNvSpPr/>
          <p:nvPr/>
        </p:nvSpPr>
        <p:spPr>
          <a:xfrm>
            <a:off x="5156015" y="5836218"/>
            <a:ext cx="2689069" cy="494814"/>
          </a:xfrm>
          <a:prstGeom prst="donut">
            <a:avLst>
              <a:gd name="adj" fmla="val 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2506831" y="5341209"/>
            <a:ext cx="122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Voyageur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9070355" y="5466886"/>
            <a:ext cx="137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Propriétaire</a:t>
            </a:r>
            <a:endParaRPr lang="fr-FR" dirty="0"/>
          </a:p>
        </p:txBody>
      </p:sp>
      <p:cxnSp>
        <p:nvCxnSpPr>
          <p:cNvPr id="36" name="Connecteur droit 35"/>
          <p:cNvCxnSpPr>
            <a:endCxn id="26" idx="6"/>
          </p:cNvCxnSpPr>
          <p:nvPr/>
        </p:nvCxnSpPr>
        <p:spPr>
          <a:xfrm flipH="1" flipV="1">
            <a:off x="7900532" y="3349330"/>
            <a:ext cx="1169823" cy="121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endCxn id="28" idx="6"/>
          </p:cNvCxnSpPr>
          <p:nvPr/>
        </p:nvCxnSpPr>
        <p:spPr>
          <a:xfrm flipH="1" flipV="1">
            <a:off x="7890407" y="3834322"/>
            <a:ext cx="1202154" cy="740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endCxn id="29" idx="6"/>
          </p:cNvCxnSpPr>
          <p:nvPr/>
        </p:nvCxnSpPr>
        <p:spPr>
          <a:xfrm flipH="1" flipV="1">
            <a:off x="7855027" y="4361426"/>
            <a:ext cx="1215328" cy="19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endCxn id="27" idx="6"/>
          </p:cNvCxnSpPr>
          <p:nvPr/>
        </p:nvCxnSpPr>
        <p:spPr>
          <a:xfrm flipH="1">
            <a:off x="7819467" y="4573235"/>
            <a:ext cx="1250888" cy="300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endCxn id="26" idx="2"/>
          </p:cNvCxnSpPr>
          <p:nvPr/>
        </p:nvCxnSpPr>
        <p:spPr>
          <a:xfrm flipV="1">
            <a:off x="3654867" y="3349330"/>
            <a:ext cx="1556596" cy="123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endCxn id="28" idx="2"/>
          </p:cNvCxnSpPr>
          <p:nvPr/>
        </p:nvCxnSpPr>
        <p:spPr>
          <a:xfrm flipV="1">
            <a:off x="3672977" y="3834322"/>
            <a:ext cx="1528361" cy="758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29" idx="2"/>
          </p:cNvCxnSpPr>
          <p:nvPr/>
        </p:nvCxnSpPr>
        <p:spPr>
          <a:xfrm flipV="1">
            <a:off x="3672737" y="4361426"/>
            <a:ext cx="1493221" cy="226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>
            <a:endCxn id="30" idx="2"/>
          </p:cNvCxnSpPr>
          <p:nvPr/>
        </p:nvCxnSpPr>
        <p:spPr>
          <a:xfrm>
            <a:off x="3694459" y="4587766"/>
            <a:ext cx="1425171" cy="908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endCxn id="31" idx="2"/>
          </p:cNvCxnSpPr>
          <p:nvPr/>
        </p:nvCxnSpPr>
        <p:spPr>
          <a:xfrm>
            <a:off x="3703260" y="4597842"/>
            <a:ext cx="1452755" cy="1485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39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375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6198</TotalTime>
  <Words>1154</Words>
  <Application>Microsoft Macintosh PowerPoint</Application>
  <PresentationFormat>Grand écran</PresentationFormat>
  <Paragraphs>216</Paragraphs>
  <Slides>32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8" baseType="lpstr">
      <vt:lpstr>Calibri</vt:lpstr>
      <vt:lpstr>Calibri Light</vt:lpstr>
      <vt:lpstr>Mangal</vt:lpstr>
      <vt:lpstr>Wingdings</vt:lpstr>
      <vt:lpstr>Arial</vt:lpstr>
      <vt:lpstr>Thème Office</vt:lpstr>
      <vt:lpstr>Rappel python - Cours I</vt:lpstr>
      <vt:lpstr>Tables des matières</vt:lpstr>
      <vt:lpstr>1. Le plan du cours</vt:lpstr>
      <vt:lpstr>2. Comment fonctionne un site web ?</vt:lpstr>
      <vt:lpstr>a) Site statique VS site dynamique  </vt:lpstr>
      <vt:lpstr>b) Fonctionnement d’un site web</vt:lpstr>
      <vt:lpstr>3. Programmation orienté objet et framework MVC</vt:lpstr>
      <vt:lpstr>a) Un objet, c’est quoi?</vt:lpstr>
      <vt:lpstr>Les cas d’utilisation (use cases)</vt:lpstr>
      <vt:lpstr>c) Django et le MVC</vt:lpstr>
      <vt:lpstr>4. Rappel sur le langage Python </vt:lpstr>
      <vt:lpstr>a) Les types de variables (simples)</vt:lpstr>
      <vt:lpstr>b) Quelques opérations sur les types simples </vt:lpstr>
      <vt:lpstr>c) Les types composites : les listes &amp; dictionnaires </vt:lpstr>
      <vt:lpstr>c) Les types composites : Un dictionnaire de dictionnaires </vt:lpstr>
      <vt:lpstr>d) Les instruction de contrôles : les conditions </vt:lpstr>
      <vt:lpstr>d) Les instruction de contrôles : les boucles</vt:lpstr>
      <vt:lpstr>e) Les fonctions</vt:lpstr>
      <vt:lpstr>e) Les fonctions : print vs return </vt:lpstr>
      <vt:lpstr>f) Import et from : accès aux bibliothèques de Python</vt:lpstr>
      <vt:lpstr>5. Exercices</vt:lpstr>
      <vt:lpstr>5. Exercices – Opérations de base sur les variables</vt:lpstr>
      <vt:lpstr>5. Exercices – Opérations de base sur les variables </vt:lpstr>
      <vt:lpstr>5. Exercices – Les listes </vt:lpstr>
      <vt:lpstr>5. Exercices – Les dictionnaires</vt:lpstr>
      <vt:lpstr>5. Exercices – Les conditions</vt:lpstr>
      <vt:lpstr>5. Exercices – Les boucles</vt:lpstr>
      <vt:lpstr>5. Exercices – Les fonctions </vt:lpstr>
      <vt:lpstr>5. Exercices – On mélange tout</vt:lpstr>
      <vt:lpstr>5. Exercices – On mélange tout</vt:lpstr>
      <vt:lpstr>5. Exercices – On mélange tout</vt:lpstr>
      <vt:lpstr>Infos &amp; inscriptions aux cours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Rappel python - Cours I</dc:title>
  <dc:creator>Utilisateur de Microsoft Office</dc:creator>
  <cp:lastModifiedBy>Utilisateur de Microsoft Office</cp:lastModifiedBy>
  <cp:revision>55</cp:revision>
  <dcterms:created xsi:type="dcterms:W3CDTF">2019-02-21T23:59:05Z</dcterms:created>
  <dcterms:modified xsi:type="dcterms:W3CDTF">2019-03-05T09:19:27Z</dcterms:modified>
</cp:coreProperties>
</file>