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3" r:id="rId5"/>
    <p:sldId id="259" r:id="rId6"/>
    <p:sldId id="291" r:id="rId7"/>
    <p:sldId id="267" r:id="rId8"/>
    <p:sldId id="289" r:id="rId9"/>
    <p:sldId id="293" r:id="rId10"/>
    <p:sldId id="292" r:id="rId11"/>
    <p:sldId id="295" r:id="rId12"/>
    <p:sldId id="294" r:id="rId13"/>
    <p:sldId id="296" r:id="rId14"/>
    <p:sldId id="264" r:id="rId15"/>
    <p:sldId id="260" r:id="rId16"/>
    <p:sldId id="268" r:id="rId17"/>
    <p:sldId id="298" r:id="rId18"/>
    <p:sldId id="297" r:id="rId19"/>
    <p:sldId id="265" r:id="rId20"/>
    <p:sldId id="261" r:id="rId21"/>
    <p:sldId id="270" r:id="rId22"/>
    <p:sldId id="271" r:id="rId23"/>
    <p:sldId id="299" r:id="rId24"/>
    <p:sldId id="266" r:id="rId25"/>
    <p:sldId id="278" r:id="rId26"/>
    <p:sldId id="288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59"/>
    <p:restoredTop sz="77747"/>
  </p:normalViewPr>
  <p:slideViewPr>
    <p:cSldViewPr snapToGrid="0" snapToObjects="1">
      <p:cViewPr>
        <p:scale>
          <a:sx n="79" d="100"/>
          <a:sy n="79" d="100"/>
        </p:scale>
        <p:origin x="70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A19C5-2B2F-AB4A-96F1-8C607798B53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3AECE-AAF9-EE45-BCE4-C510FCC0D3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9205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0DACA-CB4A-A04B-9C71-B5ADAAE8AB3F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FF51-92B1-F949-B149-B6B21B745D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97783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’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7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516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043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114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91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637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87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STATIC_URL = '/</a:t>
            </a:r>
            <a:r>
              <a:rPr lang="fr-FR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fr-F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/'</a:t>
            </a:r>
          </a:p>
          <a:p>
            <a:endParaRPr lang="fr-FR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STATICFILES_DIRS = [</a:t>
            </a:r>
            <a:r>
              <a:rPr lang="fr-FR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os.path.join</a:t>
            </a:r>
            <a:r>
              <a:rPr lang="fr-F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(PROJECT_ROOT, '</a:t>
            </a:r>
            <a:r>
              <a:rPr lang="fr-FR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fr-F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')]</a:t>
            </a:r>
          </a:p>
          <a:p>
            <a:endParaRPr lang="fr-FR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fr-FR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fr-F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u="sng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fr-F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u="sng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fr-F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</a:t>
            </a:r>
            <a:r>
              <a:rPr lang="fr-FR" sz="1200" u="sng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fr-F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fr-FR" sz="1200" u="sng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fr-F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u="sng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fr-F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=« /</a:t>
            </a:r>
            <a:r>
              <a:rPr lang="fr-FR" sz="1200" u="sng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fr-F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fr-FR" sz="1200" u="sng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fr-F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fr-FR" sz="1200" u="sng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style.css</a:t>
            </a:r>
            <a:r>
              <a:rPr lang="fr-F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</a:t>
            </a:r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046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22</a:t>
            </a:fld>
            <a:endParaRPr lang="fr-FR"/>
          </a:p>
        </p:txBody>
      </p:sp>
      <p:sp>
        <p:nvSpPr>
          <p:cNvPr id="5" name="Espace réservé de l’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333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75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2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42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27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# -*- </a:t>
            </a:r>
            <a:r>
              <a:rPr lang="fr-FR" sz="1200" dirty="0" err="1" smtClean="0"/>
              <a:t>coding</a:t>
            </a:r>
            <a:r>
              <a:rPr lang="fr-FR" sz="1200" dirty="0" smtClean="0"/>
              <a:t>: utf-8 -*-</a:t>
            </a:r>
          </a:p>
          <a:p>
            <a:endParaRPr lang="fr-FR" sz="1200" dirty="0" smtClean="0"/>
          </a:p>
          <a:p>
            <a:r>
              <a:rPr lang="fr-FR" sz="1200" dirty="0" smtClean="0"/>
              <a:t>DEFAULT_CHARSET =  ‘utf-8’</a:t>
            </a:r>
            <a:br>
              <a:rPr lang="fr-FR" sz="1200" dirty="0" smtClean="0"/>
            </a:br>
            <a:r>
              <a:rPr lang="fr-FR" sz="1200" dirty="0" smtClean="0"/>
              <a:t/>
            </a:r>
            <a:br>
              <a:rPr lang="fr-FR" sz="1200" dirty="0" smtClean="0"/>
            </a:br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PROJECT_ROOT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os.path.abspath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os.path.dirname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(__file__))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TEMPLATES = [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'BACKEND': 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django.template.backends.django.DjangoTemplates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'DIRS': 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os.path.join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(PROJECT_ROOT, 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templates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'),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mr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'APP_DIRS': </a:t>
            </a:r>
            <a:r>
              <a:rPr lang="mr-I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mr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mr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'OPTIONS': {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mr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mr-I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context_processors</a:t>
            </a:r>
            <a:r>
              <a:rPr lang="mr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': [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django.template.context_processors.debug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django.template.context_processors.request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django.contrib.auth.context_processors.auth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django.contrib.messages.context_processors.messages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],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},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},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nl-B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INSTALLED_APPS = (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django.contrib.admin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django.contrib.auth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django.contrib.contenttypes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django.contrib.sessions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django.contrib.messages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django.contrib.staticfiles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mon_premier_projet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253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-*-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coding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mr-I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utf-8 -*-</a:t>
            </a:r>
          </a:p>
          <a:p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On </a:t>
            </a:r>
            <a:r>
              <a:rPr lang="fr-F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importe la fonction </a:t>
            </a:r>
            <a:r>
              <a:rPr lang="fr-FR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</a:t>
            </a:r>
            <a:r>
              <a:rPr lang="fr-F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(pour afficher un </a:t>
            </a:r>
            <a:r>
              <a:rPr lang="fr-FR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</a:t>
            </a:r>
            <a:r>
              <a:rPr lang="fr-F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django.shortcuts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import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On </a:t>
            </a:r>
            <a:r>
              <a:rPr lang="fr-F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crée une première fonction </a:t>
            </a:r>
            <a:r>
              <a:rPr lang="fr-FR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my_view</a:t>
            </a:r>
            <a:r>
              <a:rPr lang="fr-F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va permettre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d'afficher </a:t>
            </a:r>
            <a:r>
              <a:rPr lang="fr-F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vue (=une page web)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my_view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my_template.html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{})</a:t>
            </a: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98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-*-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coding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mr-I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utf-8 -*-</a:t>
            </a:r>
          </a:p>
          <a:p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django.conf.urls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import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url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django.contrib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import admin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On </a:t>
            </a:r>
            <a:r>
              <a:rPr lang="fr-F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importe la fonction qu'on vient de créer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mon_premier_projet.views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import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my_view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urlpatterns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url(</a:t>
            </a:r>
            <a:r>
              <a:rPr lang="fr-F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r'^</a:t>
            </a:r>
            <a:r>
              <a:rPr lang="fr-FR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/', </a:t>
            </a:r>
            <a:r>
              <a:rPr lang="fr-FR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admin.site.urls</a:t>
            </a:r>
            <a:r>
              <a:rPr lang="fr-FR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# l'URL /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my-view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appelle la fonction </a:t>
            </a:r>
            <a:r>
              <a:rPr lang="fr-FR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my_view</a:t>
            </a:r>
            <a:r>
              <a:rPr lang="fr-F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#  </a:t>
            </a:r>
            <a:r>
              <a:rPr lang="fr-F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 affiche le </a:t>
            </a:r>
            <a:r>
              <a:rPr lang="fr-FR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</a:t>
            </a:r>
            <a:r>
              <a:rPr lang="fr-F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my_template.html</a:t>
            </a:r>
            <a:endParaRPr lang="fr-FR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mr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'^</a:t>
            </a:r>
            <a:r>
              <a:rPr lang="mr-I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my-view</a:t>
            </a:r>
            <a:r>
              <a:rPr lang="mr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$', </a:t>
            </a:r>
            <a:r>
              <a:rPr lang="mr-I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my_view</a:t>
            </a:r>
            <a:r>
              <a:rPr lang="mr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87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www.blocusassistance.be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6FF51-92B1-F949-B149-B6B21B745DA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05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48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52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8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6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53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4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7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83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83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A0A2-AE60-6B49-8569-4DFF6FF112A5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4B3B-E020-F046-9636-8EC13D477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02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hyperlink" Target="mailto:info@blocusassistance.be" TargetMode="External"/><Relationship Id="rId5" Type="http://schemas.openxmlformats.org/officeDocument/2006/relationships/hyperlink" Target="https://www.blocusassistance.be/cours/detail-cours/8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hyperlink" Target="https://www.blocusassistance.be/cours/detail-cours/8/" TargetMode="External"/><Relationship Id="rId5" Type="http://schemas.openxmlformats.org/officeDocument/2006/relationships/hyperlink" Target="https://www.blocusassistance.be/cours/detail-cours/11/" TargetMode="External"/><Relationship Id="rId6" Type="http://schemas.openxmlformats.org/officeDocument/2006/relationships/hyperlink" Target="https://www.blocusassistance.be/cours/detail-cours/19/" TargetMode="External"/><Relationship Id="rId7" Type="http://schemas.openxmlformats.org/officeDocument/2006/relationships/hyperlink" Target="https://www.blocusassistance.be/cours/detail-cours/22/" TargetMode="External"/><Relationship Id="rId8" Type="http://schemas.openxmlformats.org/officeDocument/2006/relationships/hyperlink" Target="https://www.blocusassistance.be/cours/detail-cours/24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usassistance.be/cours/detail-cours/11/" TargetMode="External"/><Relationship Id="rId4" Type="http://schemas.openxmlformats.org/officeDocument/2006/relationships/hyperlink" Target="https://www.blocusassistance.be/cours/detail-cours/19/" TargetMode="External"/><Relationship Id="rId5" Type="http://schemas.openxmlformats.org/officeDocument/2006/relationships/hyperlink" Target="https://www.blocusassistance.be/cours/detail-cours/22/" TargetMode="External"/><Relationship Id="rId6" Type="http://schemas.openxmlformats.org/officeDocument/2006/relationships/hyperlink" Target="https://www.blocusassistance.be/cours/detail-cours/24/" TargetMode="External"/><Relationship Id="rId7" Type="http://schemas.openxmlformats.org/officeDocument/2006/relationships/image" Target="../media/image2.jp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locusassistance.be/cours/detail-cours/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Configuration d’un projet + HTML &amp; CSS- Cours II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0105"/>
          </a:xfrm>
        </p:spPr>
        <p:txBody>
          <a:bodyPr>
            <a:normAutofit/>
          </a:bodyPr>
          <a:lstStyle/>
          <a:p>
            <a:r>
              <a:rPr lang="fr-FR" dirty="0" smtClean="0"/>
              <a:t>Apprendre la programmation web avec Python &amp; Django - Solvay 2019</a:t>
            </a:r>
          </a:p>
          <a:p>
            <a:endParaRPr lang="fr-FR" b="1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1676400" y="4626430"/>
            <a:ext cx="9144000" cy="134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/>
              <a:t>Blocus Assistance</a:t>
            </a:r>
          </a:p>
          <a:p>
            <a:r>
              <a:rPr lang="fr-FR" sz="1800" b="1" dirty="0" smtClean="0">
                <a:hlinkClick r:id="rId4"/>
              </a:rPr>
              <a:t>info@blocusassistance.be</a:t>
            </a:r>
            <a:endParaRPr lang="fr-FR" sz="1800" b="1" dirty="0" smtClean="0"/>
          </a:p>
          <a:p>
            <a:r>
              <a:rPr lang="fr-FR" sz="1800" b="1" dirty="0" smtClean="0">
                <a:hlinkClick r:id="rId5"/>
              </a:rPr>
              <a:t>www.blocusassistance.be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34074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01" y="1981200"/>
            <a:ext cx="2716213" cy="1758213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2906486" y="2645229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249" y="2327729"/>
            <a:ext cx="3644900" cy="635000"/>
          </a:xfrm>
          <a:prstGeom prst="rect">
            <a:avLst/>
          </a:prstGeom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2481942" y="365125"/>
            <a:ext cx="71845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kern="0" dirty="0" smtClean="0">
                <a:solidFill>
                  <a:sysClr val="windowText" lastClr="000000"/>
                </a:solidFill>
              </a:rPr>
              <a:t>d) Etapes de création de page web </a:t>
            </a:r>
            <a:r>
              <a:rPr lang="mr-IN" sz="4400" kern="0" dirty="0" smtClean="0">
                <a:solidFill>
                  <a:sysClr val="windowText" lastClr="000000"/>
                </a:solidFill>
              </a:rPr>
              <a:t>–</a:t>
            </a:r>
            <a:r>
              <a:rPr lang="fr-FR" sz="4400" kern="0" dirty="0">
                <a:solidFill>
                  <a:sysClr val="windowText" lastClr="000000"/>
                </a:solidFill>
              </a:rPr>
              <a:t> </a:t>
            </a:r>
            <a:r>
              <a:rPr lang="fr-FR" sz="4400" kern="0" dirty="0" err="1" smtClean="0">
                <a:solidFill>
                  <a:sysClr val="windowText" lastClr="000000"/>
                </a:solidFill>
              </a:rPr>
              <a:t>my_template.html</a:t>
            </a:r>
            <a:r>
              <a:rPr lang="fr-FR" sz="4400" kern="0" dirty="0" smtClean="0">
                <a:solidFill>
                  <a:sysClr val="windowText" lastClr="000000"/>
                </a:solidFill>
              </a:rPr>
              <a:t> + </a:t>
            </a:r>
            <a:r>
              <a:rPr lang="fr-FR" sz="4400" kern="0" dirty="0" err="1" smtClean="0">
                <a:solidFill>
                  <a:sysClr val="windowText" lastClr="000000"/>
                </a:solidFill>
              </a:rPr>
              <a:t>urls.py</a:t>
            </a:r>
            <a:endParaRPr lang="fr-FR" sz="44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01" y="4387284"/>
            <a:ext cx="2781300" cy="2171700"/>
          </a:xfrm>
          <a:prstGeom prst="rect">
            <a:avLst/>
          </a:prstGeom>
        </p:spPr>
      </p:pic>
      <p:cxnSp>
        <p:nvCxnSpPr>
          <p:cNvPr id="16" name="Connecteur droit avec flèche 15"/>
          <p:cNvCxnSpPr/>
          <p:nvPr/>
        </p:nvCxnSpPr>
        <p:spPr>
          <a:xfrm>
            <a:off x="2947307" y="5785757"/>
            <a:ext cx="86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427" y="4076700"/>
            <a:ext cx="44196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2481942" y="365125"/>
            <a:ext cx="71845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kern="0" dirty="0" smtClean="0">
                <a:solidFill>
                  <a:sysClr val="windowText" lastClr="000000"/>
                </a:solidFill>
              </a:rPr>
              <a:t>d) Etapes de création de page web </a:t>
            </a:r>
            <a:r>
              <a:rPr lang="mr-IN" sz="4400" kern="0" dirty="0" smtClean="0">
                <a:solidFill>
                  <a:sysClr val="windowText" lastClr="000000"/>
                </a:solidFill>
              </a:rPr>
              <a:t>–</a:t>
            </a:r>
            <a:r>
              <a:rPr lang="fr-FR" sz="4400" kern="0" dirty="0">
                <a:solidFill>
                  <a:sysClr val="windowText" lastClr="000000"/>
                </a:solidFill>
              </a:rPr>
              <a:t> </a:t>
            </a:r>
            <a:r>
              <a:rPr lang="fr-FR" sz="4400" kern="0" dirty="0" smtClean="0">
                <a:solidFill>
                  <a:sysClr val="windowText" lastClr="000000"/>
                </a:solidFill>
              </a:rPr>
              <a:t>compiler (=RUN)</a:t>
            </a:r>
            <a:endParaRPr lang="fr-FR" sz="44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0688"/>
            <a:ext cx="6422068" cy="4098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Cadre 7"/>
          <p:cNvSpPr/>
          <p:nvPr/>
        </p:nvSpPr>
        <p:spPr>
          <a:xfrm>
            <a:off x="3853543" y="5355772"/>
            <a:ext cx="1371600" cy="24492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542" y="3017613"/>
            <a:ext cx="4730287" cy="2647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8" name="Connecteur droit avec flèche 17"/>
          <p:cNvCxnSpPr/>
          <p:nvPr/>
        </p:nvCxnSpPr>
        <p:spPr>
          <a:xfrm flipV="1">
            <a:off x="4849586" y="3424919"/>
            <a:ext cx="2869354" cy="1832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dre 19"/>
          <p:cNvSpPr/>
          <p:nvPr/>
        </p:nvSpPr>
        <p:spPr>
          <a:xfrm>
            <a:off x="7516082" y="3017613"/>
            <a:ext cx="1725889" cy="31024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09649" y="5830033"/>
            <a:ext cx="403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 On compile : </a:t>
            </a:r>
            <a:r>
              <a:rPr lang="fr-FR" dirty="0" err="1"/>
              <a:t>R</a:t>
            </a:r>
            <a:r>
              <a:rPr lang="fr-FR" dirty="0" err="1" smtClean="0"/>
              <a:t>un</a:t>
            </a:r>
            <a:r>
              <a:rPr lang="fr-FR" dirty="0" smtClean="0"/>
              <a:t> as &gt; </a:t>
            </a:r>
            <a:r>
              <a:rPr lang="fr-FR" dirty="0" err="1" smtClean="0"/>
              <a:t>PyDev</a:t>
            </a:r>
            <a:r>
              <a:rPr lang="fr-FR" dirty="0" smtClean="0"/>
              <a:t>: Django 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713542" y="5706272"/>
            <a:ext cx="427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2. On accède à notre page web via l’url : </a:t>
            </a:r>
          </a:p>
          <a:p>
            <a:r>
              <a:rPr lang="en-US" dirty="0" smtClean="0"/>
              <a:t>http</a:t>
            </a:r>
            <a:r>
              <a:rPr lang="en-US" dirty="0"/>
              <a:t>://127.0.0.1:8000/my-view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82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503463" y="4491451"/>
            <a:ext cx="8640537" cy="2334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03463" y="1982111"/>
            <a:ext cx="4190094" cy="592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03463" y="2715596"/>
            <a:ext cx="6811737" cy="1533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42" y="365125"/>
            <a:ext cx="5666015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dirty="0"/>
              <a:t>e</a:t>
            </a:r>
            <a:r>
              <a:rPr lang="fr-FR" sz="4400" dirty="0" smtClean="0"/>
              <a:t>) Un cas concret </a:t>
            </a:r>
            <a:r>
              <a:rPr lang="mr-IN" sz="4400" dirty="0" smtClean="0"/>
              <a:t>–</a:t>
            </a:r>
            <a:r>
              <a:rPr lang="fr-FR" sz="4400" dirty="0" smtClean="0"/>
              <a:t>page d’accueil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57" y="2044309"/>
            <a:ext cx="3425372" cy="53453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57" y="3020230"/>
            <a:ext cx="2667000" cy="11176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5851" y="3020230"/>
            <a:ext cx="2593522" cy="117979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779" y="4582831"/>
            <a:ext cx="3807280" cy="224304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3557" y="5084198"/>
            <a:ext cx="4450443" cy="640174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2645229" y="2400301"/>
            <a:ext cx="10123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687965" y="4137830"/>
            <a:ext cx="10123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743203" y="2509542"/>
            <a:ext cx="473528" cy="156297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1026886" y="2192686"/>
            <a:ext cx="661079" cy="25926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31309" y="5502259"/>
            <a:ext cx="661079" cy="25926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314689" y="6383686"/>
            <a:ext cx="661079" cy="25926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 flipV="1">
            <a:off x="1440315" y="2205650"/>
            <a:ext cx="2534783" cy="3169971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3008426" y="5594772"/>
            <a:ext cx="934014" cy="667619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dre 37"/>
          <p:cNvSpPr/>
          <p:nvPr/>
        </p:nvSpPr>
        <p:spPr>
          <a:xfrm>
            <a:off x="1440315" y="6182979"/>
            <a:ext cx="991331" cy="217550"/>
          </a:xfrm>
          <a:prstGeom prst="fram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Cadre 38"/>
          <p:cNvSpPr/>
          <p:nvPr/>
        </p:nvSpPr>
        <p:spPr>
          <a:xfrm>
            <a:off x="5774972" y="5084198"/>
            <a:ext cx="991331" cy="217550"/>
          </a:xfrm>
          <a:prstGeom prst="fram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1" name="Connecteur en arc 40"/>
          <p:cNvCxnSpPr/>
          <p:nvPr/>
        </p:nvCxnSpPr>
        <p:spPr>
          <a:xfrm flipV="1">
            <a:off x="2299557" y="5219831"/>
            <a:ext cx="4619221" cy="1227783"/>
          </a:xfrm>
          <a:prstGeom prst="curvedConnector3">
            <a:avLst>
              <a:gd name="adj1" fmla="val 116103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42" y="365125"/>
            <a:ext cx="5666015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dirty="0"/>
              <a:t>f</a:t>
            </a:r>
            <a:r>
              <a:rPr lang="fr-FR" sz="4400" dirty="0" smtClean="0"/>
              <a:t>) </a:t>
            </a:r>
            <a:r>
              <a:rPr lang="nl-BE" sz="4400" dirty="0" smtClean="0"/>
              <a:t>Problèmes ?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524000" y="1934936"/>
            <a:ext cx="4979697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971550" lvl="1" indent="-514350">
              <a:buFont typeface="Arial" charset="0"/>
              <a:buChar char="•"/>
            </a:pPr>
            <a:r>
              <a:rPr lang="fr-FR" sz="2800" dirty="0" smtClean="0"/>
              <a:t>Pas très esthétique </a:t>
            </a:r>
          </a:p>
          <a:p>
            <a:pPr marL="971550" lvl="1" indent="-514350">
              <a:buFont typeface="Arial" charset="0"/>
              <a:buChar char="•"/>
            </a:pPr>
            <a:r>
              <a:rPr lang="fr-FR" sz="2800" dirty="0" smtClean="0"/>
              <a:t>Tout est sur la même ligne</a:t>
            </a:r>
          </a:p>
          <a:p>
            <a:pPr marL="971550" lvl="1" indent="-514350">
              <a:buFont typeface="Arial" charset="0"/>
              <a:buChar char="•"/>
            </a:pPr>
            <a:r>
              <a:rPr lang="fr-FR" sz="2800" dirty="0" smtClean="0"/>
              <a:t>Aucun lien entre les pages</a:t>
            </a:r>
          </a:p>
          <a:p>
            <a:pPr marL="971550" lvl="1" indent="-514350">
              <a:buFont typeface="Arial" charset="0"/>
              <a:buChar char="•"/>
            </a:pPr>
            <a:r>
              <a:rPr lang="mr-IN" sz="2800" dirty="0" smtClean="0"/>
              <a:t>…</a:t>
            </a:r>
            <a:endParaRPr lang="fr-FR" sz="2800" dirty="0" smtClean="0"/>
          </a:p>
          <a:p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013848" y="4033161"/>
            <a:ext cx="0" cy="11756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194151" y="5208822"/>
            <a:ext cx="374468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FR" sz="2800" dirty="0" smtClean="0"/>
              <a:t>HTML (</a:t>
            </a:r>
            <a:r>
              <a:rPr lang="fr-FR" sz="2800" smtClean="0"/>
              <a:t>squelette)</a:t>
            </a:r>
            <a:endParaRPr lang="fr-FR" sz="2800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842" y="1973832"/>
            <a:ext cx="7502195" cy="4198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701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/>
              <a:t>3</a:t>
            </a:r>
            <a:r>
              <a:rPr lang="fr-FR" dirty="0" smtClean="0"/>
              <a:t>. HTML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24000" y="4057651"/>
            <a:ext cx="607307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fr-FR" sz="2800" dirty="0" smtClean="0"/>
              <a:t>Les balises HTML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800" dirty="0" smtClean="0"/>
              <a:t>Application à notre page d’accueil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800" dirty="0" smtClean="0"/>
              <a:t>Structure d’une page web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800" dirty="0" smtClean="0"/>
              <a:t>Problèmes ?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6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88165" y="301510"/>
            <a:ext cx="973455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a) Utilisation des balise 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6343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title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&gt;&lt;/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title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&gt; 	</a:t>
            </a:r>
            <a:r>
              <a:rPr lang="fr-FR" dirty="0" smtClean="0">
                <a:sym typeface="Wingdings"/>
              </a:rPr>
              <a:t> ce qui apparait dans l’onglet à côté du </a:t>
            </a:r>
            <a:r>
              <a:rPr lang="fr-FR" dirty="0" err="1" smtClean="0">
                <a:sym typeface="Wingdings"/>
              </a:rPr>
              <a:t>favicon</a:t>
            </a:r>
            <a:r>
              <a:rPr lang="fr-FR" dirty="0" smtClean="0">
                <a:sym typeface="Wingdings"/>
              </a:rPr>
              <a:t>) </a:t>
            </a:r>
            <a:endParaRPr lang="fr-FR" dirty="0"/>
          </a:p>
          <a:p>
            <a:r>
              <a:rPr lang="mr-IN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mr-IN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mr-IN" dirty="0">
                <a:solidFill>
                  <a:schemeClr val="accent1">
                    <a:lumMod val="75000"/>
                  </a:schemeClr>
                </a:solidFill>
              </a:rPr>
              <a:t>&gt;&lt;/</a:t>
            </a:r>
            <a:r>
              <a:rPr lang="mr-IN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mr-IN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nl-BE" dirty="0" smtClean="0"/>
              <a:t> 		</a:t>
            </a:r>
            <a:r>
              <a:rPr lang="nl-BE" dirty="0" smtClean="0">
                <a:sym typeface="Wingdings"/>
              </a:rPr>
              <a:t> paragraphe</a:t>
            </a:r>
            <a:endParaRPr lang="mr-IN" dirty="0"/>
          </a:p>
          <a:p>
            <a:r>
              <a:rPr lang="mr-IN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mr-IN" dirty="0" err="1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mr-IN" dirty="0">
                <a:solidFill>
                  <a:schemeClr val="accent1">
                    <a:lumMod val="75000"/>
                  </a:schemeClr>
                </a:solidFill>
              </a:rPr>
              <a:t>&gt;&lt;/</a:t>
            </a:r>
            <a:r>
              <a:rPr lang="mr-IN" dirty="0" err="1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mr-IN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  	</a:t>
            </a:r>
            <a:r>
              <a:rPr lang="nl-BE" dirty="0" smtClean="0">
                <a:sym typeface="Wingdings"/>
              </a:rPr>
              <a:t> une division</a:t>
            </a:r>
            <a:endParaRPr lang="mr-IN" dirty="0"/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&lt;section&gt;&lt;/section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&gt; 	</a:t>
            </a:r>
            <a:r>
              <a:rPr lang="fr-FR" dirty="0" smtClean="0">
                <a:sym typeface="Wingdings"/>
              </a:rPr>
              <a:t> une section </a:t>
            </a:r>
            <a:endParaRPr lang="fr-FR" dirty="0"/>
          </a:p>
          <a:p>
            <a:r>
              <a:rPr lang="mr-IN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mr-IN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mr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mr-IN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mr-IN" dirty="0">
                <a:solidFill>
                  <a:schemeClr val="accent1">
                    <a:lumMod val="75000"/>
                  </a:schemeClr>
                </a:solidFill>
              </a:rPr>
              <a:t>=«»&gt;&lt;/</a:t>
            </a:r>
            <a:r>
              <a:rPr lang="mr-IN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mr-IN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l-BE" dirty="0" smtClean="0">
                <a:sym typeface="Wingdings"/>
              </a:rPr>
              <a:t> lien hypertext </a:t>
            </a:r>
            <a:endParaRPr lang="mr-IN" dirty="0"/>
          </a:p>
          <a:p>
            <a:r>
              <a:rPr lang="mr-IN" dirty="0">
                <a:solidFill>
                  <a:schemeClr val="accent1">
                    <a:lumMod val="75000"/>
                  </a:schemeClr>
                </a:solidFill>
              </a:rPr>
              <a:t>&lt;h1&gt;&lt;/h1&gt;, &lt;h2&gt;&lt;/h2&gt;, &lt;h3&gt;&lt;/h3</a:t>
            </a:r>
            <a:r>
              <a:rPr lang="mr-IN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 			</a:t>
            </a:r>
            <a:r>
              <a:rPr lang="nl-BE" dirty="0" smtClean="0">
                <a:sym typeface="Wingdings"/>
              </a:rPr>
              <a:t> titre de niveau 1,2,3</a:t>
            </a:r>
            <a:r>
              <a:rPr lang="mr-IN" dirty="0" smtClean="0">
                <a:sym typeface="Wingdings"/>
              </a:rPr>
              <a:t>…</a:t>
            </a:r>
            <a:endParaRPr lang="mr-IN" dirty="0"/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&gt;   &lt;li&gt;élément 1&lt;/li&gt;   &lt;li&gt;élément 2&lt;/li&gt; &lt;/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&gt;  </a:t>
            </a:r>
            <a:r>
              <a:rPr lang="fr-FR" dirty="0" smtClean="0">
                <a:sym typeface="Wingdings"/>
              </a:rPr>
              <a:t> une liste (</a:t>
            </a:r>
            <a:r>
              <a:rPr lang="fr-FR" dirty="0" err="1" smtClean="0">
                <a:sym typeface="Wingdings"/>
              </a:rPr>
              <a:t>bullet</a:t>
            </a:r>
            <a:r>
              <a:rPr lang="fr-FR" dirty="0" smtClean="0">
                <a:sym typeface="Wingdings"/>
              </a:rPr>
              <a:t> point)</a:t>
            </a:r>
            <a:endParaRPr lang="fr-FR" dirty="0"/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img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="https://www.w3schools.com/html/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pulpitrock.jpg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alt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= " 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descriptif "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="200"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="200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"&gt; 		</a:t>
            </a:r>
            <a:r>
              <a:rPr lang="fr-FR" dirty="0" smtClean="0">
                <a:sym typeface="Wingdings"/>
              </a:rPr>
              <a:t> une image </a:t>
            </a:r>
            <a:endParaRPr lang="fr-FR" dirty="0" smtClean="0"/>
          </a:p>
          <a:p>
            <a:r>
              <a:rPr lang="mr-IN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514" y="2218872"/>
            <a:ext cx="5537200" cy="558800"/>
          </a:xfrm>
          <a:prstGeom prst="rect">
            <a:avLst/>
          </a:prstGeom>
        </p:spPr>
      </p:pic>
      <p:cxnSp>
        <p:nvCxnSpPr>
          <p:cNvPr id="8" name="Connecteur en angle 7"/>
          <p:cNvCxnSpPr/>
          <p:nvPr/>
        </p:nvCxnSpPr>
        <p:spPr>
          <a:xfrm>
            <a:off x="6335486" y="2169885"/>
            <a:ext cx="1299028" cy="279400"/>
          </a:xfrm>
          <a:prstGeom prst="bentConnector3">
            <a:avLst>
              <a:gd name="adj1" fmla="val -2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96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58087" y="236510"/>
            <a:ext cx="8232155" cy="1325563"/>
          </a:xfrm>
        </p:spPr>
        <p:txBody>
          <a:bodyPr/>
          <a:lstStyle/>
          <a:p>
            <a:r>
              <a:rPr lang="fr-FR" dirty="0" smtClean="0"/>
              <a:t>b) Application à notre page d’accueil</a:t>
            </a:r>
            <a:endParaRPr lang="fr-FR" dirty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39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63" y="3642065"/>
            <a:ext cx="6593778" cy="3070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9380" y="1600032"/>
            <a:ext cx="6853464" cy="35023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6837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58087" y="236510"/>
            <a:ext cx="8232155" cy="1325563"/>
          </a:xfrm>
        </p:spPr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) Structure d’une page web</a:t>
            </a:r>
            <a:endParaRPr lang="fr-FR" dirty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39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338943" y="1371601"/>
            <a:ext cx="7286028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&lt;?</a:t>
            </a:r>
            <a:r>
              <a:rPr lang="fr-FR" sz="1600" dirty="0" err="1"/>
              <a:t>xml</a:t>
            </a:r>
            <a:r>
              <a:rPr lang="fr-FR" sz="1600" dirty="0"/>
              <a:t> version="1.0" </a:t>
            </a:r>
            <a:r>
              <a:rPr lang="fr-FR" sz="1600" dirty="0" err="1"/>
              <a:t>encoding</a:t>
            </a:r>
            <a:r>
              <a:rPr lang="fr-FR" sz="1600" dirty="0"/>
              <a:t>="UTF-8" ?&gt;</a:t>
            </a:r>
          </a:p>
          <a:p>
            <a:r>
              <a:rPr lang="fr-FR" sz="1600" dirty="0"/>
              <a:t>&lt;!DOCTYPE html&gt;</a:t>
            </a:r>
          </a:p>
          <a:p>
            <a:r>
              <a:rPr lang="fr-FR" sz="1600" dirty="0"/>
              <a:t>&lt;html </a:t>
            </a:r>
            <a:r>
              <a:rPr lang="fr-FR" sz="1600" dirty="0" err="1"/>
              <a:t>xmlns</a:t>
            </a:r>
            <a:r>
              <a:rPr lang="fr-FR" sz="1600" dirty="0"/>
              <a:t>="http://www.w3.org/1999/</a:t>
            </a:r>
            <a:r>
              <a:rPr lang="fr-FR" sz="1600" dirty="0" err="1"/>
              <a:t>xhtml</a:t>
            </a:r>
            <a:r>
              <a:rPr lang="fr-FR" sz="1600" dirty="0"/>
              <a:t>" </a:t>
            </a:r>
            <a:r>
              <a:rPr lang="fr-FR" sz="1600" dirty="0" err="1"/>
              <a:t>lang</a:t>
            </a:r>
            <a:r>
              <a:rPr lang="fr-FR" sz="1600" dirty="0"/>
              <a:t>="</a:t>
            </a:r>
            <a:r>
              <a:rPr lang="fr-FR" sz="1600" dirty="0" err="1"/>
              <a:t>fr</a:t>
            </a:r>
            <a:r>
              <a:rPr lang="fr-FR" sz="1600" dirty="0"/>
              <a:t>" &gt;</a:t>
            </a:r>
          </a:p>
          <a:p>
            <a:r>
              <a:rPr lang="mr-IN" sz="1600" dirty="0"/>
              <a:t>    &lt;</a:t>
            </a:r>
            <a:r>
              <a:rPr lang="mr-IN" sz="1600" dirty="0" err="1"/>
              <a:t>head</a:t>
            </a:r>
            <a:r>
              <a:rPr lang="mr-IN" sz="1600" dirty="0"/>
              <a:t>&gt;</a:t>
            </a:r>
          </a:p>
          <a:p>
            <a:r>
              <a:rPr lang="nl-BE" sz="1600" dirty="0"/>
              <a:t> </a:t>
            </a:r>
            <a:r>
              <a:rPr lang="nl-BE" sz="1600" dirty="0" smtClean="0"/>
              <a:t>        </a:t>
            </a:r>
            <a:r>
              <a:rPr lang="mr-IN" sz="1600" dirty="0" smtClean="0"/>
              <a:t>&lt;/</a:t>
            </a:r>
            <a:r>
              <a:rPr lang="mr-IN" sz="1600" dirty="0" err="1"/>
              <a:t>head</a:t>
            </a:r>
            <a:r>
              <a:rPr lang="mr-IN" sz="1600" dirty="0"/>
              <a:t>&gt;</a:t>
            </a:r>
          </a:p>
          <a:p>
            <a:endParaRPr lang="mr-IN" sz="1600" dirty="0"/>
          </a:p>
          <a:p>
            <a:r>
              <a:rPr lang="mr-IN" sz="1600" dirty="0"/>
              <a:t>    &lt;</a:t>
            </a:r>
            <a:r>
              <a:rPr lang="mr-IN" sz="1600" dirty="0" err="1"/>
              <a:t>body</a:t>
            </a:r>
            <a:r>
              <a:rPr lang="mr-IN" sz="1600" dirty="0" smtClean="0"/>
              <a:t>&gt;</a:t>
            </a:r>
            <a:r>
              <a:rPr lang="nl-BE" sz="1600" dirty="0" smtClean="0"/>
              <a:t/>
            </a:r>
            <a:br>
              <a:rPr lang="nl-BE" sz="1600" dirty="0" smtClean="0"/>
            </a:br>
            <a:r>
              <a:rPr lang="nl-BE" sz="1600" dirty="0" smtClean="0"/>
              <a:t>	&lt;p&gt;contenu ici</a:t>
            </a:r>
            <a:r>
              <a:rPr lang="mr-IN" sz="1600" dirty="0" smtClean="0"/>
              <a:t>…</a:t>
            </a:r>
            <a:r>
              <a:rPr lang="nl-BE" sz="1600" dirty="0" smtClean="0"/>
              <a:t>&lt;/p&gt;</a:t>
            </a:r>
            <a:endParaRPr lang="mr-IN" sz="1600" dirty="0"/>
          </a:p>
          <a:p>
            <a:r>
              <a:rPr lang="mr-IN" sz="1600" dirty="0"/>
              <a:t>    &lt;/</a:t>
            </a:r>
            <a:r>
              <a:rPr lang="mr-IN" sz="1600" dirty="0" err="1"/>
              <a:t>body</a:t>
            </a:r>
            <a:r>
              <a:rPr lang="mr-IN" sz="1600" dirty="0"/>
              <a:t>&gt;</a:t>
            </a:r>
          </a:p>
          <a:p>
            <a:r>
              <a:rPr lang="fr-FR" sz="1600" dirty="0"/>
              <a:t>&lt;html&gt;</a:t>
            </a:r>
          </a:p>
        </p:txBody>
      </p:sp>
      <p:sp>
        <p:nvSpPr>
          <p:cNvPr id="4" name="Accolade fermante 3"/>
          <p:cNvSpPr/>
          <p:nvPr/>
        </p:nvSpPr>
        <p:spPr>
          <a:xfrm>
            <a:off x="3951514" y="2188029"/>
            <a:ext cx="375556" cy="745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fermante 8"/>
          <p:cNvSpPr/>
          <p:nvPr/>
        </p:nvSpPr>
        <p:spPr>
          <a:xfrm>
            <a:off x="6694714" y="1894114"/>
            <a:ext cx="571500" cy="2032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fermante 11"/>
          <p:cNvSpPr/>
          <p:nvPr/>
        </p:nvSpPr>
        <p:spPr>
          <a:xfrm>
            <a:off x="3951514" y="2933675"/>
            <a:ext cx="375556" cy="625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327070" y="2188028"/>
            <a:ext cx="269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Partie cachée du site web (« dessous de l’iceberg »)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286250" y="2913299"/>
            <a:ext cx="269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Partie visible du site web (« dessus de l’iceberg »)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66214" y="2373998"/>
            <a:ext cx="133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Toute la page HTML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582" y="3236464"/>
            <a:ext cx="6048544" cy="351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1949222" y="5297747"/>
            <a:ext cx="507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Appliqué à notre page d’accueil</a:t>
            </a:r>
            <a:r>
              <a:rPr lang="mr-IN" sz="2800" dirty="0" smtClean="0"/>
              <a:t>…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78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42" y="365125"/>
            <a:ext cx="5666015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dirty="0"/>
              <a:t>d</a:t>
            </a:r>
            <a:r>
              <a:rPr lang="fr-FR" sz="4400" dirty="0" smtClean="0"/>
              <a:t>) </a:t>
            </a:r>
            <a:r>
              <a:rPr lang="nl-BE" sz="4400" dirty="0" smtClean="0"/>
              <a:t>Problèmes ?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524000" y="1934936"/>
            <a:ext cx="9154750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971550" lvl="1" indent="-514350">
              <a:buFont typeface="Arial" charset="0"/>
              <a:buChar char="•"/>
            </a:pPr>
            <a:r>
              <a:rPr lang="fr-FR" sz="2800" dirty="0" smtClean="0"/>
              <a:t>C’est mieux, mais c’est toujours pas terrible!</a:t>
            </a:r>
          </a:p>
          <a:p>
            <a:pPr marL="971550" lvl="1" indent="-514350">
              <a:buFont typeface="Arial" charset="0"/>
              <a:buChar char="•"/>
            </a:pPr>
            <a:r>
              <a:rPr lang="fr-FR" sz="2800" dirty="0" smtClean="0"/>
              <a:t>Où sont les couleurs, les polices, les angles arrondis,</a:t>
            </a:r>
            <a:r>
              <a:rPr lang="mr-IN" sz="2800" dirty="0" smtClean="0"/>
              <a:t>…</a:t>
            </a:r>
            <a:r>
              <a:rPr lang="nl-BE" sz="2800" dirty="0" smtClean="0"/>
              <a:t>?</a:t>
            </a:r>
            <a:endParaRPr lang="fr-FR" sz="2800" dirty="0" smtClean="0"/>
          </a:p>
          <a:p>
            <a:pPr marL="971550" lvl="1" indent="-514350">
              <a:buFont typeface="Arial" charset="0"/>
              <a:buChar char="•"/>
            </a:pPr>
            <a:r>
              <a:rPr lang="mr-IN" sz="2800" dirty="0" smtClean="0"/>
              <a:t>…</a:t>
            </a:r>
            <a:endParaRPr lang="fr-FR" sz="2800" dirty="0" smtClean="0"/>
          </a:p>
          <a:p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013848" y="3608611"/>
            <a:ext cx="0" cy="11756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194151" y="4784272"/>
            <a:ext cx="374468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FR" sz="2800" dirty="0" smtClean="0"/>
              <a:t>CSS (LES HABITS)</a:t>
            </a:r>
          </a:p>
        </p:txBody>
      </p:sp>
    </p:spTree>
    <p:extLst>
      <p:ext uri="{BB962C8B-B14F-4D97-AF65-F5344CB8AC3E}">
        <p14:creationId xmlns:p14="http://schemas.microsoft.com/office/powerpoint/2010/main" val="138205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30928" y="422275"/>
            <a:ext cx="8137071" cy="2387600"/>
          </a:xfrm>
        </p:spPr>
        <p:txBody>
          <a:bodyPr/>
          <a:lstStyle/>
          <a:p>
            <a:pPr algn="l"/>
            <a:r>
              <a:rPr lang="fr-FR" dirty="0" smtClean="0"/>
              <a:t>4. </a:t>
            </a:r>
            <a:r>
              <a:rPr lang="nl-BE" dirty="0" smtClean="0"/>
              <a:t>CSS (et les fichiers statiques)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54628" y="3159579"/>
            <a:ext cx="651120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fr-FR" sz="2800" dirty="0" smtClean="0"/>
              <a:t>Configuration des dossiers et fichiers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800" dirty="0" smtClean="0"/>
              <a:t>Langage CSS : amélioration visuelle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800" dirty="0" smtClean="0"/>
              <a:t>Application à notre page d’accueil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800" dirty="0" smtClean="0"/>
              <a:t>Problèmes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83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3115" y="366372"/>
            <a:ext cx="5708879" cy="1325563"/>
          </a:xfrm>
        </p:spPr>
        <p:txBody>
          <a:bodyPr/>
          <a:lstStyle/>
          <a:p>
            <a:r>
              <a:rPr lang="fr-FR" dirty="0" smtClean="0"/>
              <a:t>Tables des matières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0090" y="1743980"/>
            <a:ext cx="787828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Le plan du cours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Configuration d’un projet (setup) 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HTML (“le squelette”) 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CSS (“l’habit”)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Exercices : Mise en pratique (// projet de Pâques)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1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151" y="365125"/>
            <a:ext cx="8207149" cy="1325563"/>
          </a:xfrm>
        </p:spPr>
        <p:txBody>
          <a:bodyPr>
            <a:noAutofit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fr-FR" sz="4400" dirty="0" smtClean="0"/>
              <a:t>Configuration des dossiers et fichiers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789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Emplacement des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statiques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settings 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Créer</a:t>
            </a:r>
            <a:r>
              <a:rPr lang="en-US" dirty="0" smtClean="0"/>
              <a:t> le dossier “static” </a:t>
            </a:r>
            <a:r>
              <a:rPr lang="en-US" dirty="0" err="1" smtClean="0"/>
              <a:t>contenant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les dossiers “</a:t>
            </a:r>
            <a:r>
              <a:rPr lang="en-US" dirty="0" err="1" smtClean="0"/>
              <a:t>css</a:t>
            </a:r>
            <a:r>
              <a:rPr lang="en-US" dirty="0" smtClean="0"/>
              <a:t>” et “</a:t>
            </a:r>
            <a:r>
              <a:rPr lang="en-US" dirty="0" err="1" smtClean="0"/>
              <a:t>img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Créer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r>
              <a:rPr lang="en-US" dirty="0" smtClean="0"/>
              <a:t> “</a:t>
            </a:r>
            <a:r>
              <a:rPr lang="en-US" dirty="0" err="1" smtClean="0"/>
              <a:t>style.css</a:t>
            </a:r>
            <a:r>
              <a:rPr lang="en-US" dirty="0" smtClean="0"/>
              <a:t>”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le dossier </a:t>
            </a:r>
            <a:r>
              <a:rPr lang="en-US" dirty="0" err="1" smtClean="0"/>
              <a:t>css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Indiquer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la page web (</a:t>
            </a:r>
            <a:r>
              <a:rPr lang="en-US" dirty="0" err="1" smtClean="0"/>
              <a:t>dans</a:t>
            </a:r>
            <a:r>
              <a:rPr lang="en-US" dirty="0" smtClean="0"/>
              <a:t> le template) </a:t>
            </a:r>
            <a:r>
              <a:rPr lang="en-US" dirty="0" err="1" smtClean="0"/>
              <a:t>où</a:t>
            </a:r>
            <a:r>
              <a:rPr lang="en-US" dirty="0" smtClean="0"/>
              <a:t> se </a:t>
            </a:r>
            <a:r>
              <a:rPr lang="en-US" dirty="0" err="1" smtClean="0"/>
              <a:t>trouve</a:t>
            </a:r>
            <a:r>
              <a:rPr lang="en-US" dirty="0" smtClean="0"/>
              <a:t> la </a:t>
            </a:r>
            <a:r>
              <a:rPr lang="en-US" dirty="0" err="1" smtClean="0"/>
              <a:t>feuille</a:t>
            </a:r>
            <a:r>
              <a:rPr lang="en-US" dirty="0" smtClean="0"/>
              <a:t> de style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834" y="2233385"/>
            <a:ext cx="6323901" cy="82005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2050" y="1857261"/>
            <a:ext cx="2425700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9834" y="5729513"/>
            <a:ext cx="8063256" cy="985836"/>
          </a:xfrm>
          <a:prstGeom prst="rect">
            <a:avLst/>
          </a:prstGeom>
        </p:spPr>
      </p:pic>
      <p:sp>
        <p:nvSpPr>
          <p:cNvPr id="9" name="Accolade fermante 8"/>
          <p:cNvSpPr/>
          <p:nvPr/>
        </p:nvSpPr>
        <p:spPr>
          <a:xfrm>
            <a:off x="6594929" y="3106284"/>
            <a:ext cx="816428" cy="17038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7592786" y="3959339"/>
            <a:ext cx="1043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30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86150" y="432592"/>
            <a:ext cx="6221185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dirty="0" smtClean="0"/>
              <a:t>b) </a:t>
            </a:r>
            <a:r>
              <a:rPr lang="nl-BE" sz="4400" dirty="0" smtClean="0"/>
              <a:t>Langage CSS : amélioration visuelle</a:t>
            </a:r>
            <a:br>
              <a:rPr lang="nl-BE" sz="4400" dirty="0" smtClean="0"/>
            </a:b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94151" y="1669029"/>
            <a:ext cx="8207829" cy="4901746"/>
          </a:xfrm>
        </p:spPr>
        <p:txBody>
          <a:bodyPr>
            <a:normAutofit lnSpcReduction="1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2600" dirty="0" smtClean="0"/>
              <a:t>« Pointer » un élément de la page web grâce à :</a:t>
            </a:r>
            <a:br>
              <a:rPr lang="fr-FR" sz="2600" dirty="0" smtClean="0"/>
            </a:br>
            <a:r>
              <a:rPr lang="fr-FR" sz="2600" dirty="0" smtClean="0"/>
              <a:t> 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fr-FR" sz="2200" dirty="0"/>
              <a:t>Sa </a:t>
            </a:r>
            <a:r>
              <a:rPr lang="fr-FR" sz="2200" dirty="0" smtClean="0"/>
              <a:t>balise </a:t>
            </a:r>
            <a:endParaRPr lang="fr-FR" sz="2200" dirty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fr-FR" sz="2200" dirty="0"/>
              <a:t>Son id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fr-FR" sz="2200" dirty="0"/>
              <a:t>Ou sa classe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fr-FR" sz="2600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2600" dirty="0" smtClean="0"/>
              <a:t>! Id ne pointe que vers UN SEUL élément</a:t>
            </a:r>
            <a:r>
              <a:rPr lang="fr-FR" sz="2600" dirty="0"/>
              <a:t> </a:t>
            </a:r>
            <a:r>
              <a:rPr lang="fr-FR" sz="2600" dirty="0" smtClean="0"/>
              <a:t>tandis que class pointe vers TOUS les éléments ayant le même nom de classe</a:t>
            </a:r>
            <a:br>
              <a:rPr lang="fr-FR" sz="2600" dirty="0" smtClean="0"/>
            </a:br>
            <a:endParaRPr lang="fr-FR" sz="2600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2600" dirty="0" smtClean="0"/>
              <a:t>Modifier ses propriétés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mr-IN" sz="2200" dirty="0" smtClean="0"/>
              <a:t>…</a:t>
            </a:r>
            <a:r>
              <a:rPr lang="nl-BE" sz="2200" dirty="0" smtClean="0"/>
              <a:t>{</a:t>
            </a:r>
            <a:br>
              <a:rPr lang="nl-BE" sz="2200" dirty="0" smtClean="0"/>
            </a:br>
            <a:r>
              <a:rPr lang="nl-BE" sz="2200" dirty="0" smtClean="0"/>
              <a:t>      propriété : valeur ; </a:t>
            </a:r>
            <a:br>
              <a:rPr lang="nl-BE" sz="2200" dirty="0" smtClean="0"/>
            </a:br>
            <a:r>
              <a:rPr lang="nl-BE" sz="2200" dirty="0" smtClean="0"/>
              <a:t>}</a:t>
            </a:r>
            <a:endParaRPr lang="fr-FR" sz="2200" dirty="0" smtClean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2200" dirty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2200" dirty="0" smtClean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2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274137" y="2432956"/>
            <a:ext cx="2792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h1{</a:t>
            </a:r>
            <a:r>
              <a:rPr lang="mr-IN" sz="2200" dirty="0" smtClean="0"/>
              <a:t>…</a:t>
            </a:r>
            <a:r>
              <a:rPr lang="nl-BE" sz="2200" dirty="0" smtClean="0"/>
              <a:t>}</a:t>
            </a:r>
            <a:br>
              <a:rPr lang="nl-BE" sz="2200" dirty="0" smtClean="0"/>
            </a:br>
            <a:r>
              <a:rPr lang="nl-BE" sz="2200" dirty="0" smtClean="0"/>
              <a:t>#id_el</a:t>
            </a:r>
            <a:r>
              <a:rPr lang="fr-FR" sz="2200" dirty="0" smtClean="0"/>
              <a:t>{</a:t>
            </a:r>
            <a:r>
              <a:rPr lang="mr-IN" sz="2200" dirty="0"/>
              <a:t>…</a:t>
            </a:r>
            <a:r>
              <a:rPr lang="nl-BE" sz="2200" dirty="0" smtClean="0"/>
              <a:t>}</a:t>
            </a:r>
            <a:br>
              <a:rPr lang="nl-BE" sz="2200" dirty="0" smtClean="0"/>
            </a:br>
            <a:r>
              <a:rPr lang="nl-BE" sz="2200" dirty="0" smtClean="0"/>
              <a:t>.class_el</a:t>
            </a:r>
            <a:r>
              <a:rPr lang="fr-FR" sz="2200" dirty="0" smtClean="0"/>
              <a:t>{</a:t>
            </a:r>
            <a:r>
              <a:rPr lang="mr-IN" sz="2200" dirty="0"/>
              <a:t>…</a:t>
            </a:r>
            <a:r>
              <a:rPr lang="nl-BE" sz="2200" dirty="0" smtClean="0"/>
              <a:t>}</a:t>
            </a:r>
            <a:r>
              <a:rPr lang="nl-BE" sz="2200" dirty="0"/>
              <a:t/>
            </a:r>
            <a:br>
              <a:rPr lang="nl-BE" sz="2200" dirty="0"/>
            </a:br>
            <a:endParaRPr lang="fr-FR" sz="2200" dirty="0"/>
          </a:p>
        </p:txBody>
      </p:sp>
      <p:sp>
        <p:nvSpPr>
          <p:cNvPr id="9" name="ZoneTexte 8"/>
          <p:cNvSpPr txBox="1"/>
          <p:nvPr/>
        </p:nvSpPr>
        <p:spPr>
          <a:xfrm>
            <a:off x="7327104" y="2432956"/>
            <a:ext cx="4864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dirty="0" smtClean="0"/>
              <a:t>&lt;h1&gt; Titre &lt;/h1&gt;</a:t>
            </a:r>
            <a:br>
              <a:rPr lang="nl-BE" sz="2200" dirty="0" smtClean="0"/>
            </a:br>
            <a:r>
              <a:rPr lang="nl-BE" sz="2200" dirty="0" smtClean="0"/>
              <a:t>&lt;p id=“id_el&gt; mon paragraphe &lt;/p&gt;</a:t>
            </a:r>
            <a:r>
              <a:rPr lang="nl-BE" sz="2200" smtClean="0"/>
              <a:t/>
            </a:r>
            <a:br>
              <a:rPr lang="nl-BE" sz="2200" smtClean="0"/>
            </a:br>
            <a:r>
              <a:rPr lang="nl-BE" sz="2200" smtClean="0"/>
              <a:t>&lt;p class=“class_el”&gt;mon paragraphe&lt;/p&gt;</a:t>
            </a:r>
            <a:r>
              <a:rPr lang="nl-BE" sz="2200" dirty="0"/>
              <a:t/>
            </a:r>
            <a:br>
              <a:rPr lang="nl-BE" sz="2200" dirty="0"/>
            </a:br>
            <a:endParaRPr lang="fr-FR" sz="22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572000" y="2625489"/>
            <a:ext cx="70213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572000" y="2973832"/>
            <a:ext cx="70213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572000" y="3273189"/>
            <a:ext cx="70213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700156" y="2674476"/>
            <a:ext cx="70213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700156" y="3022819"/>
            <a:ext cx="70213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6700156" y="3322176"/>
            <a:ext cx="70213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051224" y="5058460"/>
            <a:ext cx="4864896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Exemples :</a:t>
            </a:r>
          </a:p>
          <a:p>
            <a:r>
              <a:rPr lang="nl-BE" sz="1600" dirty="0"/>
              <a:t>h</a:t>
            </a:r>
            <a:r>
              <a:rPr lang="nl-BE" sz="1600" dirty="0" smtClean="0"/>
              <a:t>1{</a:t>
            </a:r>
          </a:p>
          <a:p>
            <a:r>
              <a:rPr lang="nl-BE" sz="1600" dirty="0" smtClean="0"/>
              <a:t>    color:blue ; </a:t>
            </a:r>
          </a:p>
          <a:p>
            <a:r>
              <a:rPr lang="nl-BE" sz="1600" dirty="0" smtClean="0"/>
              <a:t>    background-color:green ; </a:t>
            </a:r>
            <a:endParaRPr lang="nl-BE" sz="1600" dirty="0"/>
          </a:p>
          <a:p>
            <a:r>
              <a:rPr lang="nl-BE" sz="1600" dirty="0" smtClean="0"/>
              <a:t>}</a:t>
            </a:r>
            <a:r>
              <a:rPr lang="nl-BE" sz="2200" dirty="0"/>
              <a:t/>
            </a:r>
            <a:br>
              <a:rPr lang="nl-BE" sz="2200" dirty="0"/>
            </a:br>
            <a:endParaRPr lang="fr-FR" sz="22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968" y="4799235"/>
            <a:ext cx="3060700" cy="749300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 flipV="1">
            <a:off x="7763211" y="5173885"/>
            <a:ext cx="1268757" cy="2735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504177" y="6375614"/>
            <a:ext cx="274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 ! ! ! </a:t>
            </a:r>
            <a:r>
              <a:rPr lang="fr-FR" b="1" dirty="0" smtClean="0">
                <a:solidFill>
                  <a:srgbClr val="FF0000"/>
                </a:solidFill>
              </a:rPr>
              <a:t>NE PAS OUBLIER ! ! ! 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H="1" flipV="1">
            <a:off x="4808510" y="6027271"/>
            <a:ext cx="356764" cy="4177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5135593" y="6027271"/>
            <a:ext cx="515414" cy="4177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5857" y="365125"/>
            <a:ext cx="6106886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dirty="0" smtClean="0"/>
              <a:t>c) </a:t>
            </a:r>
            <a:r>
              <a:rPr lang="nl-BE" sz="4400" dirty="0" smtClean="0"/>
              <a:t>Application à notre page d’accueil</a:t>
            </a:r>
            <a:br>
              <a:rPr lang="nl-BE" sz="4400" dirty="0" smtClean="0"/>
            </a:br>
            <a:endParaRPr lang="fr-FR" sz="44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21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74" y="2118479"/>
            <a:ext cx="2256066" cy="44838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646" y="1492136"/>
            <a:ext cx="3412671" cy="3080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ZoneTexte 22"/>
          <p:cNvSpPr txBox="1"/>
          <p:nvPr/>
        </p:nvSpPr>
        <p:spPr>
          <a:xfrm>
            <a:off x="305475" y="1581418"/>
            <a:ext cx="10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CSS</a:t>
            </a:r>
            <a:endParaRPr lang="fr-FR" sz="3600" dirty="0"/>
          </a:p>
        </p:txBody>
      </p:sp>
      <p:sp>
        <p:nvSpPr>
          <p:cNvPr id="24" name="Croix 23"/>
          <p:cNvSpPr/>
          <p:nvPr/>
        </p:nvSpPr>
        <p:spPr>
          <a:xfrm>
            <a:off x="1926779" y="2605467"/>
            <a:ext cx="630692" cy="626344"/>
          </a:xfrm>
          <a:prstGeom prst="plus">
            <a:avLst>
              <a:gd name="adj" fmla="val 40905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>
              <a:ln/>
              <a:solidFill>
                <a:schemeClr val="accent4"/>
              </a:solidFill>
            </a:endParaRPr>
          </a:p>
        </p:txBody>
      </p:sp>
      <p:sp>
        <p:nvSpPr>
          <p:cNvPr id="25" name="Égal 24"/>
          <p:cNvSpPr/>
          <p:nvPr/>
        </p:nvSpPr>
        <p:spPr>
          <a:xfrm>
            <a:off x="4465412" y="5160826"/>
            <a:ext cx="1363888" cy="1077686"/>
          </a:xfrm>
          <a:prstGeom prst="mathEqua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022047" y="4474354"/>
            <a:ext cx="138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HTML</a:t>
            </a:r>
            <a:endParaRPr lang="fr-FR" sz="3600" dirty="0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8542" y="3732212"/>
            <a:ext cx="6610874" cy="30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12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42" y="365125"/>
            <a:ext cx="5666015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dirty="0"/>
              <a:t>c</a:t>
            </a:r>
            <a:r>
              <a:rPr lang="fr-FR" sz="4400" dirty="0" smtClean="0"/>
              <a:t>) </a:t>
            </a:r>
            <a:r>
              <a:rPr lang="nl-BE" sz="4400" dirty="0" smtClean="0"/>
              <a:t>Problèmes ?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524000" y="1934936"/>
            <a:ext cx="7224670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971550" lvl="1" indent="-514350">
              <a:buFont typeface="Arial" charset="0"/>
              <a:buChar char="•"/>
            </a:pPr>
            <a:r>
              <a:rPr lang="fr-FR" sz="2800" dirty="0" smtClean="0"/>
              <a:t>C’est mieux, mais il y a encore du boulot !</a:t>
            </a:r>
          </a:p>
          <a:p>
            <a:pPr marL="971550" lvl="1" indent="-514350">
              <a:buFont typeface="Arial" charset="0"/>
              <a:buChar char="•"/>
            </a:pPr>
            <a:r>
              <a:rPr lang="mr-IN" sz="2800" dirty="0" smtClean="0"/>
              <a:t>…</a:t>
            </a:r>
            <a:endParaRPr lang="fr-FR" sz="2800" dirty="0" smtClean="0"/>
          </a:p>
          <a:p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797619" y="3166042"/>
            <a:ext cx="0" cy="11756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404257" y="4341698"/>
            <a:ext cx="7249886" cy="1879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971550" marR="0" lvl="1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fr-FR" sz="2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828799" y="4572000"/>
            <a:ext cx="6319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Cette fois, c’est la faute du designer</a:t>
            </a:r>
            <a:r>
              <a:rPr lang="mr-IN" sz="2800" dirty="0" smtClean="0">
                <a:solidFill>
                  <a:schemeClr val="bg1"/>
                </a:solidFill>
              </a:rPr>
              <a:t>…</a:t>
            </a:r>
            <a:r>
              <a:rPr lang="nl-BE" sz="2800" dirty="0" smtClean="0">
                <a:solidFill>
                  <a:schemeClr val="bg1"/>
                </a:solidFill>
              </a:rPr>
              <a:t> Mais c’est pas grave, cette partie n’est (presque) pas cotée lors de votre projet ! 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4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3999" y="279400"/>
            <a:ext cx="9144000" cy="2387600"/>
          </a:xfrm>
        </p:spPr>
        <p:txBody>
          <a:bodyPr/>
          <a:lstStyle/>
          <a:p>
            <a:pPr algn="l"/>
            <a:r>
              <a:rPr lang="fr-FR" dirty="0"/>
              <a:t>5</a:t>
            </a:r>
            <a:r>
              <a:rPr lang="fr-FR" dirty="0" smtClean="0"/>
              <a:t>. </a:t>
            </a:r>
            <a:r>
              <a:rPr lang="nl-BE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523999" y="2656114"/>
            <a:ext cx="70485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/>
              <a:t>A vous de jouer !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50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0786" y="365125"/>
            <a:ext cx="6792685" cy="1325563"/>
          </a:xfrm>
        </p:spPr>
        <p:txBody>
          <a:bodyPr/>
          <a:lstStyle/>
          <a:p>
            <a:r>
              <a:rPr lang="fr-FR" dirty="0" smtClean="0"/>
              <a:t>5. 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Créer votre page d’accueil en suivant chacune des étapes 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>
                <a:sym typeface="Wingdings"/>
              </a:rPr>
              <a:t> dans </a:t>
            </a:r>
            <a:r>
              <a:rPr lang="fr-FR" dirty="0" err="1" smtClean="0"/>
              <a:t>views.py</a:t>
            </a:r>
            <a:r>
              <a:rPr lang="fr-FR" dirty="0" smtClean="0"/>
              <a:t> créer la fonction home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>
                <a:sym typeface="Wingdings"/>
              </a:rPr>
              <a:t></a:t>
            </a:r>
            <a:r>
              <a:rPr lang="fr-FR" dirty="0">
                <a:sym typeface="Wingdings"/>
              </a:rPr>
              <a:t> </a:t>
            </a:r>
            <a:r>
              <a:rPr lang="fr-FR" dirty="0" smtClean="0">
                <a:sym typeface="Wingdings"/>
              </a:rPr>
              <a:t>dans le dossier</a:t>
            </a:r>
            <a:r>
              <a:rPr lang="fr-FR" dirty="0" smtClean="0"/>
              <a:t> </a:t>
            </a:r>
            <a:r>
              <a:rPr lang="fr-FR" dirty="0" err="1" smtClean="0"/>
              <a:t>templates</a:t>
            </a:r>
            <a:r>
              <a:rPr lang="fr-FR" dirty="0" smtClean="0"/>
              <a:t> créer la vue « </a:t>
            </a:r>
            <a:r>
              <a:rPr lang="fr-FR" dirty="0" err="1" smtClean="0"/>
              <a:t>home.html</a:t>
            </a:r>
            <a:r>
              <a:rPr lang="fr-FR" dirty="0" smtClean="0"/>
              <a:t> »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>
                <a:sym typeface="Wingdings"/>
              </a:rPr>
              <a:t> dans </a:t>
            </a:r>
            <a:r>
              <a:rPr lang="fr-FR" dirty="0" err="1" smtClean="0">
                <a:sym typeface="Wingdings"/>
              </a:rPr>
              <a:t>urls.py</a:t>
            </a:r>
            <a:r>
              <a:rPr lang="fr-FR" dirty="0" smtClean="0">
                <a:sym typeface="Wingdings"/>
              </a:rPr>
              <a:t> ajouter l’url correspondant à la home (/home)</a:t>
            </a:r>
            <a:endParaRPr lang="fr-FR" dirty="0" smtClean="0"/>
          </a:p>
          <a:p>
            <a:r>
              <a:rPr lang="fr-FR" dirty="0" smtClean="0"/>
              <a:t>Créer une page de « Création de profil » (Elle ne fonctionnera pas aujourd’hui mais patience</a:t>
            </a:r>
            <a:r>
              <a:rPr lang="mr-IN" dirty="0" smtClean="0"/>
              <a:t>…</a:t>
            </a:r>
            <a:r>
              <a:rPr lang="nl-BE" dirty="0" smtClean="0"/>
              <a:t> c’est pour bientôt) en suivant les même étapes</a:t>
            </a:r>
            <a:r>
              <a:rPr lang="nl-BE" dirty="0"/>
              <a:t/>
            </a:r>
            <a:br>
              <a:rPr lang="nl-BE" dirty="0"/>
            </a:br>
            <a:r>
              <a:rPr lang="nl-BE" sz="1800" dirty="0" smtClean="0"/>
              <a:t>indice : &lt;input name=“prenom” placeholder=“Thierry”&gt;</a:t>
            </a:r>
          </a:p>
          <a:p>
            <a:r>
              <a:rPr lang="fr-FR" dirty="0"/>
              <a:t>Créer une page de « Création </a:t>
            </a:r>
            <a:r>
              <a:rPr lang="fr-FR" dirty="0" smtClean="0"/>
              <a:t>de login</a:t>
            </a:r>
            <a:r>
              <a:rPr lang="fr-FR" dirty="0"/>
              <a:t> » </a:t>
            </a:r>
          </a:p>
          <a:p>
            <a:r>
              <a:rPr lang="nl-BE" dirty="0" smtClean="0"/>
              <a:t>Ajouter des liens entre ces 3 pages pour pouvoir facilement switcher de l’une à l’autre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05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9286" y="365125"/>
            <a:ext cx="8904514" cy="1325563"/>
          </a:xfrm>
        </p:spPr>
        <p:txBody>
          <a:bodyPr/>
          <a:lstStyle/>
          <a:p>
            <a:r>
              <a:rPr lang="fr-FR" dirty="0" smtClean="0"/>
              <a:t>Infos &amp; inscriptions aux cours</a:t>
            </a:r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fr-FR" smtClean="0"/>
              <a:t>L’ensemble des aspects  « théoriques » nécessaires à la réalisation d’un site web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nl-BE" smtClean="0"/>
              <a:t>Cours I : Rappel Python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nl-BE" b="1" smtClean="0">
                <a:hlinkClick r:id="rId4"/>
              </a:rPr>
              <a:t>Cours II : Configuration d’un projet + HTML &amp; CSS</a:t>
            </a:r>
            <a:endParaRPr lang="nl-BE" b="1" smtClean="0"/>
          </a:p>
          <a:p>
            <a:pPr marL="1371600" lvl="2" indent="-457200">
              <a:buFont typeface="+mj-lt"/>
              <a:buAutoNum type="alphaLcParenR"/>
            </a:pPr>
            <a:r>
              <a:rPr lang="nl-BE" smtClean="0">
                <a:hlinkClick r:id="rId5"/>
              </a:rPr>
              <a:t>Cours III : Modèles &amp; Bases de données</a:t>
            </a:r>
            <a:endParaRPr lang="nl-BE" smtClean="0"/>
          </a:p>
          <a:p>
            <a:pPr marL="1371600" lvl="2" indent="-457200">
              <a:buFont typeface="+mj-lt"/>
              <a:buAutoNum type="alphaLcParenR"/>
            </a:pPr>
            <a:r>
              <a:rPr lang="nl-BE" smtClean="0">
                <a:hlinkClick r:id="rId6"/>
              </a:rPr>
              <a:t>Cours IV : Les formulaires avec Django</a:t>
            </a:r>
            <a:endParaRPr lang="fr-FR" smtClean="0"/>
          </a:p>
          <a:p>
            <a:pPr marL="914400" lvl="1" indent="-457200">
              <a:buFont typeface="+mj-lt"/>
              <a:buAutoNum type="arabicPeriod"/>
            </a:pPr>
            <a:r>
              <a:rPr lang="fr-FR" smtClean="0"/>
              <a:t>Mise en place de 2 projets concrets (Blablacar &amp; Airbnb)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fr-FR" smtClean="0">
                <a:hlinkClick r:id="rId7"/>
              </a:rPr>
              <a:t>Cours V : Blablacar (live code) </a:t>
            </a:r>
            <a:endParaRPr lang="fr-FR" smtClean="0"/>
          </a:p>
          <a:p>
            <a:pPr marL="1371600" lvl="2" indent="-457200">
              <a:buFont typeface="+mj-lt"/>
              <a:buAutoNum type="alphaLcParenR"/>
            </a:pPr>
            <a:r>
              <a:rPr lang="fr-FR" smtClean="0">
                <a:hlinkClick r:id="rId8"/>
              </a:rPr>
              <a:t>Cours VI : Airbnb (par les étudiants) 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756069" y="3216728"/>
            <a:ext cx="4735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2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0" y="365125"/>
            <a:ext cx="5415643" cy="1325563"/>
          </a:xfrm>
        </p:spPr>
        <p:txBody>
          <a:bodyPr/>
          <a:lstStyle/>
          <a:p>
            <a:r>
              <a:rPr lang="fr-FR" dirty="0" smtClean="0"/>
              <a:t>1. Le plan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fr-FR" dirty="0"/>
              <a:t>L’ensemble des aspects  « théoriques » nécessaires à la réalisation d’un site web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nl-BE" dirty="0"/>
              <a:t>Cours I : Rappel Python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nl-BE" b="1" dirty="0">
                <a:hlinkClick r:id="rId2"/>
              </a:rPr>
              <a:t>Cours II : Configuration d’un projet + HTML &amp; CSS</a:t>
            </a:r>
            <a:endParaRPr lang="nl-BE" b="1" dirty="0"/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3"/>
              </a:rPr>
              <a:t>Cours III : Modèles &amp; Bases de données</a:t>
            </a:r>
            <a:endParaRPr lang="nl-BE" dirty="0"/>
          </a:p>
          <a:p>
            <a:pPr marL="1371600" lvl="2" indent="-457200">
              <a:buFont typeface="+mj-lt"/>
              <a:buAutoNum type="alphaLcParenR"/>
            </a:pPr>
            <a:r>
              <a:rPr lang="nl-BE" dirty="0">
                <a:hlinkClick r:id="rId4"/>
              </a:rPr>
              <a:t>Cours IV : Les formulaires avec Django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Mise en place de 2 projets concrets (</a:t>
            </a:r>
            <a:r>
              <a:rPr lang="fr-FR" dirty="0" err="1"/>
              <a:t>Blablacar</a:t>
            </a:r>
            <a:r>
              <a:rPr lang="fr-FR" dirty="0"/>
              <a:t> &amp; </a:t>
            </a:r>
            <a:r>
              <a:rPr lang="fr-FR" dirty="0" err="1"/>
              <a:t>Airbnb</a:t>
            </a:r>
            <a:r>
              <a:rPr lang="fr-FR" dirty="0"/>
              <a:t>)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fr-FR" dirty="0">
                <a:hlinkClick r:id="rId5"/>
              </a:rPr>
              <a:t>Cours V : Blablacar (live code) </a:t>
            </a:r>
            <a:endParaRPr lang="fr-FR" dirty="0"/>
          </a:p>
          <a:p>
            <a:pPr marL="1371600" lvl="2" indent="-457200">
              <a:buFont typeface="+mj-lt"/>
              <a:buAutoNum type="alphaLcParenR"/>
            </a:pPr>
            <a:r>
              <a:rPr lang="fr-FR" dirty="0">
                <a:hlinkClick r:id="rId6"/>
              </a:rPr>
              <a:t>Cours VI : Airbnb (par les étudiants)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7641769" y="3086099"/>
            <a:ext cx="4735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43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63750" y="29833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2. Configuration d’un projet</a:t>
            </a:r>
            <a:br>
              <a:rPr lang="fr-FR" dirty="0" smtClean="0"/>
            </a:br>
            <a:r>
              <a:rPr lang="fr-FR" sz="2400" b="1" dirty="0" smtClean="0"/>
              <a:t>rem : l</a:t>
            </a:r>
            <a:r>
              <a:rPr lang="fr-FR" sz="2400" dirty="0" smtClean="0"/>
              <a:t>ors de votre stage, le projet sera probablement déjà configuré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932215" y="3685948"/>
            <a:ext cx="67703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fr-FR" sz="2800" dirty="0" smtClean="0"/>
              <a:t>Lancement de l’environnement Eclipse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800" dirty="0" smtClean="0"/>
              <a:t>Encodage UTF8 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800" dirty="0" smtClean="0"/>
              <a:t>Configuration du fichier settings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800" dirty="0" smtClean="0"/>
              <a:t>Etape de création de page web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800" dirty="0" smtClean="0"/>
              <a:t>Un cas concret : La page d’accueil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800" dirty="0" smtClean="0"/>
              <a:t>Problèmes?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5614" y="365125"/>
            <a:ext cx="8333014" cy="1325563"/>
          </a:xfrm>
        </p:spPr>
        <p:txBody>
          <a:bodyPr/>
          <a:lstStyle/>
          <a:p>
            <a:r>
              <a:rPr lang="fr-FR" dirty="0" smtClean="0"/>
              <a:t>a) Lancement de l’environnement Eclipse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fr-FR" sz="3600" dirty="0" smtClean="0"/>
              <a:t>Lancement </a:t>
            </a:r>
            <a:r>
              <a:rPr lang="fr-FR" sz="3600" dirty="0"/>
              <a:t>de l’environnement Eclipse et </a:t>
            </a:r>
            <a:r>
              <a:rPr lang="fr-FR" sz="3600" dirty="0" smtClean="0"/>
              <a:t>création</a:t>
            </a:r>
            <a:r>
              <a:rPr lang="fr-FR" sz="3600" dirty="0"/>
              <a:t> </a:t>
            </a:r>
            <a:r>
              <a:rPr lang="fr-FR" sz="3600" dirty="0" smtClean="0"/>
              <a:t>d’un projet : </a:t>
            </a:r>
            <a:br>
              <a:rPr lang="fr-FR" sz="3600" dirty="0" smtClean="0"/>
            </a:br>
            <a:r>
              <a:rPr lang="fr-FR" sz="3600" dirty="0" smtClean="0"/>
              <a:t>- </a:t>
            </a:r>
            <a:r>
              <a:rPr lang="fr-FR" sz="3600" dirty="0"/>
              <a:t>cliquer sur File &gt; New &gt; Project &gt; </a:t>
            </a:r>
            <a:r>
              <a:rPr lang="fr-FR" sz="3600" dirty="0" err="1"/>
              <a:t>PyDev</a:t>
            </a:r>
            <a:r>
              <a:rPr lang="fr-FR" sz="3600" dirty="0"/>
              <a:t> Django Project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9940" y="3844056"/>
            <a:ext cx="5226528" cy="28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8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69735" y="1690687"/>
            <a:ext cx="98288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fr-FR" sz="3200" dirty="0" smtClean="0"/>
              <a:t>UTF 8 : pour pouvoir utiliser les accents et caractères spéciaux </a:t>
            </a:r>
            <a:endParaRPr lang="fr-FR" sz="3200" dirty="0"/>
          </a:p>
          <a:p>
            <a:pPr marL="457200" indent="-457200">
              <a:buFont typeface="Arial" charset="0"/>
              <a:buChar char="•"/>
            </a:pPr>
            <a:r>
              <a:rPr lang="fr-FR" sz="3200" dirty="0" smtClean="0"/>
              <a:t>Windows </a:t>
            </a:r>
            <a:r>
              <a:rPr lang="fr-FR" sz="3200" dirty="0"/>
              <a:t>&gt; </a:t>
            </a:r>
            <a:r>
              <a:rPr lang="fr-FR" sz="3200" dirty="0" err="1"/>
              <a:t>Preferences</a:t>
            </a:r>
            <a:r>
              <a:rPr lang="fr-FR" sz="3200" dirty="0"/>
              <a:t> &gt; General &gt; </a:t>
            </a:r>
            <a:r>
              <a:rPr lang="fr-FR" sz="3200" dirty="0" err="1"/>
              <a:t>Workspace</a:t>
            </a:r>
            <a:r>
              <a:rPr lang="fr-FR" sz="3200" dirty="0"/>
              <a:t> &gt;</a:t>
            </a:r>
            <a:r>
              <a:rPr lang="fr-FR" sz="3200" dirty="0" smtClean="0"/>
              <a:t>Web</a:t>
            </a:r>
          </a:p>
          <a:p>
            <a:pPr marL="457200" indent="-457200">
              <a:buFont typeface="Arial" charset="0"/>
              <a:buChar char="•"/>
            </a:pPr>
            <a:r>
              <a:rPr lang="fr-FR" sz="3200" dirty="0" smtClean="0"/>
              <a:t>pour </a:t>
            </a:r>
            <a:r>
              <a:rPr lang="fr-FR" sz="3200" dirty="0"/>
              <a:t>CSS Files et HTML Files changer l’encodage en </a:t>
            </a:r>
            <a:r>
              <a:rPr lang="fr-FR" sz="3200" dirty="0" smtClean="0"/>
              <a:t>UTF-8</a:t>
            </a:r>
          </a:p>
          <a:p>
            <a:pPr marL="457200" indent="-457200">
              <a:buFont typeface="Arial" charset="0"/>
              <a:buChar char="•"/>
            </a:pPr>
            <a:r>
              <a:rPr lang="fr-FR" sz="3200" dirty="0" smtClean="0"/>
              <a:t>TOUS </a:t>
            </a:r>
            <a:r>
              <a:rPr lang="fr-FR" sz="3200" dirty="0"/>
              <a:t>les fichiers que vous créez doivent commencer par la ligne : # -*- </a:t>
            </a:r>
            <a:r>
              <a:rPr lang="fr-FR" sz="3200" dirty="0" err="1"/>
              <a:t>coding</a:t>
            </a:r>
            <a:r>
              <a:rPr lang="fr-FR" sz="3200" dirty="0"/>
              <a:t>: utf-8 </a:t>
            </a:r>
            <a:r>
              <a:rPr lang="fr-FR" sz="3200" dirty="0" smtClean="0"/>
              <a:t>-*-</a:t>
            </a:r>
            <a:endParaRPr lang="fr-FR" sz="3200" dirty="0"/>
          </a:p>
          <a:p>
            <a:pPr marL="457200" indent="-457200">
              <a:buFont typeface="Arial" charset="0"/>
              <a:buChar char="•"/>
            </a:pPr>
            <a:r>
              <a:rPr lang="fr-FR" sz="3200" dirty="0" smtClean="0"/>
              <a:t>dans </a:t>
            </a:r>
            <a:r>
              <a:rPr lang="fr-FR" sz="3200" dirty="0" err="1"/>
              <a:t>settings.py</a:t>
            </a:r>
            <a:r>
              <a:rPr lang="fr-FR" sz="3200" dirty="0"/>
              <a:t>, ajouter la ligne : DEFAULT_CHARSET = </a:t>
            </a:r>
            <a:r>
              <a:rPr lang="fr-FR" sz="3200" dirty="0" smtClean="0"/>
              <a:t>‘utf-8’</a:t>
            </a:r>
            <a:endParaRPr lang="fr-FR" sz="32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2465614" y="365125"/>
            <a:ext cx="83330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b) Encodage UTF8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760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42" y="365125"/>
            <a:ext cx="7184571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dirty="0"/>
              <a:t>c</a:t>
            </a:r>
            <a:r>
              <a:rPr lang="fr-FR" sz="4400" dirty="0" smtClean="0"/>
              <a:t>) Configuration du fichier settings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98807" y="1801974"/>
            <a:ext cx="4865914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Créer un dossier « </a:t>
            </a:r>
            <a:r>
              <a:rPr lang="fr-FR" dirty="0" err="1" smtClean="0"/>
              <a:t>templates</a:t>
            </a:r>
            <a:r>
              <a:rPr lang="fr-FR" dirty="0" smtClean="0"/>
              <a:t> » qui contiendra tous les </a:t>
            </a:r>
            <a:r>
              <a:rPr lang="fr-FR" dirty="0" err="1" smtClean="0"/>
              <a:t>templates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Indiquer dans settings où se trouvent nos </a:t>
            </a:r>
            <a:r>
              <a:rPr lang="fr-FR" dirty="0" err="1" smtClean="0"/>
              <a:t>templates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Ajouter notre application dans </a:t>
            </a:r>
            <a:r>
              <a:rPr lang="fr-FR" dirty="0" err="1" smtClean="0"/>
              <a:t>installed_app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721" y="4838074"/>
            <a:ext cx="3238500" cy="20066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022" y="3178148"/>
            <a:ext cx="3727679" cy="195296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114" y="1492136"/>
            <a:ext cx="1959715" cy="1686012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6363326" y="1690688"/>
            <a:ext cx="2906199" cy="2728543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/>
          <p:cNvSpPr/>
          <p:nvPr/>
        </p:nvSpPr>
        <p:spPr>
          <a:xfrm>
            <a:off x="6606462" y="3463842"/>
            <a:ext cx="2906199" cy="2728543"/>
          </a:xfrm>
          <a:prstGeom prst="arc">
            <a:avLst>
              <a:gd name="adj1" fmla="val 21454753"/>
              <a:gd name="adj2" fmla="val 454124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en L 23"/>
          <p:cNvSpPr/>
          <p:nvPr/>
        </p:nvSpPr>
        <p:spPr>
          <a:xfrm rot="18976202">
            <a:off x="9109460" y="2823574"/>
            <a:ext cx="337063" cy="282356"/>
          </a:xfrm>
          <a:prstGeom prst="corner">
            <a:avLst>
              <a:gd name="adj1" fmla="val 26612"/>
              <a:gd name="adj2" fmla="val 20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en L 24"/>
          <p:cNvSpPr/>
          <p:nvPr/>
        </p:nvSpPr>
        <p:spPr>
          <a:xfrm rot="618769">
            <a:off x="8330896" y="5930413"/>
            <a:ext cx="347581" cy="340542"/>
          </a:xfrm>
          <a:prstGeom prst="corner">
            <a:avLst>
              <a:gd name="adj1" fmla="val 26612"/>
              <a:gd name="adj2" fmla="val 20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73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42" y="365125"/>
            <a:ext cx="7184571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dirty="0"/>
              <a:t>d</a:t>
            </a:r>
            <a:r>
              <a:rPr lang="fr-FR" sz="4400" dirty="0" smtClean="0"/>
              <a:t>) Etapes de création de page web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06548" y="2262187"/>
            <a:ext cx="98724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3200" dirty="0" smtClean="0"/>
              <a:t>Créer une fonction dans le fichier </a:t>
            </a:r>
            <a:r>
              <a:rPr lang="fr-FR" sz="3200" dirty="0" err="1" smtClean="0"/>
              <a:t>views.py</a:t>
            </a:r>
            <a:endParaRPr lang="fr-FR" sz="3200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fr-FR" sz="3200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3200" dirty="0" smtClean="0"/>
              <a:t>Créer un </a:t>
            </a:r>
            <a:r>
              <a:rPr lang="fr-FR" sz="3200" dirty="0" err="1" smtClean="0"/>
              <a:t>template</a:t>
            </a:r>
            <a:r>
              <a:rPr lang="fr-FR" sz="3200" dirty="0" smtClean="0"/>
              <a:t> pour afficher ma page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fr-FR" sz="3200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3200" dirty="0" smtClean="0"/>
              <a:t>Créer une url pour lier la fonction à l’url entrée par l’utilisateur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3200" dirty="0" err="1" smtClean="0"/>
              <a:t>Run</a:t>
            </a:r>
            <a:r>
              <a:rPr lang="fr-FR" sz="3200" dirty="0" smtClean="0"/>
              <a:t> (compiler)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9045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42" y="365125"/>
            <a:ext cx="7184571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4400" dirty="0"/>
              <a:t>d</a:t>
            </a:r>
            <a:r>
              <a:rPr lang="fr-FR" sz="4400" dirty="0" smtClean="0"/>
              <a:t>) Etapes de création de page web </a:t>
            </a:r>
            <a:r>
              <a:rPr lang="mr-IN" sz="4400" dirty="0" smtClean="0"/>
              <a:t>–</a:t>
            </a:r>
            <a:r>
              <a:rPr lang="fr-FR" sz="4400" dirty="0" smtClean="0"/>
              <a:t> </a:t>
            </a:r>
            <a:r>
              <a:rPr lang="fr-FR" sz="4400" dirty="0" err="1" smtClean="0"/>
              <a:t>views.py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8" y="198551"/>
            <a:ext cx="1293585" cy="1293585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3" y="0"/>
            <a:ext cx="1690688" cy="169068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26" y="1922122"/>
            <a:ext cx="5954487" cy="2098248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V="1">
            <a:off x="2824842" y="3824428"/>
            <a:ext cx="0" cy="76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5295899" y="3824428"/>
            <a:ext cx="0" cy="76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4044042" y="3824428"/>
            <a:ext cx="0" cy="76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79012" y="4588328"/>
            <a:ext cx="228055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Cet argument est toujours dans la définition. Il contient plein d’infos (cookies, session, </a:t>
            </a:r>
            <a:r>
              <a:rPr lang="fr-FR" dirty="0" err="1" smtClean="0"/>
              <a:t>current</a:t>
            </a:r>
            <a:r>
              <a:rPr lang="fr-FR" dirty="0" smtClean="0"/>
              <a:t> url,</a:t>
            </a:r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407224" y="4588328"/>
            <a:ext cx="125185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Le nom du </a:t>
            </a:r>
            <a:r>
              <a:rPr lang="fr-FR" dirty="0" err="1" smtClean="0"/>
              <a:t>template</a:t>
            </a:r>
            <a:r>
              <a:rPr lang="fr-FR" dirty="0" smtClean="0"/>
              <a:t> que vous voulez afficher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805353" y="4588328"/>
            <a:ext cx="156754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Un dictionnaire qui contiendra les variables que vous voulez fournir au </a:t>
            </a:r>
            <a:r>
              <a:rPr lang="fr-FR" dirty="0" err="1" smtClean="0"/>
              <a:t>template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165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jango cours I - Rappel Python " id="{FD5AC978-45EE-F145-92E6-90FE1F298245}" vid="{F469E8AD-1CC5-2044-95FB-2048A31FA92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Django cours I - MODELE</Template>
  <TotalTime>455</TotalTime>
  <Words>917</Words>
  <Application>Microsoft Macintosh PowerPoint</Application>
  <PresentationFormat>Grand écran</PresentationFormat>
  <Paragraphs>244</Paragraphs>
  <Slides>26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Mangal</vt:lpstr>
      <vt:lpstr>Wingdings</vt:lpstr>
      <vt:lpstr>Arial</vt:lpstr>
      <vt:lpstr>Thème Office</vt:lpstr>
      <vt:lpstr>Configuration d’un projet + HTML &amp; CSS- Cours II</vt:lpstr>
      <vt:lpstr>Tables des matières</vt:lpstr>
      <vt:lpstr>1. Le plan du cours</vt:lpstr>
      <vt:lpstr>2. Configuration d’un projet rem : lors de votre stage, le projet sera probablement déjà configuré</vt:lpstr>
      <vt:lpstr>a) Lancement de l’environnement Eclipse</vt:lpstr>
      <vt:lpstr>Présentation PowerPoint</vt:lpstr>
      <vt:lpstr>c) Configuration du fichier settings</vt:lpstr>
      <vt:lpstr>d) Etapes de création de page web</vt:lpstr>
      <vt:lpstr>d) Etapes de création de page web – views.py</vt:lpstr>
      <vt:lpstr>Présentation PowerPoint</vt:lpstr>
      <vt:lpstr>Présentation PowerPoint</vt:lpstr>
      <vt:lpstr>e) Un cas concret –page d’accueil</vt:lpstr>
      <vt:lpstr>f) Problèmes ?</vt:lpstr>
      <vt:lpstr>3. HTML </vt:lpstr>
      <vt:lpstr>a) Utilisation des balise html</vt:lpstr>
      <vt:lpstr>b) Application à notre page d’accueil</vt:lpstr>
      <vt:lpstr>c) Structure d’une page web</vt:lpstr>
      <vt:lpstr>d) Problèmes ?</vt:lpstr>
      <vt:lpstr>4. CSS (et les fichiers statiques)</vt:lpstr>
      <vt:lpstr>Configuration des dossiers et fichiers</vt:lpstr>
      <vt:lpstr>b) Langage CSS : amélioration visuelle </vt:lpstr>
      <vt:lpstr>c) Application à notre page d’accueil </vt:lpstr>
      <vt:lpstr>c) Problèmes ?</vt:lpstr>
      <vt:lpstr>5. Exercices</vt:lpstr>
      <vt:lpstr>5. Exercices</vt:lpstr>
      <vt:lpstr>Infos &amp; inscriptions aux cours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d’un projet + HTML &amp; CSS- Cours II</dc:title>
  <dc:creator>Utilisateur de Microsoft Office</dc:creator>
  <cp:lastModifiedBy>Utilisateur de Microsoft Office</cp:lastModifiedBy>
  <cp:revision>27</cp:revision>
  <dcterms:created xsi:type="dcterms:W3CDTF">2019-03-05T09:22:14Z</dcterms:created>
  <dcterms:modified xsi:type="dcterms:W3CDTF">2019-03-05T17:03:44Z</dcterms:modified>
</cp:coreProperties>
</file>