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63" r:id="rId5"/>
    <p:sldId id="259" r:id="rId6"/>
    <p:sldId id="267" r:id="rId7"/>
    <p:sldId id="291" r:id="rId8"/>
    <p:sldId id="264" r:id="rId9"/>
    <p:sldId id="260" r:id="rId10"/>
    <p:sldId id="268" r:id="rId11"/>
    <p:sldId id="292" r:id="rId12"/>
    <p:sldId id="265" r:id="rId13"/>
    <p:sldId id="293" r:id="rId14"/>
    <p:sldId id="294" r:id="rId15"/>
    <p:sldId id="296" r:id="rId16"/>
    <p:sldId id="295" r:id="rId17"/>
    <p:sldId id="289" r:id="rId18"/>
    <p:sldId id="297" r:id="rId19"/>
    <p:sldId id="298" r:id="rId20"/>
    <p:sldId id="299" r:id="rId21"/>
    <p:sldId id="301" r:id="rId22"/>
    <p:sldId id="300" r:id="rId23"/>
    <p:sldId id="290" r:id="rId24"/>
    <p:sldId id="261" r:id="rId25"/>
    <p:sldId id="266" r:id="rId26"/>
    <p:sldId id="278" r:id="rId27"/>
    <p:sldId id="302" r:id="rId28"/>
    <p:sldId id="288" r:id="rId2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42347151-AC8E-2045-8408-CF2883F2B9B0}">
          <p14:sldIdLst>
            <p14:sldId id="256"/>
            <p14:sldId id="257"/>
            <p14:sldId id="258"/>
            <p14:sldId id="263"/>
            <p14:sldId id="259"/>
            <p14:sldId id="267"/>
            <p14:sldId id="291"/>
            <p14:sldId id="264"/>
            <p14:sldId id="260"/>
            <p14:sldId id="268"/>
            <p14:sldId id="292"/>
            <p14:sldId id="265"/>
            <p14:sldId id="293"/>
            <p14:sldId id="294"/>
            <p14:sldId id="296"/>
            <p14:sldId id="295"/>
            <p14:sldId id="289"/>
            <p14:sldId id="297"/>
            <p14:sldId id="298"/>
            <p14:sldId id="299"/>
            <p14:sldId id="301"/>
            <p14:sldId id="300"/>
            <p14:sldId id="290"/>
            <p14:sldId id="261"/>
            <p14:sldId id="266"/>
            <p14:sldId id="278"/>
            <p14:sldId id="302"/>
          </p14:sldIdLst>
        </p14:section>
        <p14:section name="Section sans titre" id="{31727341-D66A-2B47-A233-12B147B3DC47}">
          <p14:sldIdLst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943"/>
    <p:restoredTop sz="76215"/>
  </p:normalViewPr>
  <p:slideViewPr>
    <p:cSldViewPr snapToGrid="0" snapToObjects="1">
      <p:cViewPr>
        <p:scale>
          <a:sx n="79" d="100"/>
          <a:sy n="79" d="100"/>
        </p:scale>
        <p:origin x="472" y="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 smtClean="0"/>
              <a:t>www.blocusassistance.be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6A19C5-2B2F-AB4A-96F1-8C607798B53F}" type="datetimeFigureOut">
              <a:rPr lang="fr-FR" smtClean="0"/>
              <a:t>11/03/2019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C3AECE-AAF9-EE45-BCE4-C510FCC0D32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792054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 smtClean="0"/>
              <a:t>www.blocusassistance.be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90DACA-CB4A-A04B-9C71-B5ADAAE8AB3F}" type="datetimeFigureOut">
              <a:rPr lang="fr-FR" smtClean="0"/>
              <a:t>11/03/2019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6FF51-92B1-F949-B149-B6B21B745D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997783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6FF51-92B1-F949-B149-B6B21B745DA2}" type="slidenum">
              <a:rPr lang="fr-FR" smtClean="0"/>
              <a:t>2</a:t>
            </a:fld>
            <a:endParaRPr lang="fr-FR"/>
          </a:p>
        </p:txBody>
      </p:sp>
      <p:sp>
        <p:nvSpPr>
          <p:cNvPr id="5" name="Espace réservé de l’en-tête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fr-FR" smtClean="0"/>
              <a:t>www.blocusassistance.be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5721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’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FR" smtClean="0"/>
              <a:t>www.blocusassistance.be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96FF51-92B1-F949-B149-B6B21B745DA2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9509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’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FR" smtClean="0"/>
              <a:t>www.blocusassistance.be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96FF51-92B1-F949-B149-B6B21B745DA2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98171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users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Utilisateur.objects.filter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username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fr-FR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fr-FR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john</a:t>
            </a:r>
            <a:r>
              <a:rPr lang="fr-FR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</a:t>
            </a:r>
            <a:r>
              <a:rPr lang="fr-FR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password</a:t>
            </a:r>
            <a:r>
              <a:rPr lang="fr-FR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="123")</a:t>
            </a:r>
          </a:p>
          <a:p>
            <a:r>
              <a:rPr lang="mr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mr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len</a:t>
            </a:r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mr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users</a:t>
            </a:r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== 1: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fr-FR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fr-FR" sz="1200" i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Utilisateur connecté" # on verra quoi faire la semaine prochaine</a:t>
            </a:r>
          </a:p>
          <a:p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fr-FR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fr-FR" sz="1200" i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erreur" # renvoyer la même page avec un message d'erreur</a:t>
            </a:r>
            <a:endParaRPr lang="fr-FR" dirty="0"/>
          </a:p>
        </p:txBody>
      </p:sp>
      <p:sp>
        <p:nvSpPr>
          <p:cNvPr id="4" name="Espace réservé de l’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FR" smtClean="0"/>
              <a:t>www.blocusassistance.be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96FF51-92B1-F949-B149-B6B21B745DA2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3825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’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FR" smtClean="0"/>
              <a:t>www.blocusassistance.be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96FF51-92B1-F949-B149-B6B21B745DA2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89478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’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FR" smtClean="0"/>
              <a:t>www.blocusassistance.be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96FF51-92B1-F949-B149-B6B21B745DA2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3131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-*- </a:t>
            </a:r>
            <a:r>
              <a:rPr lang="mr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coding</a:t>
            </a:r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mr-IN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utf-8 -*-</a:t>
            </a:r>
          </a:p>
          <a:p>
            <a:endParaRPr lang="mr-I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django.db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import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models</a:t>
            </a:r>
            <a:endParaRPr lang="fr-F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fr-F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</a:t>
            </a:r>
            <a:r>
              <a:rPr lang="fr-F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Utilisateur(</a:t>
            </a:r>
            <a:r>
              <a:rPr lang="fr-F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models.Model</a:t>
            </a:r>
            <a:r>
              <a:rPr lang="fr-F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):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username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=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models.CharField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max_length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=100, unique=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password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=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models.CharField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max_length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=100)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prenom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=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models.CharField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max_length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=100)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mr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nom</a:t>
            </a:r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= </a:t>
            </a:r>
            <a:r>
              <a:rPr lang="mr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models.CharField</a:t>
            </a:r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mr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max_length</a:t>
            </a:r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=100)</a:t>
            </a:r>
          </a:p>
          <a:p>
            <a:endParaRPr lang="mr-I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__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__(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self):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mr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mr-I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self.prenom</a:t>
            </a:r>
            <a:r>
              <a:rPr lang="mr-I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' - ' + </a:t>
            </a:r>
            <a:r>
              <a:rPr lang="mr-I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self.nom</a:t>
            </a:r>
            <a:endParaRPr lang="fr-FR" dirty="0"/>
          </a:p>
        </p:txBody>
      </p:sp>
      <p:sp>
        <p:nvSpPr>
          <p:cNvPr id="4" name="Espace réservé de l’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FR" smtClean="0"/>
              <a:t>www.blocusassistance.be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96FF51-92B1-F949-B149-B6B21B745DA2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6893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-*- </a:t>
            </a:r>
            <a:r>
              <a:rPr lang="mr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coding</a:t>
            </a:r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mr-IN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utf-8 -*-</a:t>
            </a:r>
          </a:p>
          <a:p>
            <a:endParaRPr lang="mr-I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django.db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import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models</a:t>
            </a:r>
            <a:endParaRPr lang="fr-F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fr-F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</a:t>
            </a:r>
            <a:r>
              <a:rPr lang="fr-F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Utilisateur(</a:t>
            </a:r>
            <a:r>
              <a:rPr lang="fr-F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models.Model</a:t>
            </a:r>
            <a:r>
              <a:rPr lang="fr-F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):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username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models.CharField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max_length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=100, unique=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password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models.CharField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max_length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=100)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prenom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=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models.CharField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max_length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=100)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nom      =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models.CharField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max_length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=100)</a:t>
            </a:r>
          </a:p>
          <a:p>
            <a:endParaRPr lang="fr-F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__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__(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self):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mr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mr-I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self.prenom</a:t>
            </a:r>
            <a:r>
              <a:rPr lang="mr-I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' - ' + </a:t>
            </a:r>
            <a:r>
              <a:rPr lang="mr-I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self.nom</a:t>
            </a:r>
            <a:endParaRPr lang="mr-IN" sz="1200" i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</a:t>
            </a:r>
            <a:r>
              <a:rPr lang="fr-F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Appartement(</a:t>
            </a:r>
            <a:r>
              <a:rPr lang="fr-F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models.Model</a:t>
            </a:r>
            <a:r>
              <a:rPr lang="fr-F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):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capacite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=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models.PositiveSmallIntegerField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(default=1)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adresse      =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models.CharField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max_length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=100)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titre      =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models.CharField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max_length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=100)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description  =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models.TextField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tarif        =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models.CharField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max_length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=100)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proprietaire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models.ForeignKey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(Utilisateur)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__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__(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self):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return 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self.appartement.titre</a:t>
            </a:r>
            <a:endParaRPr lang="en-US" sz="1200" i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Reservation(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models.Model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appartement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models.ForeignKey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Appartement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voyageur   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models.ForeignKey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Utilisateur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is_paid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models.BooleanField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(default=False)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date_debut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models.DateField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date_fin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models.DateField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__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__(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self):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return 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self.appartement.titre</a:t>
            </a:r>
            <a:endParaRPr lang="en-US" sz="1200" i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fr-FR" dirty="0"/>
          </a:p>
        </p:txBody>
      </p:sp>
      <p:sp>
        <p:nvSpPr>
          <p:cNvPr id="4" name="Espace réservé de l’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FR" smtClean="0"/>
              <a:t>www.blocusassistance.be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96FF51-92B1-F949-B149-B6B21B745DA2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839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’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FR" smtClean="0"/>
              <a:t>www.blocusassistance.be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96FF51-92B1-F949-B149-B6B21B745DA2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4954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’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FR" smtClean="0"/>
              <a:t>www.blocusassistance.be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96FF51-92B1-F949-B149-B6B21B745DA2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0897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’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FR" smtClean="0"/>
              <a:t>www.blocusassistance.be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96FF51-92B1-F949-B149-B6B21B745DA2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53143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’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FR" smtClean="0"/>
              <a:t>www.blocusassistance.be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96FF51-92B1-F949-B149-B6B21B745DA2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5520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’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FR" smtClean="0"/>
              <a:t>www.blocusassistance.be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96FF51-92B1-F949-B149-B6B21B745DA2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8034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’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FR" smtClean="0"/>
              <a:t>www.blocusassistance.be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96FF51-92B1-F949-B149-B6B21B745DA2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6038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FA0A2-AE60-6B49-8569-4DFF6FF112A5}" type="datetimeFigureOut">
              <a:rPr lang="fr-FR" smtClean="0"/>
              <a:t>11/03/2019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4B3B-E020-F046-9636-8EC13D477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3488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FA0A2-AE60-6B49-8569-4DFF6FF112A5}" type="datetimeFigureOut">
              <a:rPr lang="fr-FR" smtClean="0"/>
              <a:t>11/03/2019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4B3B-E020-F046-9636-8EC13D477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0526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FA0A2-AE60-6B49-8569-4DFF6FF112A5}" type="datetimeFigureOut">
              <a:rPr lang="fr-FR" smtClean="0"/>
              <a:t>11/03/2019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4B3B-E020-F046-9636-8EC13D477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7186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FA0A2-AE60-6B49-8569-4DFF6FF112A5}" type="datetimeFigureOut">
              <a:rPr lang="fr-FR" smtClean="0"/>
              <a:t>11/03/2019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4B3B-E020-F046-9636-8EC13D477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818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FA0A2-AE60-6B49-8569-4DFF6FF112A5}" type="datetimeFigureOut">
              <a:rPr lang="fr-FR" smtClean="0"/>
              <a:t>11/03/2019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4B3B-E020-F046-9636-8EC13D477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064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FA0A2-AE60-6B49-8569-4DFF6FF112A5}" type="datetimeFigureOut">
              <a:rPr lang="fr-FR" smtClean="0"/>
              <a:t>11/03/2019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4B3B-E020-F046-9636-8EC13D477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7539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FA0A2-AE60-6B49-8569-4DFF6FF112A5}" type="datetimeFigureOut">
              <a:rPr lang="fr-FR" smtClean="0"/>
              <a:t>11/03/2019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4B3B-E020-F046-9636-8EC13D477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443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FA0A2-AE60-6B49-8569-4DFF6FF112A5}" type="datetimeFigureOut">
              <a:rPr lang="fr-FR" smtClean="0"/>
              <a:t>11/03/2019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4B3B-E020-F046-9636-8EC13D477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5728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FA0A2-AE60-6B49-8569-4DFF6FF112A5}" type="datetimeFigureOut">
              <a:rPr lang="fr-FR" smtClean="0"/>
              <a:t>11/03/2019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4B3B-E020-F046-9636-8EC13D477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3831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FA0A2-AE60-6B49-8569-4DFF6FF112A5}" type="datetimeFigureOut">
              <a:rPr lang="fr-FR" smtClean="0"/>
              <a:t>11/03/2019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4B3B-E020-F046-9636-8EC13D477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6837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FA0A2-AE60-6B49-8569-4DFF6FF112A5}" type="datetimeFigureOut">
              <a:rPr lang="fr-FR" smtClean="0"/>
              <a:t>11/03/2019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4B3B-E020-F046-9636-8EC13D477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671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FA0A2-AE60-6B49-8569-4DFF6FF112A5}" type="datetimeFigureOut">
              <a:rPr lang="fr-FR" smtClean="0"/>
              <a:t>11/03/2019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14B3B-E020-F046-9636-8EC13D477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021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hyperlink" Target="mailto:info@blocusassistance.be" TargetMode="External"/><Relationship Id="rId5" Type="http://schemas.openxmlformats.org/officeDocument/2006/relationships/hyperlink" Target="https://www.blocusassistance.be/cours/detail-cours/8/" TargetMode="Externa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hyperlink" Target="https://docs.djangoproject.com/fr/2.1/ref/models/fields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hyperlink" Target="http://127.0.0.1:8000/admin/" TargetMode="External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hyperlink" Target="http://127.0.0.1:8000/admin/" TargetMode="External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hyperlink" Target="mailto:pierre@gmail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hyperlink" Target="mailto:pierre@gmail.com" TargetMode="External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ocusassistance.be/cours/detail-cours/11/" TargetMode="External"/><Relationship Id="rId4" Type="http://schemas.openxmlformats.org/officeDocument/2006/relationships/hyperlink" Target="https://www.blocusassistance.be/cours/detail-cours/19/" TargetMode="External"/><Relationship Id="rId5" Type="http://schemas.openxmlformats.org/officeDocument/2006/relationships/hyperlink" Target="https://www.blocusassistance.be/cours/detail-cours/22/" TargetMode="External"/><Relationship Id="rId6" Type="http://schemas.openxmlformats.org/officeDocument/2006/relationships/hyperlink" Target="https://www.blocusassistance.be/cours/detail-cours/24/" TargetMode="External"/><Relationship Id="rId7" Type="http://schemas.openxmlformats.org/officeDocument/2006/relationships/image" Target="../media/image1.png"/><Relationship Id="rId8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blocusassistance.be/cours/detail-cours/8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ocusassistance.be/cours/detail-cours/11/" TargetMode="External"/><Relationship Id="rId4" Type="http://schemas.openxmlformats.org/officeDocument/2006/relationships/hyperlink" Target="https://www.blocusassistance.be/cours/detail-cours/19/" TargetMode="External"/><Relationship Id="rId5" Type="http://schemas.openxmlformats.org/officeDocument/2006/relationships/hyperlink" Target="https://www.blocusassistance.be/cours/detail-cours/22/" TargetMode="External"/><Relationship Id="rId6" Type="http://schemas.openxmlformats.org/officeDocument/2006/relationships/hyperlink" Target="https://www.blocusassistance.be/cours/detail-cours/24/" TargetMode="External"/><Relationship Id="rId7" Type="http://schemas.openxmlformats.org/officeDocument/2006/relationships/image" Target="../media/image2.jpg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blocusassistance.be/cours/detail-cours/8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Modèles et base de données- </a:t>
            </a:r>
            <a:r>
              <a:rPr lang="fr-FR" dirty="0" smtClean="0"/>
              <a:t>Cours </a:t>
            </a:r>
            <a:r>
              <a:rPr lang="fr-FR" dirty="0" smtClean="0"/>
              <a:t>III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0105"/>
          </a:xfrm>
        </p:spPr>
        <p:txBody>
          <a:bodyPr>
            <a:normAutofit/>
          </a:bodyPr>
          <a:lstStyle/>
          <a:p>
            <a:r>
              <a:rPr lang="fr-FR" dirty="0" smtClean="0"/>
              <a:t>Apprendre la programmation web avec Python &amp; Django - </a:t>
            </a:r>
            <a:r>
              <a:rPr lang="fr-FR" smtClean="0"/>
              <a:t>Solvay 2019</a:t>
            </a:r>
            <a:endParaRPr lang="fr-FR" b="1" dirty="0"/>
          </a:p>
        </p:txBody>
      </p:sp>
      <p:pic>
        <p:nvPicPr>
          <p:cNvPr id="5" name="Espace réservé du contenu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63" y="0"/>
            <a:ext cx="1690688" cy="169068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958" y="198551"/>
            <a:ext cx="1293585" cy="1293585"/>
          </a:xfrm>
          <a:prstGeom prst="rect">
            <a:avLst/>
          </a:prstGeom>
        </p:spPr>
      </p:pic>
      <p:sp>
        <p:nvSpPr>
          <p:cNvPr id="7" name="Sous-titre 2"/>
          <p:cNvSpPr txBox="1">
            <a:spLocks/>
          </p:cNvSpPr>
          <p:nvPr/>
        </p:nvSpPr>
        <p:spPr>
          <a:xfrm>
            <a:off x="1676400" y="4626430"/>
            <a:ext cx="9144000" cy="1341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 smtClean="0"/>
              <a:t>Blocus Assistance</a:t>
            </a:r>
          </a:p>
          <a:p>
            <a:r>
              <a:rPr lang="fr-FR" sz="1800" b="1" dirty="0" smtClean="0">
                <a:hlinkClick r:id="rId4"/>
              </a:rPr>
              <a:t>info@blocusassistance.be</a:t>
            </a:r>
            <a:endParaRPr lang="fr-FR" sz="1800" b="1" dirty="0" smtClean="0"/>
          </a:p>
          <a:p>
            <a:r>
              <a:rPr lang="fr-FR" sz="1800" b="1" dirty="0" smtClean="0">
                <a:hlinkClick r:id="rId5"/>
              </a:rPr>
              <a:t>www.blocusassistance.be</a:t>
            </a:r>
            <a:endParaRPr lang="fr-FR" sz="1800" b="1" dirty="0"/>
          </a:p>
        </p:txBody>
      </p:sp>
    </p:spTree>
    <p:extLst>
      <p:ext uri="{BB962C8B-B14F-4D97-AF65-F5344CB8AC3E}">
        <p14:creationId xmlns:p14="http://schemas.microsoft.com/office/powerpoint/2010/main" val="1340745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58087" y="236510"/>
            <a:ext cx="8232155" cy="1325563"/>
          </a:xfrm>
        </p:spPr>
        <p:txBody>
          <a:bodyPr/>
          <a:lstStyle/>
          <a:p>
            <a:r>
              <a:rPr lang="fr-FR" dirty="0" smtClean="0"/>
              <a:t>b) Remarques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Dès qu’on touche au fichier </a:t>
            </a:r>
            <a:r>
              <a:rPr lang="fr-FR" dirty="0" err="1" smtClean="0"/>
              <a:t>models.py</a:t>
            </a:r>
            <a:r>
              <a:rPr lang="fr-FR" dirty="0" smtClean="0"/>
              <a:t> </a:t>
            </a:r>
            <a:r>
              <a:rPr lang="mr-IN" dirty="0" smtClean="0"/>
              <a:t>–</a:t>
            </a:r>
            <a:r>
              <a:rPr lang="fr-FR" dirty="0" smtClean="0"/>
              <a:t>&gt; </a:t>
            </a:r>
            <a:r>
              <a:rPr lang="fr-FR" dirty="0" err="1" smtClean="0"/>
              <a:t>Syncdb</a:t>
            </a:r>
            <a:r>
              <a:rPr lang="fr-FR" dirty="0" smtClean="0"/>
              <a:t> (=« appliquer les changements à notre DB »)</a:t>
            </a:r>
          </a:p>
          <a:p>
            <a:r>
              <a:rPr lang="fr-FR" dirty="0" smtClean="0"/>
              <a:t>You </a:t>
            </a:r>
            <a:r>
              <a:rPr lang="fr-FR" dirty="0"/>
              <a:t>have </a:t>
            </a:r>
            <a:r>
              <a:rPr lang="fr-FR" dirty="0" err="1"/>
              <a:t>installed</a:t>
            </a:r>
            <a:r>
              <a:rPr lang="fr-FR" dirty="0"/>
              <a:t> </a:t>
            </a:r>
            <a:r>
              <a:rPr lang="fr-FR" dirty="0" err="1"/>
              <a:t>Django's</a:t>
            </a:r>
            <a:r>
              <a:rPr lang="fr-FR" dirty="0"/>
              <a:t> </a:t>
            </a:r>
            <a:r>
              <a:rPr lang="fr-FR" dirty="0" err="1"/>
              <a:t>auth</a:t>
            </a:r>
            <a:r>
              <a:rPr lang="fr-FR" dirty="0"/>
              <a:t> system, and </a:t>
            </a:r>
            <a:r>
              <a:rPr lang="fr-FR" dirty="0" err="1"/>
              <a:t>don't</a:t>
            </a:r>
            <a:r>
              <a:rPr lang="fr-FR" dirty="0"/>
              <a:t> have </a:t>
            </a:r>
            <a:r>
              <a:rPr lang="fr-FR" dirty="0" err="1"/>
              <a:t>any</a:t>
            </a:r>
            <a:r>
              <a:rPr lang="fr-FR" dirty="0"/>
              <a:t> </a:t>
            </a:r>
            <a:r>
              <a:rPr lang="fr-FR" dirty="0" err="1"/>
              <a:t>superusers</a:t>
            </a:r>
            <a:r>
              <a:rPr lang="fr-FR" dirty="0"/>
              <a:t> </a:t>
            </a:r>
            <a:r>
              <a:rPr lang="fr-FR" dirty="0" err="1" smtClean="0"/>
              <a:t>defined</a:t>
            </a:r>
            <a:r>
              <a:rPr lang="fr-FR" dirty="0" smtClean="0"/>
              <a:t>. </a:t>
            </a:r>
            <a:r>
              <a:rPr lang="fr-FR" dirty="0" err="1" smtClean="0"/>
              <a:t>Would</a:t>
            </a:r>
            <a:r>
              <a:rPr lang="fr-FR" dirty="0" smtClean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like</a:t>
            </a:r>
            <a:r>
              <a:rPr lang="fr-FR" dirty="0"/>
              <a:t> to </a:t>
            </a:r>
            <a:r>
              <a:rPr lang="fr-FR" dirty="0" err="1"/>
              <a:t>create</a:t>
            </a:r>
            <a:r>
              <a:rPr lang="fr-FR" dirty="0"/>
              <a:t> one </a:t>
            </a:r>
            <a:r>
              <a:rPr lang="fr-FR" dirty="0" err="1"/>
              <a:t>now</a:t>
            </a:r>
            <a:r>
              <a:rPr lang="fr-FR" dirty="0"/>
              <a:t>? (</a:t>
            </a:r>
            <a:r>
              <a:rPr lang="fr-FR" dirty="0" err="1"/>
              <a:t>yes</a:t>
            </a:r>
            <a:r>
              <a:rPr lang="fr-FR" dirty="0"/>
              <a:t>/no</a:t>
            </a:r>
            <a:r>
              <a:rPr lang="fr-FR" dirty="0" smtClean="0"/>
              <a:t>): </a:t>
            </a:r>
            <a:r>
              <a:rPr lang="fr-FR" b="1" dirty="0" smtClean="0">
                <a:solidFill>
                  <a:srgbClr val="00B050"/>
                </a:solidFill>
              </a:rPr>
              <a:t>no</a:t>
            </a:r>
          </a:p>
          <a:p>
            <a:r>
              <a:rPr lang="fr-FR" dirty="0" smtClean="0"/>
              <a:t>Méthode I : </a:t>
            </a:r>
            <a:r>
              <a:rPr lang="fr-FR" dirty="0" err="1" smtClean="0"/>
              <a:t>syncdb</a:t>
            </a:r>
            <a:r>
              <a:rPr lang="fr-FR" dirty="0" smtClean="0"/>
              <a:t> via </a:t>
            </a:r>
            <a:r>
              <a:rPr lang="fr-FR" dirty="0" err="1" smtClean="0"/>
              <a:t>eclipse</a:t>
            </a:r>
            <a:endParaRPr lang="fr-FR" dirty="0" smtClean="0"/>
          </a:p>
          <a:p>
            <a:r>
              <a:rPr lang="fr-FR" dirty="0" smtClean="0"/>
              <a:t>Méthode II : via le Terminal &gt;&gt; </a:t>
            </a:r>
            <a:r>
              <a:rPr lang="fr-FR" dirty="0" smtClean="0">
                <a:solidFill>
                  <a:srgbClr val="00B050"/>
                </a:solidFill>
              </a:rPr>
              <a:t>python </a:t>
            </a:r>
            <a:r>
              <a:rPr lang="fr-FR" dirty="0" err="1" smtClean="0">
                <a:solidFill>
                  <a:srgbClr val="00B050"/>
                </a:solidFill>
              </a:rPr>
              <a:t>manage.py</a:t>
            </a:r>
            <a:r>
              <a:rPr lang="fr-FR" dirty="0" smtClean="0">
                <a:solidFill>
                  <a:srgbClr val="00B050"/>
                </a:solidFill>
              </a:rPr>
              <a:t> </a:t>
            </a:r>
            <a:r>
              <a:rPr lang="fr-FR" dirty="0" err="1" smtClean="0">
                <a:solidFill>
                  <a:srgbClr val="00B050"/>
                </a:solidFill>
              </a:rPr>
              <a:t>syncdb</a:t>
            </a:r>
            <a:endParaRPr lang="fr-FR" dirty="0" smtClean="0">
              <a:solidFill>
                <a:srgbClr val="00B050"/>
              </a:solidFill>
            </a:endParaRPr>
          </a:p>
          <a:p>
            <a:r>
              <a:rPr lang="fr-FR" dirty="0" smtClean="0"/>
              <a:t>Méthode III : via le Terminal </a:t>
            </a:r>
            <a:br>
              <a:rPr lang="fr-FR" dirty="0" smtClean="0"/>
            </a:br>
            <a:r>
              <a:rPr lang="fr-FR" dirty="0" smtClean="0"/>
              <a:t>&gt;&gt; </a:t>
            </a:r>
            <a:r>
              <a:rPr lang="fr-FR" dirty="0">
                <a:solidFill>
                  <a:srgbClr val="00B050"/>
                </a:solidFill>
              </a:rPr>
              <a:t>python </a:t>
            </a:r>
            <a:r>
              <a:rPr lang="fr-FR" dirty="0" err="1">
                <a:solidFill>
                  <a:srgbClr val="00B050"/>
                </a:solidFill>
              </a:rPr>
              <a:t>manage.py</a:t>
            </a:r>
            <a:r>
              <a:rPr lang="fr-FR" dirty="0">
                <a:solidFill>
                  <a:srgbClr val="00B050"/>
                </a:solidFill>
              </a:rPr>
              <a:t> </a:t>
            </a:r>
            <a:r>
              <a:rPr lang="fr-FR" dirty="0" err="1" smtClean="0">
                <a:solidFill>
                  <a:srgbClr val="00B050"/>
                </a:solidFill>
              </a:rPr>
              <a:t>makemigrations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&gt;&gt; </a:t>
            </a:r>
            <a:r>
              <a:rPr lang="fr-FR" dirty="0">
                <a:solidFill>
                  <a:srgbClr val="00B050"/>
                </a:solidFill>
              </a:rPr>
              <a:t>python </a:t>
            </a:r>
            <a:r>
              <a:rPr lang="fr-FR" dirty="0" err="1">
                <a:solidFill>
                  <a:srgbClr val="00B050"/>
                </a:solidFill>
              </a:rPr>
              <a:t>manage.py</a:t>
            </a:r>
            <a:r>
              <a:rPr lang="fr-FR" dirty="0">
                <a:solidFill>
                  <a:srgbClr val="00B050"/>
                </a:solidFill>
              </a:rPr>
              <a:t> </a:t>
            </a:r>
            <a:r>
              <a:rPr lang="fr-FR" dirty="0" err="1" smtClean="0">
                <a:solidFill>
                  <a:srgbClr val="00B050"/>
                </a:solidFill>
              </a:rPr>
              <a:t>migrate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38" name="Imag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958" y="198551"/>
            <a:ext cx="1293585" cy="1293585"/>
          </a:xfrm>
          <a:prstGeom prst="rect">
            <a:avLst/>
          </a:prstGeom>
        </p:spPr>
      </p:pic>
      <p:pic>
        <p:nvPicPr>
          <p:cNvPr id="39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63" y="0"/>
            <a:ext cx="1690688" cy="1690688"/>
          </a:xfrm>
          <a:prstGeom prst="rect">
            <a:avLst/>
          </a:prstGeom>
        </p:spPr>
      </p:pic>
      <p:sp>
        <p:nvSpPr>
          <p:cNvPr id="6" name="Bouée 5"/>
          <p:cNvSpPr/>
          <p:nvPr/>
        </p:nvSpPr>
        <p:spPr>
          <a:xfrm>
            <a:off x="10139126" y="2629691"/>
            <a:ext cx="1371600" cy="1191986"/>
          </a:xfrm>
          <a:prstGeom prst="donut">
            <a:avLst>
              <a:gd name="adj" fmla="val 854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837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58087" y="236510"/>
            <a:ext cx="8232155" cy="1325563"/>
          </a:xfrm>
        </p:spPr>
        <p:txBody>
          <a:bodyPr/>
          <a:lstStyle/>
          <a:p>
            <a:r>
              <a:rPr lang="fr-FR" dirty="0" smtClean="0"/>
              <a:t>c) Création des autres modèles </a:t>
            </a:r>
            <a:endParaRPr lang="fr-FR" dirty="0"/>
          </a:p>
        </p:txBody>
      </p:sp>
      <p:pic>
        <p:nvPicPr>
          <p:cNvPr id="38" name="Imag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958" y="198551"/>
            <a:ext cx="1293585" cy="1293585"/>
          </a:xfrm>
          <a:prstGeom prst="rect">
            <a:avLst/>
          </a:prstGeom>
        </p:spPr>
      </p:pic>
      <p:pic>
        <p:nvPicPr>
          <p:cNvPr id="39" name="Espace réservé du contenu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63" y="0"/>
            <a:ext cx="1690688" cy="169068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503463" y="1391983"/>
            <a:ext cx="6387194" cy="2347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class </a:t>
            </a:r>
            <a:r>
              <a:rPr lang="fr-FR" b="1" dirty="0"/>
              <a:t>Utilisateur(</a:t>
            </a:r>
            <a:r>
              <a:rPr lang="fr-FR" b="1" dirty="0" err="1"/>
              <a:t>models.Model</a:t>
            </a:r>
            <a:r>
              <a:rPr lang="fr-FR" b="1" dirty="0"/>
              <a:t>):</a:t>
            </a:r>
          </a:p>
          <a:p>
            <a:r>
              <a:rPr lang="fr-FR" dirty="0"/>
              <a:t>    </a:t>
            </a:r>
            <a:r>
              <a:rPr lang="fr-FR" dirty="0" err="1"/>
              <a:t>username</a:t>
            </a:r>
            <a:r>
              <a:rPr lang="fr-FR" dirty="0"/>
              <a:t> = </a:t>
            </a:r>
            <a:r>
              <a:rPr lang="fr-FR" dirty="0" err="1"/>
              <a:t>models.CharField</a:t>
            </a:r>
            <a:r>
              <a:rPr lang="fr-FR" dirty="0"/>
              <a:t>(</a:t>
            </a:r>
            <a:r>
              <a:rPr lang="fr-FR" dirty="0" err="1"/>
              <a:t>max_length</a:t>
            </a:r>
            <a:r>
              <a:rPr lang="fr-FR" dirty="0"/>
              <a:t>=100, unique=</a:t>
            </a:r>
            <a:r>
              <a:rPr lang="fr-FR" dirty="0" err="1"/>
              <a:t>True</a:t>
            </a:r>
            <a:r>
              <a:rPr lang="fr-FR" dirty="0"/>
              <a:t>)</a:t>
            </a:r>
          </a:p>
          <a:p>
            <a:r>
              <a:rPr lang="fr-FR" dirty="0"/>
              <a:t>    </a:t>
            </a:r>
            <a:r>
              <a:rPr lang="fr-FR" dirty="0" err="1"/>
              <a:t>password</a:t>
            </a:r>
            <a:r>
              <a:rPr lang="fr-FR" dirty="0"/>
              <a:t> = </a:t>
            </a:r>
            <a:r>
              <a:rPr lang="fr-FR" dirty="0" err="1"/>
              <a:t>models.CharField</a:t>
            </a:r>
            <a:r>
              <a:rPr lang="fr-FR" dirty="0"/>
              <a:t>(</a:t>
            </a:r>
            <a:r>
              <a:rPr lang="fr-FR" dirty="0" err="1"/>
              <a:t>max_length</a:t>
            </a:r>
            <a:r>
              <a:rPr lang="fr-FR" dirty="0"/>
              <a:t>=100)</a:t>
            </a:r>
          </a:p>
          <a:p>
            <a:r>
              <a:rPr lang="fr-FR" dirty="0"/>
              <a:t>    </a:t>
            </a:r>
            <a:r>
              <a:rPr lang="fr-FR" dirty="0" err="1"/>
              <a:t>prenom</a:t>
            </a:r>
            <a:r>
              <a:rPr lang="fr-FR" dirty="0"/>
              <a:t>   = </a:t>
            </a:r>
            <a:r>
              <a:rPr lang="fr-FR" dirty="0" err="1"/>
              <a:t>models.CharField</a:t>
            </a:r>
            <a:r>
              <a:rPr lang="fr-FR" dirty="0"/>
              <a:t>(</a:t>
            </a:r>
            <a:r>
              <a:rPr lang="fr-FR" dirty="0" err="1"/>
              <a:t>max_length</a:t>
            </a:r>
            <a:r>
              <a:rPr lang="fr-FR" dirty="0"/>
              <a:t>=100)</a:t>
            </a:r>
          </a:p>
          <a:p>
            <a:r>
              <a:rPr lang="fr-FR" dirty="0"/>
              <a:t>    nom      = </a:t>
            </a:r>
            <a:r>
              <a:rPr lang="fr-FR" dirty="0" err="1"/>
              <a:t>models.CharField</a:t>
            </a:r>
            <a:r>
              <a:rPr lang="fr-FR" dirty="0"/>
              <a:t>(</a:t>
            </a:r>
            <a:r>
              <a:rPr lang="fr-FR" dirty="0" err="1"/>
              <a:t>max_length</a:t>
            </a:r>
            <a:r>
              <a:rPr lang="fr-FR" dirty="0"/>
              <a:t>=100)</a:t>
            </a:r>
          </a:p>
          <a:p>
            <a:endParaRPr lang="fr-FR" dirty="0"/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b="1" dirty="0"/>
              <a:t>__</a:t>
            </a:r>
            <a:r>
              <a:rPr lang="en-US" b="1" dirty="0" err="1"/>
              <a:t>str</a:t>
            </a:r>
            <a:r>
              <a:rPr lang="en-US" b="1" dirty="0"/>
              <a:t>__(</a:t>
            </a:r>
            <a:r>
              <a:rPr lang="en-US" b="1" i="1" dirty="0"/>
              <a:t>self):</a:t>
            </a:r>
          </a:p>
          <a:p>
            <a:r>
              <a:rPr lang="mr-IN" dirty="0"/>
              <a:t>        </a:t>
            </a:r>
            <a:r>
              <a:rPr lang="mr-IN" dirty="0" err="1"/>
              <a:t>return</a:t>
            </a:r>
            <a:r>
              <a:rPr lang="mr-IN" dirty="0"/>
              <a:t> </a:t>
            </a:r>
            <a:r>
              <a:rPr lang="mr-IN" i="1" dirty="0" err="1"/>
              <a:t>self.prenom</a:t>
            </a:r>
            <a:r>
              <a:rPr lang="mr-IN" i="1" dirty="0"/>
              <a:t> + ' - ' + </a:t>
            </a:r>
            <a:r>
              <a:rPr lang="mr-IN" i="1" dirty="0" err="1"/>
              <a:t>self.nom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6890657" y="1391983"/>
            <a:ext cx="57313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class </a:t>
            </a:r>
            <a:r>
              <a:rPr lang="fr-FR" b="1" dirty="0"/>
              <a:t>Appartement(</a:t>
            </a:r>
            <a:r>
              <a:rPr lang="fr-FR" b="1" dirty="0" err="1"/>
              <a:t>models.Model</a:t>
            </a:r>
            <a:r>
              <a:rPr lang="fr-FR" b="1" dirty="0"/>
              <a:t>):</a:t>
            </a:r>
          </a:p>
          <a:p>
            <a:r>
              <a:rPr lang="fr-FR" dirty="0"/>
              <a:t>    </a:t>
            </a:r>
            <a:r>
              <a:rPr lang="fr-FR" dirty="0" err="1"/>
              <a:t>capacite</a:t>
            </a:r>
            <a:r>
              <a:rPr lang="fr-FR" dirty="0"/>
              <a:t>     = </a:t>
            </a:r>
            <a:r>
              <a:rPr lang="fr-FR" dirty="0" err="1"/>
              <a:t>models.PositiveSmallIntegerField</a:t>
            </a:r>
            <a:r>
              <a:rPr lang="fr-FR" dirty="0"/>
              <a:t>(default=1)</a:t>
            </a:r>
          </a:p>
          <a:p>
            <a:r>
              <a:rPr lang="fr-FR" dirty="0"/>
              <a:t>    adresse      = </a:t>
            </a:r>
            <a:r>
              <a:rPr lang="fr-FR" dirty="0" err="1"/>
              <a:t>models.CharField</a:t>
            </a:r>
            <a:r>
              <a:rPr lang="fr-FR" dirty="0"/>
              <a:t>(</a:t>
            </a:r>
            <a:r>
              <a:rPr lang="fr-FR" dirty="0" err="1"/>
              <a:t>max_length</a:t>
            </a:r>
            <a:r>
              <a:rPr lang="fr-FR" dirty="0"/>
              <a:t>=100)</a:t>
            </a:r>
          </a:p>
          <a:p>
            <a:r>
              <a:rPr lang="fr-FR" dirty="0"/>
              <a:t>    titre      = </a:t>
            </a:r>
            <a:r>
              <a:rPr lang="fr-FR" dirty="0" err="1"/>
              <a:t>models.CharField</a:t>
            </a:r>
            <a:r>
              <a:rPr lang="fr-FR" dirty="0"/>
              <a:t>(</a:t>
            </a:r>
            <a:r>
              <a:rPr lang="fr-FR" dirty="0" err="1"/>
              <a:t>max_length</a:t>
            </a:r>
            <a:r>
              <a:rPr lang="fr-FR" dirty="0"/>
              <a:t>=100)</a:t>
            </a:r>
          </a:p>
          <a:p>
            <a:r>
              <a:rPr lang="fr-FR" dirty="0"/>
              <a:t>    description  = </a:t>
            </a:r>
            <a:r>
              <a:rPr lang="fr-FR" dirty="0" err="1"/>
              <a:t>models.TextField</a:t>
            </a:r>
            <a:r>
              <a:rPr lang="fr-FR" dirty="0"/>
              <a:t>()</a:t>
            </a:r>
          </a:p>
          <a:p>
            <a:r>
              <a:rPr lang="fr-FR" dirty="0"/>
              <a:t>    tarif        = </a:t>
            </a:r>
            <a:r>
              <a:rPr lang="fr-FR" dirty="0" err="1"/>
              <a:t>models.CharField</a:t>
            </a:r>
            <a:r>
              <a:rPr lang="fr-FR" dirty="0"/>
              <a:t>(</a:t>
            </a:r>
            <a:r>
              <a:rPr lang="fr-FR" dirty="0" err="1"/>
              <a:t>max_length</a:t>
            </a:r>
            <a:r>
              <a:rPr lang="fr-FR" dirty="0"/>
              <a:t>=100)</a:t>
            </a:r>
          </a:p>
          <a:p>
            <a:r>
              <a:rPr lang="fr-FR" dirty="0"/>
              <a:t>    </a:t>
            </a:r>
            <a:r>
              <a:rPr lang="fr-FR" dirty="0" err="1"/>
              <a:t>proprietaire</a:t>
            </a:r>
            <a:r>
              <a:rPr lang="fr-FR" dirty="0"/>
              <a:t> = </a:t>
            </a:r>
            <a:r>
              <a:rPr lang="fr-FR" dirty="0" err="1"/>
              <a:t>models.ForeignKey</a:t>
            </a:r>
            <a:r>
              <a:rPr lang="fr-FR" dirty="0"/>
              <a:t>(Utilisateur)</a:t>
            </a:r>
          </a:p>
          <a:p>
            <a:r>
              <a:rPr lang="mr-IN" dirty="0"/>
              <a:t>    </a:t>
            </a:r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b="1" dirty="0"/>
              <a:t>__</a:t>
            </a:r>
            <a:r>
              <a:rPr lang="en-US" b="1" dirty="0" err="1"/>
              <a:t>str</a:t>
            </a:r>
            <a:r>
              <a:rPr lang="en-US" b="1" dirty="0"/>
              <a:t>__(</a:t>
            </a:r>
            <a:r>
              <a:rPr lang="en-US" b="1" i="1" dirty="0"/>
              <a:t>self):</a:t>
            </a:r>
          </a:p>
          <a:p>
            <a:r>
              <a:rPr lang="en-US" dirty="0"/>
              <a:t>        return </a:t>
            </a:r>
            <a:r>
              <a:rPr lang="en-US" i="1" dirty="0" err="1"/>
              <a:t>self.appartement.titre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503463" y="4155075"/>
            <a:ext cx="66947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class </a:t>
            </a:r>
            <a:r>
              <a:rPr lang="fr-FR" b="1" dirty="0" err="1"/>
              <a:t>Reservation</a:t>
            </a:r>
            <a:r>
              <a:rPr lang="fr-FR" b="1" dirty="0"/>
              <a:t>(</a:t>
            </a:r>
            <a:r>
              <a:rPr lang="fr-FR" b="1" dirty="0" err="1"/>
              <a:t>models.Model</a:t>
            </a:r>
            <a:r>
              <a:rPr lang="fr-FR" b="1" dirty="0"/>
              <a:t>):</a:t>
            </a:r>
          </a:p>
          <a:p>
            <a:r>
              <a:rPr lang="fr-FR" dirty="0"/>
              <a:t>    appartement = </a:t>
            </a:r>
            <a:r>
              <a:rPr lang="fr-FR" dirty="0" err="1"/>
              <a:t>models.ForeignKey</a:t>
            </a:r>
            <a:r>
              <a:rPr lang="fr-FR" dirty="0"/>
              <a:t>(Appartement)</a:t>
            </a:r>
          </a:p>
          <a:p>
            <a:r>
              <a:rPr lang="fr-FR" dirty="0"/>
              <a:t>    voyageur    = </a:t>
            </a:r>
            <a:r>
              <a:rPr lang="fr-FR" dirty="0" err="1"/>
              <a:t>models.ForeignKey</a:t>
            </a:r>
            <a:r>
              <a:rPr lang="fr-FR" dirty="0"/>
              <a:t>(Utilisateur)</a:t>
            </a:r>
          </a:p>
          <a:p>
            <a:r>
              <a:rPr lang="fr-FR" dirty="0"/>
              <a:t>    </a:t>
            </a:r>
            <a:r>
              <a:rPr lang="fr-FR" dirty="0" err="1"/>
              <a:t>is_paid</a:t>
            </a:r>
            <a:r>
              <a:rPr lang="fr-FR" dirty="0"/>
              <a:t>     = </a:t>
            </a:r>
            <a:r>
              <a:rPr lang="fr-FR" dirty="0" err="1"/>
              <a:t>models.BooleanField</a:t>
            </a:r>
            <a:r>
              <a:rPr lang="fr-FR" dirty="0"/>
              <a:t>(default=False)</a:t>
            </a:r>
          </a:p>
          <a:p>
            <a:r>
              <a:rPr lang="fr-FR" dirty="0"/>
              <a:t>    </a:t>
            </a:r>
            <a:r>
              <a:rPr lang="fr-FR" dirty="0" err="1"/>
              <a:t>date_debut</a:t>
            </a:r>
            <a:r>
              <a:rPr lang="fr-FR" dirty="0"/>
              <a:t>  = </a:t>
            </a:r>
            <a:r>
              <a:rPr lang="fr-FR" dirty="0" err="1"/>
              <a:t>models.DateField</a:t>
            </a:r>
            <a:r>
              <a:rPr lang="fr-FR" dirty="0"/>
              <a:t>()</a:t>
            </a:r>
          </a:p>
          <a:p>
            <a:r>
              <a:rPr lang="fr-FR" dirty="0"/>
              <a:t>    </a:t>
            </a:r>
            <a:r>
              <a:rPr lang="fr-FR" dirty="0" err="1"/>
              <a:t>date_fin</a:t>
            </a:r>
            <a:r>
              <a:rPr lang="fr-FR" dirty="0"/>
              <a:t>    = </a:t>
            </a:r>
            <a:r>
              <a:rPr lang="fr-FR" dirty="0" err="1"/>
              <a:t>models.DateField</a:t>
            </a:r>
            <a:r>
              <a:rPr lang="fr-FR" dirty="0"/>
              <a:t>()</a:t>
            </a:r>
          </a:p>
          <a:p>
            <a:r>
              <a:rPr lang="mr-IN" dirty="0"/>
              <a:t>    </a:t>
            </a:r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b="1" dirty="0"/>
              <a:t>__</a:t>
            </a:r>
            <a:r>
              <a:rPr lang="en-US" b="1" dirty="0" err="1"/>
              <a:t>str</a:t>
            </a:r>
            <a:r>
              <a:rPr lang="en-US" b="1" dirty="0"/>
              <a:t>__(</a:t>
            </a:r>
            <a:r>
              <a:rPr lang="en-US" b="1" i="1" dirty="0"/>
              <a:t>self):</a:t>
            </a:r>
          </a:p>
          <a:p>
            <a:r>
              <a:rPr lang="en-US" dirty="0"/>
              <a:t>        return </a:t>
            </a:r>
            <a:r>
              <a:rPr lang="en-US" i="1" dirty="0" err="1"/>
              <a:t>self.appartement.titre</a:t>
            </a:r>
            <a:endParaRPr lang="fr-FR" dirty="0"/>
          </a:p>
        </p:txBody>
      </p:sp>
      <p:sp>
        <p:nvSpPr>
          <p:cNvPr id="10" name="Flèche vers la droite 9"/>
          <p:cNvSpPr/>
          <p:nvPr/>
        </p:nvSpPr>
        <p:spPr>
          <a:xfrm>
            <a:off x="6267449" y="5131226"/>
            <a:ext cx="1325337" cy="408215"/>
          </a:xfrm>
          <a:prstGeom prst="rightArrow">
            <a:avLst>
              <a:gd name="adj1" fmla="val 42000"/>
              <a:gd name="adj2" fmla="val 162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7690752" y="4865914"/>
            <a:ext cx="395151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3600" dirty="0" smtClean="0">
                <a:hlinkClick r:id="rId5"/>
              </a:rPr>
              <a:t>Doc Django </a:t>
            </a:r>
            <a:r>
              <a:rPr lang="fr-FR" sz="3600" dirty="0" smtClean="0"/>
              <a:t>pour les champs existants 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903359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30928" y="422275"/>
            <a:ext cx="8137071" cy="2387600"/>
          </a:xfrm>
        </p:spPr>
        <p:txBody>
          <a:bodyPr/>
          <a:lstStyle/>
          <a:p>
            <a:pPr algn="l"/>
            <a:r>
              <a:rPr lang="fr-FR" dirty="0" smtClean="0"/>
              <a:t>4. </a:t>
            </a:r>
            <a:r>
              <a:rPr lang="nl-BE" dirty="0" smtClean="0"/>
              <a:t>Gérer les objets dans l’admin (superuser)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524000" y="3043239"/>
            <a:ext cx="984885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71550" lvl="1" indent="-514350">
              <a:buFont typeface="+mj-lt"/>
              <a:buAutoNum type="alphaLcParenR"/>
            </a:pPr>
            <a:r>
              <a:rPr lang="nl-BE" sz="2800" dirty="0" smtClean="0"/>
              <a:t>Créer un Super Utilisateur</a:t>
            </a:r>
            <a:endParaRPr lang="nl-BE" sz="2800" dirty="0" smtClean="0"/>
          </a:p>
          <a:p>
            <a:pPr marL="971550" lvl="1" indent="-514350">
              <a:buFont typeface="+mj-lt"/>
              <a:buAutoNum type="alphaLcParenR"/>
            </a:pPr>
            <a:r>
              <a:rPr lang="nl-BE" sz="2800" dirty="0" smtClean="0"/>
              <a:t>Indiquer les objets à afficher dans l’Admin</a:t>
            </a:r>
            <a:endParaRPr lang="nl-BE" sz="2800" dirty="0" smtClean="0"/>
          </a:p>
          <a:p>
            <a:pPr marL="971550" lvl="1" indent="-514350">
              <a:buFont typeface="+mj-lt"/>
              <a:buAutoNum type="alphaLcParenR"/>
            </a:pPr>
            <a:r>
              <a:rPr lang="nl-BE" sz="2800" dirty="0" smtClean="0"/>
              <a:t>Peupler la DB via la page d’admin</a:t>
            </a:r>
            <a:endParaRPr lang="nl-BE" sz="2800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958" y="198551"/>
            <a:ext cx="1293585" cy="1293585"/>
          </a:xfrm>
          <a:prstGeom prst="rect">
            <a:avLst/>
          </a:prstGeom>
        </p:spPr>
      </p:pic>
      <p:pic>
        <p:nvPicPr>
          <p:cNvPr id="5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63" y="0"/>
            <a:ext cx="1690688" cy="169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839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58087" y="236510"/>
            <a:ext cx="8232155" cy="1325563"/>
          </a:xfrm>
        </p:spPr>
        <p:txBody>
          <a:bodyPr>
            <a:normAutofit/>
          </a:bodyPr>
          <a:lstStyle/>
          <a:p>
            <a:pPr marL="971550" lvl="1" indent="-514350">
              <a:buFont typeface="+mj-lt"/>
              <a:buAutoNum type="alphaLcParenR"/>
            </a:pPr>
            <a:r>
              <a:rPr lang="nl-BE" sz="4400" dirty="0" smtClean="0"/>
              <a:t>Créer un Super Utilisateur</a:t>
            </a:r>
            <a:endParaRPr lang="nl-BE" sz="4400" dirty="0" smtClean="0"/>
          </a:p>
        </p:txBody>
      </p:sp>
      <p:pic>
        <p:nvPicPr>
          <p:cNvPr id="38" name="Imag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958" y="198551"/>
            <a:ext cx="1293585" cy="1293585"/>
          </a:xfrm>
          <a:prstGeom prst="rect">
            <a:avLst/>
          </a:prstGeom>
        </p:spPr>
      </p:pic>
      <p:pic>
        <p:nvPicPr>
          <p:cNvPr id="39" name="Espace réservé du contenu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63" y="0"/>
            <a:ext cx="1690688" cy="1690688"/>
          </a:xfrm>
          <a:prstGeom prst="rect">
            <a:avLst/>
          </a:prstGeom>
        </p:spPr>
      </p:pic>
      <p:sp>
        <p:nvSpPr>
          <p:cNvPr id="12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4"/>
            <a:ext cx="10412186" cy="3767023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Via le terminal accéder au projet actuel </a:t>
            </a:r>
          </a:p>
          <a:p>
            <a:r>
              <a:rPr lang="fr-FR" dirty="0" smtClean="0"/>
              <a:t>Pour afficher/lister les fichiers dans le dossier dans lequel on se trouve</a:t>
            </a:r>
            <a:br>
              <a:rPr lang="fr-FR" dirty="0" smtClean="0"/>
            </a:br>
            <a:r>
              <a:rPr lang="fr-FR" dirty="0" smtClean="0"/>
              <a:t>&gt;&gt; </a:t>
            </a:r>
            <a:r>
              <a:rPr lang="fr-FR" dirty="0" err="1" smtClean="0">
                <a:solidFill>
                  <a:srgbClr val="00B050"/>
                </a:solidFill>
              </a:rPr>
              <a:t>ls</a:t>
            </a:r>
            <a:endParaRPr lang="fr-FR" dirty="0" smtClean="0">
              <a:solidFill>
                <a:srgbClr val="00B050"/>
              </a:solidFill>
            </a:endParaRPr>
          </a:p>
          <a:p>
            <a:r>
              <a:rPr lang="fr-FR" dirty="0" smtClean="0"/>
              <a:t>Pour sélectionner un fichier </a:t>
            </a:r>
            <a:r>
              <a:rPr lang="fr-FR" i="1" dirty="0" err="1" smtClean="0"/>
              <a:t>file_name</a:t>
            </a:r>
            <a:r>
              <a:rPr lang="fr-FR" i="1" dirty="0" smtClean="0"/>
              <a:t/>
            </a:r>
            <a:br>
              <a:rPr lang="fr-FR" i="1" dirty="0" smtClean="0"/>
            </a:br>
            <a:r>
              <a:rPr lang="fr-FR" dirty="0" smtClean="0"/>
              <a:t>&gt;&gt; </a:t>
            </a:r>
            <a:r>
              <a:rPr lang="fr-FR" dirty="0" smtClean="0">
                <a:solidFill>
                  <a:srgbClr val="00B050"/>
                </a:solidFill>
              </a:rPr>
              <a:t>cd </a:t>
            </a:r>
            <a:r>
              <a:rPr lang="fr-FR" i="1" dirty="0" err="1" smtClean="0">
                <a:solidFill>
                  <a:srgbClr val="00B050"/>
                </a:solidFill>
              </a:rPr>
              <a:t>file_name</a:t>
            </a:r>
            <a:endParaRPr lang="fr-FR" i="1" dirty="0" smtClean="0">
              <a:solidFill>
                <a:srgbClr val="00B050"/>
              </a:solidFill>
            </a:endParaRPr>
          </a:p>
          <a:p>
            <a:r>
              <a:rPr lang="fr-FR" dirty="0" smtClean="0"/>
              <a:t>Quand on voit « </a:t>
            </a:r>
            <a:r>
              <a:rPr lang="fr-FR" dirty="0" err="1" smtClean="0"/>
              <a:t>manage.py</a:t>
            </a:r>
            <a:r>
              <a:rPr lang="fr-FR" dirty="0" smtClean="0"/>
              <a:t> » lorsqu’on </a:t>
            </a:r>
            <a:r>
              <a:rPr lang="fr-FR" dirty="0" err="1" smtClean="0"/>
              <a:t>tappe</a:t>
            </a:r>
            <a:r>
              <a:rPr lang="fr-FR" dirty="0" smtClean="0"/>
              <a:t> </a:t>
            </a:r>
            <a:r>
              <a:rPr lang="fr-FR" dirty="0" err="1" smtClean="0"/>
              <a:t>ls</a:t>
            </a:r>
            <a:r>
              <a:rPr lang="fr-FR" dirty="0" smtClean="0"/>
              <a:t>, réaliser la commande : </a:t>
            </a:r>
            <a:br>
              <a:rPr lang="fr-FR" dirty="0" smtClean="0"/>
            </a:br>
            <a:r>
              <a:rPr lang="fr-FR" dirty="0" smtClean="0"/>
              <a:t>&gt;&gt; </a:t>
            </a:r>
            <a:r>
              <a:rPr lang="fr-FR" dirty="0" smtClean="0">
                <a:solidFill>
                  <a:srgbClr val="00B050"/>
                </a:solidFill>
              </a:rPr>
              <a:t>python </a:t>
            </a:r>
            <a:r>
              <a:rPr lang="fr-FR" dirty="0" err="1" smtClean="0">
                <a:solidFill>
                  <a:srgbClr val="00B050"/>
                </a:solidFill>
              </a:rPr>
              <a:t>manage.py</a:t>
            </a:r>
            <a:r>
              <a:rPr lang="fr-FR" dirty="0" smtClean="0">
                <a:solidFill>
                  <a:srgbClr val="00B050"/>
                </a:solidFill>
              </a:rPr>
              <a:t> </a:t>
            </a:r>
            <a:r>
              <a:rPr lang="fr-FR" dirty="0" err="1" smtClean="0">
                <a:solidFill>
                  <a:srgbClr val="00B050"/>
                </a:solidFill>
              </a:rPr>
              <a:t>createsuperuser</a:t>
            </a:r>
            <a:endParaRPr lang="fr-FR" dirty="0" smtClean="0">
              <a:solidFill>
                <a:srgbClr val="00B050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365" y="5392734"/>
            <a:ext cx="4744460" cy="1350965"/>
          </a:xfrm>
          <a:prstGeom prst="rect">
            <a:avLst/>
          </a:prstGeom>
        </p:spPr>
      </p:pic>
      <p:sp>
        <p:nvSpPr>
          <p:cNvPr id="6" name="Flèche vers la droite 5"/>
          <p:cNvSpPr/>
          <p:nvPr/>
        </p:nvSpPr>
        <p:spPr>
          <a:xfrm>
            <a:off x="2970038" y="6068216"/>
            <a:ext cx="1077685" cy="31024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4047723" y="6055293"/>
            <a:ext cx="3559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Rien ne s’affiche quand vous tapez votre </a:t>
            </a:r>
            <a:r>
              <a:rPr lang="fr-FR" dirty="0" err="1" smtClean="0">
                <a:solidFill>
                  <a:srgbClr val="FF0000"/>
                </a:solidFill>
              </a:rPr>
              <a:t>password</a:t>
            </a:r>
            <a:r>
              <a:rPr lang="fr-FR" dirty="0" smtClean="0">
                <a:solidFill>
                  <a:srgbClr val="FF0000"/>
                </a:solidFill>
              </a:rPr>
              <a:t>. C’est normal ! 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429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58087" y="236510"/>
            <a:ext cx="7204369" cy="1325563"/>
          </a:xfrm>
        </p:spPr>
        <p:txBody>
          <a:bodyPr>
            <a:noAutofit/>
          </a:bodyPr>
          <a:lstStyle/>
          <a:p>
            <a:pPr marL="971550" marR="0" lvl="1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nl-BE" sz="4400" dirty="0"/>
              <a:t>b</a:t>
            </a:r>
            <a:r>
              <a:rPr lang="nl-BE" sz="4400" dirty="0" smtClean="0"/>
              <a:t>) Indiquer les objets à afficher </a:t>
            </a:r>
            <a:r>
              <a:rPr lang="nl-BE" sz="4400" smtClean="0"/>
              <a:t>dans l’admin (1)</a:t>
            </a:r>
            <a:endParaRPr lang="nl-BE" sz="4400" dirty="0" smtClean="0"/>
          </a:p>
        </p:txBody>
      </p:sp>
      <p:pic>
        <p:nvPicPr>
          <p:cNvPr id="38" name="Imag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958" y="198551"/>
            <a:ext cx="1293585" cy="1293585"/>
          </a:xfrm>
          <a:prstGeom prst="rect">
            <a:avLst/>
          </a:prstGeom>
        </p:spPr>
      </p:pic>
      <p:pic>
        <p:nvPicPr>
          <p:cNvPr id="39" name="Espace réservé du contenu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63" y="0"/>
            <a:ext cx="1690688" cy="1690688"/>
          </a:xfrm>
          <a:prstGeom prst="rect">
            <a:avLst/>
          </a:prstGeom>
        </p:spPr>
      </p:pic>
      <p:sp>
        <p:nvSpPr>
          <p:cNvPr id="12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fr-FR" dirty="0" smtClean="0"/>
              <a:t>Naviguez à l’url : </a:t>
            </a:r>
            <a:r>
              <a:rPr lang="de-DE" dirty="0">
                <a:hlinkClick r:id="rId5"/>
              </a:rPr>
              <a:t>http://127.0.0.1:8000/admin</a:t>
            </a:r>
            <a:r>
              <a:rPr lang="de-DE" dirty="0" smtClean="0">
                <a:hlinkClick r:id="rId5"/>
              </a:rPr>
              <a:t>/</a:t>
            </a:r>
            <a:endParaRPr lang="de-DE" dirty="0" smtClean="0"/>
          </a:p>
          <a:p>
            <a:r>
              <a:rPr lang="de-DE" dirty="0" err="1" smtClean="0"/>
              <a:t>Connectez-vous</a:t>
            </a:r>
            <a:r>
              <a:rPr lang="de-DE" dirty="0" smtClean="0"/>
              <a:t> à </a:t>
            </a:r>
            <a:r>
              <a:rPr lang="de-DE" dirty="0" err="1" smtClean="0"/>
              <a:t>l‘aide</a:t>
            </a:r>
            <a:r>
              <a:rPr lang="de-DE" dirty="0" smtClean="0"/>
              <a:t> des </a:t>
            </a:r>
            <a:r>
              <a:rPr lang="de-DE" dirty="0" err="1" smtClean="0"/>
              <a:t>identifiants</a:t>
            </a:r>
            <a:r>
              <a:rPr lang="de-DE" dirty="0" smtClean="0"/>
              <a:t> </a:t>
            </a:r>
            <a:r>
              <a:rPr lang="de-DE" dirty="0" err="1" smtClean="0"/>
              <a:t>que</a:t>
            </a:r>
            <a:r>
              <a:rPr lang="de-DE" dirty="0" smtClean="0"/>
              <a:t> </a:t>
            </a:r>
            <a:r>
              <a:rPr lang="de-DE" dirty="0" err="1" smtClean="0"/>
              <a:t>vous</a:t>
            </a:r>
            <a:r>
              <a:rPr lang="de-DE" dirty="0" smtClean="0"/>
              <a:t> </a:t>
            </a:r>
            <a:r>
              <a:rPr lang="de-DE" dirty="0" err="1" smtClean="0"/>
              <a:t>venez</a:t>
            </a:r>
            <a:r>
              <a:rPr lang="de-DE" dirty="0" smtClean="0"/>
              <a:t> de </a:t>
            </a:r>
            <a:r>
              <a:rPr lang="de-DE" dirty="0" err="1" smtClean="0"/>
              <a:t>créer</a:t>
            </a:r>
            <a:endParaRPr lang="de-DE" dirty="0" smtClean="0"/>
          </a:p>
          <a:p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endParaRPr lang="fr-FR" dirty="0" smtClean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2832894"/>
            <a:ext cx="5513614" cy="1950971"/>
          </a:xfrm>
          <a:prstGeom prst="rect">
            <a:avLst/>
          </a:prstGeom>
        </p:spPr>
      </p:pic>
      <p:sp>
        <p:nvSpPr>
          <p:cNvPr id="4" name="Accolade fermante 3"/>
          <p:cNvSpPr/>
          <p:nvPr/>
        </p:nvSpPr>
        <p:spPr>
          <a:xfrm>
            <a:off x="6351814" y="4049486"/>
            <a:ext cx="522515" cy="734379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6955974" y="4049486"/>
            <a:ext cx="3853542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Objet qui sont de base dans Django (votre </a:t>
            </a:r>
            <a:r>
              <a:rPr lang="fr-FR" dirty="0" err="1" smtClean="0"/>
              <a:t>superuser</a:t>
            </a:r>
            <a:r>
              <a:rPr lang="fr-FR" dirty="0" smtClean="0"/>
              <a:t> se cache dans </a:t>
            </a:r>
            <a:r>
              <a:rPr lang="fr-FR" dirty="0" err="1" smtClean="0"/>
              <a:t>Users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692150" y="5157448"/>
            <a:ext cx="11499850" cy="2026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 smtClean="0"/>
              <a:t>Mais où se cache nos objets Utilisateur, Appartement &amp; Réservation ?</a:t>
            </a:r>
          </a:p>
        </p:txBody>
      </p:sp>
    </p:spTree>
    <p:extLst>
      <p:ext uri="{BB962C8B-B14F-4D97-AF65-F5344CB8AC3E}">
        <p14:creationId xmlns:p14="http://schemas.microsoft.com/office/powerpoint/2010/main" val="1284824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58087" y="236510"/>
            <a:ext cx="7155383" cy="1325563"/>
          </a:xfrm>
        </p:spPr>
        <p:txBody>
          <a:bodyPr>
            <a:noAutofit/>
          </a:bodyPr>
          <a:lstStyle/>
          <a:p>
            <a:pPr marL="971550" marR="0" lvl="1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nl-BE" sz="4400" dirty="0"/>
              <a:t>b</a:t>
            </a:r>
            <a:r>
              <a:rPr lang="nl-BE" sz="4400" dirty="0" smtClean="0"/>
              <a:t>) Indiquer les objets à afficher dans l’admin (2)</a:t>
            </a:r>
            <a:endParaRPr lang="nl-BE" sz="4400" dirty="0" smtClean="0"/>
          </a:p>
        </p:txBody>
      </p:sp>
      <p:pic>
        <p:nvPicPr>
          <p:cNvPr id="38" name="Imag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958" y="198551"/>
            <a:ext cx="1293585" cy="1293585"/>
          </a:xfrm>
          <a:prstGeom prst="rect">
            <a:avLst/>
          </a:prstGeom>
        </p:spPr>
      </p:pic>
      <p:pic>
        <p:nvPicPr>
          <p:cNvPr id="39" name="Espace réservé du contenu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63" y="0"/>
            <a:ext cx="1690688" cy="1690688"/>
          </a:xfrm>
          <a:prstGeom prst="rect">
            <a:avLst/>
          </a:prstGeom>
        </p:spPr>
      </p:pic>
      <p:sp>
        <p:nvSpPr>
          <p:cNvPr id="12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7146472" cy="4351338"/>
          </a:xfrm>
        </p:spPr>
        <p:txBody>
          <a:bodyPr>
            <a:normAutofit/>
          </a:bodyPr>
          <a:lstStyle/>
          <a:p>
            <a:r>
              <a:rPr lang="fr-FR" dirty="0" smtClean="0">
                <a:sym typeface="Wingdings"/>
              </a:rPr>
              <a:t> Il faut créer un fichier </a:t>
            </a:r>
            <a:r>
              <a:rPr lang="fr-FR" dirty="0" err="1" smtClean="0">
                <a:sym typeface="Wingdings"/>
              </a:rPr>
              <a:t>admin.py</a:t>
            </a:r>
            <a:endParaRPr lang="fr-FR" dirty="0" smtClean="0">
              <a:sym typeface="Wingdings"/>
            </a:endParaRPr>
          </a:p>
          <a:p>
            <a:endParaRPr lang="fr-FR" dirty="0" smtClean="0">
              <a:sym typeface="Wingdings"/>
            </a:endParaRPr>
          </a:p>
          <a:p>
            <a:r>
              <a:rPr lang="fr-FR" dirty="0" smtClean="0">
                <a:sym typeface="Wingdings"/>
              </a:rPr>
              <a:t>Dans ce fichier, on indique les objets à afficher sur la page </a:t>
            </a:r>
            <a:r>
              <a:rPr lang="de-DE" dirty="0">
                <a:hlinkClick r:id="rId5"/>
              </a:rPr>
              <a:t>http://127.0.0.1:8000/admin/</a:t>
            </a:r>
            <a:endParaRPr lang="de-DE" dirty="0"/>
          </a:p>
          <a:p>
            <a:endParaRPr lang="fr-FR" dirty="0" smtClean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1220" y="1690688"/>
            <a:ext cx="2422980" cy="23301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4978" y="3870325"/>
            <a:ext cx="5130800" cy="1651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99723" y="4649562"/>
            <a:ext cx="4041264" cy="225742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" name="Connecteur en angle 10"/>
          <p:cNvCxnSpPr>
            <a:endCxn id="7" idx="3"/>
          </p:cNvCxnSpPr>
          <p:nvPr/>
        </p:nvCxnSpPr>
        <p:spPr>
          <a:xfrm rot="10800000" flipV="1">
            <a:off x="6235778" y="2726871"/>
            <a:ext cx="2085444" cy="1968954"/>
          </a:xfrm>
          <a:prstGeom prst="bentConnector3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en angle 14"/>
          <p:cNvCxnSpPr/>
          <p:nvPr/>
        </p:nvCxnSpPr>
        <p:spPr>
          <a:xfrm>
            <a:off x="6235778" y="5045529"/>
            <a:ext cx="1914958" cy="683758"/>
          </a:xfrm>
          <a:prstGeom prst="bentConnector3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10025572" y="1492136"/>
            <a:ext cx="1070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dirty="0" smtClean="0">
                <a:solidFill>
                  <a:srgbClr val="FF0000"/>
                </a:solidFill>
              </a:rPr>
              <a:t>1.</a:t>
            </a:r>
            <a:endParaRPr lang="fr-FR" sz="5400" b="1" dirty="0">
              <a:solidFill>
                <a:srgbClr val="FF0000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5606088" y="3606773"/>
            <a:ext cx="1070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dirty="0">
                <a:solidFill>
                  <a:srgbClr val="FF0000"/>
                </a:solidFill>
              </a:rPr>
              <a:t>2</a:t>
            </a:r>
            <a:r>
              <a:rPr lang="fr-FR" sz="5400" b="1" smtClean="0">
                <a:solidFill>
                  <a:srgbClr val="FF0000"/>
                </a:solidFill>
              </a:rPr>
              <a:t>.</a:t>
            </a:r>
            <a:endParaRPr lang="fr-FR" sz="5400" b="1" dirty="0">
              <a:solidFill>
                <a:srgbClr val="FF0000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11609942" y="4464078"/>
            <a:ext cx="1070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smtClean="0">
                <a:solidFill>
                  <a:srgbClr val="FF0000"/>
                </a:solidFill>
              </a:rPr>
              <a:t>3.</a:t>
            </a:r>
            <a:endParaRPr lang="fr-FR" sz="5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607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58087" y="236510"/>
            <a:ext cx="8232155" cy="1325563"/>
          </a:xfrm>
        </p:spPr>
        <p:txBody>
          <a:bodyPr>
            <a:noAutofit/>
          </a:bodyPr>
          <a:lstStyle/>
          <a:p>
            <a:pPr marL="971550" marR="0" lvl="1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nl-BE" sz="4400" dirty="0"/>
              <a:t>c</a:t>
            </a:r>
            <a:r>
              <a:rPr lang="nl-BE" sz="4400" dirty="0" smtClean="0"/>
              <a:t>) Peupler la DB via la page d’Admin</a:t>
            </a:r>
            <a:endParaRPr lang="nl-BE" sz="4400" dirty="0" smtClean="0"/>
          </a:p>
        </p:txBody>
      </p:sp>
      <p:pic>
        <p:nvPicPr>
          <p:cNvPr id="38" name="Imag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958" y="198551"/>
            <a:ext cx="1293585" cy="1293585"/>
          </a:xfrm>
          <a:prstGeom prst="rect">
            <a:avLst/>
          </a:prstGeom>
        </p:spPr>
      </p:pic>
      <p:pic>
        <p:nvPicPr>
          <p:cNvPr id="39" name="Espace réservé du contenu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63" y="0"/>
            <a:ext cx="1690688" cy="1690688"/>
          </a:xfrm>
          <a:prstGeom prst="rect">
            <a:avLst/>
          </a:prstGeom>
        </p:spPr>
      </p:pic>
      <p:sp>
        <p:nvSpPr>
          <p:cNvPr id="12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fr-FR" dirty="0" smtClean="0"/>
              <a:t>On joue un peu et on crée 3-4 Utilisateur, puis Appartement, puis Réservation </a:t>
            </a:r>
          </a:p>
          <a:p>
            <a:r>
              <a:rPr lang="fr-FR" dirty="0" smtClean="0">
                <a:sym typeface="Wingdings"/>
              </a:rPr>
              <a:t> Pourquoi cet ordre ? </a:t>
            </a:r>
          </a:p>
          <a:p>
            <a:endParaRPr lang="fr-FR" dirty="0" smtClean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1214" y="3119665"/>
            <a:ext cx="6565900" cy="4178300"/>
          </a:xfrm>
          <a:prstGeom prst="rect">
            <a:avLst/>
          </a:prstGeom>
        </p:spPr>
      </p:pic>
      <p:sp>
        <p:nvSpPr>
          <p:cNvPr id="4" name="Bouée 3"/>
          <p:cNvSpPr/>
          <p:nvPr/>
        </p:nvSpPr>
        <p:spPr>
          <a:xfrm>
            <a:off x="8196943" y="5589135"/>
            <a:ext cx="1045029" cy="457200"/>
          </a:xfrm>
          <a:prstGeom prst="donut">
            <a:avLst>
              <a:gd name="adj" fmla="val 5489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022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30928" y="422275"/>
            <a:ext cx="8137071" cy="2387600"/>
          </a:xfrm>
        </p:spPr>
        <p:txBody>
          <a:bodyPr/>
          <a:lstStyle/>
          <a:p>
            <a:pPr algn="l"/>
            <a:r>
              <a:rPr lang="fr-FR" dirty="0"/>
              <a:t>5</a:t>
            </a:r>
            <a:r>
              <a:rPr lang="fr-FR" dirty="0" smtClean="0"/>
              <a:t>. </a:t>
            </a:r>
            <a:r>
              <a:rPr lang="nl-BE" dirty="0" smtClean="0"/>
              <a:t>Requêtes à la base de données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524000" y="3043239"/>
            <a:ext cx="984885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71550" lvl="1" indent="-514350">
              <a:buFont typeface="+mj-lt"/>
              <a:buAutoNum type="alphaLcParenR"/>
            </a:pPr>
            <a:r>
              <a:rPr lang="nl-BE" sz="2800" dirty="0" smtClean="0"/>
              <a:t>Créer un nouvel objet </a:t>
            </a:r>
          </a:p>
          <a:p>
            <a:pPr marL="971550" lvl="1" indent="-514350">
              <a:buFont typeface="+mj-lt"/>
              <a:buAutoNum type="alphaLcParenR"/>
            </a:pPr>
            <a:r>
              <a:rPr lang="nl-BE" sz="2800" dirty="0" smtClean="0"/>
              <a:t>Récupérer un unique enregistrement (=</a:t>
            </a:r>
            <a:r>
              <a:rPr lang="nl-BE" sz="2800" dirty="0" smtClean="0"/>
              <a:t>GET)</a:t>
            </a:r>
          </a:p>
          <a:p>
            <a:pPr marL="971550" lvl="1" indent="-514350">
              <a:buFont typeface="+mj-lt"/>
              <a:buAutoNum type="alphaLcParenR"/>
            </a:pPr>
            <a:r>
              <a:rPr lang="nl-BE" sz="2800" dirty="0" smtClean="0"/>
              <a:t>Modifier et Supprimer un enregistrement</a:t>
            </a:r>
            <a:endParaRPr lang="nl-BE" sz="2800" dirty="0" smtClean="0"/>
          </a:p>
          <a:p>
            <a:pPr marL="971550" lvl="1" indent="-514350">
              <a:buFont typeface="+mj-lt"/>
              <a:buAutoNum type="alphaLcParenR"/>
            </a:pPr>
            <a:r>
              <a:rPr lang="nl-BE" sz="2800" dirty="0" smtClean="0"/>
              <a:t>Filtrer les objets grâce à leurs champ FILTER </a:t>
            </a:r>
          </a:p>
          <a:p>
            <a:pPr marL="971550" lvl="1" indent="-514350">
              <a:buFont typeface="+mj-lt"/>
              <a:buAutoNum type="alphaLcParenR"/>
            </a:pPr>
            <a:r>
              <a:rPr lang="nl-BE" sz="2800" dirty="0" smtClean="0"/>
              <a:t>Relation inverse : _set.all()</a:t>
            </a:r>
            <a:endParaRPr lang="nl-BE" sz="2800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958" y="198551"/>
            <a:ext cx="1293585" cy="1293585"/>
          </a:xfrm>
          <a:prstGeom prst="rect">
            <a:avLst/>
          </a:prstGeom>
        </p:spPr>
      </p:pic>
      <p:pic>
        <p:nvPicPr>
          <p:cNvPr id="5" name="Espace réservé du contenu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63" y="0"/>
            <a:ext cx="1690688" cy="169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263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58087" y="236510"/>
            <a:ext cx="8232155" cy="1325563"/>
          </a:xfrm>
        </p:spPr>
        <p:txBody>
          <a:bodyPr>
            <a:noAutofit/>
          </a:bodyPr>
          <a:lstStyle/>
          <a:p>
            <a:pPr marL="971550" marR="0" lvl="1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nl-BE" sz="4400" dirty="0" smtClean="0"/>
              <a:t>a) Créer un nouvel objet</a:t>
            </a:r>
            <a:endParaRPr lang="nl-BE" sz="4400" dirty="0" smtClean="0"/>
          </a:p>
        </p:txBody>
      </p:sp>
      <p:pic>
        <p:nvPicPr>
          <p:cNvPr id="38" name="Imag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958" y="198551"/>
            <a:ext cx="1293585" cy="1293585"/>
          </a:xfrm>
          <a:prstGeom prst="rect">
            <a:avLst/>
          </a:prstGeom>
        </p:spPr>
      </p:pic>
      <p:pic>
        <p:nvPicPr>
          <p:cNvPr id="39" name="Espace réservé du contenu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63" y="0"/>
            <a:ext cx="1690688" cy="1690688"/>
          </a:xfrm>
          <a:prstGeom prst="rect">
            <a:avLst/>
          </a:prstGeom>
        </p:spPr>
      </p:pic>
      <p:sp>
        <p:nvSpPr>
          <p:cNvPr id="12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fr-FR" dirty="0" smtClean="0"/>
              <a:t>On va créer une nouvelle instance (=objet) de la classe Utilisateur</a:t>
            </a:r>
          </a:p>
          <a:p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  <a:sym typeface="Wingdings"/>
              </a:rPr>
              <a:t>new_user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sym typeface="Wingdings"/>
              </a:rPr>
              <a:t> = Utilisateur (</a:t>
            </a:r>
            <a:br>
              <a:rPr lang="fr-FR" dirty="0" smtClean="0">
                <a:solidFill>
                  <a:schemeClr val="accent6">
                    <a:lumMod val="75000"/>
                  </a:schemeClr>
                </a:solidFill>
                <a:sym typeface="Wingdings"/>
              </a:rPr>
            </a:b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sym typeface="Wingdings"/>
              </a:rPr>
              <a:t>			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  <a:sym typeface="Wingdings"/>
              </a:rPr>
              <a:t>username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sym typeface="Wingdings"/>
              </a:rPr>
              <a:t>=« 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  <a:sym typeface="Wingdings"/>
              </a:rPr>
              <a:t>john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sym typeface="Wingdings"/>
              </a:rPr>
              <a:t> »,</a:t>
            </a:r>
            <a:br>
              <a:rPr lang="fr-FR" dirty="0" smtClean="0">
                <a:solidFill>
                  <a:schemeClr val="accent6">
                    <a:lumMod val="75000"/>
                  </a:schemeClr>
                </a:solidFill>
                <a:sym typeface="Wingdings"/>
              </a:rPr>
            </a:b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sym typeface="Wingdings"/>
              </a:rPr>
              <a:t>			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  <a:sym typeface="Wingdings"/>
              </a:rPr>
              <a:t>password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sym typeface="Wingdings"/>
              </a:rPr>
              <a:t>=« 123 », </a:t>
            </a:r>
            <a:br>
              <a:rPr lang="fr-FR" dirty="0" smtClean="0">
                <a:solidFill>
                  <a:schemeClr val="accent6">
                    <a:lumMod val="75000"/>
                  </a:schemeClr>
                </a:solidFill>
                <a:sym typeface="Wingdings"/>
              </a:rPr>
            </a:b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sym typeface="Wingdings"/>
              </a:rPr>
              <a:t>			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  <a:sym typeface="Wingdings"/>
              </a:rPr>
              <a:t>prenom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sym typeface="Wingdings"/>
              </a:rPr>
              <a:t>=« John »,</a:t>
            </a:r>
            <a:br>
              <a:rPr lang="fr-FR" dirty="0" smtClean="0">
                <a:solidFill>
                  <a:schemeClr val="accent6">
                    <a:lumMod val="75000"/>
                  </a:schemeClr>
                </a:solidFill>
                <a:sym typeface="Wingdings"/>
              </a:rPr>
            </a:b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sym typeface="Wingdings"/>
              </a:rPr>
              <a:t>			nom=« 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  <a:sym typeface="Wingdings"/>
              </a:rPr>
              <a:t>Doe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sym typeface="Wingdings"/>
              </a:rPr>
              <a:t> ») </a:t>
            </a:r>
            <a:br>
              <a:rPr lang="fr-FR" dirty="0" smtClean="0">
                <a:solidFill>
                  <a:schemeClr val="accent6">
                    <a:lumMod val="75000"/>
                  </a:schemeClr>
                </a:solidFill>
                <a:sym typeface="Wingdings"/>
              </a:rPr>
            </a:b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  <a:sym typeface="Wingdings"/>
              </a:rPr>
              <a:t>new_user.save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sym typeface="Wingdings"/>
              </a:rPr>
              <a:t>()</a:t>
            </a:r>
          </a:p>
          <a:p>
            <a:endParaRPr lang="fr-FR" dirty="0" smtClean="0">
              <a:sym typeface="Wingdings"/>
            </a:endParaRPr>
          </a:p>
          <a:p>
            <a:r>
              <a:rPr lang="fr-FR" dirty="0" smtClean="0">
                <a:sym typeface="Wingdings"/>
              </a:rPr>
              <a:t>Si on oublie .</a:t>
            </a:r>
            <a:r>
              <a:rPr lang="fr-FR" dirty="0" err="1" smtClean="0">
                <a:sym typeface="Wingdings"/>
              </a:rPr>
              <a:t>save</a:t>
            </a:r>
            <a:r>
              <a:rPr lang="fr-FR" dirty="0" smtClean="0">
                <a:sym typeface="Wingdings"/>
              </a:rPr>
              <a:t>()  objet pas ajouté à la DB</a:t>
            </a:r>
            <a:br>
              <a:rPr lang="fr-FR" dirty="0" smtClean="0">
                <a:sym typeface="Wingdings"/>
              </a:rPr>
            </a:br>
            <a:endParaRPr lang="fr-FR" dirty="0" smtClean="0">
              <a:sym typeface="Wingdings"/>
            </a:endParaRP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497282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58087" y="236510"/>
            <a:ext cx="8232155" cy="1325563"/>
          </a:xfrm>
        </p:spPr>
        <p:txBody>
          <a:bodyPr>
            <a:noAutofit/>
          </a:bodyPr>
          <a:lstStyle/>
          <a:p>
            <a:pPr marL="971550" marR="0" lvl="1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nl-BE" sz="4400" dirty="0" smtClean="0"/>
              <a:t>b) Récupérer un unique enregistrement (GET)</a:t>
            </a:r>
            <a:endParaRPr lang="nl-BE" sz="4400" dirty="0" smtClean="0"/>
          </a:p>
        </p:txBody>
      </p:sp>
      <p:pic>
        <p:nvPicPr>
          <p:cNvPr id="38" name="Imag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958" y="198551"/>
            <a:ext cx="1293585" cy="1293585"/>
          </a:xfrm>
          <a:prstGeom prst="rect">
            <a:avLst/>
          </a:prstGeom>
        </p:spPr>
      </p:pic>
      <p:pic>
        <p:nvPicPr>
          <p:cNvPr id="39" name="Espace réservé du contenu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63" y="0"/>
            <a:ext cx="1690688" cy="1690688"/>
          </a:xfrm>
          <a:prstGeom prst="rect">
            <a:avLst/>
          </a:prstGeom>
        </p:spPr>
      </p:pic>
      <p:sp>
        <p:nvSpPr>
          <p:cNvPr id="12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fr-FR" u="sng" dirty="0" smtClean="0">
                <a:sym typeface="Wingdings"/>
              </a:rPr>
              <a:t>Syntaxe</a:t>
            </a:r>
            <a:r>
              <a:rPr lang="fr-FR" dirty="0" smtClean="0">
                <a:sym typeface="Wingdings"/>
              </a:rPr>
              <a:t> : 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sym typeface="Wingdings"/>
              </a:rPr>
              <a:t>user = 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Utilisateur.object.get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username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= 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hlinkClick r:id="rId5"/>
              </a:rPr>
              <a:t> 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  <a:hlinkClick r:id="rId5"/>
              </a:rPr>
              <a:t>"</a:t>
            </a:r>
            <a:r>
              <a:rPr lang="fr-FR" u="sng" dirty="0" smtClean="0">
                <a:solidFill>
                  <a:schemeClr val="accent6">
                    <a:lumMod val="75000"/>
                  </a:schemeClr>
                </a:solidFill>
                <a:hlinkClick r:id="rId5"/>
              </a:rPr>
              <a:t>john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hlinkClick r:id="rId5"/>
              </a:rPr>
              <a:t>") </a:t>
            </a:r>
            <a:endParaRPr lang="fr-FR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fr-FR" u="sng" dirty="0" smtClean="0">
                <a:solidFill>
                  <a:srgbClr val="FF0000"/>
                </a:solidFill>
                <a:sym typeface="Wingdings"/>
              </a:rPr>
              <a:t>Attention</a:t>
            </a:r>
            <a:r>
              <a:rPr lang="fr-FR" dirty="0" smtClean="0">
                <a:sym typeface="Wingdings"/>
              </a:rPr>
              <a:t> : si il y a 0 ou plusieurs Utilisateur avec ce </a:t>
            </a:r>
            <a:r>
              <a:rPr lang="fr-FR" dirty="0" err="1" smtClean="0">
                <a:sym typeface="Wingdings"/>
              </a:rPr>
              <a:t>username</a:t>
            </a:r>
            <a:r>
              <a:rPr lang="fr-FR" dirty="0" smtClean="0">
                <a:sym typeface="Wingdings"/>
              </a:rPr>
              <a:t> </a:t>
            </a:r>
            <a:r>
              <a:rPr lang="mr-IN" dirty="0" smtClean="0">
                <a:sym typeface="Wingdings"/>
              </a:rPr>
              <a:t>–</a:t>
            </a:r>
            <a:r>
              <a:rPr lang="fr-FR" dirty="0" smtClean="0">
                <a:sym typeface="Wingdings"/>
              </a:rPr>
              <a:t>&gt; </a:t>
            </a:r>
            <a:r>
              <a:rPr lang="fr-FR" dirty="0" err="1" smtClean="0">
                <a:sym typeface="Wingdings"/>
              </a:rPr>
              <a:t>error</a:t>
            </a:r>
            <a:endParaRPr lang="fr-FR" dirty="0" smtClean="0">
              <a:sym typeface="Wingdings"/>
            </a:endParaRPr>
          </a:p>
          <a:p>
            <a:r>
              <a:rPr lang="fr-FR" dirty="0" smtClean="0">
                <a:sym typeface="Wingdings"/>
              </a:rPr>
              <a:t>Il faut donc utiliser </a:t>
            </a:r>
            <a:r>
              <a:rPr lang="fr-FR" dirty="0" err="1" smtClean="0">
                <a:sym typeface="Wingdings"/>
              </a:rPr>
              <a:t>get</a:t>
            </a:r>
            <a:r>
              <a:rPr lang="fr-FR" dirty="0" smtClean="0">
                <a:sym typeface="Wingdings"/>
              </a:rPr>
              <a:t> avec des champs uniques = </a:t>
            </a:r>
            <a:r>
              <a:rPr lang="fr-FR" dirty="0" err="1" smtClean="0">
                <a:sym typeface="Wingdings"/>
              </a:rPr>
              <a:t>adresse_mail</a:t>
            </a:r>
            <a:r>
              <a:rPr lang="fr-FR" dirty="0" smtClean="0">
                <a:sym typeface="Wingdings"/>
              </a:rPr>
              <a:t>, </a:t>
            </a:r>
            <a:r>
              <a:rPr lang="fr-FR" dirty="0" err="1" smtClean="0">
                <a:sym typeface="Wingdings"/>
              </a:rPr>
              <a:t>username</a:t>
            </a:r>
            <a:r>
              <a:rPr lang="fr-FR" dirty="0" smtClean="0">
                <a:sym typeface="Wingdings"/>
              </a:rPr>
              <a:t>, id,</a:t>
            </a:r>
            <a:r>
              <a:rPr lang="mr-IN" dirty="0" smtClean="0">
                <a:sym typeface="Wingdings"/>
              </a:rPr>
              <a:t>…</a:t>
            </a:r>
            <a:r>
              <a:rPr lang="nl-BE" dirty="0" smtClean="0">
                <a:sym typeface="Wingdings"/>
              </a:rPr>
              <a:t> </a:t>
            </a:r>
            <a:br>
              <a:rPr lang="nl-BE" dirty="0" smtClean="0">
                <a:sym typeface="Wingdings"/>
              </a:rPr>
            </a:br>
            <a:r>
              <a:rPr lang="nl-BE" dirty="0" smtClean="0">
                <a:sym typeface="Wingdings"/>
              </a:rPr>
              <a:t> il faut donc vérifier lors du signup que ces champs sont uniques </a:t>
            </a:r>
            <a:r>
              <a:rPr lang="fr-FR" dirty="0" smtClean="0">
                <a:sym typeface="Wingdings"/>
              </a:rPr>
              <a:t/>
            </a:r>
            <a:br>
              <a:rPr lang="fr-FR" dirty="0" smtClean="0">
                <a:sym typeface="Wingdings"/>
              </a:rPr>
            </a:br>
            <a:endParaRPr lang="fr-FR" dirty="0" smtClean="0">
              <a:sym typeface="Wingdings"/>
            </a:endParaRP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347502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23115" y="366372"/>
            <a:ext cx="5708879" cy="1325563"/>
          </a:xfrm>
        </p:spPr>
        <p:txBody>
          <a:bodyPr/>
          <a:lstStyle/>
          <a:p>
            <a:r>
              <a:rPr lang="fr-FR" dirty="0" smtClean="0"/>
              <a:t>Tables des matières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30090" y="1825625"/>
            <a:ext cx="7878288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 smtClean="0"/>
              <a:t>Le plan du </a:t>
            </a:r>
            <a:r>
              <a:rPr lang="fr-FR" dirty="0" smtClean="0"/>
              <a:t>cours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Dessiner la base de données relationnelles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Créer des modèles sous Django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Gérer les objets dans l’admin (</a:t>
            </a:r>
            <a:r>
              <a:rPr lang="fr-FR" dirty="0" err="1" smtClean="0"/>
              <a:t>superuser</a:t>
            </a:r>
            <a:r>
              <a:rPr lang="fr-FR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Requêtes à la base de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Passer des paramètres à un </a:t>
            </a:r>
            <a:r>
              <a:rPr lang="fr-FR" dirty="0" err="1" smtClean="0"/>
              <a:t>template</a:t>
            </a:r>
            <a:endParaRPr lang="fr-FR" dirty="0" smtClean="0"/>
          </a:p>
          <a:p>
            <a:pPr marL="514350" indent="-514350">
              <a:buFont typeface="+mj-lt"/>
              <a:buAutoNum type="arabicPeriod"/>
            </a:pPr>
            <a:r>
              <a:rPr lang="nl-BE" dirty="0" smtClean="0"/>
              <a:t>Exercices </a:t>
            </a:r>
            <a:endParaRPr lang="nl-BE" dirty="0" smtClean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958" y="198551"/>
            <a:ext cx="1293585" cy="1293585"/>
          </a:xfrm>
          <a:prstGeom prst="rect">
            <a:avLst/>
          </a:prstGeom>
        </p:spPr>
      </p:pic>
      <p:pic>
        <p:nvPicPr>
          <p:cNvPr id="15" name="Espace réservé du contenu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63" y="0"/>
            <a:ext cx="1690688" cy="169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09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58087" y="236510"/>
            <a:ext cx="8232155" cy="1325563"/>
          </a:xfrm>
        </p:spPr>
        <p:txBody>
          <a:bodyPr>
            <a:noAutofit/>
          </a:bodyPr>
          <a:lstStyle/>
          <a:p>
            <a:pPr marL="971550" marR="0" lvl="1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nl-BE" sz="4400" dirty="0"/>
              <a:t>c</a:t>
            </a:r>
            <a:r>
              <a:rPr lang="nl-BE" sz="4400" dirty="0" smtClean="0"/>
              <a:t>) Modifier et supprimer un enregistrement</a:t>
            </a:r>
            <a:endParaRPr lang="nl-BE" sz="4400" dirty="0" smtClean="0"/>
          </a:p>
        </p:txBody>
      </p:sp>
      <p:pic>
        <p:nvPicPr>
          <p:cNvPr id="38" name="Imag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958" y="198551"/>
            <a:ext cx="1293585" cy="1293585"/>
          </a:xfrm>
          <a:prstGeom prst="rect">
            <a:avLst/>
          </a:prstGeom>
        </p:spPr>
      </p:pic>
      <p:pic>
        <p:nvPicPr>
          <p:cNvPr id="39" name="Espace réservé du contenu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63" y="0"/>
            <a:ext cx="1690688" cy="1690688"/>
          </a:xfrm>
          <a:prstGeom prst="rect">
            <a:avLst/>
          </a:prstGeom>
        </p:spPr>
      </p:pic>
      <p:sp>
        <p:nvSpPr>
          <p:cNvPr id="12" name="Espace réservé du contenu 2"/>
          <p:cNvSpPr>
            <a:spLocks noGrp="1"/>
          </p:cNvSpPr>
          <p:nvPr>
            <p:ph idx="1"/>
          </p:nvPr>
        </p:nvSpPr>
        <p:spPr>
          <a:xfrm>
            <a:off x="503463" y="1690688"/>
            <a:ext cx="5350329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BE" u="sng" dirty="0" smtClean="0">
                <a:sym typeface="Wingdings"/>
              </a:rPr>
              <a:t>Pour Mofifier un objet :</a:t>
            </a:r>
            <a:br>
              <a:rPr lang="nl-BE" u="sng" dirty="0" smtClean="0">
                <a:sym typeface="Wingdings"/>
              </a:rPr>
            </a:br>
            <a:r>
              <a:rPr lang="nl-BE" dirty="0" smtClean="0">
                <a:sym typeface="Wingdings"/>
              </a:rPr>
              <a:t>1°. Récupérer l’enregistrement</a:t>
            </a:r>
            <a:br>
              <a:rPr lang="nl-BE" dirty="0" smtClean="0">
                <a:sym typeface="Wingdings"/>
              </a:rPr>
            </a:br>
            <a:r>
              <a:rPr lang="nl-BE" dirty="0" smtClean="0">
                <a:sym typeface="Wingdings"/>
              </a:rPr>
              <a:t>2°. Modifier la propriété qu’on veut changer</a:t>
            </a:r>
            <a:br>
              <a:rPr lang="nl-BE" dirty="0" smtClean="0">
                <a:sym typeface="Wingdings"/>
              </a:rPr>
            </a:br>
            <a:r>
              <a:rPr lang="nl-BE" dirty="0" smtClean="0">
                <a:sym typeface="Wingdings"/>
              </a:rPr>
              <a:t>3°. Enregistrer (save) la modificaiton dans la DB</a:t>
            </a:r>
            <a:r>
              <a:rPr lang="nl-BE" u="sng" dirty="0" smtClean="0">
                <a:sym typeface="Wingdings"/>
              </a:rPr>
              <a:t/>
            </a:r>
            <a:br>
              <a:rPr lang="nl-BE" u="sng" dirty="0" smtClean="0">
                <a:sym typeface="Wingdings"/>
              </a:rPr>
            </a:br>
            <a:r>
              <a:rPr lang="nl-BE" u="sng" dirty="0" smtClean="0">
                <a:sym typeface="Wingdings"/>
              </a:rPr>
              <a:t/>
            </a:r>
            <a:br>
              <a:rPr lang="nl-BE" u="sng" dirty="0" smtClean="0">
                <a:sym typeface="Wingdings"/>
              </a:rPr>
            </a:br>
            <a:r>
              <a:rPr lang="nl-BE" u="sng" dirty="0" smtClean="0">
                <a:sym typeface="Wingdings"/>
              </a:rPr>
              <a:t/>
            </a:r>
            <a:br>
              <a:rPr lang="nl-BE" u="sng" dirty="0" smtClean="0">
                <a:sym typeface="Wingdings"/>
              </a:rPr>
            </a:br>
            <a:r>
              <a:rPr lang="nl-BE" u="sng" dirty="0" smtClean="0">
                <a:sym typeface="Wingdings"/>
              </a:rPr>
              <a:t>Pour Supprimer un objet </a:t>
            </a:r>
            <a:br>
              <a:rPr lang="nl-BE" u="sng" dirty="0" smtClean="0">
                <a:sym typeface="Wingdings"/>
              </a:rPr>
            </a:br>
            <a:r>
              <a:rPr lang="nl-BE" dirty="0" smtClean="0">
                <a:sym typeface="Wingdings"/>
              </a:rPr>
              <a:t>1</a:t>
            </a:r>
            <a:r>
              <a:rPr lang="nl-BE" dirty="0">
                <a:sym typeface="Wingdings"/>
              </a:rPr>
              <a:t>°. Récupérer l’enregistrement</a:t>
            </a:r>
            <a:br>
              <a:rPr lang="nl-BE" dirty="0">
                <a:sym typeface="Wingdings"/>
              </a:rPr>
            </a:br>
            <a:r>
              <a:rPr lang="nl-BE" dirty="0">
                <a:sym typeface="Wingdings"/>
              </a:rPr>
              <a:t>2°. </a:t>
            </a:r>
            <a:r>
              <a:rPr lang="nl-BE" dirty="0" smtClean="0">
                <a:sym typeface="Wingdings"/>
              </a:rPr>
              <a:t>Le supprimer (irréversible!)</a:t>
            </a:r>
            <a:r>
              <a:rPr lang="fr-FR" dirty="0" smtClean="0">
                <a:sym typeface="Wingdings"/>
              </a:rPr>
              <a:t/>
            </a:r>
            <a:br>
              <a:rPr lang="fr-FR" dirty="0" smtClean="0">
                <a:sym typeface="Wingdings"/>
              </a:rPr>
            </a:br>
            <a:endParaRPr lang="fr-FR" dirty="0" smtClean="0">
              <a:sym typeface="Wingdings"/>
            </a:endParaRPr>
          </a:p>
          <a:p>
            <a:endParaRPr lang="fr-FR" dirty="0" smtClean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5992586" y="2017260"/>
            <a:ext cx="6199414" cy="46568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400" dirty="0" smtClean="0">
                <a:solidFill>
                  <a:schemeClr val="accent6">
                    <a:lumMod val="75000"/>
                  </a:schemeClr>
                </a:solidFill>
              </a:rPr>
              <a:t>user </a:t>
            </a:r>
            <a:r>
              <a:rPr lang="fr-FR" sz="2400" dirty="0">
                <a:solidFill>
                  <a:schemeClr val="accent6">
                    <a:lumMod val="75000"/>
                  </a:schemeClr>
                </a:solidFill>
              </a:rPr>
              <a:t>= </a:t>
            </a:r>
            <a:r>
              <a:rPr lang="fr-FR" sz="2400" dirty="0" err="1">
                <a:solidFill>
                  <a:schemeClr val="accent6">
                    <a:lumMod val="75000"/>
                  </a:schemeClr>
                </a:solidFill>
              </a:rPr>
              <a:t>Utilisateur.objects.get</a:t>
            </a:r>
            <a:r>
              <a:rPr lang="fr-FR" sz="24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fr-FR" sz="2400" dirty="0" err="1">
                <a:solidFill>
                  <a:schemeClr val="accent6">
                    <a:lumMod val="75000"/>
                  </a:schemeClr>
                </a:solidFill>
              </a:rPr>
              <a:t>username</a:t>
            </a:r>
            <a:r>
              <a:rPr lang="fr-FR" sz="2400" dirty="0">
                <a:solidFill>
                  <a:schemeClr val="accent6">
                    <a:lumMod val="75000"/>
                  </a:schemeClr>
                </a:solidFill>
              </a:rPr>
              <a:t>=</a:t>
            </a:r>
            <a:r>
              <a:rPr lang="fr-FR" sz="2400" i="1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fr-FR" sz="2400" i="1" dirty="0" err="1">
                <a:solidFill>
                  <a:schemeClr val="accent6">
                    <a:lumMod val="75000"/>
                  </a:schemeClr>
                </a:solidFill>
              </a:rPr>
              <a:t>john</a:t>
            </a:r>
            <a:r>
              <a:rPr lang="fr-FR" sz="2400" i="1" dirty="0" smtClean="0">
                <a:solidFill>
                  <a:schemeClr val="accent6">
                    <a:lumMod val="75000"/>
                  </a:schemeClr>
                </a:solidFill>
              </a:rPr>
              <a:t>")</a:t>
            </a:r>
            <a:br>
              <a:rPr lang="fr-FR" sz="2400" i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fr-FR" sz="2400" dirty="0" err="1" smtClean="0">
                <a:solidFill>
                  <a:schemeClr val="accent6">
                    <a:lumMod val="75000"/>
                  </a:schemeClr>
                </a:solidFill>
              </a:rPr>
              <a:t>user.prenom</a:t>
            </a:r>
            <a:r>
              <a:rPr lang="fr-FR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fr-FR" sz="2400" dirty="0">
                <a:solidFill>
                  <a:schemeClr val="accent6">
                    <a:lumMod val="75000"/>
                  </a:schemeClr>
                </a:solidFill>
              </a:rPr>
              <a:t>= "Louis" </a:t>
            </a:r>
            <a:r>
              <a:rPr lang="fr-FR" sz="2400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fr-FR" sz="2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fr-FR" sz="2400" dirty="0" err="1" smtClean="0">
                <a:solidFill>
                  <a:schemeClr val="accent6">
                    <a:lumMod val="75000"/>
                  </a:schemeClr>
                </a:solidFill>
              </a:rPr>
              <a:t>user.save</a:t>
            </a:r>
            <a:r>
              <a:rPr lang="fr-FR" sz="2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br>
              <a:rPr lang="fr-FR" sz="2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fr-FR" sz="2400" dirty="0" err="1" smtClean="0">
                <a:solidFill>
                  <a:schemeClr val="accent6">
                    <a:lumMod val="75000"/>
                  </a:schemeClr>
                </a:solidFill>
              </a:rPr>
              <a:t>print</a:t>
            </a:r>
            <a:r>
              <a:rPr lang="fr-FR" sz="2400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fr-FR" sz="2400" dirty="0" err="1" smtClean="0">
                <a:solidFill>
                  <a:schemeClr val="accent6">
                    <a:lumMod val="75000"/>
                  </a:schemeClr>
                </a:solidFill>
              </a:rPr>
              <a:t>user.prenom</a:t>
            </a:r>
            <a:r>
              <a:rPr lang="fr-FR" sz="2400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fr-FR" sz="2400" dirty="0" smtClean="0">
                <a:solidFill>
                  <a:schemeClr val="accent6">
                    <a:lumMod val="75000"/>
                  </a:schemeClr>
                </a:solidFill>
                <a:sym typeface="Wingdings"/>
              </a:rPr>
              <a:t>&gt;&gt; Louis</a:t>
            </a:r>
            <a:r>
              <a:rPr lang="nl-BE" sz="2400" u="sng" dirty="0" smtClean="0">
                <a:solidFill>
                  <a:schemeClr val="accent6">
                    <a:lumMod val="75000"/>
                  </a:schemeClr>
                </a:solidFill>
                <a:sym typeface="Wingdings"/>
              </a:rPr>
              <a:t/>
            </a:r>
            <a:br>
              <a:rPr lang="nl-BE" sz="2400" u="sng" dirty="0" smtClean="0">
                <a:solidFill>
                  <a:schemeClr val="accent6">
                    <a:lumMod val="75000"/>
                  </a:schemeClr>
                </a:solidFill>
                <a:sym typeface="Wingdings"/>
              </a:rPr>
            </a:br>
            <a:r>
              <a:rPr lang="nl-BE" sz="2400" u="sng" dirty="0" smtClean="0">
                <a:solidFill>
                  <a:schemeClr val="accent6">
                    <a:lumMod val="75000"/>
                  </a:schemeClr>
                </a:solidFill>
                <a:sym typeface="Wingdings"/>
              </a:rPr>
              <a:t/>
            </a:r>
            <a:br>
              <a:rPr lang="nl-BE" sz="2400" u="sng" dirty="0" smtClean="0">
                <a:solidFill>
                  <a:schemeClr val="accent6">
                    <a:lumMod val="75000"/>
                  </a:schemeClr>
                </a:solidFill>
                <a:sym typeface="Wingdings"/>
              </a:rPr>
            </a:br>
            <a:r>
              <a:rPr lang="nl-BE" sz="2400" u="sng" dirty="0" smtClean="0">
                <a:solidFill>
                  <a:schemeClr val="accent6">
                    <a:lumMod val="75000"/>
                  </a:schemeClr>
                </a:solidFill>
                <a:sym typeface="Wingdings"/>
              </a:rPr>
              <a:t/>
            </a:r>
            <a:br>
              <a:rPr lang="nl-BE" sz="2400" u="sng" dirty="0" smtClean="0">
                <a:solidFill>
                  <a:schemeClr val="accent6">
                    <a:lumMod val="75000"/>
                  </a:schemeClr>
                </a:solidFill>
                <a:sym typeface="Wingdings"/>
              </a:rPr>
            </a:br>
            <a:r>
              <a:rPr lang="nl-BE" sz="2400" u="sng" dirty="0" smtClean="0">
                <a:solidFill>
                  <a:schemeClr val="accent6">
                    <a:lumMod val="75000"/>
                  </a:schemeClr>
                </a:solidFill>
                <a:sym typeface="Wingdings"/>
              </a:rPr>
              <a:t/>
            </a:r>
            <a:br>
              <a:rPr lang="nl-BE" sz="2400" u="sng" dirty="0" smtClean="0">
                <a:solidFill>
                  <a:schemeClr val="accent6">
                    <a:lumMod val="75000"/>
                  </a:schemeClr>
                </a:solidFill>
                <a:sym typeface="Wingdings"/>
              </a:rPr>
            </a:br>
            <a:r>
              <a:rPr lang="fr-FR" sz="2400" dirty="0" smtClean="0">
                <a:solidFill>
                  <a:schemeClr val="accent6">
                    <a:lumMod val="75000"/>
                  </a:schemeClr>
                </a:solidFill>
              </a:rPr>
              <a:t>user </a:t>
            </a:r>
            <a:r>
              <a:rPr lang="fr-FR" sz="2400" dirty="0">
                <a:solidFill>
                  <a:schemeClr val="accent6">
                    <a:lumMod val="75000"/>
                  </a:schemeClr>
                </a:solidFill>
              </a:rPr>
              <a:t>= </a:t>
            </a:r>
            <a:r>
              <a:rPr lang="fr-FR" sz="2400" dirty="0" err="1">
                <a:solidFill>
                  <a:schemeClr val="accent6">
                    <a:lumMod val="75000"/>
                  </a:schemeClr>
                </a:solidFill>
              </a:rPr>
              <a:t>Utilisateur.objects.get</a:t>
            </a:r>
            <a:r>
              <a:rPr lang="fr-FR" sz="24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fr-FR" sz="2400" dirty="0" err="1">
                <a:solidFill>
                  <a:schemeClr val="accent6">
                    <a:lumMod val="75000"/>
                  </a:schemeClr>
                </a:solidFill>
              </a:rPr>
              <a:t>username</a:t>
            </a:r>
            <a:r>
              <a:rPr lang="fr-FR" sz="2400" dirty="0">
                <a:solidFill>
                  <a:schemeClr val="accent6">
                    <a:lumMod val="75000"/>
                  </a:schemeClr>
                </a:solidFill>
              </a:rPr>
              <a:t>="</a:t>
            </a:r>
            <a:r>
              <a:rPr lang="fr-FR" sz="2400" dirty="0" err="1">
                <a:solidFill>
                  <a:schemeClr val="accent6">
                    <a:lumMod val="75000"/>
                  </a:schemeClr>
                </a:solidFill>
              </a:rPr>
              <a:t>john</a:t>
            </a:r>
            <a:r>
              <a:rPr lang="fr-FR" sz="2400" dirty="0">
                <a:solidFill>
                  <a:schemeClr val="accent6">
                    <a:lumMod val="75000"/>
                  </a:schemeClr>
                </a:solidFill>
              </a:rPr>
              <a:t>")</a:t>
            </a:r>
            <a:br>
              <a:rPr lang="fr-FR" sz="2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fr-FR" sz="2400" dirty="0" err="1" smtClean="0">
                <a:solidFill>
                  <a:schemeClr val="accent6">
                    <a:lumMod val="75000"/>
                  </a:schemeClr>
                </a:solidFill>
              </a:rPr>
              <a:t>user.delete</a:t>
            </a:r>
            <a:r>
              <a:rPr lang="fr-FR" sz="2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br>
              <a:rPr lang="fr-FR" sz="2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fr-FR" sz="2400" dirty="0" err="1" smtClean="0">
                <a:solidFill>
                  <a:schemeClr val="accent6">
                    <a:lumMod val="75000"/>
                  </a:schemeClr>
                </a:solidFill>
              </a:rPr>
              <a:t>print</a:t>
            </a:r>
            <a:r>
              <a:rPr lang="fr-FR" sz="2400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fr-FR" sz="2400" dirty="0" err="1">
                <a:solidFill>
                  <a:schemeClr val="accent6">
                    <a:lumMod val="75000"/>
                  </a:schemeClr>
                </a:solidFill>
              </a:rPr>
              <a:t>Utilisateur.objects.get</a:t>
            </a:r>
            <a:r>
              <a:rPr lang="fr-FR" sz="24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fr-FR" sz="2400" dirty="0" err="1">
                <a:solidFill>
                  <a:schemeClr val="accent6">
                    <a:lumMod val="75000"/>
                  </a:schemeClr>
                </a:solidFill>
              </a:rPr>
              <a:t>username</a:t>
            </a:r>
            <a:r>
              <a:rPr lang="fr-FR" sz="2400" dirty="0">
                <a:solidFill>
                  <a:schemeClr val="accent6">
                    <a:lumMod val="75000"/>
                  </a:schemeClr>
                </a:solidFill>
              </a:rPr>
              <a:t>="</a:t>
            </a:r>
            <a:r>
              <a:rPr lang="fr-FR" sz="2400" dirty="0" err="1">
                <a:solidFill>
                  <a:schemeClr val="accent6">
                    <a:lumMod val="75000"/>
                  </a:schemeClr>
                </a:solidFill>
              </a:rPr>
              <a:t>john</a:t>
            </a:r>
            <a:r>
              <a:rPr lang="fr-FR" sz="2400" dirty="0" smtClean="0">
                <a:solidFill>
                  <a:schemeClr val="accent6">
                    <a:lumMod val="75000"/>
                  </a:schemeClr>
                </a:solidFill>
              </a:rPr>
              <a:t>"))</a:t>
            </a:r>
            <a:br>
              <a:rPr lang="fr-FR" sz="2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fr-FR" sz="2400" dirty="0" smtClean="0">
                <a:solidFill>
                  <a:schemeClr val="accent6">
                    <a:lumMod val="75000"/>
                  </a:schemeClr>
                </a:solidFill>
                <a:sym typeface="Wingdings"/>
              </a:rPr>
              <a:t>&gt;&gt;</a:t>
            </a:r>
            <a:r>
              <a:rPr lang="fr-FR" dirty="0"/>
              <a:t> </a:t>
            </a:r>
            <a:r>
              <a:rPr lang="fr-FR" sz="2400" dirty="0" err="1">
                <a:solidFill>
                  <a:schemeClr val="accent6">
                    <a:lumMod val="75000"/>
                  </a:schemeClr>
                </a:solidFill>
              </a:rPr>
              <a:t>DoesNotExist</a:t>
            </a:r>
            <a:r>
              <a:rPr lang="fr-FR" sz="2400" dirty="0">
                <a:solidFill>
                  <a:schemeClr val="accent6">
                    <a:lumMod val="75000"/>
                  </a:schemeClr>
                </a:solidFill>
              </a:rPr>
              <a:t>: Utilisateur </a:t>
            </a:r>
            <a:r>
              <a:rPr lang="fr-FR" sz="2400" dirty="0" err="1">
                <a:solidFill>
                  <a:schemeClr val="accent6">
                    <a:lumMod val="75000"/>
                  </a:schemeClr>
                </a:solidFill>
              </a:rPr>
              <a:t>matching</a:t>
            </a:r>
            <a:r>
              <a:rPr lang="fr-FR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accent6">
                    <a:lumMod val="75000"/>
                  </a:schemeClr>
                </a:solidFill>
              </a:rPr>
              <a:t>query</a:t>
            </a:r>
            <a:r>
              <a:rPr lang="fr-FR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accent6">
                    <a:lumMod val="75000"/>
                  </a:schemeClr>
                </a:solidFill>
              </a:rPr>
              <a:t>does</a:t>
            </a:r>
            <a:r>
              <a:rPr lang="fr-FR" sz="2400" dirty="0">
                <a:solidFill>
                  <a:schemeClr val="accent6">
                    <a:lumMod val="75000"/>
                  </a:schemeClr>
                </a:solidFill>
              </a:rPr>
              <a:t> not </a:t>
            </a:r>
            <a:r>
              <a:rPr lang="fr-FR" sz="2400" dirty="0" err="1">
                <a:solidFill>
                  <a:schemeClr val="accent6">
                    <a:lumMod val="75000"/>
                  </a:schemeClr>
                </a:solidFill>
              </a:rPr>
              <a:t>exist</a:t>
            </a:r>
            <a:r>
              <a:rPr lang="fr-FR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fr-FR" dirty="0" smtClean="0">
                <a:sym typeface="Wingdings"/>
              </a:rPr>
              <a:t/>
            </a:r>
            <a:br>
              <a:rPr lang="fr-FR" dirty="0" smtClean="0">
                <a:sym typeface="Wingdings"/>
              </a:rPr>
            </a:br>
            <a:endParaRPr lang="fr-FR" dirty="0" smtClean="0">
              <a:sym typeface="Wingdings"/>
            </a:endParaRP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6917911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958" y="198551"/>
            <a:ext cx="1293585" cy="1293585"/>
          </a:xfrm>
          <a:prstGeom prst="rect">
            <a:avLst/>
          </a:prstGeom>
        </p:spPr>
      </p:pic>
      <p:pic>
        <p:nvPicPr>
          <p:cNvPr id="39" name="Espace réservé du contenu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63" y="0"/>
            <a:ext cx="1690688" cy="1690688"/>
          </a:xfrm>
          <a:prstGeom prst="rect">
            <a:avLst/>
          </a:prstGeom>
        </p:spPr>
      </p:pic>
      <p:sp>
        <p:nvSpPr>
          <p:cNvPr id="12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fr-FR" u="sng" dirty="0" smtClean="0">
                <a:sym typeface="Wingdings"/>
              </a:rPr>
              <a:t>Syntaxe</a:t>
            </a:r>
            <a:r>
              <a:rPr lang="fr-FR" dirty="0" smtClean="0">
                <a:sym typeface="Wingdings"/>
              </a:rPr>
              <a:t> : 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sym typeface="Wingdings"/>
              </a:rPr>
              <a:t>user = 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Utilisateur.object.filter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prenom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= 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hlinkClick r:id="rId5"/>
              </a:rPr>
              <a:t> 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  <a:hlinkClick r:id="rId5"/>
              </a:rPr>
              <a:t>"</a:t>
            </a:r>
            <a:r>
              <a:rPr lang="fr-FR" u="sng" dirty="0" smtClean="0">
                <a:solidFill>
                  <a:schemeClr val="accent6">
                    <a:lumMod val="75000"/>
                  </a:schemeClr>
                </a:solidFill>
                <a:hlinkClick r:id="rId5"/>
              </a:rPr>
              <a:t>john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hlinkClick r:id="rId5"/>
              </a:rPr>
              <a:t>") </a:t>
            </a:r>
            <a:endParaRPr lang="fr-FR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fr-FR" dirty="0" smtClean="0">
                <a:sym typeface="Wingdings"/>
              </a:rPr>
              <a:t>Ça peut renvoyer 0, 1 ou plusieurs Utilisateur  pas d’erreur !</a:t>
            </a:r>
          </a:p>
          <a:p>
            <a:r>
              <a:rPr lang="fr-FR" dirty="0" smtClean="0">
                <a:sym typeface="Wingdings"/>
              </a:rPr>
              <a:t>Dans quels cas ?</a:t>
            </a:r>
            <a:br>
              <a:rPr lang="fr-FR" dirty="0" smtClean="0">
                <a:sym typeface="Wingdings"/>
              </a:rPr>
            </a:br>
            <a:r>
              <a:rPr lang="fr-FR" dirty="0" smtClean="0">
                <a:sym typeface="Wingdings"/>
              </a:rPr>
              <a:t> lors du login</a:t>
            </a:r>
            <a:br>
              <a:rPr lang="fr-FR" dirty="0" smtClean="0">
                <a:sym typeface="Wingdings"/>
              </a:rPr>
            </a:br>
            <a:r>
              <a:rPr lang="fr-FR" dirty="0" smtClean="0">
                <a:sym typeface="Wingdings"/>
              </a:rPr>
              <a:t> lors de la recherche d’un appartement (=filtrer)</a:t>
            </a:r>
          </a:p>
          <a:p>
            <a:r>
              <a:rPr lang="fr-FR" dirty="0" smtClean="0">
                <a:sym typeface="Wingdings"/>
              </a:rPr>
              <a:t>Indice pour le login</a:t>
            </a:r>
            <a:br>
              <a:rPr lang="fr-FR" dirty="0" smtClean="0">
                <a:sym typeface="Wingdings"/>
              </a:rPr>
            </a:br>
            <a:r>
              <a:rPr lang="fr-FR" dirty="0" smtClean="0">
                <a:sym typeface="Wingdings"/>
              </a:rPr>
              <a:t/>
            </a:r>
            <a:br>
              <a:rPr lang="fr-FR" dirty="0" smtClean="0">
                <a:sym typeface="Wingdings"/>
              </a:rPr>
            </a:br>
            <a:endParaRPr lang="fr-FR" dirty="0" smtClean="0">
              <a:sym typeface="Wingdings"/>
            </a:endParaRPr>
          </a:p>
          <a:p>
            <a:endParaRPr lang="fr-FR" dirty="0" smtClean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2658087" y="236510"/>
            <a:ext cx="823215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71550" lvl="1" indent="-514350">
              <a:buFont typeface="+mj-lt"/>
              <a:buNone/>
            </a:pPr>
            <a:r>
              <a:rPr lang="nl-BE" sz="4400" kern="0" dirty="0">
                <a:solidFill>
                  <a:sysClr val="windowText" lastClr="000000"/>
                </a:solidFill>
              </a:rPr>
              <a:t>d</a:t>
            </a:r>
            <a:r>
              <a:rPr lang="nl-BE" sz="4400" kern="0" dirty="0" smtClean="0">
                <a:solidFill>
                  <a:sysClr val="windowText" lastClr="000000"/>
                </a:solidFill>
              </a:rPr>
              <a:t>) Filtrer les objets grâce à leurs champs</a:t>
            </a:r>
            <a:endParaRPr lang="nl-BE" sz="4400" kern="0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0257" y="4665662"/>
            <a:ext cx="8806194" cy="219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3571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58087" y="236510"/>
            <a:ext cx="8232155" cy="1325563"/>
          </a:xfrm>
        </p:spPr>
        <p:txBody>
          <a:bodyPr>
            <a:noAutofit/>
          </a:bodyPr>
          <a:lstStyle/>
          <a:p>
            <a:pPr marL="971550" marR="0" lvl="1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nl-BE" sz="4400" dirty="0" smtClean="0"/>
              <a:t>e) Relation inverse _set.all()</a:t>
            </a:r>
            <a:endParaRPr lang="nl-BE" sz="4400" dirty="0" smtClean="0"/>
          </a:p>
        </p:txBody>
      </p:sp>
      <p:pic>
        <p:nvPicPr>
          <p:cNvPr id="38" name="Imag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958" y="198551"/>
            <a:ext cx="1293585" cy="1293585"/>
          </a:xfrm>
          <a:prstGeom prst="rect">
            <a:avLst/>
          </a:prstGeom>
        </p:spPr>
      </p:pic>
      <p:pic>
        <p:nvPicPr>
          <p:cNvPr id="39" name="Espace réservé du contenu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63" y="0"/>
            <a:ext cx="1690688" cy="1690688"/>
          </a:xfrm>
          <a:prstGeom prst="rect">
            <a:avLst/>
          </a:prstGeom>
        </p:spPr>
      </p:pic>
      <p:sp>
        <p:nvSpPr>
          <p:cNvPr id="12" name="Espace réservé du contenu 2"/>
          <p:cNvSpPr>
            <a:spLocks noGrp="1"/>
          </p:cNvSpPr>
          <p:nvPr>
            <p:ph idx="1"/>
          </p:nvPr>
        </p:nvSpPr>
        <p:spPr>
          <a:xfrm>
            <a:off x="503463" y="2253343"/>
            <a:ext cx="7660823" cy="4114799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>
                <a:sym typeface="Wingdings"/>
              </a:rPr>
              <a:t>C’est facile d’accéder au propriétaire d’un appartement :</a:t>
            </a:r>
            <a:br>
              <a:rPr lang="fr-FR" dirty="0" smtClean="0">
                <a:sym typeface="Wingdings"/>
              </a:rPr>
            </a:b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appartement 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= </a:t>
            </a: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Appartement.objects.first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b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proprio 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= 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appartement.proprietaire</a:t>
            </a:r>
            <a:endParaRPr lang="fr-FR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fr-FR" dirty="0" smtClean="0">
                <a:sym typeface="Wingdings"/>
              </a:rPr>
              <a:t>Par contre, comment j’accède à tous les </a:t>
            </a:r>
            <a:br>
              <a:rPr lang="fr-FR" dirty="0" smtClean="0">
                <a:sym typeface="Wingdings"/>
              </a:rPr>
            </a:br>
            <a:r>
              <a:rPr lang="fr-FR" dirty="0" smtClean="0">
                <a:sym typeface="Wingdings"/>
              </a:rPr>
              <a:t>appartement d’un propriétaire ?</a:t>
            </a:r>
            <a:br>
              <a:rPr lang="fr-FR" dirty="0" smtClean="0">
                <a:sym typeface="Wingdings"/>
              </a:rPr>
            </a:br>
            <a:r>
              <a:rPr lang="fr-FR" dirty="0" smtClean="0">
                <a:sym typeface="Wingdings"/>
              </a:rPr>
              <a:t/>
            </a:r>
            <a:br>
              <a:rPr lang="fr-FR" dirty="0" smtClean="0">
                <a:sym typeface="Wingdings"/>
              </a:rPr>
            </a:b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proprietaire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 = </a:t>
            </a: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Utilisateur.objects.first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b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appartements 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= 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proprietaire.appartement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 appartements = 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proprietaire.appartement_set.all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fr-FR" dirty="0" smtClean="0">
              <a:solidFill>
                <a:schemeClr val="accent6">
                  <a:lumMod val="75000"/>
                </a:schemeClr>
              </a:solidFill>
              <a:sym typeface="Wingdings"/>
            </a:endParaRPr>
          </a:p>
        </p:txBody>
      </p:sp>
      <p:cxnSp>
        <p:nvCxnSpPr>
          <p:cNvPr id="4" name="Connecteur droit 3"/>
          <p:cNvCxnSpPr/>
          <p:nvPr/>
        </p:nvCxnSpPr>
        <p:spPr>
          <a:xfrm flipV="1">
            <a:off x="1012371" y="4408714"/>
            <a:ext cx="5339443" cy="94705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1012371" y="4408714"/>
            <a:ext cx="5339443" cy="106135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8752" y="1837645"/>
            <a:ext cx="5033247" cy="3591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843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30928" y="422275"/>
            <a:ext cx="8137071" cy="2387600"/>
          </a:xfrm>
        </p:spPr>
        <p:txBody>
          <a:bodyPr/>
          <a:lstStyle/>
          <a:p>
            <a:pPr algn="l"/>
            <a:r>
              <a:rPr lang="fr-FR" dirty="0" smtClean="0"/>
              <a:t>6</a:t>
            </a:r>
            <a:r>
              <a:rPr lang="fr-FR" dirty="0" smtClean="0"/>
              <a:t>. </a:t>
            </a:r>
            <a:r>
              <a:rPr lang="nl-BE" dirty="0" smtClean="0"/>
              <a:t>Passer des paramètres à un template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958" y="198551"/>
            <a:ext cx="1293585" cy="1293585"/>
          </a:xfrm>
          <a:prstGeom prst="rect">
            <a:avLst/>
          </a:prstGeom>
        </p:spPr>
      </p:pic>
      <p:pic>
        <p:nvPicPr>
          <p:cNvPr id="5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63" y="0"/>
            <a:ext cx="1690688" cy="169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32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94151" y="365125"/>
            <a:ext cx="8207149" cy="1325563"/>
          </a:xfrm>
        </p:spPr>
        <p:txBody>
          <a:bodyPr>
            <a:normAutofit/>
          </a:bodyPr>
          <a:lstStyle/>
          <a:p>
            <a:pPr marL="971550" lvl="1" indent="-514350">
              <a:buFont typeface="+mj-lt"/>
              <a:buAutoNum type="alphaLcParenR"/>
            </a:pPr>
            <a:r>
              <a:rPr lang="nl-BE" sz="2800" dirty="0" smtClean="0"/>
              <a:t>Passer un paramètre à un template (depuis views.py au template .html)</a:t>
            </a:r>
            <a:endParaRPr lang="nl-BE" sz="2800" dirty="0" smtClean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u="sng" dirty="0" err="1" smtClean="0"/>
              <a:t>Syntaxe</a:t>
            </a:r>
            <a:r>
              <a:rPr lang="en-US" dirty="0" smtClean="0"/>
              <a:t> : On </a:t>
            </a:r>
            <a:r>
              <a:rPr lang="en-US" dirty="0" err="1" smtClean="0"/>
              <a:t>passe</a:t>
            </a:r>
            <a:r>
              <a:rPr lang="en-US" dirty="0" smtClean="0"/>
              <a:t> un </a:t>
            </a:r>
            <a:r>
              <a:rPr lang="en-US" dirty="0" err="1" smtClean="0"/>
              <a:t>dictionnaire</a:t>
            </a:r>
            <a:r>
              <a:rPr lang="en-US" dirty="0" smtClean="0"/>
              <a:t> </a:t>
            </a:r>
            <a:r>
              <a:rPr lang="en-US" dirty="0" err="1" smtClean="0"/>
              <a:t>contenant</a:t>
            </a:r>
            <a:r>
              <a:rPr lang="en-US" dirty="0" smtClean="0"/>
              <a:t> la/les variable(s) </a:t>
            </a:r>
            <a:r>
              <a:rPr lang="en-US" dirty="0" err="1" smtClean="0"/>
              <a:t>à</a:t>
            </a:r>
            <a:r>
              <a:rPr lang="en-US" dirty="0" smtClean="0"/>
              <a:t> la </a:t>
            </a:r>
            <a:r>
              <a:rPr lang="en-US" dirty="0" err="1" smtClean="0"/>
              <a:t>fonction</a:t>
            </a:r>
            <a:r>
              <a:rPr lang="en-US" dirty="0" smtClean="0"/>
              <a:t> render : </a:t>
            </a:r>
            <a:br>
              <a:rPr lang="en-US" dirty="0" smtClean="0"/>
            </a:b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fr-FR" b="1" dirty="0" smtClean="0">
                <a:solidFill>
                  <a:schemeClr val="accent6">
                    <a:lumMod val="75000"/>
                  </a:schemeClr>
                </a:solidFill>
              </a:rPr>
              <a:t>home(</a:t>
            </a:r>
            <a:r>
              <a:rPr lang="fr-FR" b="1" dirty="0" err="1" smtClean="0">
                <a:solidFill>
                  <a:schemeClr val="accent6">
                    <a:lumMod val="75000"/>
                  </a:schemeClr>
                </a:solidFill>
              </a:rPr>
              <a:t>request</a:t>
            </a:r>
            <a:r>
              <a:rPr lang="fr-FR" b="1" dirty="0" smtClean="0">
                <a:solidFill>
                  <a:schemeClr val="accent6">
                    <a:lumMod val="75000"/>
                  </a:schemeClr>
                </a:solidFill>
              </a:rPr>
              <a:t>):</a:t>
            </a:r>
            <a:br>
              <a:rPr lang="fr-FR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fr-FR" b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return </a:t>
            </a: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render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request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,</a:t>
            </a:r>
            <a:r>
              <a:rPr lang="fr-FR" i="1" dirty="0" smtClean="0">
                <a:solidFill>
                  <a:schemeClr val="accent6">
                    <a:lumMod val="75000"/>
                  </a:schemeClr>
                </a:solidFill>
              </a:rPr>
              <a:t>’</a:t>
            </a:r>
            <a:r>
              <a:rPr lang="fr-FR" i="1" dirty="0" err="1" smtClean="0">
                <a:solidFill>
                  <a:schemeClr val="accent6">
                    <a:lumMod val="75000"/>
                  </a:schemeClr>
                </a:solidFill>
              </a:rPr>
              <a:t>home.html</a:t>
            </a:r>
            <a:r>
              <a:rPr lang="fr-FR" i="1" dirty="0">
                <a:solidFill>
                  <a:schemeClr val="accent6">
                    <a:lumMod val="75000"/>
                  </a:schemeClr>
                </a:solidFill>
              </a:rPr>
              <a:t>', </a:t>
            </a:r>
            <a:r>
              <a:rPr lang="fr-FR" i="1" dirty="0" smtClean="0">
                <a:solidFill>
                  <a:schemeClr val="accent6">
                    <a:lumMod val="75000"/>
                  </a:schemeClr>
                </a:solidFill>
              </a:rPr>
              <a:t>{</a:t>
            </a:r>
            <a:r>
              <a:rPr lang="fr-FR" i="1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fr-FR" i="1" u="sng" dirty="0" err="1">
                <a:solidFill>
                  <a:schemeClr val="accent6">
                    <a:lumMod val="75000"/>
                  </a:schemeClr>
                </a:solidFill>
              </a:rPr>
              <a:t>ma_variable":"Valeur</a:t>
            </a:r>
            <a:r>
              <a:rPr lang="fr-FR" i="1" u="sng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fr-FR" i="1" dirty="0" smtClean="0">
                <a:solidFill>
                  <a:schemeClr val="accent6">
                    <a:lumMod val="75000"/>
                  </a:schemeClr>
                </a:solidFill>
              </a:rPr>
              <a:t>})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/>
              <a:t>Passer </a:t>
            </a:r>
            <a:r>
              <a:rPr lang="en-US" dirty="0" err="1" smtClean="0"/>
              <a:t>l’heure</a:t>
            </a:r>
            <a:r>
              <a:rPr lang="en-US" dirty="0" smtClean="0"/>
              <a:t> </a:t>
            </a:r>
            <a:r>
              <a:rPr lang="en-US" dirty="0" err="1" smtClean="0"/>
              <a:t>actuelle</a:t>
            </a:r>
            <a:r>
              <a:rPr lang="en-US" dirty="0" smtClean="0"/>
              <a:t> : </a:t>
            </a:r>
            <a:br>
              <a:rPr lang="en-US" dirty="0" smtClean="0"/>
            </a:b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import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datetime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b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home(</a:t>
            </a:r>
            <a:r>
              <a:rPr lang="fr-FR" b="1" dirty="0" err="1">
                <a:solidFill>
                  <a:schemeClr val="accent6">
                    <a:lumMod val="75000"/>
                  </a:schemeClr>
                </a:solidFill>
              </a:rPr>
              <a:t>request</a:t>
            </a:r>
            <a:r>
              <a:rPr lang="fr-FR" b="1" dirty="0" smtClean="0">
                <a:solidFill>
                  <a:schemeClr val="accent6">
                    <a:lumMod val="75000"/>
                  </a:schemeClr>
                </a:solidFill>
              </a:rPr>
              <a:t>):</a:t>
            </a:r>
            <a:br>
              <a:rPr lang="fr-FR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fr-FR" b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fr-FR" b="1" dirty="0" err="1" smtClean="0">
                <a:solidFill>
                  <a:schemeClr val="accent6">
                    <a:lumMod val="75000"/>
                  </a:schemeClr>
                </a:solidFill>
              </a:rPr>
              <a:t>current_time</a:t>
            </a:r>
            <a:r>
              <a:rPr lang="fr-FR" b="1" dirty="0" smtClean="0">
                <a:solidFill>
                  <a:schemeClr val="accent6">
                    <a:lumMod val="75000"/>
                  </a:schemeClr>
                </a:solidFill>
              </a:rPr>
              <a:t> = </a:t>
            </a: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datetime.datetime.now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fr-FR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return </a:t>
            </a: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render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request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,</a:t>
            </a:r>
            <a:r>
              <a:rPr lang="fr-FR" i="1" dirty="0" smtClean="0">
                <a:solidFill>
                  <a:schemeClr val="accent6">
                    <a:lumMod val="75000"/>
                  </a:schemeClr>
                </a:solidFill>
              </a:rPr>
              <a:t>’</a:t>
            </a:r>
            <a:r>
              <a:rPr lang="fr-FR" i="1" dirty="0" err="1" smtClean="0">
                <a:solidFill>
                  <a:schemeClr val="accent6">
                    <a:lumMod val="75000"/>
                  </a:schemeClr>
                </a:solidFill>
              </a:rPr>
              <a:t>home.html</a:t>
            </a:r>
            <a:r>
              <a:rPr lang="fr-FR" i="1" dirty="0">
                <a:solidFill>
                  <a:schemeClr val="accent6">
                    <a:lumMod val="75000"/>
                  </a:schemeClr>
                </a:solidFill>
              </a:rPr>
              <a:t>', </a:t>
            </a:r>
            <a:r>
              <a:rPr lang="fr-FR" i="1" dirty="0" smtClean="0">
                <a:solidFill>
                  <a:schemeClr val="accent6">
                    <a:lumMod val="75000"/>
                  </a:schemeClr>
                </a:solidFill>
              </a:rPr>
              <a:t>{</a:t>
            </a:r>
            <a:r>
              <a:rPr lang="fr-FR" i="1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fr-FR" i="1" dirty="0" err="1">
                <a:solidFill>
                  <a:schemeClr val="accent6">
                    <a:lumMod val="75000"/>
                  </a:schemeClr>
                </a:solidFill>
              </a:rPr>
              <a:t>current_time</a:t>
            </a:r>
            <a:r>
              <a:rPr lang="fr-FR" i="1" dirty="0">
                <a:solidFill>
                  <a:schemeClr val="accent6">
                    <a:lumMod val="75000"/>
                  </a:schemeClr>
                </a:solidFill>
              </a:rPr>
              <a:t> ":</a:t>
            </a:r>
            <a:r>
              <a:rPr lang="fr-FR" i="1" dirty="0" err="1">
                <a:solidFill>
                  <a:schemeClr val="accent6">
                    <a:lumMod val="75000"/>
                  </a:schemeClr>
                </a:solidFill>
              </a:rPr>
              <a:t>current_time</a:t>
            </a:r>
            <a:r>
              <a:rPr lang="fr-FR" i="1" dirty="0" smtClean="0">
                <a:solidFill>
                  <a:schemeClr val="accent6">
                    <a:lumMod val="75000"/>
                  </a:schemeClr>
                </a:solidFill>
              </a:rPr>
              <a:t>})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/>
              <a:t>Passer un objet :</a:t>
            </a:r>
            <a:br>
              <a:rPr lang="en-US" dirty="0" smtClean="0"/>
            </a:b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home(</a:t>
            </a:r>
            <a:r>
              <a:rPr lang="fr-FR" b="1" dirty="0" err="1">
                <a:solidFill>
                  <a:schemeClr val="accent6">
                    <a:lumMod val="75000"/>
                  </a:schemeClr>
                </a:solidFill>
              </a:rPr>
              <a:t>request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):</a:t>
            </a:r>
            <a:br>
              <a:rPr lang="fr-FR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	user 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= </a:t>
            </a: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Utilisateur.objects.get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username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=</a:t>
            </a:r>
            <a:r>
              <a:rPr lang="fr-FR" i="1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fr-FR" i="1" dirty="0" err="1">
                <a:solidFill>
                  <a:schemeClr val="accent6">
                    <a:lumMod val="75000"/>
                  </a:schemeClr>
                </a:solidFill>
              </a:rPr>
              <a:t>john</a:t>
            </a:r>
            <a:r>
              <a:rPr lang="fr-FR" i="1" dirty="0" smtClean="0">
                <a:solidFill>
                  <a:schemeClr val="accent6">
                    <a:lumMod val="75000"/>
                  </a:schemeClr>
                </a:solidFill>
              </a:rPr>
              <a:t>")</a:t>
            </a:r>
            <a:br>
              <a:rPr lang="fr-FR" i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fr-FR" i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return </a:t>
            </a: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render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request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,</a:t>
            </a:r>
            <a:r>
              <a:rPr lang="fr-FR" i="1" dirty="0" smtClean="0">
                <a:solidFill>
                  <a:schemeClr val="accent6">
                    <a:lumMod val="75000"/>
                  </a:schemeClr>
                </a:solidFill>
              </a:rPr>
              <a:t>’</a:t>
            </a:r>
            <a:r>
              <a:rPr lang="fr-FR" i="1" dirty="0" err="1" smtClean="0">
                <a:solidFill>
                  <a:schemeClr val="accent6">
                    <a:lumMod val="75000"/>
                  </a:schemeClr>
                </a:solidFill>
              </a:rPr>
              <a:t>home.html</a:t>
            </a:r>
            <a:r>
              <a:rPr lang="fr-FR" i="1" dirty="0">
                <a:solidFill>
                  <a:schemeClr val="accent6">
                    <a:lumMod val="75000"/>
                  </a:schemeClr>
                </a:solidFill>
              </a:rPr>
              <a:t>', {"user ":user </a:t>
            </a:r>
            <a:r>
              <a:rPr lang="fr-FR" i="1" dirty="0" smtClean="0">
                <a:solidFill>
                  <a:schemeClr val="accent6">
                    <a:lumMod val="75000"/>
                  </a:schemeClr>
                </a:solidFill>
              </a:rPr>
              <a:t>})</a:t>
            </a:r>
          </a:p>
          <a:p>
            <a:r>
              <a:rPr lang="en-US" dirty="0" smtClean="0"/>
              <a:t>Passer un </a:t>
            </a:r>
            <a:r>
              <a:rPr lang="en-US" dirty="0" err="1" smtClean="0"/>
              <a:t>queryset</a:t>
            </a:r>
            <a:r>
              <a:rPr lang="en-US" dirty="0" smtClean="0"/>
              <a:t> </a:t>
            </a:r>
            <a:r>
              <a:rPr lang="en-US" dirty="0" err="1" smtClean="0"/>
              <a:t>d’objets</a:t>
            </a:r>
            <a:r>
              <a:rPr lang="en-US" dirty="0" smtClean="0"/>
              <a:t> : </a:t>
            </a:r>
            <a:br>
              <a:rPr lang="en-US" dirty="0" smtClean="0"/>
            </a:b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home(</a:t>
            </a:r>
            <a:r>
              <a:rPr lang="fr-FR" b="1" dirty="0" err="1">
                <a:solidFill>
                  <a:schemeClr val="accent6">
                    <a:lumMod val="75000"/>
                  </a:schemeClr>
                </a:solidFill>
              </a:rPr>
              <a:t>request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):</a:t>
            </a:r>
            <a:br>
              <a:rPr lang="fr-FR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 	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user = 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Utilisateur.objects.all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fr-FR" i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fr-FR" i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fr-FR" i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fr-FR" i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return </a:t>
            </a: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render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request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,</a:t>
            </a:r>
            <a:r>
              <a:rPr lang="fr-FR" i="1" dirty="0" smtClean="0">
                <a:solidFill>
                  <a:schemeClr val="accent6">
                    <a:lumMod val="75000"/>
                  </a:schemeClr>
                </a:solidFill>
              </a:rPr>
              <a:t>’</a:t>
            </a:r>
            <a:r>
              <a:rPr lang="fr-FR" i="1" dirty="0" err="1" smtClean="0">
                <a:solidFill>
                  <a:schemeClr val="accent6">
                    <a:lumMod val="75000"/>
                  </a:schemeClr>
                </a:solidFill>
              </a:rPr>
              <a:t>home.html</a:t>
            </a:r>
            <a:r>
              <a:rPr lang="fr-FR" i="1" dirty="0">
                <a:solidFill>
                  <a:schemeClr val="accent6">
                    <a:lumMod val="75000"/>
                  </a:schemeClr>
                </a:solidFill>
              </a:rPr>
              <a:t>', {"user ":user })</a:t>
            </a:r>
          </a:p>
          <a:p>
            <a:endParaRPr lang="en-US" dirty="0" smtClean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958" y="198551"/>
            <a:ext cx="1293585" cy="1293585"/>
          </a:xfrm>
          <a:prstGeom prst="rect">
            <a:avLst/>
          </a:prstGeom>
        </p:spPr>
      </p:pic>
      <p:pic>
        <p:nvPicPr>
          <p:cNvPr id="5" name="Espace réservé du contenu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63" y="0"/>
            <a:ext cx="1690688" cy="1690688"/>
          </a:xfrm>
          <a:prstGeom prst="rect">
            <a:avLst/>
          </a:prstGeom>
        </p:spPr>
      </p:pic>
      <p:sp>
        <p:nvSpPr>
          <p:cNvPr id="6" name="Cadre 5"/>
          <p:cNvSpPr/>
          <p:nvPr/>
        </p:nvSpPr>
        <p:spPr>
          <a:xfrm>
            <a:off x="5861956" y="2188030"/>
            <a:ext cx="2988129" cy="555170"/>
          </a:xfrm>
          <a:prstGeom prst="frame">
            <a:avLst>
              <a:gd name="adj1" fmla="val 1389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8180613" y="3076689"/>
            <a:ext cx="3886201" cy="4001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Il est {{</a:t>
            </a:r>
            <a:r>
              <a:rPr lang="fr-FR" sz="2000" dirty="0" err="1" smtClean="0"/>
              <a:t>current_time</a:t>
            </a:r>
            <a:r>
              <a:rPr lang="fr-FR" sz="2000" dirty="0" smtClean="0"/>
              <a:t>}}</a:t>
            </a:r>
            <a:endParaRPr lang="fr-FR" sz="2000" dirty="0"/>
          </a:p>
        </p:txBody>
      </p:sp>
      <p:sp>
        <p:nvSpPr>
          <p:cNvPr id="8" name="ZoneTexte 7"/>
          <p:cNvSpPr txBox="1"/>
          <p:nvPr/>
        </p:nvSpPr>
        <p:spPr>
          <a:xfrm>
            <a:off x="8180613" y="4379406"/>
            <a:ext cx="3886201" cy="4001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Hello {{</a:t>
            </a:r>
            <a:r>
              <a:rPr lang="fr-FR" sz="2000" dirty="0" err="1" smtClean="0"/>
              <a:t>user.prenom</a:t>
            </a:r>
            <a:r>
              <a:rPr lang="fr-FR" sz="2000" dirty="0" smtClean="0"/>
              <a:t>}} </a:t>
            </a:r>
            <a:r>
              <a:rPr lang="fr-FR" sz="2000" dirty="0"/>
              <a:t>{{</a:t>
            </a:r>
            <a:r>
              <a:rPr lang="fr-FR" sz="2000" dirty="0" err="1" smtClean="0"/>
              <a:t>user.nom</a:t>
            </a:r>
            <a:r>
              <a:rPr lang="fr-FR" sz="2000" dirty="0" smtClean="0"/>
              <a:t>}}</a:t>
            </a:r>
            <a:endParaRPr lang="fr-FR" sz="2000" dirty="0"/>
          </a:p>
        </p:txBody>
      </p:sp>
      <p:sp>
        <p:nvSpPr>
          <p:cNvPr id="9" name="ZoneTexte 8"/>
          <p:cNvSpPr txBox="1"/>
          <p:nvPr/>
        </p:nvSpPr>
        <p:spPr>
          <a:xfrm>
            <a:off x="8180613" y="5210403"/>
            <a:ext cx="3886202" cy="156966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u="sng" dirty="0"/>
              <a:t>Voici tous les utilisateurs : </a:t>
            </a:r>
          </a:p>
          <a:p>
            <a:r>
              <a:rPr lang="mr-IN" sz="1600" dirty="0"/>
              <a:t>&lt;</a:t>
            </a:r>
            <a:r>
              <a:rPr lang="mr-IN" sz="1600" dirty="0" err="1"/>
              <a:t>ul</a:t>
            </a:r>
            <a:r>
              <a:rPr lang="mr-IN" sz="1600" dirty="0"/>
              <a:t>&gt;</a:t>
            </a:r>
          </a:p>
          <a:p>
            <a:r>
              <a:rPr lang="fr-FR" sz="1600" u="sng" dirty="0"/>
              <a:t> {% for user in </a:t>
            </a:r>
            <a:r>
              <a:rPr lang="fr-FR" sz="1600" u="sng" dirty="0" err="1"/>
              <a:t>users</a:t>
            </a:r>
            <a:r>
              <a:rPr lang="fr-FR" sz="1600" u="sng" dirty="0"/>
              <a:t> %}</a:t>
            </a:r>
          </a:p>
          <a:p>
            <a:r>
              <a:rPr lang="mr-IN" sz="1600" dirty="0"/>
              <a:t>    &lt;</a:t>
            </a:r>
            <a:r>
              <a:rPr lang="mr-IN" sz="1600" dirty="0" err="1"/>
              <a:t>li</a:t>
            </a:r>
            <a:r>
              <a:rPr lang="mr-IN" sz="1600" dirty="0"/>
              <a:t>&gt;{{</a:t>
            </a:r>
            <a:r>
              <a:rPr lang="mr-IN" sz="1600" dirty="0" err="1"/>
              <a:t>user.prenom</a:t>
            </a:r>
            <a:r>
              <a:rPr lang="mr-IN" sz="1600" dirty="0"/>
              <a:t>}} {{</a:t>
            </a:r>
            <a:r>
              <a:rPr lang="mr-IN" sz="1600" dirty="0" err="1"/>
              <a:t>user.nom</a:t>
            </a:r>
            <a:r>
              <a:rPr lang="mr-IN" sz="1600" dirty="0"/>
              <a:t>}}&lt;/</a:t>
            </a:r>
            <a:r>
              <a:rPr lang="mr-IN" sz="1600" dirty="0" err="1"/>
              <a:t>li</a:t>
            </a:r>
            <a:r>
              <a:rPr lang="mr-IN" sz="1600" dirty="0"/>
              <a:t>&gt;</a:t>
            </a:r>
          </a:p>
          <a:p>
            <a:r>
              <a:rPr lang="mr-IN" sz="1600" u="sng" dirty="0"/>
              <a:t> {% </a:t>
            </a:r>
            <a:r>
              <a:rPr lang="mr-IN" sz="1600" u="sng" dirty="0" err="1"/>
              <a:t>endfor</a:t>
            </a:r>
            <a:r>
              <a:rPr lang="mr-IN" sz="1600" u="sng" dirty="0"/>
              <a:t> %}</a:t>
            </a:r>
          </a:p>
          <a:p>
            <a:r>
              <a:rPr lang="mr-IN" sz="1600" dirty="0"/>
              <a:t>&lt;/</a:t>
            </a:r>
            <a:r>
              <a:rPr lang="mr-IN" sz="1600" dirty="0" err="1"/>
              <a:t>ul</a:t>
            </a:r>
            <a:r>
              <a:rPr lang="mr-IN" sz="1600" dirty="0"/>
              <a:t>&gt;</a:t>
            </a:r>
            <a:endParaRPr lang="fr-FR" sz="1600" dirty="0"/>
          </a:p>
        </p:txBody>
      </p:sp>
      <p:cxnSp>
        <p:nvCxnSpPr>
          <p:cNvPr id="11" name="Connecteur droit avec flèche 10"/>
          <p:cNvCxnSpPr/>
          <p:nvPr/>
        </p:nvCxnSpPr>
        <p:spPr>
          <a:xfrm>
            <a:off x="7633607" y="3276744"/>
            <a:ext cx="54700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7633607" y="4621130"/>
            <a:ext cx="54700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7633607" y="5459330"/>
            <a:ext cx="54700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ccolade fermante 14"/>
          <p:cNvSpPr/>
          <p:nvPr/>
        </p:nvSpPr>
        <p:spPr>
          <a:xfrm rot="5400000">
            <a:off x="3857663" y="2610087"/>
            <a:ext cx="545569" cy="7006317"/>
          </a:xfrm>
          <a:prstGeom prst="rightBrace">
            <a:avLst>
              <a:gd name="adj1" fmla="val 8333"/>
              <a:gd name="adj2" fmla="val 47768"/>
            </a:avLst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Accolade fermante 15"/>
          <p:cNvSpPr/>
          <p:nvPr/>
        </p:nvSpPr>
        <p:spPr>
          <a:xfrm rot="16200000">
            <a:off x="9772316" y="838450"/>
            <a:ext cx="429294" cy="4159707"/>
          </a:xfrm>
          <a:prstGeom prst="rightBrace">
            <a:avLst>
              <a:gd name="adj1" fmla="val 8333"/>
              <a:gd name="adj2" fmla="val 47768"/>
            </a:avLst>
          </a:prstGeom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9266463" y="2242756"/>
            <a:ext cx="1714500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2400"/>
              <a:t>h</a:t>
            </a:r>
            <a:r>
              <a:rPr lang="fr-FR" sz="2400" smtClean="0"/>
              <a:t>ome.html</a:t>
            </a:r>
            <a:endParaRPr lang="fr-FR" sz="2400" dirty="0"/>
          </a:p>
        </p:txBody>
      </p:sp>
      <p:sp>
        <p:nvSpPr>
          <p:cNvPr id="18" name="ZoneTexte 17"/>
          <p:cNvSpPr txBox="1"/>
          <p:nvPr/>
        </p:nvSpPr>
        <p:spPr>
          <a:xfrm>
            <a:off x="3461659" y="6363677"/>
            <a:ext cx="1714500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2400" dirty="0" err="1"/>
              <a:t>v</a:t>
            </a:r>
            <a:r>
              <a:rPr lang="fr-FR" sz="2400" dirty="0" err="1" smtClean="0"/>
              <a:t>iews.py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6050302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3999" y="279400"/>
            <a:ext cx="9144000" cy="2387600"/>
          </a:xfrm>
        </p:spPr>
        <p:txBody>
          <a:bodyPr/>
          <a:lstStyle/>
          <a:p>
            <a:pPr algn="l"/>
            <a:r>
              <a:rPr lang="fr-FR" dirty="0"/>
              <a:t>7</a:t>
            </a:r>
            <a:r>
              <a:rPr lang="fr-FR" dirty="0" smtClean="0"/>
              <a:t>. </a:t>
            </a:r>
            <a:r>
              <a:rPr lang="nl-BE" dirty="0" smtClean="0"/>
              <a:t>Exercices</a:t>
            </a:r>
            <a:endParaRPr lang="fr-FR" dirty="0"/>
          </a:p>
        </p:txBody>
      </p:sp>
      <p:sp>
        <p:nvSpPr>
          <p:cNvPr id="3" name="Espace réservé du contenu 2"/>
          <p:cNvSpPr txBox="1">
            <a:spLocks/>
          </p:cNvSpPr>
          <p:nvPr/>
        </p:nvSpPr>
        <p:spPr>
          <a:xfrm>
            <a:off x="1523999" y="2656114"/>
            <a:ext cx="70485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958" y="198551"/>
            <a:ext cx="1293585" cy="1293585"/>
          </a:xfrm>
          <a:prstGeom prst="rect">
            <a:avLst/>
          </a:prstGeom>
        </p:spPr>
      </p:pic>
      <p:pic>
        <p:nvPicPr>
          <p:cNvPr id="5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63" y="0"/>
            <a:ext cx="1690688" cy="169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8507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20786" y="365125"/>
            <a:ext cx="6792685" cy="1325563"/>
          </a:xfrm>
        </p:spPr>
        <p:txBody>
          <a:bodyPr/>
          <a:lstStyle/>
          <a:p>
            <a:r>
              <a:rPr lang="fr-FR" dirty="0"/>
              <a:t>7</a:t>
            </a:r>
            <a:r>
              <a:rPr lang="fr-FR" dirty="0" smtClean="0"/>
              <a:t>. Exercices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92150" y="1841954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fr-FR" dirty="0" smtClean="0"/>
              <a:t>Créer une page </a:t>
            </a:r>
            <a:r>
              <a:rPr lang="fr-FR" dirty="0" err="1" smtClean="0"/>
              <a:t>home.html</a:t>
            </a:r>
            <a:r>
              <a:rPr lang="fr-FR" dirty="0" smtClean="0"/>
              <a:t> qui servira de terrain de jeu pour la suite</a:t>
            </a:r>
          </a:p>
          <a:p>
            <a:r>
              <a:rPr lang="fr-FR" dirty="0" smtClean="0"/>
              <a:t>Dessiner la base de données relationnelle pour la situation suivante :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Un Utilisateur peut être un conducteur et/ou un passager. Un conducteur possède une et une seule voiture. Il peut proposer des trajets à différentes dates et heures et depuis une ville A à une ville B. Un passager peut effectuer des réservations de trajet.</a:t>
            </a:r>
          </a:p>
          <a:p>
            <a:r>
              <a:rPr lang="fr-FR" dirty="0" smtClean="0"/>
              <a:t>Créer les modèles correspondants dans </a:t>
            </a:r>
            <a:r>
              <a:rPr lang="fr-FR" dirty="0" err="1" smtClean="0"/>
              <a:t>models.py</a:t>
            </a:r>
            <a:endParaRPr lang="fr-FR" dirty="0" smtClean="0"/>
          </a:p>
          <a:p>
            <a:r>
              <a:rPr lang="fr-FR" dirty="0" smtClean="0"/>
              <a:t>Créer un </a:t>
            </a:r>
            <a:r>
              <a:rPr lang="fr-FR" dirty="0" err="1" smtClean="0"/>
              <a:t>superuser</a:t>
            </a:r>
            <a:r>
              <a:rPr lang="fr-FR" dirty="0" smtClean="0"/>
              <a:t> et la page </a:t>
            </a:r>
            <a:r>
              <a:rPr lang="fr-FR" dirty="0" err="1" smtClean="0"/>
              <a:t>admin.py</a:t>
            </a:r>
            <a:r>
              <a:rPr lang="fr-FR" dirty="0" smtClean="0"/>
              <a:t> pour afficher les objets créés au point précédents</a:t>
            </a:r>
          </a:p>
          <a:p>
            <a:r>
              <a:rPr lang="fr-FR" dirty="0" smtClean="0"/>
              <a:t>Accéder à la page d’admin et créer quelques instances pour chaque classe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958" y="198551"/>
            <a:ext cx="1293585" cy="1293585"/>
          </a:xfrm>
          <a:prstGeom prst="rect">
            <a:avLst/>
          </a:prstGeom>
        </p:spPr>
      </p:pic>
      <p:pic>
        <p:nvPicPr>
          <p:cNvPr id="5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63" y="0"/>
            <a:ext cx="1690688" cy="169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3055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20786" y="365125"/>
            <a:ext cx="6792685" cy="1325563"/>
          </a:xfrm>
        </p:spPr>
        <p:txBody>
          <a:bodyPr/>
          <a:lstStyle/>
          <a:p>
            <a:r>
              <a:rPr lang="fr-FR" dirty="0"/>
              <a:t>7</a:t>
            </a:r>
            <a:r>
              <a:rPr lang="fr-FR" dirty="0" smtClean="0"/>
              <a:t>. Exercices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92150" y="1841954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Afficher la date actuel dans le </a:t>
            </a:r>
            <a:r>
              <a:rPr lang="fr-FR" dirty="0" err="1" smtClean="0"/>
              <a:t>template</a:t>
            </a:r>
            <a:r>
              <a:rPr lang="fr-FR" dirty="0" smtClean="0"/>
              <a:t> </a:t>
            </a:r>
            <a:r>
              <a:rPr lang="fr-FR" dirty="0" err="1" smtClean="0"/>
              <a:t>home.html</a:t>
            </a:r>
            <a:r>
              <a:rPr lang="fr-FR" dirty="0" smtClean="0"/>
              <a:t> (en la passant sous forme de paramètre au </a:t>
            </a:r>
            <a:r>
              <a:rPr lang="fr-FR" dirty="0" err="1" smtClean="0"/>
              <a:t>template</a:t>
            </a:r>
            <a:r>
              <a:rPr lang="fr-FR" dirty="0" smtClean="0"/>
              <a:t>) </a:t>
            </a:r>
          </a:p>
          <a:p>
            <a:r>
              <a:rPr lang="fr-FR" dirty="0" smtClean="0"/>
              <a:t>Créer un utilisateur avec un </a:t>
            </a:r>
            <a:r>
              <a:rPr lang="fr-FR" dirty="0" err="1" smtClean="0"/>
              <a:t>username</a:t>
            </a:r>
            <a:r>
              <a:rPr lang="fr-FR" dirty="0" smtClean="0"/>
              <a:t> = « </a:t>
            </a:r>
            <a:r>
              <a:rPr lang="fr-FR" dirty="0" err="1" smtClean="0"/>
              <a:t>bersini</a:t>
            </a:r>
            <a:r>
              <a:rPr lang="fr-FR" dirty="0" smtClean="0"/>
              <a:t> » et </a:t>
            </a:r>
            <a:r>
              <a:rPr lang="fr-FR" dirty="0" err="1" smtClean="0"/>
              <a:t>unpassword</a:t>
            </a:r>
            <a:r>
              <a:rPr lang="fr-FR" dirty="0" smtClean="0"/>
              <a:t> = « </a:t>
            </a:r>
            <a:r>
              <a:rPr lang="fr-FR" dirty="0" err="1" smtClean="0"/>
              <a:t>hughues</a:t>
            </a:r>
            <a:r>
              <a:rPr lang="fr-FR" dirty="0" smtClean="0"/>
              <a:t> »</a:t>
            </a:r>
          </a:p>
          <a:p>
            <a:r>
              <a:rPr lang="fr-FR" dirty="0" smtClean="0"/>
              <a:t>A l’aide de la méthode </a:t>
            </a:r>
            <a:r>
              <a:rPr lang="fr-FR" dirty="0" err="1" smtClean="0"/>
              <a:t>get</a:t>
            </a:r>
            <a:r>
              <a:rPr lang="fr-FR" dirty="0" smtClean="0"/>
              <a:t> accéder à cette utilisateur (depuis </a:t>
            </a:r>
            <a:r>
              <a:rPr lang="fr-FR" dirty="0" err="1" smtClean="0"/>
              <a:t>views.py</a:t>
            </a:r>
            <a:r>
              <a:rPr lang="fr-FR" dirty="0" smtClean="0"/>
              <a:t>) et passer le sous forme de paramètre à </a:t>
            </a:r>
            <a:r>
              <a:rPr lang="fr-FR" dirty="0" err="1" smtClean="0"/>
              <a:t>home.html</a:t>
            </a:r>
            <a:endParaRPr lang="fr-FR" dirty="0" smtClean="0"/>
          </a:p>
          <a:p>
            <a:r>
              <a:rPr lang="fr-FR" dirty="0" smtClean="0"/>
              <a:t>Afficher « Bonjour </a:t>
            </a:r>
            <a:r>
              <a:rPr lang="fr-FR" dirty="0" err="1" smtClean="0"/>
              <a:t>Hughues</a:t>
            </a:r>
            <a:r>
              <a:rPr lang="fr-FR" dirty="0" smtClean="0"/>
              <a:t> </a:t>
            </a:r>
            <a:r>
              <a:rPr lang="fr-FR" dirty="0" err="1" smtClean="0"/>
              <a:t>Bersini</a:t>
            </a:r>
            <a:r>
              <a:rPr lang="fr-FR" dirty="0" smtClean="0"/>
              <a:t> » dans le </a:t>
            </a:r>
            <a:r>
              <a:rPr lang="fr-FR" dirty="0" err="1" smtClean="0"/>
              <a:t>template</a:t>
            </a:r>
            <a:endParaRPr lang="fr-FR" dirty="0" smtClean="0"/>
          </a:p>
          <a:p>
            <a:r>
              <a:rPr lang="fr-FR" dirty="0" smtClean="0"/>
              <a:t>A l’aide de la méthode all(), passer tous les trajets sous forme de paramètre à </a:t>
            </a:r>
            <a:r>
              <a:rPr lang="fr-FR" dirty="0" err="1" smtClean="0"/>
              <a:t>home.html</a:t>
            </a:r>
            <a:endParaRPr lang="fr-FR" dirty="0" smtClean="0"/>
          </a:p>
          <a:p>
            <a:r>
              <a:rPr lang="fr-FR" dirty="0" smtClean="0"/>
              <a:t>Afficher chaque trajet avec la structure suivante (exemple) : </a:t>
            </a:r>
            <a:br>
              <a:rPr lang="fr-FR" dirty="0" smtClean="0"/>
            </a:br>
            <a:r>
              <a:rPr lang="fr-FR" dirty="0" smtClean="0">
                <a:sym typeface="Wingdings"/>
              </a:rPr>
              <a:t> </a:t>
            </a:r>
            <a:r>
              <a:rPr lang="fr-FR" dirty="0" smtClean="0"/>
              <a:t>le 13/03/2019, le conducteur </a:t>
            </a:r>
            <a:r>
              <a:rPr lang="fr-FR" dirty="0" err="1" smtClean="0"/>
              <a:t>Hughues</a:t>
            </a:r>
            <a:r>
              <a:rPr lang="fr-FR" dirty="0" smtClean="0"/>
              <a:t> </a:t>
            </a:r>
            <a:r>
              <a:rPr lang="fr-FR" dirty="0" err="1" smtClean="0"/>
              <a:t>Bersini</a:t>
            </a:r>
            <a:r>
              <a:rPr lang="fr-FR" dirty="0" smtClean="0"/>
              <a:t> a effectué un trajet de Bruxelles à Gand avec les passager suivant : Jean, John, Arthur</a:t>
            </a:r>
            <a:br>
              <a:rPr lang="fr-FR" dirty="0" smtClean="0"/>
            </a:br>
            <a:r>
              <a:rPr lang="fr-FR" dirty="0" smtClean="0">
                <a:sym typeface="Wingdings"/>
              </a:rPr>
              <a:t> le 14/03/2019, </a:t>
            </a:r>
            <a:r>
              <a:rPr lang="mr-IN" dirty="0" smtClean="0">
                <a:sym typeface="Wingdings"/>
              </a:rPr>
              <a:t>…</a:t>
            </a:r>
            <a:r>
              <a:rPr lang="nl-BE" dirty="0" smtClean="0">
                <a:sym typeface="Wingdings"/>
              </a:rPr>
              <a:t>.</a:t>
            </a:r>
            <a:endParaRPr lang="fr-FR" dirty="0" smtClean="0"/>
          </a:p>
          <a:p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958" y="198551"/>
            <a:ext cx="1293585" cy="1293585"/>
          </a:xfrm>
          <a:prstGeom prst="rect">
            <a:avLst/>
          </a:prstGeom>
        </p:spPr>
      </p:pic>
      <p:pic>
        <p:nvPicPr>
          <p:cNvPr id="5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63" y="0"/>
            <a:ext cx="1690688" cy="169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975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49286" y="365125"/>
            <a:ext cx="8904514" cy="1325563"/>
          </a:xfrm>
        </p:spPr>
        <p:txBody>
          <a:bodyPr/>
          <a:lstStyle/>
          <a:p>
            <a:r>
              <a:rPr lang="fr-FR" dirty="0" smtClean="0"/>
              <a:t>Infos &amp; inscriptions aux cours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>
              <a:buFont typeface="+mj-lt"/>
              <a:buAutoNum type="arabicPeriod"/>
            </a:pPr>
            <a:r>
              <a:rPr lang="fr-FR" dirty="0"/>
              <a:t>L’ensemble des aspects  « théoriques » nécessaires à la réalisation d’un site web </a:t>
            </a:r>
          </a:p>
          <a:p>
            <a:pPr marL="1371600" lvl="2" indent="-457200">
              <a:buFont typeface="+mj-lt"/>
              <a:buAutoNum type="alphaLcParenR"/>
            </a:pPr>
            <a:r>
              <a:rPr lang="nl-BE" b="1" dirty="0"/>
              <a:t>Cours I : Rappel Python </a:t>
            </a:r>
          </a:p>
          <a:p>
            <a:pPr marL="1371600" lvl="2" indent="-457200">
              <a:buFont typeface="+mj-lt"/>
              <a:buAutoNum type="alphaLcParenR"/>
            </a:pPr>
            <a:r>
              <a:rPr lang="nl-BE" dirty="0">
                <a:hlinkClick r:id="rId2"/>
              </a:rPr>
              <a:t>Cours II : Configuration d’un projet + HTML &amp; CSS</a:t>
            </a:r>
            <a:endParaRPr lang="nl-BE" dirty="0"/>
          </a:p>
          <a:p>
            <a:pPr marL="1371600" lvl="2" indent="-457200">
              <a:buFont typeface="+mj-lt"/>
              <a:buAutoNum type="alphaLcParenR"/>
            </a:pPr>
            <a:r>
              <a:rPr lang="nl-BE" dirty="0">
                <a:hlinkClick r:id="rId3"/>
              </a:rPr>
              <a:t>Cours III : Modèles &amp; Bases de données</a:t>
            </a:r>
            <a:endParaRPr lang="nl-BE" dirty="0"/>
          </a:p>
          <a:p>
            <a:pPr marL="1371600" lvl="2" indent="-457200">
              <a:buFont typeface="+mj-lt"/>
              <a:buAutoNum type="alphaLcParenR"/>
            </a:pPr>
            <a:r>
              <a:rPr lang="nl-BE" dirty="0">
                <a:hlinkClick r:id="rId4"/>
              </a:rPr>
              <a:t>Cours IV : Les formulaires avec Django</a:t>
            </a:r>
            <a:endParaRPr lang="fr-FR" dirty="0"/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Mise en place de 2 projets concrets (</a:t>
            </a:r>
            <a:r>
              <a:rPr lang="fr-FR" dirty="0" err="1"/>
              <a:t>Blablacar</a:t>
            </a:r>
            <a:r>
              <a:rPr lang="fr-FR" dirty="0"/>
              <a:t> &amp; </a:t>
            </a:r>
            <a:r>
              <a:rPr lang="fr-FR" dirty="0" err="1"/>
              <a:t>Airbnb</a:t>
            </a:r>
            <a:r>
              <a:rPr lang="fr-FR" dirty="0"/>
              <a:t>) </a:t>
            </a:r>
          </a:p>
          <a:p>
            <a:pPr marL="1371600" lvl="2" indent="-457200">
              <a:buFont typeface="+mj-lt"/>
              <a:buAutoNum type="alphaLcParenR"/>
            </a:pPr>
            <a:r>
              <a:rPr lang="fr-FR" dirty="0">
                <a:hlinkClick r:id="rId5"/>
              </a:rPr>
              <a:t>Cours V : </a:t>
            </a:r>
            <a:r>
              <a:rPr lang="fr-FR" dirty="0" err="1">
                <a:hlinkClick r:id="rId5"/>
              </a:rPr>
              <a:t>Blablacar</a:t>
            </a:r>
            <a:r>
              <a:rPr lang="fr-FR" dirty="0">
                <a:hlinkClick r:id="rId5"/>
              </a:rPr>
              <a:t> (live code) </a:t>
            </a:r>
            <a:endParaRPr lang="fr-FR" dirty="0"/>
          </a:p>
          <a:p>
            <a:pPr marL="1371600" lvl="2" indent="-457200">
              <a:buFont typeface="+mj-lt"/>
              <a:buAutoNum type="alphaLcParenR"/>
            </a:pPr>
            <a:r>
              <a:rPr lang="fr-FR" dirty="0">
                <a:hlinkClick r:id="rId6"/>
              </a:rPr>
              <a:t>Cours VI : </a:t>
            </a:r>
            <a:r>
              <a:rPr lang="fr-FR" dirty="0" err="1">
                <a:hlinkClick r:id="rId6"/>
              </a:rPr>
              <a:t>Airbnb</a:t>
            </a:r>
            <a:r>
              <a:rPr lang="fr-FR" dirty="0">
                <a:hlinkClick r:id="rId6"/>
              </a:rPr>
              <a:t> (par les étudiants) </a:t>
            </a:r>
            <a:endParaRPr lang="fr-FR" dirty="0"/>
          </a:p>
          <a:p>
            <a:endParaRPr lang="fr-FR" dirty="0"/>
          </a:p>
        </p:txBody>
      </p:sp>
      <p:pic>
        <p:nvPicPr>
          <p:cNvPr id="4" name="Espace réservé du contenu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63" y="0"/>
            <a:ext cx="1690688" cy="169068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958" y="198551"/>
            <a:ext cx="1293585" cy="129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020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67000" y="365125"/>
            <a:ext cx="5415643" cy="1325563"/>
          </a:xfrm>
        </p:spPr>
        <p:txBody>
          <a:bodyPr/>
          <a:lstStyle/>
          <a:p>
            <a:r>
              <a:rPr lang="fr-FR" dirty="0" smtClean="0"/>
              <a:t>1. Le plan du cours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fr-FR" dirty="0"/>
              <a:t>L’ensemble des aspects  « théoriques » nécessaires à la réalisation d’un site web </a:t>
            </a:r>
          </a:p>
          <a:p>
            <a:pPr marL="1371600" lvl="2" indent="-457200">
              <a:buFont typeface="+mj-lt"/>
              <a:buAutoNum type="alphaLcParenR"/>
            </a:pPr>
            <a:r>
              <a:rPr lang="nl-BE" dirty="0"/>
              <a:t>Cours I : Rappel Python </a:t>
            </a:r>
          </a:p>
          <a:p>
            <a:pPr marL="1371600" lvl="2" indent="-457200">
              <a:buFont typeface="+mj-lt"/>
              <a:buAutoNum type="alphaLcParenR"/>
            </a:pPr>
            <a:r>
              <a:rPr lang="nl-BE" dirty="0">
                <a:hlinkClick r:id="rId2"/>
              </a:rPr>
              <a:t>Cours II : Configuration d’un projet + HTML &amp; CSS</a:t>
            </a:r>
            <a:endParaRPr lang="nl-BE" dirty="0"/>
          </a:p>
          <a:p>
            <a:pPr marL="1371600" lvl="2" indent="-457200">
              <a:buFont typeface="+mj-lt"/>
              <a:buAutoNum type="alphaLcParenR"/>
            </a:pPr>
            <a:r>
              <a:rPr lang="nl-BE" b="1" dirty="0">
                <a:hlinkClick r:id="rId3"/>
              </a:rPr>
              <a:t>Cours III : Modèles &amp; Bases de données</a:t>
            </a:r>
            <a:endParaRPr lang="nl-BE" b="1" dirty="0"/>
          </a:p>
          <a:p>
            <a:pPr marL="1371600" lvl="2" indent="-457200">
              <a:buFont typeface="+mj-lt"/>
              <a:buAutoNum type="alphaLcParenR"/>
            </a:pPr>
            <a:r>
              <a:rPr lang="nl-BE" dirty="0">
                <a:hlinkClick r:id="rId4"/>
              </a:rPr>
              <a:t>Cours IV : Les formulaires avec Django</a:t>
            </a:r>
            <a:endParaRPr lang="fr-FR" dirty="0"/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Mise en place de 2 projets concrets (</a:t>
            </a:r>
            <a:r>
              <a:rPr lang="fr-FR" dirty="0" err="1"/>
              <a:t>Blablacar</a:t>
            </a:r>
            <a:r>
              <a:rPr lang="fr-FR" dirty="0"/>
              <a:t> &amp; </a:t>
            </a:r>
            <a:r>
              <a:rPr lang="fr-FR" dirty="0" err="1"/>
              <a:t>Airbnb</a:t>
            </a:r>
            <a:r>
              <a:rPr lang="fr-FR" dirty="0"/>
              <a:t>) </a:t>
            </a:r>
          </a:p>
          <a:p>
            <a:pPr marL="1371600" lvl="2" indent="-457200">
              <a:buFont typeface="+mj-lt"/>
              <a:buAutoNum type="alphaLcParenR"/>
            </a:pPr>
            <a:r>
              <a:rPr lang="fr-FR" dirty="0">
                <a:hlinkClick r:id="rId5"/>
              </a:rPr>
              <a:t>Cours V : Blablacar (live code) </a:t>
            </a:r>
            <a:endParaRPr lang="fr-FR" dirty="0"/>
          </a:p>
          <a:p>
            <a:pPr marL="1371600" lvl="2" indent="-457200">
              <a:buFont typeface="+mj-lt"/>
              <a:buAutoNum type="alphaLcParenR"/>
            </a:pPr>
            <a:r>
              <a:rPr lang="fr-FR" dirty="0">
                <a:hlinkClick r:id="rId6"/>
              </a:rPr>
              <a:t>Cours VI : Airbnb (par les étudiants) 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958" y="198551"/>
            <a:ext cx="1293585" cy="1293585"/>
          </a:xfrm>
          <a:prstGeom prst="rect">
            <a:avLst/>
          </a:prstGeom>
        </p:spPr>
      </p:pic>
      <p:pic>
        <p:nvPicPr>
          <p:cNvPr id="5" name="Espace réservé du contenu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63" y="0"/>
            <a:ext cx="1690688" cy="1690688"/>
          </a:xfrm>
          <a:prstGeom prst="rect">
            <a:avLst/>
          </a:prstGeom>
        </p:spPr>
      </p:pic>
      <p:sp>
        <p:nvSpPr>
          <p:cNvPr id="6" name="Flèche vers la gauche 5"/>
          <p:cNvSpPr/>
          <p:nvPr/>
        </p:nvSpPr>
        <p:spPr>
          <a:xfrm>
            <a:off x="6841665" y="3396341"/>
            <a:ext cx="620485" cy="45719"/>
          </a:xfrm>
          <a:prstGeom prst="leftArrow">
            <a:avLst/>
          </a:prstGeom>
          <a:solidFill>
            <a:srgbClr val="C00000"/>
          </a:solidFill>
          <a:ln w="1016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2439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fr-FR" dirty="0" smtClean="0"/>
              <a:t>2. </a:t>
            </a:r>
            <a:r>
              <a:rPr lang="fr-FR" dirty="0" smtClean="0"/>
              <a:t>Dessiner la base de données relationnelles 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958" y="198551"/>
            <a:ext cx="1293585" cy="1293585"/>
          </a:xfrm>
          <a:prstGeom prst="rect">
            <a:avLst/>
          </a:prstGeom>
        </p:spPr>
      </p:pic>
      <p:pic>
        <p:nvPicPr>
          <p:cNvPr id="6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63" y="0"/>
            <a:ext cx="1690688" cy="169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89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65614" y="365125"/>
            <a:ext cx="8333014" cy="1325563"/>
          </a:xfrm>
        </p:spPr>
        <p:txBody>
          <a:bodyPr/>
          <a:lstStyle/>
          <a:p>
            <a:r>
              <a:rPr lang="fr-FR" dirty="0" smtClean="0"/>
              <a:t>a) </a:t>
            </a:r>
            <a:r>
              <a:rPr lang="fr-FR" dirty="0" smtClean="0"/>
              <a:t>Faire le plan de la DB </a:t>
            </a:r>
            <a:br>
              <a:rPr lang="fr-FR" dirty="0" smtClean="0"/>
            </a:br>
            <a:r>
              <a:rPr lang="fr-FR" dirty="0" smtClean="0"/>
              <a:t>(sur papier)</a:t>
            </a:r>
            <a:endParaRPr lang="fr-FR" dirty="0"/>
          </a:p>
        </p:txBody>
      </p:sp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6281057" cy="4351338"/>
          </a:xfrm>
        </p:spPr>
        <p:txBody>
          <a:bodyPr>
            <a:normAutofit/>
          </a:bodyPr>
          <a:lstStyle/>
          <a:p>
            <a:r>
              <a:rPr lang="fr-FR" sz="3600" dirty="0" smtClean="0"/>
              <a:t>Dessiner la base de données relationnelles sur papier : </a:t>
            </a:r>
          </a:p>
          <a:p>
            <a:pPr marL="742950" indent="-742950">
              <a:buFont typeface="+mj-lt"/>
              <a:buAutoNum type="arabicPeriod"/>
            </a:pPr>
            <a:r>
              <a:rPr lang="fr-FR" sz="3600" dirty="0" smtClean="0"/>
              <a:t>Identifier tous les objets</a:t>
            </a:r>
            <a:endParaRPr lang="fr-FR" sz="3600" dirty="0"/>
          </a:p>
          <a:p>
            <a:pPr marL="742950" indent="-742950">
              <a:buFont typeface="+mj-lt"/>
              <a:buAutoNum type="arabicPeriod"/>
            </a:pPr>
            <a:r>
              <a:rPr lang="fr-FR" sz="3600" dirty="0" smtClean="0"/>
              <a:t>Pour chaque objet, identifier ses champs (=propriétés)</a:t>
            </a:r>
          </a:p>
          <a:p>
            <a:pPr marL="742950" indent="-742950">
              <a:buFont typeface="+mj-lt"/>
              <a:buAutoNum type="arabicPeriod"/>
            </a:pPr>
            <a:r>
              <a:rPr lang="fr-FR" sz="3600" dirty="0" smtClean="0"/>
              <a:t>Etablir les relation entre les différents objets 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958" y="198551"/>
            <a:ext cx="1293585" cy="1293585"/>
          </a:xfrm>
          <a:prstGeom prst="rect">
            <a:avLst/>
          </a:prstGeom>
        </p:spPr>
      </p:pic>
      <p:pic>
        <p:nvPicPr>
          <p:cNvPr id="6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63" y="0"/>
            <a:ext cx="1690688" cy="1690688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9257" y="1825625"/>
            <a:ext cx="5257800" cy="54229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76182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81942" y="365125"/>
            <a:ext cx="7184571" cy="1325563"/>
          </a:xfrm>
        </p:spPr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fr-FR" sz="4400" dirty="0"/>
              <a:t>b</a:t>
            </a:r>
            <a:r>
              <a:rPr lang="fr-FR" sz="4400" dirty="0" smtClean="0"/>
              <a:t>) Application : </a:t>
            </a:r>
            <a:r>
              <a:rPr lang="fr-FR" sz="4400" dirty="0" err="1" smtClean="0"/>
              <a:t>Airbnb</a:t>
            </a:r>
            <a:r>
              <a:rPr lang="fr-FR" sz="4400" dirty="0" smtClean="0"/>
              <a:t> (1)</a:t>
            </a:r>
            <a:endParaRPr lang="fr-FR" sz="4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8971" y="1848757"/>
            <a:ext cx="5595256" cy="4903788"/>
          </a:xfrm>
        </p:spPr>
        <p:txBody>
          <a:bodyPr>
            <a:normAutofit/>
          </a:bodyPr>
          <a:lstStyle/>
          <a:p>
            <a:r>
              <a:rPr lang="fr-FR" dirty="0" smtClean="0"/>
              <a:t>Un </a:t>
            </a:r>
            <a:r>
              <a:rPr lang="fr-FR" u="sng" dirty="0" smtClean="0"/>
              <a:t>utilisateur</a:t>
            </a:r>
            <a:r>
              <a:rPr lang="fr-FR" dirty="0" smtClean="0"/>
              <a:t> peut être un voyageur et/ou un propriétaire. </a:t>
            </a:r>
          </a:p>
          <a:p>
            <a:r>
              <a:rPr lang="fr-FR" dirty="0" smtClean="0"/>
              <a:t>Un propriétaire peut avoir 0 à plusieurs </a:t>
            </a:r>
            <a:r>
              <a:rPr lang="fr-FR" u="sng" dirty="0" smtClean="0"/>
              <a:t>appartements</a:t>
            </a:r>
            <a:endParaRPr lang="fr-FR" u="sng" dirty="0" smtClean="0"/>
          </a:p>
          <a:p>
            <a:r>
              <a:rPr lang="fr-FR" dirty="0" smtClean="0"/>
              <a:t>Un voyageur peut effectuer 0 à plusieurs </a:t>
            </a:r>
            <a:r>
              <a:rPr lang="fr-FR" u="sng" dirty="0" smtClean="0"/>
              <a:t>réservations</a:t>
            </a:r>
          </a:p>
          <a:p>
            <a:r>
              <a:rPr lang="fr-FR" dirty="0" smtClean="0"/>
              <a:t>Un voyageur </a:t>
            </a:r>
            <a:r>
              <a:rPr lang="fr-FR" dirty="0"/>
              <a:t>p</a:t>
            </a:r>
            <a:r>
              <a:rPr lang="fr-FR" dirty="0" smtClean="0"/>
              <a:t>eut effectuer des </a:t>
            </a:r>
            <a:r>
              <a:rPr lang="fr-FR" u="sng" dirty="0" smtClean="0"/>
              <a:t>rating</a:t>
            </a:r>
            <a:r>
              <a:rPr lang="fr-FR" dirty="0" smtClean="0"/>
              <a:t> après ses réservations</a:t>
            </a:r>
          </a:p>
          <a:p>
            <a:r>
              <a:rPr lang="fr-FR" dirty="0" smtClean="0"/>
              <a:t>Un propriétaire peut proposer des </a:t>
            </a:r>
            <a:r>
              <a:rPr lang="fr-FR" u="sng" dirty="0" smtClean="0"/>
              <a:t>options</a:t>
            </a:r>
            <a:r>
              <a:rPr lang="fr-FR" dirty="0" smtClean="0"/>
              <a:t> pour chaque annonce (ménage, petit-déjeuner au lit,</a:t>
            </a:r>
            <a:r>
              <a:rPr lang="mr-IN" dirty="0" smtClean="0"/>
              <a:t>…</a:t>
            </a:r>
            <a:r>
              <a:rPr lang="nl-BE" dirty="0" smtClean="0"/>
              <a:t>)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958" y="198551"/>
            <a:ext cx="1293585" cy="1293585"/>
          </a:xfrm>
          <a:prstGeom prst="rect">
            <a:avLst/>
          </a:prstGeom>
        </p:spPr>
      </p:pic>
      <p:pic>
        <p:nvPicPr>
          <p:cNvPr id="6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63" y="0"/>
            <a:ext cx="1690688" cy="1690688"/>
          </a:xfrm>
          <a:prstGeom prst="rect">
            <a:avLst/>
          </a:prstGeom>
        </p:spPr>
      </p:pic>
      <p:sp>
        <p:nvSpPr>
          <p:cNvPr id="7" name="Accolade fermante 6"/>
          <p:cNvSpPr/>
          <p:nvPr/>
        </p:nvSpPr>
        <p:spPr>
          <a:xfrm>
            <a:off x="5845629" y="1845129"/>
            <a:ext cx="342900" cy="2890157"/>
          </a:xfrm>
          <a:prstGeom prst="rightBrac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Accolade fermante 7"/>
          <p:cNvSpPr/>
          <p:nvPr/>
        </p:nvSpPr>
        <p:spPr>
          <a:xfrm>
            <a:off x="5845629" y="4889727"/>
            <a:ext cx="314326" cy="1723344"/>
          </a:xfrm>
          <a:prstGeom prst="rightBrac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6351815" y="2890157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La base</a:t>
            </a:r>
            <a:endParaRPr lang="fr-FR" sz="2800" dirty="0"/>
          </a:p>
        </p:txBody>
      </p:sp>
      <p:sp>
        <p:nvSpPr>
          <p:cNvPr id="10" name="ZoneTexte 9"/>
          <p:cNvSpPr txBox="1"/>
          <p:nvPr/>
        </p:nvSpPr>
        <p:spPr>
          <a:xfrm>
            <a:off x="6351815" y="5489789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smtClean="0"/>
              <a:t>Bonus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679735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81942" y="365125"/>
            <a:ext cx="7184571" cy="1325563"/>
          </a:xfrm>
        </p:spPr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fr-FR" sz="4400" dirty="0"/>
              <a:t>b</a:t>
            </a:r>
            <a:r>
              <a:rPr lang="fr-FR" sz="4400" dirty="0" smtClean="0"/>
              <a:t>) Application : </a:t>
            </a:r>
            <a:r>
              <a:rPr lang="fr-FR" sz="4400" dirty="0" err="1" smtClean="0"/>
              <a:t>Airbnb</a:t>
            </a:r>
            <a:r>
              <a:rPr lang="fr-FR" sz="4400" dirty="0" smtClean="0"/>
              <a:t> (2)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958" y="198551"/>
            <a:ext cx="1293585" cy="1293585"/>
          </a:xfrm>
          <a:prstGeom prst="rect">
            <a:avLst/>
          </a:prstGeom>
        </p:spPr>
      </p:pic>
      <p:pic>
        <p:nvPicPr>
          <p:cNvPr id="6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63" y="0"/>
            <a:ext cx="1690688" cy="1690688"/>
          </a:xfrm>
          <a:prstGeom prst="rect">
            <a:avLst/>
          </a:prstGeom>
        </p:spPr>
      </p:pic>
      <p:sp>
        <p:nvSpPr>
          <p:cNvPr id="11" name="Cadre 10"/>
          <p:cNvSpPr/>
          <p:nvPr/>
        </p:nvSpPr>
        <p:spPr>
          <a:xfrm>
            <a:off x="2563588" y="1494741"/>
            <a:ext cx="2008414" cy="2391455"/>
          </a:xfrm>
          <a:prstGeom prst="frame">
            <a:avLst>
              <a:gd name="adj1" fmla="val 2134"/>
            </a:avLst>
          </a:prstGeom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13" name="Connecteur droit 12"/>
          <p:cNvCxnSpPr/>
          <p:nvPr/>
        </p:nvCxnSpPr>
        <p:spPr>
          <a:xfrm>
            <a:off x="2563588" y="1975753"/>
            <a:ext cx="20084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dre 13"/>
          <p:cNvSpPr/>
          <p:nvPr/>
        </p:nvSpPr>
        <p:spPr>
          <a:xfrm>
            <a:off x="7043069" y="1500180"/>
            <a:ext cx="2008414" cy="2391455"/>
          </a:xfrm>
          <a:prstGeom prst="frame">
            <a:avLst>
              <a:gd name="adj1" fmla="val 2134"/>
            </a:avLst>
          </a:prstGeom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15" name="Connecteur droit 14"/>
          <p:cNvCxnSpPr/>
          <p:nvPr/>
        </p:nvCxnSpPr>
        <p:spPr>
          <a:xfrm>
            <a:off x="7043069" y="1981192"/>
            <a:ext cx="20084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dre 15"/>
          <p:cNvSpPr/>
          <p:nvPr/>
        </p:nvSpPr>
        <p:spPr>
          <a:xfrm>
            <a:off x="2569027" y="4390355"/>
            <a:ext cx="2008414" cy="2391455"/>
          </a:xfrm>
          <a:prstGeom prst="frame">
            <a:avLst>
              <a:gd name="adj1" fmla="val 2134"/>
            </a:avLst>
          </a:prstGeom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17" name="Connecteur droit 16"/>
          <p:cNvCxnSpPr/>
          <p:nvPr/>
        </p:nvCxnSpPr>
        <p:spPr>
          <a:xfrm>
            <a:off x="2569027" y="4871367"/>
            <a:ext cx="20084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dre 17"/>
          <p:cNvSpPr/>
          <p:nvPr/>
        </p:nvSpPr>
        <p:spPr>
          <a:xfrm>
            <a:off x="7048508" y="4395794"/>
            <a:ext cx="2008414" cy="2391455"/>
          </a:xfrm>
          <a:prstGeom prst="frame">
            <a:avLst>
              <a:gd name="adj1" fmla="val 2134"/>
            </a:avLst>
          </a:prstGeom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19" name="Connecteur droit 18"/>
          <p:cNvCxnSpPr/>
          <p:nvPr/>
        </p:nvCxnSpPr>
        <p:spPr>
          <a:xfrm>
            <a:off x="7048508" y="4876806"/>
            <a:ext cx="20084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2658832" y="1587752"/>
            <a:ext cx="2220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Utilisateur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2813957" y="4472085"/>
            <a:ext cx="2220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/>
              <a:t>Réservation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7278019" y="4451634"/>
            <a:ext cx="2220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Rating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7278020" y="1556020"/>
            <a:ext cx="2220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/>
              <a:t>Appartement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2813957" y="1975753"/>
            <a:ext cx="17580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err="1" smtClean="0"/>
              <a:t>Username</a:t>
            </a: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Mot De Passe</a:t>
            </a:r>
          </a:p>
          <a:p>
            <a:pPr marL="285750" indent="-285750">
              <a:buFontTx/>
              <a:buChar char="-"/>
            </a:pPr>
            <a:r>
              <a:rPr lang="fr-FR" dirty="0" err="1" smtClean="0"/>
              <a:t>Prenom</a:t>
            </a: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Sexe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7293438" y="1967846"/>
            <a:ext cx="17580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smtClean="0"/>
              <a:t>Capacité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Adresse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Description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Tarif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Propriétaire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Adresse</a:t>
            </a:r>
          </a:p>
          <a:p>
            <a:pPr marL="285750" indent="-285750">
              <a:buFontTx/>
              <a:buChar char="-"/>
            </a:pPr>
            <a:endParaRPr lang="fr-FR" dirty="0" smtClean="0"/>
          </a:p>
        </p:txBody>
      </p:sp>
      <p:sp>
        <p:nvSpPr>
          <p:cNvPr id="26" name="ZoneTexte 25"/>
          <p:cNvSpPr txBox="1"/>
          <p:nvPr/>
        </p:nvSpPr>
        <p:spPr>
          <a:xfrm>
            <a:off x="2813956" y="4933749"/>
            <a:ext cx="20655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smtClean="0"/>
              <a:t>Appartement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Voyageur</a:t>
            </a:r>
          </a:p>
          <a:p>
            <a:pPr marL="285750" indent="-285750">
              <a:buFontTx/>
              <a:buChar char="-"/>
            </a:pPr>
            <a:r>
              <a:rPr lang="fr-FR" dirty="0" err="1" smtClean="0"/>
              <a:t>Is_paid</a:t>
            </a: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Date de début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Date de fin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7350584" y="5026690"/>
            <a:ext cx="20655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smtClean="0"/>
              <a:t>Auteur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Réservation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Date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Note (/5)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Commentaire</a:t>
            </a:r>
          </a:p>
        </p:txBody>
      </p:sp>
      <p:cxnSp>
        <p:nvCxnSpPr>
          <p:cNvPr id="29" name="Connecteur en arc 28"/>
          <p:cNvCxnSpPr/>
          <p:nvPr/>
        </p:nvCxnSpPr>
        <p:spPr>
          <a:xfrm rot="5400000" flipH="1" flipV="1">
            <a:off x="4123468" y="2189223"/>
            <a:ext cx="3368136" cy="2471064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Parenthèse fermante 34"/>
          <p:cNvSpPr/>
          <p:nvPr/>
        </p:nvSpPr>
        <p:spPr>
          <a:xfrm>
            <a:off x="4571997" y="1788747"/>
            <a:ext cx="544280" cy="3550696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7" name="Connecteur en arc 36"/>
          <p:cNvCxnSpPr/>
          <p:nvPr/>
        </p:nvCxnSpPr>
        <p:spPr>
          <a:xfrm rot="10800000">
            <a:off x="4588326" y="1690689"/>
            <a:ext cx="2454742" cy="1493383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en arc 38"/>
          <p:cNvCxnSpPr>
            <a:endCxn id="35" idx="0"/>
          </p:cNvCxnSpPr>
          <p:nvPr/>
        </p:nvCxnSpPr>
        <p:spPr>
          <a:xfrm rot="16200000" flipV="1">
            <a:off x="4089335" y="2271409"/>
            <a:ext cx="3436396" cy="2471071"/>
          </a:xfrm>
          <a:prstGeom prst="curvedConnector5">
            <a:avLst>
              <a:gd name="adj1" fmla="val 6652"/>
              <a:gd name="adj2" fmla="val 52864"/>
              <a:gd name="adj3" fmla="val 933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en arc 41"/>
          <p:cNvCxnSpPr/>
          <p:nvPr/>
        </p:nvCxnSpPr>
        <p:spPr>
          <a:xfrm rot="10800000">
            <a:off x="4588326" y="4472085"/>
            <a:ext cx="2454742" cy="981658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467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fr-FR" dirty="0"/>
              <a:t>3</a:t>
            </a:r>
            <a:r>
              <a:rPr lang="fr-FR" dirty="0" smtClean="0"/>
              <a:t>. </a:t>
            </a:r>
            <a:r>
              <a:rPr lang="fr-FR" dirty="0" smtClean="0"/>
              <a:t>Créer des modèles sous Django (</a:t>
            </a:r>
            <a:r>
              <a:rPr lang="fr-FR" dirty="0" err="1" smtClean="0"/>
              <a:t>models.py</a:t>
            </a:r>
            <a:r>
              <a:rPr lang="fr-FR" dirty="0" smtClean="0"/>
              <a:t>)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958" y="198551"/>
            <a:ext cx="1293585" cy="1293585"/>
          </a:xfrm>
          <a:prstGeom prst="rect">
            <a:avLst/>
          </a:prstGeom>
        </p:spPr>
      </p:pic>
      <p:pic>
        <p:nvPicPr>
          <p:cNvPr id="5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63" y="0"/>
            <a:ext cx="1690688" cy="169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664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88165" y="301510"/>
            <a:ext cx="9734550" cy="1325563"/>
          </a:xfrm>
        </p:spPr>
        <p:txBody>
          <a:bodyPr>
            <a:normAutofit/>
          </a:bodyPr>
          <a:lstStyle/>
          <a:p>
            <a:r>
              <a:rPr lang="fr-FR" dirty="0" smtClean="0"/>
              <a:t>a) </a:t>
            </a:r>
            <a:r>
              <a:rPr lang="fr-FR" dirty="0" smtClean="0"/>
              <a:t>Créer notre 1er objet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 smtClean="0"/>
              <a:t>Créer le fichier </a:t>
            </a:r>
            <a:r>
              <a:rPr lang="fr-FR" dirty="0" err="1" smtClean="0"/>
              <a:t>models.py</a:t>
            </a:r>
            <a:endParaRPr lang="fr-FR" dirty="0" smtClean="0"/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Créer notre premier modèle 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 smtClean="0"/>
              <a:t>Syncdb</a:t>
            </a:r>
            <a:r>
              <a:rPr lang="fr-FR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958" y="198551"/>
            <a:ext cx="1293585" cy="1293585"/>
          </a:xfrm>
          <a:prstGeom prst="rect">
            <a:avLst/>
          </a:prstGeom>
        </p:spPr>
      </p:pic>
      <p:pic>
        <p:nvPicPr>
          <p:cNvPr id="5" name="Espace réservé du contenu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63" y="0"/>
            <a:ext cx="1690688" cy="169068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6376" y="1417830"/>
            <a:ext cx="3071476" cy="19150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2731" y="4001294"/>
            <a:ext cx="4690868" cy="19671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77860" y="4001294"/>
            <a:ext cx="4559983" cy="27232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Flèche vers la gauche 10"/>
          <p:cNvSpPr/>
          <p:nvPr/>
        </p:nvSpPr>
        <p:spPr>
          <a:xfrm rot="18943470">
            <a:off x="3665311" y="2759413"/>
            <a:ext cx="2618669" cy="957524"/>
          </a:xfrm>
          <a:prstGeom prst="leftArrow">
            <a:avLst>
              <a:gd name="adj1" fmla="val 11661"/>
              <a:gd name="adj2" fmla="val 507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 vers la gauche 11"/>
          <p:cNvSpPr/>
          <p:nvPr/>
        </p:nvSpPr>
        <p:spPr>
          <a:xfrm rot="10800000">
            <a:off x="5017716" y="4742454"/>
            <a:ext cx="1440827" cy="957524"/>
          </a:xfrm>
          <a:prstGeom prst="leftArrow">
            <a:avLst>
              <a:gd name="adj1" fmla="val 11661"/>
              <a:gd name="adj2" fmla="val 507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8103247" y="1165408"/>
            <a:ext cx="1070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dirty="0" smtClean="0">
                <a:solidFill>
                  <a:srgbClr val="FF0000"/>
                </a:solidFill>
              </a:rPr>
              <a:t>1.</a:t>
            </a:r>
            <a:endParaRPr lang="fr-FR" sz="5400" b="1" dirty="0">
              <a:solidFill>
                <a:srgbClr val="FF0000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4981691" y="3733215"/>
            <a:ext cx="1070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dirty="0">
                <a:solidFill>
                  <a:srgbClr val="FF0000"/>
                </a:solidFill>
              </a:rPr>
              <a:t>2</a:t>
            </a:r>
            <a:r>
              <a:rPr lang="fr-FR" sz="5400" b="1" dirty="0" smtClean="0">
                <a:solidFill>
                  <a:srgbClr val="FF0000"/>
                </a:solidFill>
              </a:rPr>
              <a:t>.</a:t>
            </a:r>
            <a:endParaRPr lang="fr-FR" sz="5400" b="1" dirty="0">
              <a:solidFill>
                <a:srgbClr val="FF0000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0492460" y="3819124"/>
            <a:ext cx="1070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smtClean="0">
                <a:solidFill>
                  <a:srgbClr val="FF0000"/>
                </a:solidFill>
              </a:rPr>
              <a:t>3.</a:t>
            </a:r>
            <a:endParaRPr lang="fr-FR" sz="5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96943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jango cours I - Rappel Python " id="{FD5AC978-45EE-F145-92E6-90FE1F298245}" vid="{F469E8AD-1CC5-2044-95FB-2048A31FA921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Django cours I - MODELE</Template>
  <TotalTime>334</TotalTime>
  <Words>1128</Words>
  <Application>Microsoft Macintosh PowerPoint</Application>
  <PresentationFormat>Grand écran</PresentationFormat>
  <Paragraphs>274</Paragraphs>
  <Slides>28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4" baseType="lpstr">
      <vt:lpstr>Calibri</vt:lpstr>
      <vt:lpstr>Calibri Light</vt:lpstr>
      <vt:lpstr>Mangal</vt:lpstr>
      <vt:lpstr>Wingdings</vt:lpstr>
      <vt:lpstr>Arial</vt:lpstr>
      <vt:lpstr>Thème Office</vt:lpstr>
      <vt:lpstr>Modèles et base de données- Cours III</vt:lpstr>
      <vt:lpstr>Tables des matières</vt:lpstr>
      <vt:lpstr>1. Le plan du cours</vt:lpstr>
      <vt:lpstr>2. Dessiner la base de données relationnelles </vt:lpstr>
      <vt:lpstr>a) Faire le plan de la DB  (sur papier)</vt:lpstr>
      <vt:lpstr>b) Application : Airbnb (1)</vt:lpstr>
      <vt:lpstr>b) Application : Airbnb (2)</vt:lpstr>
      <vt:lpstr>3. Créer des modèles sous Django (models.py)</vt:lpstr>
      <vt:lpstr>a) Créer notre 1er objet</vt:lpstr>
      <vt:lpstr>b) Remarques </vt:lpstr>
      <vt:lpstr>c) Création des autres modèles </vt:lpstr>
      <vt:lpstr>4. Gérer les objets dans l’admin (superuser)</vt:lpstr>
      <vt:lpstr>Créer un Super Utilisateur</vt:lpstr>
      <vt:lpstr>b) Indiquer les objets à afficher dans l’admin (1)</vt:lpstr>
      <vt:lpstr>b) Indiquer les objets à afficher dans l’admin (2)</vt:lpstr>
      <vt:lpstr>c) Peupler la DB via la page d’Admin</vt:lpstr>
      <vt:lpstr>5. Requêtes à la base de données</vt:lpstr>
      <vt:lpstr>a) Créer un nouvel objet</vt:lpstr>
      <vt:lpstr>b) Récupérer un unique enregistrement (GET)</vt:lpstr>
      <vt:lpstr>c) Modifier et supprimer un enregistrement</vt:lpstr>
      <vt:lpstr>Présentation PowerPoint</vt:lpstr>
      <vt:lpstr>e) Relation inverse _set.all()</vt:lpstr>
      <vt:lpstr>6. Passer des paramètres à un template</vt:lpstr>
      <vt:lpstr>Passer un paramètre à un template (depuis views.py au template .html)</vt:lpstr>
      <vt:lpstr>7. Exercices</vt:lpstr>
      <vt:lpstr>7. Exercices</vt:lpstr>
      <vt:lpstr>7. Exercices</vt:lpstr>
      <vt:lpstr>Infos &amp; inscriptions aux cours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Modèles et base de données- Cours III</dc:title>
  <dc:creator>Utilisateur de Microsoft Office</dc:creator>
  <cp:lastModifiedBy>Utilisateur de Microsoft Office</cp:lastModifiedBy>
  <cp:revision>21</cp:revision>
  <dcterms:created xsi:type="dcterms:W3CDTF">2019-03-11T16:03:38Z</dcterms:created>
  <dcterms:modified xsi:type="dcterms:W3CDTF">2019-03-11T21:38:03Z</dcterms:modified>
</cp:coreProperties>
</file>