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3" r:id="rId4"/>
    <p:sldId id="296" r:id="rId5"/>
    <p:sldId id="289" r:id="rId6"/>
    <p:sldId id="297" r:id="rId7"/>
    <p:sldId id="298" r:id="rId8"/>
    <p:sldId id="299" r:id="rId9"/>
    <p:sldId id="300" r:id="rId10"/>
    <p:sldId id="290" r:id="rId11"/>
    <p:sldId id="301" r:id="rId12"/>
    <p:sldId id="291" r:id="rId13"/>
    <p:sldId id="302" r:id="rId14"/>
    <p:sldId id="292" r:id="rId15"/>
    <p:sldId id="293" r:id="rId16"/>
    <p:sldId id="303" r:id="rId17"/>
    <p:sldId id="295" r:id="rId18"/>
    <p:sldId id="305" r:id="rId19"/>
    <p:sldId id="294" r:id="rId20"/>
    <p:sldId id="306" r:id="rId21"/>
    <p:sldId id="266" r:id="rId22"/>
    <p:sldId id="28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43"/>
    <p:restoredTop sz="70035"/>
  </p:normalViewPr>
  <p:slideViewPr>
    <p:cSldViewPr snapToGrid="0" snapToObjects="1">
      <p:cViewPr>
        <p:scale>
          <a:sx n="79" d="100"/>
          <a:sy n="79" d="100"/>
        </p:scale>
        <p:origin x="47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9C5-2B2F-AB4A-96F1-8C607798B53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AECE-AAF9-EE45-BCE4-C510FCC0D3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205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DACA-CB4A-A04B-9C71-B5ADAAE8AB3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FF51-92B1-F949-B149-B6B21B745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778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3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7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5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5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password1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"password1"]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password2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"password2"]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)==0: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erreur =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Veuillez introduire une valeur dans le champ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(erreur)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(password1)==0: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erreur =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Veuillez introduire une valeur dans le champ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password1 != password2 : 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 = 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"Veuillez introduire 2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passwords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identiques svp"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(erreur)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all_users_with_this_username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Utilisateur.objects.filter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all_users_with_this_username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)!=0: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erreur =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"Quelqu'un 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possède déjà un compte avec ce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(erreur)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new_user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Utilisateur(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=password1)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new_user.save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redirect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'/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signup.html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{"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erreurs":erreurs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3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request.GET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users_with_this_password_and_username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Utilisateur.objects.filter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users_with_this_password_and_username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!= 1: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erreur =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identifiant erroné. Veuillez réessayer."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(erreur)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)==0 or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)==0: 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mr-IN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</a:t>
            </a:r>
            <a:r>
              <a:rPr lang="mr-I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erreur =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Veuillez introduire un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un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svp"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erreurs.append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(erreur)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form_valid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redirect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     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login.html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{"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erreurs":erreurs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0A2-AE60-6B49-8569-4DFF6FF112A5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info@blocusassistance.be" TargetMode="External"/><Relationship Id="rId5" Type="http://schemas.openxmlformats.org/officeDocument/2006/relationships/hyperlink" Target="https://www.blocusassistance.be/cours/detail-cours/8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hyperlink" Target="https://www.blocusassistance.be/cours/detail-cours/38/" TargetMode="External"/><Relationship Id="rId8" Type="http://schemas.openxmlformats.org/officeDocument/2006/relationships/hyperlink" Target="https://www.blocusassistance.be/cours/detail-cours/39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formulaires- Cours </a:t>
            </a:r>
            <a:r>
              <a:rPr lang="fr-FR" dirty="0" smtClean="0"/>
              <a:t>IV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05"/>
          </a:xfrm>
        </p:spPr>
        <p:txBody>
          <a:bodyPr>
            <a:normAutofit/>
          </a:bodyPr>
          <a:lstStyle/>
          <a:p>
            <a:r>
              <a:rPr lang="fr-FR" dirty="0" smtClean="0"/>
              <a:t>Apprendre la programmation web avec Python &amp; Django - </a:t>
            </a:r>
            <a:r>
              <a:rPr lang="fr-FR" smtClean="0"/>
              <a:t>Solvay 2019</a:t>
            </a:r>
            <a:endParaRPr lang="fr-FR" b="1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676400" y="4626430"/>
            <a:ext cx="9144000" cy="13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Blocus Assistance</a:t>
            </a:r>
          </a:p>
          <a:p>
            <a:r>
              <a:rPr lang="fr-FR" sz="1800" b="1" dirty="0" smtClean="0">
                <a:hlinkClick r:id="rId4"/>
              </a:rPr>
              <a:t>info@blocusassistance.be</a:t>
            </a:r>
            <a:endParaRPr lang="fr-FR" sz="1800" b="1" dirty="0" smtClean="0"/>
          </a:p>
          <a:p>
            <a:r>
              <a:rPr lang="fr-FR" sz="1800" b="1" dirty="0" smtClean="0">
                <a:hlinkClick r:id="rId5"/>
              </a:rPr>
              <a:t>www.blocusassistance.be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3407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. </a:t>
            </a:r>
            <a:r>
              <a:rPr lang="fr-FR" dirty="0" err="1" smtClean="0"/>
              <a:t>Step</a:t>
            </a:r>
            <a:r>
              <a:rPr lang="fr-FR" dirty="0" smtClean="0"/>
              <a:t> II : Récupérer les données du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) Récupérer les valeurs introduites par l’utilisateur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99" y="1829477"/>
            <a:ext cx="8008258" cy="2008113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8" name="Cadre 7"/>
          <p:cNvSpPr/>
          <p:nvPr/>
        </p:nvSpPr>
        <p:spPr>
          <a:xfrm>
            <a:off x="1567542" y="2272340"/>
            <a:ext cx="6384473" cy="1084583"/>
          </a:xfrm>
          <a:prstGeom prst="frame">
            <a:avLst>
              <a:gd name="adj1" fmla="val 5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7057" y="3916023"/>
            <a:ext cx="9802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  « if </a:t>
            </a:r>
            <a:r>
              <a:rPr lang="fr-FR" sz="2400" dirty="0" err="1" smtClean="0"/>
              <a:t>request.GET</a:t>
            </a:r>
            <a:r>
              <a:rPr lang="fr-FR" sz="2400" dirty="0" smtClean="0"/>
              <a:t> » = « Est-ce que le formulaire a été soumis » (ou bien c’est la première fois que l’utilisateur charge cette page »</a:t>
            </a:r>
          </a:p>
          <a:p>
            <a:endParaRPr lang="fr-FR" sz="2400" dirty="0"/>
          </a:p>
          <a:p>
            <a:r>
              <a:rPr lang="fr-FR" sz="2400" dirty="0" smtClean="0"/>
              <a:t>- Pour récupérer la valeur, on fait « </a:t>
            </a:r>
            <a:r>
              <a:rPr lang="fr-FR" sz="2400" dirty="0" err="1" smtClean="0"/>
              <a:t>request.GET</a:t>
            </a:r>
            <a:r>
              <a:rPr lang="fr-FR" sz="2400" dirty="0" smtClean="0"/>
              <a:t>[« </a:t>
            </a:r>
            <a:r>
              <a:rPr lang="fr-FR" sz="2400" dirty="0" err="1" smtClean="0"/>
              <a:t>name_in_input</a:t>
            </a:r>
            <a:r>
              <a:rPr lang="fr-FR" sz="2400" dirty="0" smtClean="0"/>
              <a:t> »] » :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57" y="5870070"/>
            <a:ext cx="4559300" cy="3556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64" y="5909136"/>
            <a:ext cx="4450096" cy="316534"/>
          </a:xfrm>
          <a:prstGeom prst="rect">
            <a:avLst/>
          </a:prstGeom>
        </p:spPr>
      </p:pic>
      <p:sp>
        <p:nvSpPr>
          <p:cNvPr id="18" name="Flèche courbée vers le haut 17"/>
          <p:cNvSpPr/>
          <p:nvPr/>
        </p:nvSpPr>
        <p:spPr>
          <a:xfrm>
            <a:off x="4457700" y="6240725"/>
            <a:ext cx="5061857" cy="46904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Step</a:t>
            </a:r>
            <a:r>
              <a:rPr lang="fr-FR" dirty="0" smtClean="0"/>
              <a:t> III : Vérifier le formulaire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) On vérifie toutes les erreurs possibles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96044" y="2119881"/>
            <a:ext cx="439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/>
              <a:t>Est-ce que le champ est bien rempli ?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Est-ce que le champ ne contient pas de caractères spéciaux?</a:t>
            </a:r>
          </a:p>
          <a:p>
            <a:pPr marL="342900" indent="-342900">
              <a:buFontTx/>
              <a:buChar char="-"/>
            </a:pPr>
            <a:r>
              <a:rPr lang="mr-IN" sz="2400" dirty="0" smtClean="0"/>
              <a:t>…</a:t>
            </a: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 Plus votre code est robuste, plus vous gagnez des points. </a:t>
            </a:r>
            <a:endParaRPr lang="nl-BE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29" y="1857262"/>
            <a:ext cx="6787719" cy="43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0714" y="-217829"/>
            <a:ext cx="8322129" cy="238760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5. </a:t>
            </a:r>
            <a:r>
              <a:rPr lang="fr-FR" sz="5400" dirty="0" err="1" smtClean="0"/>
              <a:t>Step</a:t>
            </a:r>
            <a:r>
              <a:rPr lang="fr-FR" sz="5400" dirty="0" smtClean="0"/>
              <a:t> IV :  Succès + </a:t>
            </a:r>
            <a:r>
              <a:rPr lang="fr-FR" sz="5400" dirty="0" err="1" smtClean="0"/>
              <a:t>redirect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96044" y="2119881"/>
            <a:ext cx="43923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400" dirty="0" smtClean="0"/>
              <a:t>Si aucune erreur n’est rencontrée </a:t>
            </a:r>
            <a:br>
              <a:rPr lang="nl-BE" sz="2400" dirty="0" smtClean="0"/>
            </a:br>
            <a:r>
              <a:rPr lang="nl-BE" sz="2400" dirty="0" smtClean="0">
                <a:sym typeface="Wingdings"/>
              </a:rPr>
              <a:t> form_valid = True </a:t>
            </a:r>
            <a:br>
              <a:rPr lang="nl-BE" sz="2400" dirty="0" smtClean="0">
                <a:sym typeface="Wingdings"/>
              </a:rPr>
            </a:br>
            <a:r>
              <a:rPr lang="nl-BE" sz="2400" dirty="0" smtClean="0">
                <a:sym typeface="Wingdings"/>
              </a:rPr>
              <a:t> on redirige vers une page de succès </a:t>
            </a:r>
          </a:p>
          <a:p>
            <a:pPr marL="342900" indent="-342900">
              <a:buFontTx/>
              <a:buChar char="-"/>
            </a:pPr>
            <a:r>
              <a:rPr lang="nl-BE" sz="2400" dirty="0" smtClean="0">
                <a:sym typeface="Wingdings"/>
              </a:rPr>
              <a:t>Ex : </a:t>
            </a:r>
            <a:br>
              <a:rPr lang="nl-BE" sz="2400" dirty="0" smtClean="0">
                <a:sym typeface="Wingdings"/>
              </a:rPr>
            </a:br>
            <a:r>
              <a:rPr lang="nl-BE" sz="2400" dirty="0" smtClean="0">
                <a:sym typeface="Wingdings"/>
              </a:rPr>
              <a:t> après le formulaire de login, on arrive sur la welcome page</a:t>
            </a:r>
            <a:br>
              <a:rPr lang="nl-BE" sz="2400" dirty="0" smtClean="0">
                <a:sym typeface="Wingdings"/>
              </a:rPr>
            </a:br>
            <a:r>
              <a:rPr lang="nl-BE" sz="2400" dirty="0" smtClean="0">
                <a:sym typeface="Wingdings"/>
              </a:rPr>
              <a:t> après le formulaire de signup, on arrive sur le formulaire de login</a:t>
            </a:r>
            <a:endParaRPr lang="nl-BE" sz="24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36" y="2498271"/>
            <a:ext cx="5533564" cy="3265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736" y="2877456"/>
            <a:ext cx="4266293" cy="9240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834" y="4501242"/>
            <a:ext cx="4497124" cy="1572985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8392886" y="3854106"/>
            <a:ext cx="816428" cy="1305723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560129" y="5502729"/>
            <a:ext cx="124097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692243" y="3826892"/>
            <a:ext cx="124097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7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2647043" y="-348457"/>
            <a:ext cx="8322129" cy="238760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5. </a:t>
            </a:r>
            <a:r>
              <a:rPr lang="fr-FR" sz="5400" dirty="0" err="1" smtClean="0"/>
              <a:t>Step</a:t>
            </a:r>
            <a:r>
              <a:rPr lang="fr-FR" sz="5400" dirty="0" smtClean="0"/>
              <a:t> IV :  erreur</a:t>
            </a:r>
            <a:endParaRPr lang="fr-FR" sz="5400" dirty="0"/>
          </a:p>
        </p:txBody>
      </p:sp>
      <p:sp>
        <p:nvSpPr>
          <p:cNvPr id="8" name="ZoneTexte 7"/>
          <p:cNvSpPr txBox="1"/>
          <p:nvPr/>
        </p:nvSpPr>
        <p:spPr>
          <a:xfrm>
            <a:off x="996044" y="2119881"/>
            <a:ext cx="3135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400" dirty="0" smtClean="0"/>
              <a:t>Chaque fois qu’une erreur est trouvée, on la stocke dans une liste d’erreur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 smtClean="0">
                <a:sym typeface="Wingdings"/>
              </a:rPr>
              <a:t> form_valid = False</a:t>
            </a:r>
            <a:r>
              <a:rPr lang="nl-BE" sz="2400" dirty="0">
                <a:sym typeface="Wingdings"/>
              </a:rPr>
              <a:t/>
            </a:r>
            <a:br>
              <a:rPr lang="nl-BE" sz="2400" dirty="0">
                <a:sym typeface="Wingdings"/>
              </a:rPr>
            </a:br>
            <a:r>
              <a:rPr lang="nl-BE" sz="2400" dirty="0" smtClean="0">
                <a:sym typeface="Wingdings"/>
              </a:rPr>
              <a:t> On renvoie vers le même formulaire avec un message contenant toutes les erreurs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272" y="2266837"/>
            <a:ext cx="7639810" cy="36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2647043" y="-348457"/>
            <a:ext cx="8322129" cy="238760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5. </a:t>
            </a:r>
            <a:r>
              <a:rPr lang="fr-FR" sz="5400" dirty="0" err="1" smtClean="0"/>
              <a:t>Step</a:t>
            </a:r>
            <a:r>
              <a:rPr lang="fr-FR" sz="5400" dirty="0" smtClean="0"/>
              <a:t> IV :  erreur (b)</a:t>
            </a:r>
            <a:endParaRPr lang="fr-FR" sz="5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36" y="4620439"/>
            <a:ext cx="4660900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359229" y="2124512"/>
            <a:ext cx="3935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3200" dirty="0" smtClean="0"/>
              <a:t>Afficher dans le templates les erreurs contenues dans la liste erreurs </a:t>
            </a:r>
            <a:endParaRPr lang="nl-BE" sz="3200" dirty="0" smtClean="0">
              <a:sym typeface="Wingding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967" y="2119881"/>
            <a:ext cx="7338708" cy="3219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dre 8"/>
          <p:cNvSpPr/>
          <p:nvPr/>
        </p:nvSpPr>
        <p:spPr>
          <a:xfrm>
            <a:off x="5709557" y="2586151"/>
            <a:ext cx="6482443" cy="1234735"/>
          </a:xfrm>
          <a:prstGeom prst="frame">
            <a:avLst>
              <a:gd name="adj1" fmla="val 58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6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6</a:t>
            </a:r>
            <a:r>
              <a:rPr lang="fr-FR" dirty="0" smtClean="0"/>
              <a:t>. Mise en pratique : </a:t>
            </a:r>
            <a:r>
              <a:rPr lang="fr-FR" dirty="0" err="1" smtClean="0"/>
              <a:t>signup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7043" y="-677975"/>
            <a:ext cx="7313385" cy="2387600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6</a:t>
            </a:r>
            <a:r>
              <a:rPr lang="fr-FR" sz="4400" dirty="0" smtClean="0"/>
              <a:t>. Mise en pratique : </a:t>
            </a:r>
            <a:r>
              <a:rPr lang="fr-FR" sz="4400" dirty="0" err="1" smtClean="0"/>
              <a:t>signup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3" y="1902960"/>
            <a:ext cx="5157218" cy="48080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456" y="1902960"/>
            <a:ext cx="5756087" cy="45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0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7</a:t>
            </a:r>
            <a:r>
              <a:rPr lang="fr-FR" dirty="0" smtClean="0"/>
              <a:t>. Mise en pratique : login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365125"/>
            <a:ext cx="5415643" cy="1325563"/>
          </a:xfrm>
        </p:spPr>
        <p:txBody>
          <a:bodyPr/>
          <a:lstStyle/>
          <a:p>
            <a:r>
              <a:rPr lang="fr-FR" dirty="0" smtClean="0"/>
              <a:t>Le 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Résumé : traitement des formulaires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Step</a:t>
            </a:r>
            <a:r>
              <a:rPr lang="fr-FR" dirty="0" smtClean="0"/>
              <a:t> I : créer le </a:t>
            </a:r>
            <a:r>
              <a:rPr lang="fr-FR" dirty="0" err="1" smtClean="0"/>
              <a:t>template</a:t>
            </a:r>
            <a:r>
              <a:rPr lang="fr-FR" dirty="0" smtClean="0"/>
              <a:t> contenant le formulaire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Step</a:t>
            </a:r>
            <a:r>
              <a:rPr lang="fr-FR" dirty="0" smtClean="0"/>
              <a:t> II : récupérer les données du formulaire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Step</a:t>
            </a:r>
            <a:r>
              <a:rPr lang="fr-FR" dirty="0" smtClean="0"/>
              <a:t> III : vérifier le formulaires et les données introduites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Step</a:t>
            </a:r>
            <a:r>
              <a:rPr lang="fr-FR" dirty="0" smtClean="0"/>
              <a:t> IV : succès ou erreur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Mise en pratique : </a:t>
            </a:r>
            <a:r>
              <a:rPr lang="fr-FR" dirty="0" err="1" smtClean="0"/>
              <a:t>signup</a:t>
            </a:r>
            <a:r>
              <a:rPr lang="fr-FR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Mise en pratique : login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89514" y="314780"/>
            <a:ext cx="6966857" cy="1375908"/>
          </a:xfrm>
        </p:spPr>
        <p:txBody>
          <a:bodyPr>
            <a:normAutofit/>
          </a:bodyPr>
          <a:lstStyle/>
          <a:p>
            <a:pPr algn="l"/>
            <a:r>
              <a:rPr lang="fr-FR" sz="4800" dirty="0"/>
              <a:t>7</a:t>
            </a:r>
            <a:r>
              <a:rPr lang="fr-FR" sz="4800" dirty="0" smtClean="0"/>
              <a:t>. Mise en pratique : login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80" y="1690688"/>
            <a:ext cx="5727667" cy="48840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247" y="2116647"/>
            <a:ext cx="5636468" cy="36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279400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8</a:t>
            </a:r>
            <a:r>
              <a:rPr lang="fr-FR" dirty="0" smtClean="0"/>
              <a:t>. </a:t>
            </a:r>
            <a:r>
              <a:rPr lang="nl-BE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523999" y="2656114"/>
            <a:ext cx="7048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23999" y="3020786"/>
            <a:ext cx="99549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Reprenez le dernier projet sur lequel vous travailliez 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Créez un objet Utilisateur (</a:t>
            </a:r>
            <a:r>
              <a:rPr lang="fr-FR" sz="2800" i="1" dirty="0" smtClean="0"/>
              <a:t>une adresse email, une couleur préférée, un nom</a:t>
            </a:r>
            <a:r>
              <a:rPr lang="fr-FR" sz="28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Implémentez une méthode </a:t>
            </a:r>
            <a:r>
              <a:rPr lang="fr-FR" sz="2800" dirty="0" err="1" smtClean="0"/>
              <a:t>signup</a:t>
            </a:r>
            <a:r>
              <a:rPr lang="fr-FR" sz="2800" dirty="0" smtClean="0"/>
              <a:t> qui crée un nouvel utilisateur avec ces 3 caractéristiques (vérifiez que aucun champs n’est vide et que l’adresse email n’est pas déjà dans la DB)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Implémentez une méthode login qui demande à l’utilisateur d’introduire son adresse email et sa couleur préférée.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9185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9286" y="365125"/>
            <a:ext cx="8904514" cy="1325563"/>
          </a:xfrm>
        </p:spPr>
        <p:txBody>
          <a:bodyPr/>
          <a:lstStyle/>
          <a:p>
            <a:r>
              <a:rPr lang="fr-FR" dirty="0" smtClean="0"/>
              <a:t>Infos &amp; inscriptions aux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2"/>
              </a:rPr>
              <a:t>Cours II : Configuration d’un projet + HTML &amp; CSS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3"/>
              </a:rPr>
              <a:t>Cours III : Modèles &amp; Bases de données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Blablacar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Airbnb (par les étudiants) </a:t>
            </a:r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Aide pendant le stage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 smtClean="0">
                <a:hlinkClick r:id="rId7"/>
              </a:rPr>
              <a:t>Groupe 1</a:t>
            </a:r>
            <a:endParaRPr lang="fr-FR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fr-FR" dirty="0" smtClean="0">
                <a:hlinkClick r:id="rId8"/>
              </a:rPr>
              <a:t>Groupe 2</a:t>
            </a: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fr-FR" dirty="0" smtClean="0"/>
              <a:t>1. Résumé : traitement des formulaires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4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a) Etapes de traitement d’un formulaire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sz="3600" u="sng" dirty="0" smtClean="0"/>
              <a:t>Step I </a:t>
            </a:r>
            <a:r>
              <a:rPr lang="nl-BE" sz="3600" dirty="0" smtClean="0"/>
              <a:t>: Créer le template (.html)</a:t>
            </a:r>
          </a:p>
          <a:p>
            <a:r>
              <a:rPr lang="nl-BE" sz="3600" u="sng" dirty="0" smtClean="0"/>
              <a:t>Step II </a:t>
            </a:r>
            <a:r>
              <a:rPr lang="nl-BE" sz="3600" dirty="0" smtClean="0"/>
              <a:t>: Récupérer les données introduites par le user (views.py) </a:t>
            </a:r>
          </a:p>
          <a:p>
            <a:r>
              <a:rPr lang="nl-BE" sz="3600" u="sng" dirty="0" smtClean="0"/>
              <a:t>Step III </a:t>
            </a:r>
            <a:r>
              <a:rPr lang="nl-BE" sz="3600" dirty="0" smtClean="0"/>
              <a:t>: Valider </a:t>
            </a:r>
            <a:r>
              <a:rPr lang="nl-BE" sz="3600" dirty="0"/>
              <a:t>l</a:t>
            </a:r>
            <a:r>
              <a:rPr lang="nl-BE" sz="3600" dirty="0" smtClean="0"/>
              <a:t>es données </a:t>
            </a:r>
          </a:p>
          <a:p>
            <a:r>
              <a:rPr lang="nl-BE" sz="3600" u="sng" dirty="0" smtClean="0"/>
              <a:t>Step IV </a:t>
            </a:r>
            <a:r>
              <a:rPr lang="nl-BE" sz="3600" dirty="0" smtClean="0"/>
              <a:t>: </a:t>
            </a:r>
            <a:br>
              <a:rPr lang="nl-BE" sz="3600" dirty="0" smtClean="0"/>
            </a:br>
            <a:r>
              <a:rPr lang="nl-BE" sz="3600" dirty="0" smtClean="0"/>
              <a:t>A) Si le formulaire est </a:t>
            </a:r>
            <a:r>
              <a:rPr lang="nl-BE" sz="3600" b="1" dirty="0" smtClean="0"/>
              <a:t>correcte</a:t>
            </a:r>
            <a:r>
              <a:rPr lang="nl-BE" sz="3600" dirty="0" smtClean="0"/>
              <a:t> </a:t>
            </a:r>
            <a:r>
              <a:rPr lang="nl-BE" sz="3600" dirty="0" smtClean="0">
                <a:sym typeface="Wingdings"/>
              </a:rPr>
              <a:t> redirection vers une autre page (succès)</a:t>
            </a:r>
            <a:br>
              <a:rPr lang="nl-BE" sz="3600" dirty="0" smtClean="0">
                <a:sym typeface="Wingdings"/>
              </a:rPr>
            </a:br>
            <a:r>
              <a:rPr lang="nl-BE" sz="3600" dirty="0" smtClean="0">
                <a:sym typeface="Wingdings"/>
              </a:rPr>
              <a:t>B) S’il y a une </a:t>
            </a:r>
            <a:r>
              <a:rPr lang="nl-BE" sz="3600" b="1" dirty="0" smtClean="0">
                <a:sym typeface="Wingdings"/>
              </a:rPr>
              <a:t>erreur</a:t>
            </a:r>
            <a:r>
              <a:rPr lang="nl-BE" sz="3600" dirty="0" smtClean="0">
                <a:sym typeface="Wingdings"/>
              </a:rPr>
              <a:t>  réafficher le formulaire avec un message d’erreur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fr-FR" dirty="0" smtClean="0"/>
              <a:t>2. </a:t>
            </a:r>
            <a:r>
              <a:rPr lang="fr-FR" dirty="0" err="1" smtClean="0"/>
              <a:t>Step</a:t>
            </a:r>
            <a:r>
              <a:rPr lang="fr-FR" dirty="0" smtClean="0"/>
              <a:t> I : Créer le </a:t>
            </a:r>
            <a:r>
              <a:rPr lang="fr-FR" dirty="0" err="1" smtClean="0"/>
              <a:t>template</a:t>
            </a:r>
            <a:r>
              <a:rPr lang="fr-FR" dirty="0" smtClean="0"/>
              <a:t> contenant le formulaire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a</a:t>
            </a:r>
            <a:r>
              <a:rPr lang="fr-FR" smtClean="0"/>
              <a:t>) Cf. </a:t>
            </a:r>
            <a:r>
              <a:rPr lang="fr-FR" dirty="0" smtClean="0"/>
              <a:t>cours II : créer un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722758" cy="2664732"/>
          </a:xfrm>
        </p:spPr>
        <p:txBody>
          <a:bodyPr>
            <a:normAutofit/>
          </a:bodyPr>
          <a:lstStyle/>
          <a:p>
            <a:r>
              <a:rPr lang="nl-BE" sz="3600" dirty="0" smtClean="0">
                <a:sym typeface="Wingdings"/>
              </a:rPr>
              <a:t>Rappel pour créer un template : </a:t>
            </a:r>
            <a:endParaRPr lang="nl-BE" sz="3200" dirty="0">
              <a:sym typeface="Wingding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4941" y="2902878"/>
            <a:ext cx="675798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1. Créer une page html contenant le formulaire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7951106" y="2496272"/>
            <a:ext cx="424089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2. Créer une vue (basique pour l’instant)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889194" y="4946958"/>
            <a:ext cx="409847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3. Créer une url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 </a:t>
            </a:r>
            <a:endParaRPr lang="fr-FR" sz="28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00" y="3440627"/>
            <a:ext cx="4203700" cy="4699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06" y="5681320"/>
            <a:ext cx="3162300" cy="2159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78" y="3824178"/>
            <a:ext cx="6553200" cy="2857500"/>
          </a:xfrm>
          <a:prstGeom prst="rect">
            <a:avLst/>
          </a:prstGeom>
        </p:spPr>
      </p:pic>
      <p:sp>
        <p:nvSpPr>
          <p:cNvPr id="16" name="Flèche en arc 15"/>
          <p:cNvSpPr/>
          <p:nvPr/>
        </p:nvSpPr>
        <p:spPr>
          <a:xfrm rot="20117549">
            <a:off x="6400687" y="2136688"/>
            <a:ext cx="1864179" cy="126250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7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en arc 16"/>
          <p:cNvSpPr/>
          <p:nvPr/>
        </p:nvSpPr>
        <p:spPr>
          <a:xfrm rot="6065167">
            <a:off x="9476962" y="4137502"/>
            <a:ext cx="1864179" cy="1262505"/>
          </a:xfrm>
          <a:prstGeom prst="circularArrow">
            <a:avLst>
              <a:gd name="adj1" fmla="val 8228"/>
              <a:gd name="adj2" fmla="val 1142319"/>
              <a:gd name="adj3" fmla="val 18147612"/>
              <a:gd name="adj4" fmla="val 10985534"/>
              <a:gd name="adj5" fmla="val 21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) Analyse du formulaire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95" y="2457443"/>
            <a:ext cx="9083237" cy="2530933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1" name="Cadre 10"/>
          <p:cNvSpPr/>
          <p:nvPr/>
        </p:nvSpPr>
        <p:spPr>
          <a:xfrm>
            <a:off x="5274334" y="2694214"/>
            <a:ext cx="4033157" cy="52251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/>
          <p:cNvSpPr/>
          <p:nvPr/>
        </p:nvSpPr>
        <p:spPr>
          <a:xfrm>
            <a:off x="2598964" y="3935184"/>
            <a:ext cx="6757307" cy="457201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Accolade ouvrante 11"/>
          <p:cNvSpPr/>
          <p:nvPr/>
        </p:nvSpPr>
        <p:spPr>
          <a:xfrm>
            <a:off x="1714501" y="2530924"/>
            <a:ext cx="261257" cy="238397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fermante 19"/>
          <p:cNvSpPr/>
          <p:nvPr/>
        </p:nvSpPr>
        <p:spPr>
          <a:xfrm>
            <a:off x="9862456" y="3135083"/>
            <a:ext cx="262857" cy="718456"/>
          </a:xfrm>
          <a:prstGeom prst="rightBrac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8986" y="2679897"/>
            <a:ext cx="1665515" cy="19389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 formulaire contenu dans une balise </a:t>
            </a:r>
            <a:r>
              <a:rPr lang="fr-FR" sz="2400" dirty="0" err="1" smtClean="0"/>
              <a:t>form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094515" y="1748519"/>
            <a:ext cx="5245608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Action contient l’url qui va être appelé quand on soumet le formulaire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0242149" y="2816889"/>
            <a:ext cx="1665515" cy="15696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Label(s) et champ(s) </a:t>
            </a:r>
            <a:r>
              <a:rPr lang="fr-FR" sz="2400" smtClean="0"/>
              <a:t>du formulaire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529041" y="4510676"/>
            <a:ext cx="5245608" cy="12003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bouton de soumission du formulaire</a:t>
            </a:r>
          </a:p>
          <a:p>
            <a:r>
              <a:rPr lang="fr-FR" sz="2400" dirty="0" smtClean="0"/>
              <a:t>Type=« </a:t>
            </a:r>
            <a:r>
              <a:rPr lang="fr-FR" sz="2400" dirty="0" err="1" smtClean="0"/>
              <a:t>submit</a:t>
            </a:r>
            <a:r>
              <a:rPr lang="fr-FR" sz="2400" dirty="0" smtClean="0"/>
              <a:t> » &amp; value contient le texte qui sera affiché </a:t>
            </a:r>
            <a:endParaRPr lang="fr-FR" sz="24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975758" y="3086784"/>
            <a:ext cx="934452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131738" y="4774072"/>
            <a:ext cx="934452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662057" y="3853539"/>
            <a:ext cx="2575443" cy="917426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307491" y="4743469"/>
            <a:ext cx="2759323" cy="19389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valeur contenue dans </a:t>
            </a:r>
            <a:r>
              <a:rPr lang="fr-FR" sz="2400" dirty="0" err="1" smtClean="0"/>
              <a:t>name</a:t>
            </a:r>
            <a:r>
              <a:rPr lang="fr-FR" sz="2400" dirty="0" smtClean="0"/>
              <a:t> permettra de récupérer l’input introduit par le user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8986" y="6017873"/>
            <a:ext cx="8948057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!!! Ces 5   « caractéristiques » sont OBLIGATOIRES !!!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c) Différence entre </a:t>
            </a:r>
            <a:r>
              <a:rPr lang="fr-FR" dirty="0" err="1" smtClean="0"/>
              <a:t>get</a:t>
            </a:r>
            <a:r>
              <a:rPr lang="fr-FR" dirty="0" smtClean="0"/>
              <a:t> et post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nl-BE" sz="3600" u="sng" dirty="0" smtClean="0"/>
              <a:t>Method = “get” : </a:t>
            </a:r>
            <a:r>
              <a:rPr lang="nl-BE" sz="3600" dirty="0" smtClean="0"/>
              <a:t>on va chercher un objet dans la DB</a:t>
            </a:r>
          </a:p>
          <a:p>
            <a:pPr lvl="1"/>
            <a:r>
              <a:rPr lang="nl-BE" sz="3200" dirty="0" smtClean="0"/>
              <a:t>Dans views.py il faudra utiliser request.GET</a:t>
            </a:r>
          </a:p>
          <a:p>
            <a:pPr lvl="1"/>
            <a:r>
              <a:rPr lang="nl-BE" sz="3200" dirty="0" smtClean="0"/>
              <a:t>Les valeurs introduites par le user apparaissent dans l’url</a:t>
            </a:r>
            <a:endParaRPr lang="nl-BE" sz="3600" dirty="0">
              <a:sym typeface="Wingdings"/>
            </a:endParaRPr>
          </a:p>
          <a:p>
            <a:endParaRPr lang="nl-BE" sz="3600" dirty="0" smtClean="0">
              <a:sym typeface="Wingdings"/>
            </a:endParaRPr>
          </a:p>
          <a:p>
            <a:r>
              <a:rPr lang="nl-BE" sz="3600" u="sng" dirty="0" smtClean="0">
                <a:sym typeface="Wingdings"/>
              </a:rPr>
              <a:t>Method = “post” : </a:t>
            </a:r>
            <a:r>
              <a:rPr lang="nl-BE" sz="3600" dirty="0" smtClean="0">
                <a:sym typeface="Wingdings"/>
              </a:rPr>
              <a:t>on modifie (créer, modifier ou supprimer) un objet dans la db</a:t>
            </a:r>
          </a:p>
          <a:p>
            <a:pPr lvl="1"/>
            <a:r>
              <a:rPr lang="nl-BE" sz="3200" dirty="0"/>
              <a:t>Dans views.py il faudra utiliser </a:t>
            </a:r>
            <a:r>
              <a:rPr lang="nl-BE" sz="3200" dirty="0" smtClean="0"/>
              <a:t>request.POST</a:t>
            </a:r>
          </a:p>
          <a:p>
            <a:pPr lvl="1"/>
            <a:r>
              <a:rPr lang="nl-BE" sz="3200" dirty="0" smtClean="0"/>
              <a:t>Les valeurs n’apparaissent pas dans l’url</a:t>
            </a:r>
          </a:p>
          <a:p>
            <a:pPr lvl="1"/>
            <a:r>
              <a:rPr lang="nl-BE" sz="3200" dirty="0" smtClean="0"/>
              <a:t>Il faut ajouter un token pour la sécurité : </a:t>
            </a:r>
            <a:r>
              <a:rPr lang="fr-FR" sz="3200" dirty="0" smtClean="0"/>
              <a:t>{% </a:t>
            </a:r>
            <a:r>
              <a:rPr lang="fr-FR" sz="3200" dirty="0" err="1"/>
              <a:t>csrf_token</a:t>
            </a:r>
            <a:r>
              <a:rPr lang="fr-FR" sz="3200" dirty="0"/>
              <a:t> %</a:t>
            </a:r>
            <a:r>
              <a:rPr lang="nl-BE" sz="3200" dirty="0" smtClean="0"/>
              <a:t>}</a:t>
            </a:r>
            <a:br>
              <a:rPr lang="nl-BE" sz="3200" dirty="0" smtClean="0"/>
            </a:br>
            <a:r>
              <a:rPr lang="nl-BE" sz="3200" dirty="0" smtClean="0"/>
              <a:t/>
            </a:r>
            <a:br>
              <a:rPr lang="nl-BE" sz="3200" dirty="0" smtClean="0"/>
            </a:br>
            <a:r>
              <a:rPr lang="nl-BE" sz="3200" dirty="0" smtClean="0"/>
              <a:t>	</a:t>
            </a:r>
            <a:r>
              <a:rPr lang="fr-FR" sz="3200" dirty="0" smtClean="0"/>
              <a:t>&lt;</a:t>
            </a:r>
            <a:r>
              <a:rPr lang="fr-FR" sz="3200" dirty="0" err="1"/>
              <a:t>form</a:t>
            </a:r>
            <a:r>
              <a:rPr lang="fr-FR" sz="3200" dirty="0"/>
              <a:t> action="" </a:t>
            </a:r>
            <a:r>
              <a:rPr lang="fr-FR" sz="3200" dirty="0" err="1"/>
              <a:t>method</a:t>
            </a:r>
            <a:r>
              <a:rPr lang="fr-FR" sz="3200" dirty="0"/>
              <a:t>="post"&gt;</a:t>
            </a:r>
            <a:r>
              <a:rPr lang="fr-FR" sz="3200" b="1" dirty="0"/>
              <a:t>{% </a:t>
            </a:r>
            <a:r>
              <a:rPr lang="fr-FR" sz="3200" b="1" dirty="0" err="1"/>
              <a:t>csrf_token</a:t>
            </a:r>
            <a:r>
              <a:rPr lang="fr-FR" sz="3200" b="1" dirty="0"/>
              <a:t> %}</a:t>
            </a:r>
            <a:endParaRPr lang="nl-BE" sz="3200" b="1" dirty="0"/>
          </a:p>
          <a:p>
            <a:pPr lvl="1"/>
            <a:endParaRPr lang="nl-BE" sz="3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7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c) Les différents types de champs dans un formulaire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857262"/>
            <a:ext cx="10678886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sz="3200" b="1" dirty="0" smtClean="0"/>
              <a:t>Valeur introduite (« type ») par le user : </a:t>
            </a:r>
            <a:br>
              <a:rPr lang="fr-FR" sz="3200" b="1" dirty="0" smtClean="0"/>
            </a:br>
            <a:r>
              <a:rPr lang="fr-FR" sz="2800" dirty="0" smtClean="0"/>
              <a:t>&lt;input </a:t>
            </a:r>
            <a:r>
              <a:rPr lang="fr-FR" sz="2800" dirty="0"/>
              <a:t>type="</a:t>
            </a:r>
            <a:r>
              <a:rPr lang="fr-FR" sz="2800" dirty="0" err="1"/>
              <a:t>text</a:t>
            </a:r>
            <a:r>
              <a:rPr lang="fr-FR" sz="2800" dirty="0"/>
              <a:t>" </a:t>
            </a:r>
            <a:r>
              <a:rPr lang="fr-FR" sz="2800" dirty="0" err="1"/>
              <a:t>name</a:t>
            </a:r>
            <a:r>
              <a:rPr lang="fr-FR" sz="2800" dirty="0" smtClean="0"/>
              <a:t>="</a:t>
            </a:r>
            <a:r>
              <a:rPr lang="fr-FR" sz="2800" dirty="0" err="1" smtClean="0"/>
              <a:t>username</a:t>
            </a:r>
            <a:r>
              <a:rPr lang="fr-FR" sz="2800" dirty="0" smtClean="0"/>
              <a:t>"&gt;</a:t>
            </a:r>
          </a:p>
          <a:p>
            <a:pPr lvl="2"/>
            <a:r>
              <a:rPr lang="nl-BE" sz="2800" dirty="0">
                <a:sym typeface="Wingdings"/>
              </a:rPr>
              <a:t>Type : “text”, “email”, “date”, “password”,</a:t>
            </a:r>
            <a:r>
              <a:rPr lang="mr-IN" sz="2800" dirty="0" smtClean="0">
                <a:sym typeface="Wingdings"/>
              </a:rPr>
              <a:t>…</a:t>
            </a:r>
            <a:endParaRPr lang="fr-FR" sz="2800" dirty="0" smtClean="0"/>
          </a:p>
          <a:p>
            <a:pPr lvl="1"/>
            <a:r>
              <a:rPr lang="nl-BE" sz="3500" b="1" dirty="0" smtClean="0"/>
              <a:t>Select button (dropdown)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mr-IN" sz="2800" dirty="0" smtClean="0"/>
              <a:t>&lt;</a:t>
            </a:r>
            <a:r>
              <a:rPr lang="mr-IN" sz="2800" dirty="0" err="1" smtClean="0"/>
              <a:t>select</a:t>
            </a:r>
            <a:r>
              <a:rPr lang="nl-BE" sz="2800" dirty="0" smtClean="0"/>
              <a:t> </a:t>
            </a:r>
            <a:r>
              <a:rPr lang="fr-FR" sz="2800" dirty="0" err="1"/>
              <a:t>name</a:t>
            </a:r>
            <a:r>
              <a:rPr lang="fr-FR" sz="2800" dirty="0"/>
              <a:t>="</a:t>
            </a:r>
            <a:r>
              <a:rPr lang="fr-FR" sz="2800" dirty="0" err="1"/>
              <a:t>color</a:t>
            </a:r>
            <a:r>
              <a:rPr lang="fr-FR" sz="2800" dirty="0"/>
              <a:t>" </a:t>
            </a:r>
            <a:r>
              <a:rPr lang="mr-IN" sz="2800" dirty="0" smtClean="0"/>
              <a:t>&gt;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	</a:t>
            </a:r>
            <a:r>
              <a:rPr lang="fr-FR" sz="2800" dirty="0" smtClean="0"/>
              <a:t>&lt;</a:t>
            </a:r>
            <a:r>
              <a:rPr lang="fr-FR" sz="2800" dirty="0"/>
              <a:t>option </a:t>
            </a:r>
            <a:r>
              <a:rPr lang="fr-FR" sz="2800" dirty="0" smtClean="0"/>
              <a:t>value</a:t>
            </a:r>
            <a:r>
              <a:rPr lang="fr-FR" sz="2800" dirty="0"/>
              <a:t>="rose"&gt;Rose&lt;/option</a:t>
            </a:r>
            <a:r>
              <a:rPr lang="fr-FR" sz="2800" dirty="0" smtClean="0"/>
              <a:t>&gt;</a:t>
            </a:r>
            <a:br>
              <a:rPr lang="fr-FR" sz="2800" dirty="0" smtClean="0"/>
            </a:br>
            <a:r>
              <a:rPr lang="fr-FR" sz="2800" dirty="0" smtClean="0"/>
              <a:t>	&lt;option </a:t>
            </a:r>
            <a:r>
              <a:rPr lang="fr-FR" sz="2800" dirty="0"/>
              <a:t>value="green"&gt;Vert&lt;/option</a:t>
            </a:r>
            <a:r>
              <a:rPr lang="fr-FR" sz="2800" dirty="0" smtClean="0"/>
              <a:t>&gt;</a:t>
            </a:r>
            <a:br>
              <a:rPr lang="fr-FR" sz="2800" dirty="0" smtClean="0"/>
            </a:br>
            <a:r>
              <a:rPr lang="mr-IN" sz="2800" dirty="0" smtClean="0"/>
              <a:t>&lt;/</a:t>
            </a:r>
            <a:r>
              <a:rPr lang="mr-IN" sz="2800" dirty="0" err="1"/>
              <a:t>select</a:t>
            </a:r>
            <a:r>
              <a:rPr lang="mr-IN" sz="2800" dirty="0" smtClean="0"/>
              <a:t>&gt;</a:t>
            </a:r>
            <a:endParaRPr lang="fr-FR" sz="2800" dirty="0"/>
          </a:p>
          <a:p>
            <a:pPr lvl="1"/>
            <a:r>
              <a:rPr lang="fr-FR" sz="3500" b="1" dirty="0" smtClean="0">
                <a:sym typeface="Wingdings"/>
              </a:rPr>
              <a:t>Radio </a:t>
            </a:r>
            <a:r>
              <a:rPr lang="fr-FR" sz="3500" b="1" dirty="0" err="1" smtClean="0">
                <a:sym typeface="Wingdings"/>
              </a:rPr>
              <a:t>button</a:t>
            </a:r>
            <a:r>
              <a:rPr lang="fr-FR" sz="3500" b="1" dirty="0" smtClean="0">
                <a:sym typeface="Wingdings"/>
              </a:rPr>
              <a:t> </a:t>
            </a:r>
            <a:r>
              <a:rPr lang="fr-FR" sz="2800" b="1" dirty="0" smtClean="0">
                <a:sym typeface="Wingdings"/>
              </a:rPr>
              <a:t/>
            </a:r>
            <a:br>
              <a:rPr lang="fr-FR" sz="2800" b="1" dirty="0" smtClean="0">
                <a:sym typeface="Wingdings"/>
              </a:rPr>
            </a:br>
            <a:r>
              <a:rPr lang="fr-FR" sz="3000" dirty="0" smtClean="0">
                <a:sym typeface="Wingdings"/>
              </a:rPr>
              <a:t>&lt;</a:t>
            </a:r>
            <a:r>
              <a:rPr lang="fr-FR" sz="3000" dirty="0">
                <a:sym typeface="Wingdings"/>
              </a:rPr>
              <a:t>input type="radio" </a:t>
            </a:r>
            <a:r>
              <a:rPr lang="fr-FR" sz="3000" dirty="0" err="1">
                <a:sym typeface="Wingdings"/>
              </a:rPr>
              <a:t>name</a:t>
            </a:r>
            <a:r>
              <a:rPr lang="fr-FR" sz="3000" dirty="0">
                <a:sym typeface="Wingdings"/>
              </a:rPr>
              <a:t>="</a:t>
            </a:r>
            <a:r>
              <a:rPr lang="fr-FR" sz="3000" dirty="0" err="1">
                <a:sym typeface="Wingdings"/>
              </a:rPr>
              <a:t>gender</a:t>
            </a:r>
            <a:r>
              <a:rPr lang="fr-FR" sz="3000" dirty="0">
                <a:sym typeface="Wingdings"/>
              </a:rPr>
              <a:t>" value="male"&gt; Male&lt;</a:t>
            </a:r>
            <a:r>
              <a:rPr lang="fr-FR" sz="3000" dirty="0" err="1">
                <a:sym typeface="Wingdings"/>
              </a:rPr>
              <a:t>br</a:t>
            </a:r>
            <a:r>
              <a:rPr lang="fr-FR" sz="3000" dirty="0">
                <a:sym typeface="Wingdings"/>
              </a:rPr>
              <a:t>&gt;  &lt;input type="radio" </a:t>
            </a:r>
            <a:r>
              <a:rPr lang="fr-FR" sz="3000" dirty="0" err="1">
                <a:sym typeface="Wingdings"/>
              </a:rPr>
              <a:t>name</a:t>
            </a:r>
            <a:r>
              <a:rPr lang="fr-FR" sz="3000" dirty="0">
                <a:sym typeface="Wingdings"/>
              </a:rPr>
              <a:t>="</a:t>
            </a:r>
            <a:r>
              <a:rPr lang="fr-FR" sz="3000" dirty="0" err="1">
                <a:sym typeface="Wingdings"/>
              </a:rPr>
              <a:t>gender</a:t>
            </a:r>
            <a:r>
              <a:rPr lang="fr-FR" sz="3000" dirty="0">
                <a:sym typeface="Wingdings"/>
              </a:rPr>
              <a:t>" value="</a:t>
            </a:r>
            <a:r>
              <a:rPr lang="fr-FR" sz="3000" dirty="0" err="1">
                <a:sym typeface="Wingdings"/>
              </a:rPr>
              <a:t>female</a:t>
            </a:r>
            <a:r>
              <a:rPr lang="fr-FR" sz="3000" dirty="0">
                <a:sym typeface="Wingdings"/>
              </a:rPr>
              <a:t>"&gt; </a:t>
            </a:r>
            <a:r>
              <a:rPr lang="fr-FR" sz="3000" dirty="0" err="1">
                <a:sym typeface="Wingdings"/>
              </a:rPr>
              <a:t>Female</a:t>
            </a:r>
            <a:r>
              <a:rPr lang="fr-FR" sz="3000" dirty="0">
                <a:sym typeface="Wingdings"/>
              </a:rPr>
              <a:t>&lt;</a:t>
            </a:r>
            <a:r>
              <a:rPr lang="fr-FR" sz="3000" dirty="0" err="1">
                <a:sym typeface="Wingdings"/>
              </a:rPr>
              <a:t>br</a:t>
            </a:r>
            <a:r>
              <a:rPr lang="fr-FR" sz="3000" dirty="0">
                <a:sym typeface="Wingdings"/>
              </a:rPr>
              <a:t>&gt;  </a:t>
            </a:r>
            <a:r>
              <a:rPr lang="fr-FR" sz="3000" dirty="0" smtClean="0">
                <a:sym typeface="Wingdings"/>
              </a:rPr>
              <a:t/>
            </a:r>
            <a:br>
              <a:rPr lang="fr-FR" sz="3000" dirty="0" smtClean="0">
                <a:sym typeface="Wingdings"/>
              </a:rPr>
            </a:br>
            <a:r>
              <a:rPr lang="fr-FR" sz="3000" dirty="0" smtClean="0">
                <a:sym typeface="Wingdings"/>
              </a:rPr>
              <a:t>&lt;</a:t>
            </a:r>
            <a:r>
              <a:rPr lang="fr-FR" sz="3000" dirty="0">
                <a:sym typeface="Wingdings"/>
              </a:rPr>
              <a:t>input type="radio" </a:t>
            </a:r>
            <a:r>
              <a:rPr lang="fr-FR" sz="3000" dirty="0" err="1">
                <a:sym typeface="Wingdings"/>
              </a:rPr>
              <a:t>name</a:t>
            </a:r>
            <a:r>
              <a:rPr lang="fr-FR" sz="3000" dirty="0">
                <a:sym typeface="Wingdings"/>
              </a:rPr>
              <a:t>="</a:t>
            </a:r>
            <a:r>
              <a:rPr lang="fr-FR" sz="3000" dirty="0" err="1">
                <a:sym typeface="Wingdings"/>
              </a:rPr>
              <a:t>gender</a:t>
            </a:r>
            <a:r>
              <a:rPr lang="fr-FR" sz="3000" dirty="0">
                <a:sym typeface="Wingdings"/>
              </a:rPr>
              <a:t>" value="</a:t>
            </a:r>
            <a:r>
              <a:rPr lang="fr-FR" sz="3000" dirty="0" err="1">
                <a:sym typeface="Wingdings"/>
              </a:rPr>
              <a:t>other</a:t>
            </a:r>
            <a:r>
              <a:rPr lang="fr-FR" sz="3000" dirty="0">
                <a:sym typeface="Wingdings"/>
              </a:rPr>
              <a:t>"&gt; </a:t>
            </a:r>
            <a:r>
              <a:rPr lang="fr-FR" sz="3000" dirty="0" err="1">
                <a:sym typeface="Wingdings"/>
              </a:rPr>
              <a:t>Other</a:t>
            </a:r>
            <a:endParaRPr lang="fr-FR" sz="3000" dirty="0">
              <a:sym typeface="Wingdings"/>
            </a:endParaRPr>
          </a:p>
          <a:p>
            <a:pPr lvl="2"/>
            <a:endParaRPr lang="fr-FR" sz="2800" u="sng" dirty="0" smtClean="0">
              <a:sym typeface="Wingdings"/>
            </a:endParaRPr>
          </a:p>
          <a:p>
            <a:pPr lvl="2"/>
            <a:endParaRPr lang="nl-BE" sz="2800" u="sng" dirty="0" smtClean="0">
              <a:sym typeface="Wingding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57" y="3204935"/>
            <a:ext cx="1752600" cy="127272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385" y="4677042"/>
            <a:ext cx="1977572" cy="16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jango cours I - Rappel Python " id="{FD5AC978-45EE-F145-92E6-90FE1F298245}" vid="{F469E8AD-1CC5-2044-95FB-2048A31FA92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cours I - MODELE</Template>
  <TotalTime>5417</TotalTime>
  <Words>869</Words>
  <Application>Microsoft Macintosh PowerPoint</Application>
  <PresentationFormat>Grand écran</PresentationFormat>
  <Paragraphs>157</Paragraphs>
  <Slides>22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Arial</vt:lpstr>
      <vt:lpstr>Thème Office</vt:lpstr>
      <vt:lpstr>Les formulaires- Cours IV</vt:lpstr>
      <vt:lpstr>Le plan du cours</vt:lpstr>
      <vt:lpstr>1. Résumé : traitement des formulaires </vt:lpstr>
      <vt:lpstr>a) Etapes de traitement d’un formulaire </vt:lpstr>
      <vt:lpstr>2. Step I : Créer le template contenant le formulaire </vt:lpstr>
      <vt:lpstr>a) Cf. cours II : créer un template</vt:lpstr>
      <vt:lpstr>b) Analyse du formulaire</vt:lpstr>
      <vt:lpstr>c) Différence entre get et post </vt:lpstr>
      <vt:lpstr>c) Les différents types de champs dans un formulaire</vt:lpstr>
      <vt:lpstr>3. Step II : Récupérer les données du formulaires</vt:lpstr>
      <vt:lpstr>a) Récupérer les valeurs introduites par l’utilisateur</vt:lpstr>
      <vt:lpstr>4. Step III : Vérifier le formulaire</vt:lpstr>
      <vt:lpstr>a) On vérifie toutes les erreurs possibles</vt:lpstr>
      <vt:lpstr>5. Step IV :  Succès + redirect</vt:lpstr>
      <vt:lpstr>5. Step IV :  erreur</vt:lpstr>
      <vt:lpstr>5. Step IV :  erreur (b)</vt:lpstr>
      <vt:lpstr>6. Mise en pratique : signup</vt:lpstr>
      <vt:lpstr>6. Mise en pratique : signup</vt:lpstr>
      <vt:lpstr>7. Mise en pratique : login</vt:lpstr>
      <vt:lpstr>7. Mise en pratique : login</vt:lpstr>
      <vt:lpstr>8. Exercices</vt:lpstr>
      <vt:lpstr>Infos &amp; inscriptions aux cours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formulaires- Cours III</dc:title>
  <dc:creator>Utilisateur de Microsoft Office</dc:creator>
  <cp:lastModifiedBy>Utilisateur de Microsoft Office</cp:lastModifiedBy>
  <cp:revision>20</cp:revision>
  <dcterms:created xsi:type="dcterms:W3CDTF">2019-03-19T08:47:24Z</dcterms:created>
  <dcterms:modified xsi:type="dcterms:W3CDTF">2019-03-24T18:33:45Z</dcterms:modified>
</cp:coreProperties>
</file>