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564" autoAdjust="0"/>
  </p:normalViewPr>
  <p:slideViewPr>
    <p:cSldViewPr snapToGrid="0">
      <p:cViewPr varScale="1">
        <p:scale>
          <a:sx n="46" d="100"/>
          <a:sy n="46" d="100"/>
        </p:scale>
        <p:origin x="237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3CBA-BB05-4627-915F-1CA5F7227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4D8AF-4C01-4460-A2AA-8538ABFD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B884-1D24-41BC-97D4-369ED254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B52F-A3ED-4B6A-898D-C24FD8511D2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29493-F1BB-4E34-B5E8-55968DED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64B17-5029-43F8-BDDD-EB68A6F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2331-582C-416D-A5C5-698925CA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F0A40-15A6-443F-9793-42D1B9D24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9FED9-901B-433F-9CF4-B5FB2FCA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B52F-A3ED-4B6A-898D-C24FD8511D2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F813E-E663-4A73-BA1C-1FF011EF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ACD3-082B-4599-A919-26DC80C6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BF605-FE45-495E-B243-610E18F29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2103C-0E6C-4358-82C2-B1438F81D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3A147-C060-430E-A14A-BBE5148C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B52F-A3ED-4B6A-898D-C24FD8511D2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4F08E-B0CF-46BA-8B4D-D072228C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B365-BA01-41C0-89D8-C6416BED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C955-03F9-4FD9-A91C-4E3931D9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4FF2-61D3-42C5-9C39-42C406160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EA9F-5513-4950-BF8C-741908C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B52F-A3ED-4B6A-898D-C24FD8511D2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E27AC-AAD7-4F66-9986-12159C17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73DC-63B6-4A06-9606-7448F025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9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98F5-C6ED-4592-A2E9-BA38300B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2AA67-5385-4253-A673-3B983C72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F3D54-6FB3-4837-9F38-066A9DB5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B52F-A3ED-4B6A-898D-C24FD8511D2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14273-3B2F-43FB-8319-BF492174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E7A30-01A9-4C38-A866-0E80BE7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9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BFB5-188C-40DD-923F-CE65137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B578-8D20-45D7-84CA-185D91C85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7B365-F17E-4206-B959-9D0F4C183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99850-9396-42F5-A962-FC6173F6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B52F-A3ED-4B6A-898D-C24FD8511D2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CE4F5-C375-4AA1-A029-1FEA3DE1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35B28-0AF9-4124-B1A8-0822E664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4FC6-986E-44D7-8BB6-49F8B190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9B04D-DE40-445C-B081-252AB937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F7249-DC6C-42BD-A831-DFEEB2F16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56021-0DEA-4906-8C51-EC8C09980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2D3FE-7167-463C-899D-6FD5CAE96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14A1E-145A-4122-B478-9A5DBA39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B52F-A3ED-4B6A-898D-C24FD8511D2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4CEC5-F0BF-424B-ABF2-9C29471E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D04E1-4663-4FA5-B0AC-0B6308C5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0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CADF-9382-4499-93A1-E91AB277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40BC7-F21C-4085-95EC-E29E4254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B52F-A3ED-4B6A-898D-C24FD8511D2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94C75-7349-4A9A-9BDB-A31DADA4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1BA6B-5BBC-4235-BD50-580DEDA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9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BBCC0-27C9-4E02-A2BF-8201EDB7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B52F-A3ED-4B6A-898D-C24FD8511D2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0D0E2-8E50-4937-ABE6-938EDA28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41DDF-64A1-4674-B1CA-B8E8C3C6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2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B9B4-3E86-44DE-B3B8-9DFFD1C8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4AB0-269E-4197-AF9B-B26CED26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A58F4-4694-44DA-9092-F63B6DCB2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94303-86E8-445D-9B95-79154E6F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B52F-A3ED-4B6A-898D-C24FD8511D2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8E287-D354-4D35-BE3D-1DEEABB4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EAAB9-489C-49E4-9BFD-A90F436B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2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57E1-B989-4450-8C48-DB0F9A59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6BADD-DE46-41D0-A862-189F679A4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5D5B5-C5EE-4668-A82B-F59C4284D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21A61-494E-4B25-9AEA-F7B1F8E9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B52F-A3ED-4B6A-898D-C24FD8511D2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5FC1B-8C10-4DA6-9D95-76E591FF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BBFDF-5B19-4EA4-895E-702ED4D1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2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3AB89-2DB7-4970-8B81-6273719A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82771-5587-458E-97A8-104653CAB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BAD3E-5D8E-4935-8300-35809284E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EB52F-A3ED-4B6A-898D-C24FD8511D2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BAF5-E13C-4AD1-AD00-342150DA2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0729-4BC3-4814-A9C1-5FCA00C05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C67E7-A3FB-4C6C-8D71-19B9574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9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781F-487B-4A28-950D-DD08C38AF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Detection of Cardiac Arrhythmias from ECG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F1ED5-BD9B-4E68-8CC0-3CE56D63B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4639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Yinbo Shi</a:t>
            </a:r>
          </a:p>
          <a:p>
            <a:r>
              <a:rPr lang="en-US" sz="3600" dirty="0"/>
              <a:t>www.linkedin.com/in/yinbo-shi/</a:t>
            </a:r>
          </a:p>
          <a:p>
            <a:r>
              <a:rPr lang="en-US" sz="3600" dirty="0"/>
              <a:t>github.com/pierrecurie13/capstone</a:t>
            </a:r>
          </a:p>
        </p:txBody>
      </p:sp>
    </p:spTree>
    <p:extLst>
      <p:ext uri="{BB962C8B-B14F-4D97-AF65-F5344CB8AC3E}">
        <p14:creationId xmlns:p14="http://schemas.microsoft.com/office/powerpoint/2010/main" val="291461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E15E-18EA-4323-8C3E-D2148113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A570E-105C-4EBE-B2D1-8BDA4D698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25" y="1761077"/>
            <a:ext cx="10515600" cy="4351338"/>
          </a:xfrm>
        </p:spPr>
        <p:txBody>
          <a:bodyPr/>
          <a:lstStyle/>
          <a:p>
            <a:r>
              <a:rPr lang="en-US" dirty="0"/>
              <a:t>Heart disease is the leading cause of death</a:t>
            </a:r>
          </a:p>
          <a:p>
            <a:r>
              <a:rPr lang="en-US" dirty="0"/>
              <a:t>ECG/EKG = electrocardiogram</a:t>
            </a:r>
          </a:p>
          <a:p>
            <a:r>
              <a:rPr lang="en-US" dirty="0"/>
              <a:t>An ECG machine records electrical signals from the heart</a:t>
            </a:r>
          </a:p>
          <a:p>
            <a:r>
              <a:rPr lang="en-US" dirty="0"/>
              <a:t>~10000 people for every cardiologist in the USA</a:t>
            </a:r>
          </a:p>
          <a:p>
            <a:r>
              <a:rPr lang="en-US" dirty="0"/>
              <a:t>Enter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60204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C3D3-DC81-4E7F-BF1E-F740E784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ECG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55CF-CD73-4E56-987F-83F2E67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18749"/>
            <a:ext cx="5028211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Theoretical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Normal</a:t>
            </a:r>
            <a:endParaRPr lang="en-US" dirty="0"/>
          </a:p>
          <a:p>
            <a:r>
              <a:rPr lang="en-US" b="1" dirty="0"/>
              <a:t>✔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AFib</a:t>
            </a:r>
            <a:endParaRPr lang="en-US" dirty="0"/>
          </a:p>
          <a:p>
            <a:r>
              <a:rPr lang="en-US" b="1" dirty="0"/>
              <a:t>🐌💀</a:t>
            </a:r>
          </a:p>
          <a:p>
            <a:endParaRPr lang="en-US" b="1" dirty="0"/>
          </a:p>
          <a:p>
            <a:r>
              <a:rPr lang="en-US" dirty="0"/>
              <a:t>(atrial fibrillation)</a:t>
            </a:r>
          </a:p>
          <a:p>
            <a:endParaRPr lang="en-US" dirty="0"/>
          </a:p>
        </p:txBody>
      </p:sp>
      <p:pic>
        <p:nvPicPr>
          <p:cNvPr id="1026" name="Picture 2" descr="https://lh5.googleusercontent.com/Rs1ocMoAlu-2pqq-zCovpqI8GylmNXEmZEDDQTTVpWLMjJ-f6EFwG8PJ8B2C7zCnE5f8wxc-ZmAfbCkJVDU4Dp61vZEvcWAcVL-Wz-mRpsCAyV9XRhA5KT67tDzvdynA0AmfFt-p">
            <a:extLst>
              <a:ext uri="{FF2B5EF4-FFF2-40B4-BE49-F238E27FC236}">
                <a16:creationId xmlns:a16="http://schemas.microsoft.com/office/drawing/2014/main" id="{F5C5D177-721D-45D5-86F2-168615547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71" y="1754375"/>
            <a:ext cx="2675349" cy="138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AyItoSfSiicdf3P4uAVoVCIkryuKS26HjBIou48jhvyGOEZodgRwgAB0G7L7UjRJ5nNSz1nyjljF0GKeFm_DkaQy19jfzTAzXzwgNLHUTzQNXf9UkXUVbd-z7c4dmugVh2yDI0UP">
            <a:extLst>
              <a:ext uri="{FF2B5EF4-FFF2-40B4-BE49-F238E27FC236}">
                <a16:creationId xmlns:a16="http://schemas.microsoft.com/office/drawing/2014/main" id="{4A9B7EF0-492C-4B36-9884-458339D44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417" y="3417125"/>
            <a:ext cx="17049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7vZzDvdIaY971Bv2JN4PxWJVFdURjN6BD2S3a1zBHRSziiUQUfulNjYxr5ah0qfXpbPc5ePoK7yJAzsnSLnLgvwmmXDBBVYPGOfgZYS1VLyZutOtQ95USxVJBygTqth-t7tgc2Gr">
            <a:extLst>
              <a:ext uri="{FF2B5EF4-FFF2-40B4-BE49-F238E27FC236}">
                <a16:creationId xmlns:a16="http://schemas.microsoft.com/office/drawing/2014/main" id="{99248963-D0E5-4661-8984-DC6D86D4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417" y="4862125"/>
            <a:ext cx="17716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F58EDB-5181-4C56-82D7-6F0824F9735B}"/>
              </a:ext>
            </a:extLst>
          </p:cNvPr>
          <p:cNvSpPr txBox="1">
            <a:spLocks/>
          </p:cNvSpPr>
          <p:nvPr/>
        </p:nvSpPr>
        <p:spPr>
          <a:xfrm>
            <a:off x="6266214" y="1825625"/>
            <a:ext cx="50282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VTach</a:t>
            </a:r>
            <a:endParaRPr lang="en-US" dirty="0"/>
          </a:p>
          <a:p>
            <a:r>
              <a:rPr lang="en-US" b="1" dirty="0"/>
              <a:t>❗</a:t>
            </a:r>
          </a:p>
          <a:p>
            <a:endParaRPr lang="en-US" b="1" dirty="0"/>
          </a:p>
          <a:p>
            <a:r>
              <a:rPr lang="en-US" dirty="0"/>
              <a:t>(ventricular tachycardia)</a:t>
            </a:r>
          </a:p>
          <a:p>
            <a:endParaRPr lang="en-US" dirty="0"/>
          </a:p>
          <a:p>
            <a:r>
              <a:rPr lang="en-US" dirty="0" err="1"/>
              <a:t>VFib</a:t>
            </a:r>
            <a:endParaRPr lang="en-US" dirty="0"/>
          </a:p>
          <a:p>
            <a:r>
              <a:rPr lang="en-US" b="1" dirty="0"/>
              <a:t>🐇💀</a:t>
            </a:r>
          </a:p>
          <a:p>
            <a:r>
              <a:rPr lang="en-US" b="1" dirty="0"/>
              <a:t>💀💀</a:t>
            </a:r>
          </a:p>
          <a:p>
            <a:r>
              <a:rPr lang="en-US" dirty="0"/>
              <a:t>(ventricular fibrillation)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733AF-1ECE-4B28-83B7-C9B566C95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141" y="1825624"/>
            <a:ext cx="3499020" cy="1373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4BC3EB-D8BB-4ABE-9DBD-082639E317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62" y="3837467"/>
            <a:ext cx="4297816" cy="14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3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56AD-82F4-4DEC-A9F6-206423CD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C5FE4-4440-4056-B855-9A1BAFFC5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707" y="1572638"/>
            <a:ext cx="10515600" cy="4351338"/>
          </a:xfrm>
        </p:spPr>
        <p:txBody>
          <a:bodyPr/>
          <a:lstStyle/>
          <a:p>
            <a:r>
              <a:rPr lang="en-US" dirty="0"/>
              <a:t>~8500 samples of ECG lead I @300Hz</a:t>
            </a:r>
          </a:p>
          <a:p>
            <a:r>
              <a:rPr lang="en-US" dirty="0"/>
              <a:t>9-61 seconds in duration</a:t>
            </a:r>
          </a:p>
          <a:p>
            <a:r>
              <a:rPr lang="en-US" dirty="0"/>
              <a:t>normal, atrial fibrillation, noise, or other</a:t>
            </a:r>
          </a:p>
          <a:p>
            <a:endParaRPr lang="en-US" dirty="0"/>
          </a:p>
          <a:p>
            <a:r>
              <a:rPr lang="en-US" dirty="0"/>
              <a:t>For consistency, the samples were either looped or cut into chunks of ~13.7 seconds.</a:t>
            </a:r>
          </a:p>
          <a:p>
            <a:r>
              <a:rPr lang="en-US" dirty="0"/>
              <a:t>~12700 samples</a:t>
            </a:r>
          </a:p>
        </p:txBody>
      </p:sp>
    </p:spTree>
    <p:extLst>
      <p:ext uri="{BB962C8B-B14F-4D97-AF65-F5344CB8AC3E}">
        <p14:creationId xmlns:p14="http://schemas.microsoft.com/office/powerpoint/2010/main" val="129439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450D-000E-4E7F-B9D4-04145E88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F472-BBCC-440C-9235-F850B106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20" y="1504991"/>
            <a:ext cx="10515600" cy="4351338"/>
          </a:xfrm>
        </p:spPr>
        <p:txBody>
          <a:bodyPr/>
          <a:lstStyle/>
          <a:p>
            <a:r>
              <a:rPr lang="en-US" dirty="0"/>
              <a:t>Baseline:</a:t>
            </a:r>
          </a:p>
          <a:p>
            <a:pPr lvl="1"/>
            <a:r>
              <a:rPr lang="en-US" dirty="0"/>
              <a:t>exclude “other” category</a:t>
            </a:r>
          </a:p>
          <a:p>
            <a:pPr lvl="1"/>
            <a:r>
              <a:rPr lang="en-US" dirty="0"/>
              <a:t>gradient boosted tree model</a:t>
            </a:r>
          </a:p>
          <a:p>
            <a:pPr lvl="1"/>
            <a:r>
              <a:rPr lang="en-US" dirty="0"/>
              <a:t>features: statistics of the RR intervals</a:t>
            </a:r>
          </a:p>
          <a:p>
            <a:pPr lvl="1"/>
            <a:endParaRPr lang="en-US" dirty="0"/>
          </a:p>
          <a:p>
            <a:r>
              <a:rPr lang="en-US" dirty="0"/>
              <a:t>Final model:</a:t>
            </a:r>
          </a:p>
          <a:p>
            <a:pPr lvl="1"/>
            <a:r>
              <a:rPr lang="en-US" dirty="0"/>
              <a:t>4 layer 1D convolutional neural network</a:t>
            </a:r>
          </a:p>
          <a:p>
            <a:pPr lvl="1"/>
            <a:r>
              <a:rPr lang="en-US" dirty="0"/>
              <a:t>batch normalization, dropout, max pooling,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p:pic>
        <p:nvPicPr>
          <p:cNvPr id="2050" name="Picture 2" descr="https://lh4.googleusercontent.com/I69ev6Mb2Q4cvCCSd-FRCVpTdCkjeGc7SlO8FE3V8J85pNFeDLWLRMZegy9_-wNzJ5k-ERv7UPnpCZB2npB54FwVWU5FdOXR7b5YDZ1Iijr4xxN2_fMSKTq78Ny5uthH9gCE3jv4">
            <a:extLst>
              <a:ext uri="{FF2B5EF4-FFF2-40B4-BE49-F238E27FC236}">
                <a16:creationId xmlns:a16="http://schemas.microsoft.com/office/drawing/2014/main" id="{5B4D58A4-5D22-4CE2-84A2-BF488774A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377" y="1311402"/>
            <a:ext cx="2982812" cy="460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2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CAFE-EDDF-4082-A7AD-DAEB8E2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5B865-2A9D-409A-A1D8-83A6CEB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5027026"/>
          </a:xfrm>
        </p:spPr>
        <p:txBody>
          <a:bodyPr>
            <a:normAutofit/>
          </a:bodyPr>
          <a:lstStyle/>
          <a:p>
            <a:r>
              <a:rPr lang="en-US" dirty="0"/>
              <a:t>Mostly want arrhythmia vs not arrhythmia</a:t>
            </a:r>
          </a:p>
          <a:p>
            <a:endParaRPr lang="en-US" dirty="0"/>
          </a:p>
          <a:p>
            <a:r>
              <a:rPr lang="en-US" dirty="0"/>
              <a:t>AUC without other:</a:t>
            </a:r>
          </a:p>
          <a:p>
            <a:pPr lvl="1"/>
            <a:r>
              <a:rPr lang="en-US" dirty="0" err="1"/>
              <a:t>AFib</a:t>
            </a:r>
            <a:r>
              <a:rPr lang="en-US" dirty="0"/>
              <a:t> vs noise/normal</a:t>
            </a:r>
          </a:p>
          <a:p>
            <a:pPr lvl="1"/>
            <a:r>
              <a:rPr lang="en-US" dirty="0"/>
              <a:t>Gradient boost: .974</a:t>
            </a:r>
          </a:p>
          <a:p>
            <a:pPr lvl="1"/>
            <a:r>
              <a:rPr lang="en-US" dirty="0"/>
              <a:t>CNN: .983</a:t>
            </a:r>
          </a:p>
          <a:p>
            <a:endParaRPr lang="en-US" dirty="0"/>
          </a:p>
          <a:p>
            <a:r>
              <a:rPr lang="en-US" dirty="0"/>
              <a:t>AUC full classification:</a:t>
            </a:r>
          </a:p>
          <a:p>
            <a:pPr lvl="1"/>
            <a:r>
              <a:rPr lang="en-US" dirty="0" err="1"/>
              <a:t>AFib</a:t>
            </a:r>
            <a:r>
              <a:rPr lang="en-US" dirty="0"/>
              <a:t>/other vs noise/normal</a:t>
            </a:r>
          </a:p>
          <a:p>
            <a:pPr lvl="1"/>
            <a:r>
              <a:rPr lang="en-US" dirty="0"/>
              <a:t>CNN: .861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2FAC0C8-D68B-4747-A0CB-634A98E70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043507"/>
              </p:ext>
            </p:extLst>
          </p:nvPr>
        </p:nvGraphicFramePr>
        <p:xfrm>
          <a:off x="5393298" y="2419910"/>
          <a:ext cx="6364287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Worksheet" r:id="rId3" imgW="4566673" imgH="1823282" progId="Excel.Sheet.12">
                  <p:embed/>
                </p:oleObj>
              </mc:Choice>
              <mc:Fallback>
                <p:oleObj name="Worksheet" r:id="rId3" imgW="4566673" imgH="182328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3298" y="2419910"/>
                        <a:ext cx="6364287" cy="249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92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FF92-092B-4C92-B3F7-B44E2419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ECD1-32D7-42E8-8856-D07B09BD5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</a:t>
            </a:r>
          </a:p>
          <a:p>
            <a:r>
              <a:rPr lang="en-US" dirty="0"/>
              <a:t>Fancier CNN</a:t>
            </a:r>
          </a:p>
          <a:p>
            <a:r>
              <a:rPr lang="en-US" dirty="0"/>
              <a:t>More types of arrhythmias</a:t>
            </a:r>
          </a:p>
          <a:p>
            <a:r>
              <a:rPr lang="en-US" dirty="0"/>
              <a:t>Consider STFT/spectrograms</a:t>
            </a:r>
          </a:p>
          <a:p>
            <a:pPr lvl="1"/>
            <a:r>
              <a:rPr lang="en-US" dirty="0"/>
              <a:t>Time series</a:t>
            </a:r>
          </a:p>
          <a:p>
            <a:pPr lvl="1"/>
            <a:r>
              <a:rPr lang="en-US" dirty="0"/>
              <a:t>2D CNNs</a:t>
            </a:r>
          </a:p>
        </p:txBody>
      </p:sp>
    </p:spTree>
    <p:extLst>
      <p:ext uri="{BB962C8B-B14F-4D97-AF65-F5344CB8AC3E}">
        <p14:creationId xmlns:p14="http://schemas.microsoft.com/office/powerpoint/2010/main" val="221990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781F-487B-4A28-950D-DD08C38AF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26086"/>
            <a:ext cx="9144000" cy="2387600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F1ED5-BD9B-4E68-8CC0-3CE56D63B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4805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Yinbo Shi</a:t>
            </a:r>
          </a:p>
          <a:p>
            <a:r>
              <a:rPr lang="en-US" sz="3600" dirty="0"/>
              <a:t>www.linkedin.com/in/yinbo-shi/</a:t>
            </a:r>
          </a:p>
          <a:p>
            <a:r>
              <a:rPr lang="en-US" sz="3600" dirty="0"/>
              <a:t>github.com/pierrecurie13/capstone</a:t>
            </a:r>
          </a:p>
        </p:txBody>
      </p:sp>
    </p:spTree>
    <p:extLst>
      <p:ext uri="{BB962C8B-B14F-4D97-AF65-F5344CB8AC3E}">
        <p14:creationId xmlns:p14="http://schemas.microsoft.com/office/powerpoint/2010/main" val="179133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244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Worksheet</vt:lpstr>
      <vt:lpstr>Detection of Cardiac Arrhythmias from ECG</vt:lpstr>
      <vt:lpstr>Motivation</vt:lpstr>
      <vt:lpstr>ECG Samples</vt:lpstr>
      <vt:lpstr>Data</vt:lpstr>
      <vt:lpstr>Models</vt:lpstr>
      <vt:lpstr>Results</vt:lpstr>
      <vt:lpstr>Next Steps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Cardiac Arrhythmias from ECG</dc:title>
  <dc:creator>Yinbo Shi</dc:creator>
  <cp:lastModifiedBy>Yinbo Shi</cp:lastModifiedBy>
  <cp:revision>51</cp:revision>
  <dcterms:created xsi:type="dcterms:W3CDTF">2018-05-08T19:14:57Z</dcterms:created>
  <dcterms:modified xsi:type="dcterms:W3CDTF">2018-05-09T23:53:55Z</dcterms:modified>
</cp:coreProperties>
</file>