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48" r:id="rId2"/>
  </p:sldMasterIdLst>
  <p:notesMasterIdLst>
    <p:notesMasterId r:id="rId23"/>
  </p:notesMasterIdLst>
  <p:handoutMasterIdLst>
    <p:handoutMasterId r:id="rId24"/>
  </p:handoutMasterIdLst>
  <p:sldIdLst>
    <p:sldId id="258" r:id="rId3"/>
    <p:sldId id="297" r:id="rId4"/>
    <p:sldId id="298" r:id="rId5"/>
    <p:sldId id="304" r:id="rId6"/>
    <p:sldId id="305" r:id="rId7"/>
    <p:sldId id="299" r:id="rId8"/>
    <p:sldId id="306" r:id="rId9"/>
    <p:sldId id="300" r:id="rId10"/>
    <p:sldId id="307" r:id="rId11"/>
    <p:sldId id="301" r:id="rId12"/>
    <p:sldId id="308" r:id="rId13"/>
    <p:sldId id="302" r:id="rId14"/>
    <p:sldId id="309" r:id="rId15"/>
    <p:sldId id="312" r:id="rId16"/>
    <p:sldId id="315" r:id="rId17"/>
    <p:sldId id="314" r:id="rId18"/>
    <p:sldId id="303" r:id="rId19"/>
    <p:sldId id="311" r:id="rId20"/>
    <p:sldId id="313" r:id="rId21"/>
    <p:sldId id="310" r:id="rId22"/>
  </p:sldIdLst>
  <p:sldSz cx="18286413" cy="10287000"/>
  <p:notesSz cx="6858000" cy="9144000"/>
  <p:photoAlbum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FF0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3" d="100"/>
          <a:sy n="73" d="100"/>
        </p:scale>
        <p:origin x="594" y="12"/>
      </p:cViewPr>
      <p:guideLst>
        <p:guide orient="horz" pos="3240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48198-A268-4A2C-A520-FBB84E35C3C2}" type="datetimeFigureOut">
              <a:rPr kumimoji="1" lang="ja-JP" altLang="en-US" smtClean="0"/>
              <a:t>2017/1/16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83ACB-D9F9-4ADF-A7FC-E9E289D74451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96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912F2-0011-47BA-B0C8-0509829BA6FB}" type="datetimeFigureOut">
              <a:rPr kumimoji="1" lang="ja-JP" altLang="en-US" smtClean="0"/>
              <a:t>2017/1/16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B2B19-2213-4B06-9122-430E4115A3D2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60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57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9463980"/>
            <a:ext cx="16344898" cy="575841"/>
          </a:xfrm>
        </p:spPr>
        <p:txBody>
          <a:bodyPr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Author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3405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881" y="890144"/>
            <a:ext cx="7344527" cy="502011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4" y="890144"/>
            <a:ext cx="7344527" cy="5020114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1077913" y="1111250"/>
            <a:ext cx="5617021" cy="3671888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11488633" y="1111052"/>
            <a:ext cx="5617021" cy="367188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4462686" y="691694"/>
            <a:ext cx="8713511" cy="6130764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5419147" y="967036"/>
            <a:ext cx="6800589" cy="432048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31632534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54" y="511247"/>
            <a:ext cx="8568014" cy="5856389"/>
          </a:xfrm>
          <a:prstGeom prst="rect">
            <a:avLst/>
          </a:prstGeom>
        </p:spPr>
      </p:pic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5110758" y="764182"/>
            <a:ext cx="6696744" cy="428356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10" y="2388840"/>
            <a:ext cx="1812335" cy="376277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574" y="1112079"/>
            <a:ext cx="3556895" cy="5029200"/>
          </a:xfrm>
          <a:prstGeom prst="rect">
            <a:avLst/>
          </a:prstGeom>
        </p:spPr>
      </p:pic>
      <p:sp>
        <p:nvSpPr>
          <p:cNvPr id="18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3022526" y="2876155"/>
            <a:ext cx="1512168" cy="277140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2722021" y="1615108"/>
            <a:ext cx="3024000" cy="403244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34908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0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643964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7735788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62286" y="6727676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8671892"/>
            <a:ext cx="16201800" cy="122413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3094073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2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0007302" y="3805742"/>
            <a:ext cx="7632848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9503246" y="2797630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07302" y="4741846"/>
            <a:ext cx="7632848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1259257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006302" y="6871692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6302" y="7807796"/>
            <a:ext cx="16201800" cy="194421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9579668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0041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15913768" cy="8640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15913768" cy="208823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57197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86668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233267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983260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186322" y="4579618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186322" y="5329611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86322" y="6943700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186322" y="7693693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87616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allAtOnce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86228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86228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86228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590478" y="2383554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590478" y="3160606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590478" y="4671145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590478" y="5448197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590478" y="6958736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590478" y="7735788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327403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8167836"/>
            <a:ext cx="16344898" cy="1871985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Info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634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14220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14220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14220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870398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70398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870398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870398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70398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870398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0" name="グループ化 29"/>
          <p:cNvGrpSpPr/>
          <p:nvPr userDrawn="1"/>
        </p:nvGrpSpPr>
        <p:grpSpPr>
          <a:xfrm>
            <a:off x="8639150" y="2470598"/>
            <a:ext cx="1552133" cy="1728192"/>
            <a:chOff x="7054974" y="1111052"/>
            <a:chExt cx="1552133" cy="1728192"/>
          </a:xfrm>
        </p:grpSpPr>
        <p:sp>
          <p:nvSpPr>
            <p:cNvPr id="31" name="テキスト ボックス 3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2" name="直線コネクタ 3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グループ化 32"/>
          <p:cNvGrpSpPr/>
          <p:nvPr userDrawn="1"/>
        </p:nvGrpSpPr>
        <p:grpSpPr>
          <a:xfrm>
            <a:off x="8639150" y="4774854"/>
            <a:ext cx="1552133" cy="1728192"/>
            <a:chOff x="7054974" y="1111052"/>
            <a:chExt cx="1552133" cy="1728192"/>
          </a:xfrm>
        </p:grpSpPr>
        <p:sp>
          <p:nvSpPr>
            <p:cNvPr id="34" name="テキスト ボックス 33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5" name="直線コネクタ 34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グループ化 35"/>
          <p:cNvGrpSpPr/>
          <p:nvPr userDrawn="1"/>
        </p:nvGrpSpPr>
        <p:grpSpPr>
          <a:xfrm>
            <a:off x="8639150" y="7079110"/>
            <a:ext cx="1552133" cy="1728192"/>
            <a:chOff x="7054974" y="1111052"/>
            <a:chExt cx="1552133" cy="1728192"/>
          </a:xfrm>
        </p:grpSpPr>
        <p:sp>
          <p:nvSpPr>
            <p:cNvPr id="37" name="テキスト ボックス 36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6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8" name="直線コネクタ 3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367342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367342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367342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367342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367342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67342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38165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7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7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25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7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6478910" y="1831132"/>
            <a:ext cx="1552133" cy="1569660"/>
            <a:chOff x="7054974" y="1200132"/>
            <a:chExt cx="1552133" cy="1569660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200132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2047156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4" name="グループ化 33"/>
          <p:cNvGrpSpPr/>
          <p:nvPr userDrawn="1"/>
        </p:nvGrpSpPr>
        <p:grpSpPr>
          <a:xfrm>
            <a:off x="6478910" y="3343300"/>
            <a:ext cx="1552133" cy="1569660"/>
            <a:chOff x="7054974" y="1248171"/>
            <a:chExt cx="1552133" cy="1569660"/>
          </a:xfrm>
        </p:grpSpPr>
        <p:sp>
          <p:nvSpPr>
            <p:cNvPr id="35" name="テキスト ボックス 34"/>
            <p:cNvSpPr txBox="1"/>
            <p:nvPr userDrawn="1"/>
          </p:nvSpPr>
          <p:spPr>
            <a:xfrm>
              <a:off x="7054974" y="1248171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6" name="直線コネクタ 35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207102" y="3511285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478910" y="4855468"/>
            <a:ext cx="1552133" cy="1569660"/>
            <a:chOff x="7054974" y="1257783"/>
            <a:chExt cx="1552133" cy="1569660"/>
          </a:xfrm>
        </p:grpSpPr>
        <p:sp>
          <p:nvSpPr>
            <p:cNvPr id="39" name="テキスト ボックス 38"/>
            <p:cNvSpPr txBox="1"/>
            <p:nvPr userDrawn="1"/>
          </p:nvSpPr>
          <p:spPr>
            <a:xfrm>
              <a:off x="7054974" y="1257783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0" name="直線コネクタ 39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07102" y="5013841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42" name="グループ化 41"/>
          <p:cNvGrpSpPr/>
          <p:nvPr userDrawn="1"/>
        </p:nvGrpSpPr>
        <p:grpSpPr>
          <a:xfrm>
            <a:off x="6478910" y="6295628"/>
            <a:ext cx="1552133" cy="1569660"/>
            <a:chOff x="7054974" y="1202317"/>
            <a:chExt cx="1552133" cy="1569660"/>
          </a:xfrm>
        </p:grpSpPr>
        <p:sp>
          <p:nvSpPr>
            <p:cNvPr id="43" name="テキスト ボックス 42"/>
            <p:cNvSpPr txBox="1"/>
            <p:nvPr userDrawn="1"/>
          </p:nvSpPr>
          <p:spPr>
            <a:xfrm>
              <a:off x="7054974" y="1202317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4" name="直線コネクタ 43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207102" y="6509467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46" name="グループ化 45"/>
          <p:cNvGrpSpPr/>
          <p:nvPr userDrawn="1"/>
        </p:nvGrpSpPr>
        <p:grpSpPr>
          <a:xfrm>
            <a:off x="6478910" y="7879804"/>
            <a:ext cx="1552133" cy="1569660"/>
            <a:chOff x="7054974" y="1247810"/>
            <a:chExt cx="1552133" cy="1569660"/>
          </a:xfrm>
        </p:grpSpPr>
        <p:sp>
          <p:nvSpPr>
            <p:cNvPr id="47" name="テキスト ボックス 46"/>
            <p:cNvSpPr txBox="1"/>
            <p:nvPr userDrawn="1"/>
          </p:nvSpPr>
          <p:spPr>
            <a:xfrm>
              <a:off x="7054974" y="1247810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8" name="直線コネクタ 47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207102" y="8048150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3539384"/>
            <a:ext cx="6192688" cy="4124396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62551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8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1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1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6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3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719950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839244"/>
            <a:ext cx="15913768" cy="5616624"/>
          </a:xfrm>
        </p:spPr>
        <p:txBody>
          <a:bodyPr anchor="ctr">
            <a:noAutofit/>
          </a:bodyPr>
          <a:lstStyle>
            <a:lvl1pPr algn="l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50507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883" y="2047156"/>
            <a:ext cx="3468257" cy="7200800"/>
          </a:xfrm>
          <a:prstGeom prst="rect">
            <a:avLst/>
          </a:prstGeom>
        </p:spPr>
      </p:pic>
      <p:sp>
        <p:nvSpPr>
          <p:cNvPr id="9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3919364"/>
            <a:ext cx="103331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766942" y="4639444"/>
            <a:ext cx="10333148" cy="28083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3038248" y="2983260"/>
            <a:ext cx="3008614" cy="5415505"/>
          </a:xfrm>
          <a:solidFill>
            <a:schemeClr val="tx1">
              <a:lumMod val="65000"/>
            </a:schemeClr>
          </a:solidFill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64858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  <p:bldP spid="11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3990999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4783460"/>
            <a:ext cx="9181020" cy="230425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78703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2263180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3055641"/>
            <a:ext cx="9181020" cy="215986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07215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16633551" cy="518537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08961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6799684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19764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59230" y="6800479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59230" y="7520559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9359527" y="2263180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7884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allAtOnce"/>
      <p:bldP spid="12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4" y="2263178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46262" y="6367639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6943702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038548" y="2263179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894236" y="6367640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94236" y="6943703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814" y="2263180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143502" y="6367641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143502" y="6943704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13535990" y="2263181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3391678" y="6367642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91678" y="6943705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19908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7735788"/>
            <a:ext cx="13557478" cy="1440161"/>
          </a:xfrm>
        </p:spPr>
        <p:txBody>
          <a:bodyPr anchor="b">
            <a:noAutofit/>
          </a:bodyPr>
          <a:lstStyle>
            <a:lvl1pPr algn="l">
              <a:defRPr sz="7200" kern="0" spc="2000" baseline="0"/>
            </a:lvl1pPr>
          </a:lstStyle>
          <a:p>
            <a:r>
              <a:rPr kumimoji="1" lang="en-US" altLang="ja-JP" dirty="0"/>
              <a:t>SECTION TITLE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8310" y="8959702"/>
            <a:ext cx="13464495" cy="575841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2800" spc="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672671" y="6743196"/>
            <a:ext cx="661574" cy="1728192"/>
            <a:chOff x="4012746" y="1615108"/>
            <a:chExt cx="661574" cy="1728192"/>
          </a:xfrm>
        </p:grpSpPr>
        <p:cxnSp>
          <p:nvCxnSpPr>
            <p:cNvPr id="6" name="直線コネクタ 5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2173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4246662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4246662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790278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246365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246365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519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743606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743606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9287222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2743309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2743309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25762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2551210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838950" y="2263181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6622926" y="2263180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4999482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38950" y="4711453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8" name="直線コネクタ 17"/>
          <p:cNvCxnSpPr/>
          <p:nvPr userDrawn="1"/>
        </p:nvCxnSpPr>
        <p:spPr>
          <a:xfrm>
            <a:off x="6622926" y="4711452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90278" y="7447753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838950" y="7159724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6622926" y="7159723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499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0828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8731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 flipH="1">
            <a:off x="108731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38890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66793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4" name="直線コネクタ 23"/>
          <p:cNvCxnSpPr/>
          <p:nvPr userDrawn="1"/>
        </p:nvCxnSpPr>
        <p:spPr>
          <a:xfrm flipH="1">
            <a:off x="666793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96952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224855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7" name="直線コネクタ 26"/>
          <p:cNvCxnSpPr/>
          <p:nvPr userDrawn="1"/>
        </p:nvCxnSpPr>
        <p:spPr>
          <a:xfrm flipH="1">
            <a:off x="1224855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5014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552696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7667042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0781388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13895734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21049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3600400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184000" y="2263180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1375454" y="2263180"/>
            <a:ext cx="547260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5184000" y="5359524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86139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2" grpId="0" animBg="1"/>
      <p:bldP spid="14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5" name="山形 4"/>
          <p:cNvSpPr/>
          <p:nvPr userDrawn="1"/>
        </p:nvSpPr>
        <p:spPr>
          <a:xfrm>
            <a:off x="862286" y="3703340"/>
            <a:ext cx="4464496" cy="1091326"/>
          </a:xfrm>
          <a:prstGeom prst="chevron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4990480" y="3703340"/>
            <a:ext cx="4464496" cy="1091326"/>
          </a:xfrm>
          <a:prstGeom prst="chevron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9118674" y="3692134"/>
            <a:ext cx="4464496" cy="1091326"/>
          </a:xfrm>
          <a:prstGeom prst="chevron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山形 9"/>
          <p:cNvSpPr/>
          <p:nvPr userDrawn="1"/>
        </p:nvSpPr>
        <p:spPr>
          <a:xfrm>
            <a:off x="13246869" y="3703340"/>
            <a:ext cx="4464496" cy="1091326"/>
          </a:xfrm>
          <a:prstGeom prst="chevron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438349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18270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822932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566543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694737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46729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975188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3103646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14857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8" grpId="0" animBg="1"/>
      <p:bldP spid="9" grpId="0" animBg="1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366342" y="2623220"/>
            <a:ext cx="6120680" cy="612068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2117625" y="4148759"/>
            <a:ext cx="4618114" cy="461811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3022526" y="5935589"/>
            <a:ext cx="2808312" cy="28083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 userDrawn="1"/>
        </p:nvCxnSpPr>
        <p:spPr>
          <a:xfrm flipV="1">
            <a:off x="9142413" y="247059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18472" y="238355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318472" y="316060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21" name="直線コネクタ 20"/>
          <p:cNvCxnSpPr/>
          <p:nvPr userDrawn="1"/>
        </p:nvCxnSpPr>
        <p:spPr>
          <a:xfrm flipV="1">
            <a:off x="5974854" y="333469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 flipV="1">
            <a:off x="9145513" y="472648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321572" y="463944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21572" y="541649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26" name="直線コネクタ 20"/>
          <p:cNvCxnSpPr/>
          <p:nvPr userDrawn="1"/>
        </p:nvCxnSpPr>
        <p:spPr>
          <a:xfrm flipV="1">
            <a:off x="5977954" y="559058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 userDrawn="1"/>
        </p:nvCxnSpPr>
        <p:spPr>
          <a:xfrm flipV="1">
            <a:off x="9142413" y="7030744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18472" y="6943700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318472" y="7720752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30" name="直線コネクタ 20"/>
          <p:cNvCxnSpPr/>
          <p:nvPr userDrawn="1"/>
        </p:nvCxnSpPr>
        <p:spPr>
          <a:xfrm>
            <a:off x="4750718" y="7339745"/>
            <a:ext cx="4391695" cy="5550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3022526" y="30297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3022526" y="48299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058530" y="699018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1243098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9" grpId="0" animBg="1"/>
      <p:bldP spid="10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アーチ 6"/>
          <p:cNvSpPr/>
          <p:nvPr userDrawn="1"/>
        </p:nvSpPr>
        <p:spPr>
          <a:xfrm>
            <a:off x="5830838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アーチ 30"/>
          <p:cNvSpPr/>
          <p:nvPr userDrawn="1"/>
        </p:nvSpPr>
        <p:spPr>
          <a:xfrm rot="5400000">
            <a:off x="5902846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10800000">
            <a:off x="5902846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アーチ 35"/>
          <p:cNvSpPr/>
          <p:nvPr userDrawn="1"/>
        </p:nvSpPr>
        <p:spPr>
          <a:xfrm rot="16200000">
            <a:off x="5830838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7" name="直線コネクタ 36"/>
          <p:cNvCxnSpPr/>
          <p:nvPr userDrawn="1"/>
        </p:nvCxnSpPr>
        <p:spPr>
          <a:xfrm flipV="1">
            <a:off x="12639555" y="2335188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2815614" y="2390092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2815614" y="3167144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0" name="直線コネクタ 39"/>
          <p:cNvCxnSpPr/>
          <p:nvPr userDrawn="1"/>
        </p:nvCxnSpPr>
        <p:spPr>
          <a:xfrm flipV="1">
            <a:off x="12629212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2805271" y="7030744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2805271" y="7807796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3" name="直線コネクタ 42"/>
          <p:cNvCxnSpPr/>
          <p:nvPr userDrawn="1"/>
        </p:nvCxnSpPr>
        <p:spPr>
          <a:xfrm flipV="1">
            <a:off x="5593114" y="2384184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40581" y="2407196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40581" y="3184248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6" name="直線コネクタ 45"/>
          <p:cNvCxnSpPr/>
          <p:nvPr userDrawn="1"/>
        </p:nvCxnSpPr>
        <p:spPr>
          <a:xfrm flipV="1">
            <a:off x="5582771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238" y="7047848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238" y="7824900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791278" y="3701272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791278" y="7157656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6334894" y="3703340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334894" y="7159724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cxnSp>
        <p:nvCxnSpPr>
          <p:cNvPr id="11" name="直線コネクタ 10"/>
          <p:cNvCxnSpPr>
            <a:stCxn id="49" idx="3"/>
          </p:cNvCxnSpPr>
          <p:nvPr userDrawn="1"/>
        </p:nvCxnSpPr>
        <p:spPr>
          <a:xfrm flipV="1">
            <a:off x="11806147" y="3358336"/>
            <a:ext cx="833408" cy="7040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10"/>
          <p:cNvCxnSpPr>
            <a:stCxn id="50" idx="3"/>
          </p:cNvCxnSpPr>
          <p:nvPr userDrawn="1"/>
        </p:nvCxnSpPr>
        <p:spPr>
          <a:xfrm>
            <a:off x="11806147" y="7518730"/>
            <a:ext cx="823065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10"/>
          <p:cNvCxnSpPr/>
          <p:nvPr userDrawn="1"/>
        </p:nvCxnSpPr>
        <p:spPr>
          <a:xfrm flipV="1">
            <a:off x="5593114" y="7518730"/>
            <a:ext cx="741780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1" idx="1"/>
          </p:cNvCxnSpPr>
          <p:nvPr userDrawn="1"/>
        </p:nvCxnSpPr>
        <p:spPr>
          <a:xfrm rot="10800000">
            <a:off x="5593114" y="3358336"/>
            <a:ext cx="741780" cy="7060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4414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5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31" grpId="0" animBg="1"/>
      <p:bldP spid="35" grpId="0" animBg="1"/>
      <p:bldP spid="36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6985000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063086" y="2743594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63086" y="3520646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66186" y="5806608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066186" y="6583660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831735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263181"/>
            <a:ext cx="16633848" cy="51845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25357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1111052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HISTORY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574254" y="462980"/>
            <a:ext cx="661574" cy="1728192"/>
            <a:chOff x="4012746" y="1615108"/>
            <a:chExt cx="661574" cy="1728192"/>
          </a:xfrm>
        </p:grpSpPr>
        <p:cxnSp>
          <p:nvCxnSpPr>
            <p:cNvPr id="5" name="直線コネクタ 4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503246" y="82302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503246" y="190314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8891972" y="4315408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3919364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4999484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694370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802382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897136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0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9433048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367342" y="2983260"/>
            <a:ext cx="7125692" cy="2088232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367342" y="4984448"/>
            <a:ext cx="7125692" cy="33994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807304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50" y="2362191"/>
            <a:ext cx="11985332" cy="6741749"/>
          </a:xfrm>
          <a:prstGeom prst="rect">
            <a:avLst/>
          </a:prstGeom>
        </p:spPr>
      </p:pic>
      <p:sp>
        <p:nvSpPr>
          <p:cNvPr id="7" name="涙形 6"/>
          <p:cNvSpPr/>
          <p:nvPr userDrawn="1"/>
        </p:nvSpPr>
        <p:spPr>
          <a:xfrm rot="8100000">
            <a:off x="1896976" y="422705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276723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4" name="涙形 13"/>
          <p:cNvSpPr/>
          <p:nvPr userDrawn="1"/>
        </p:nvSpPr>
        <p:spPr>
          <a:xfrm rot="8100000">
            <a:off x="3286137" y="673241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35423" y="527259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涙形 15"/>
          <p:cNvSpPr/>
          <p:nvPr userDrawn="1"/>
        </p:nvSpPr>
        <p:spPr>
          <a:xfrm rot="8100000">
            <a:off x="6349623" y="6121606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098909" y="4661783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涙形 17"/>
          <p:cNvSpPr/>
          <p:nvPr userDrawn="1"/>
        </p:nvSpPr>
        <p:spPr>
          <a:xfrm rot="8100000">
            <a:off x="5977936" y="3734174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727222" y="2274351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0" name="涙形 19"/>
          <p:cNvSpPr/>
          <p:nvPr userDrawn="1"/>
        </p:nvSpPr>
        <p:spPr>
          <a:xfrm rot="8100000">
            <a:off x="9291965" y="4148618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041251" y="2688795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2" name="涙形 21"/>
          <p:cNvSpPr/>
          <p:nvPr userDrawn="1"/>
        </p:nvSpPr>
        <p:spPr>
          <a:xfrm rot="8100000">
            <a:off x="10539813" y="6994463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289099" y="5534640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527582" y="2767236"/>
            <a:ext cx="5184576" cy="20771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527582" y="4757356"/>
            <a:ext cx="5184576" cy="35544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577037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00"/>
                            </p:stCondLst>
                            <p:childTnLst>
                              <p:par>
                                <p:cTn id="22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300"/>
                            </p:stCondLst>
                            <p:childTnLst>
                              <p:par>
                                <p:cTn id="31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00"/>
                            </p:stCondLst>
                            <p:childTnLst>
                              <p:par>
                                <p:cTn id="40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100"/>
                            </p:stCondLst>
                            <p:childTnLst>
                              <p:par>
                                <p:cTn id="49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9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1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82302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190314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4243400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3847356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4927476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589208" y="694370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02246" y="802382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7122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2503" y="175245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174951" y="174948"/>
            <a:ext cx="8856687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142206" y="4207396"/>
            <a:ext cx="6480720" cy="590465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6766942" y="4207396"/>
            <a:ext cx="288032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6766942" y="7303740"/>
            <a:ext cx="11377264" cy="280831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3175654" y="174948"/>
            <a:ext cx="4968552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863286" y="4423420"/>
            <a:ext cx="8280920" cy="1368152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7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863286" y="5647556"/>
            <a:ext cx="8280920" cy="129614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199651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28411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1263127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3351359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5439591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 userDrawn="1"/>
        </p:nvGrpSpPr>
        <p:grpSpPr>
          <a:xfrm>
            <a:off x="6838950" y="7527823"/>
            <a:ext cx="1552133" cy="1728192"/>
            <a:chOff x="7054974" y="1111052"/>
            <a:chExt cx="1552133" cy="1728192"/>
          </a:xfrm>
        </p:grpSpPr>
        <p:sp>
          <p:nvSpPr>
            <p:cNvPr id="21" name="テキスト ボックス 2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2" name="直線コネクタ 2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1176083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1953135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3247650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024702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5319217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096269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567142" y="739078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567142" y="816783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80339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2974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11746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2110558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4198790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6287022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202351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280056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4095081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872133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6166648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943700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6367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14230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0278" y="4274836"/>
            <a:ext cx="5904656" cy="1354388"/>
          </a:xfrm>
          <a:prstGeom prst="rect">
            <a:avLst/>
          </a:prstGeom>
        </p:spPr>
        <p:txBody>
          <a:bodyPr anchor="t"/>
          <a:lstStyle>
            <a:lvl1pPr algn="r">
              <a:defRPr sz="7200" spc="600" baseline="0"/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7555502" y="3991372"/>
            <a:ext cx="10372680" cy="17666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6838950" y="391936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91301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0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318964"/>
            <a:ext cx="16457772" cy="915119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4123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98" r:id="rId2"/>
    <p:sldLayoutId id="2147483665" r:id="rId3"/>
    <p:sldLayoutId id="2147483673" r:id="rId4"/>
    <p:sldLayoutId id="2147483674" r:id="rId5"/>
    <p:sldLayoutId id="2147483672" r:id="rId6"/>
    <p:sldLayoutId id="2147483679" r:id="rId7"/>
    <p:sldLayoutId id="2147483680" r:id="rId8"/>
    <p:sldLayoutId id="2147483686" r:id="rId9"/>
    <p:sldLayoutId id="2147483685" r:id="rId10"/>
    <p:sldLayoutId id="2147483696" r:id="rId11"/>
    <p:sldLayoutId id="2147483701" r:id="rId12"/>
    <p:sldLayoutId id="2147483703" r:id="rId13"/>
    <p:sldLayoutId id="2147483702" r:id="rId14"/>
  </p:sldLayoutIdLst>
  <p:transition spd="med">
    <p:pull/>
  </p:transition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0"/>
            <a:ext cx="16457772" cy="1234083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</p:spPr>
        <p:txBody>
          <a:bodyPr vert="horz" lIns="163275" tIns="81638" rIns="163275" bIns="81638" rtlCol="0" anchor="b"/>
          <a:lstStyle>
            <a:lvl1pPr algn="ctr">
              <a:defRPr sz="21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09311" y="9638928"/>
            <a:ext cx="1050919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6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1162075"/>
            <a:ext cx="18286413" cy="57606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</a:schemeClr>
              </a:gs>
              <a:gs pos="39000">
                <a:schemeClr val="bg1">
                  <a:alpha val="54000"/>
                </a:schemeClr>
              </a:gs>
              <a:gs pos="74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17280110" y="9638928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45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0" r:id="rId2"/>
    <p:sldLayoutId id="2147483676" r:id="rId3"/>
    <p:sldLayoutId id="2147483688" r:id="rId4"/>
    <p:sldLayoutId id="2147483689" r:id="rId5"/>
    <p:sldLayoutId id="2147483700" r:id="rId6"/>
    <p:sldLayoutId id="2147483695" r:id="rId7"/>
    <p:sldLayoutId id="2147483677" r:id="rId8"/>
    <p:sldLayoutId id="2147483667" r:id="rId9"/>
    <p:sldLayoutId id="2147483683" r:id="rId10"/>
    <p:sldLayoutId id="2147483666" r:id="rId11"/>
    <p:sldLayoutId id="2147483691" r:id="rId12"/>
    <p:sldLayoutId id="2147483675" r:id="rId13"/>
    <p:sldLayoutId id="2147483682" r:id="rId14"/>
    <p:sldLayoutId id="2147483668" r:id="rId15"/>
    <p:sldLayoutId id="2147483687" r:id="rId16"/>
    <p:sldLayoutId id="2147483669" r:id="rId17"/>
    <p:sldLayoutId id="2147483678" r:id="rId18"/>
    <p:sldLayoutId id="2147483670" r:id="rId19"/>
    <p:sldLayoutId id="2147483671" r:id="rId20"/>
    <p:sldLayoutId id="2147483681" r:id="rId21"/>
    <p:sldLayoutId id="2147483690" r:id="rId22"/>
    <p:sldLayoutId id="2147483692" r:id="rId23"/>
    <p:sldLayoutId id="2147483693" r:id="rId24"/>
    <p:sldLayoutId id="2147483694" r:id="rId25"/>
    <p:sldLayoutId id="2147483699" r:id="rId26"/>
    <p:sldLayoutId id="2147483697" r:id="rId27"/>
  </p:sldLayoutIdLst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 animBg="1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CP</a:t>
            </a:r>
            <a:r>
              <a:rPr lang="en-US" altLang="ja-JP" dirty="0">
                <a:solidFill>
                  <a:schemeClr val="accent1"/>
                </a:solidFill>
              </a:rPr>
              <a:t>O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Festival de Cannes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Axel Bertrand -  Pierre-Elliot </a:t>
            </a:r>
            <a:r>
              <a:rPr kumimoji="1" lang="en-US" altLang="ja-JP" dirty="0" err="1"/>
              <a:t>Thiboud</a:t>
            </a:r>
            <a:r>
              <a:rPr lang="en-US" altLang="ja-JP" dirty="0"/>
              <a:t> – Maxime </a:t>
            </a:r>
            <a:r>
              <a:rPr lang="en-US" altLang="ja-JP" dirty="0" err="1"/>
              <a:t>Borel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921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E180D4A7-C9FB-4DFB-919C-405C955672EB}">
      <p14:showEvtLst xmlns:p14="http://schemas.microsoft.com/office/powerpoint/2010/main">
        <p14:playEvt time="2365" objId="15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7"/>
          <p:cNvSpPr>
            <a:spLocks noGrp="1"/>
          </p:cNvSpPr>
          <p:nvPr>
            <p:ph type="title"/>
          </p:nvPr>
        </p:nvSpPr>
        <p:spPr>
          <a:xfrm>
            <a:off x="914320" y="4063380"/>
            <a:ext cx="16457772" cy="2520280"/>
          </a:xfrm>
        </p:spPr>
        <p:txBody>
          <a:bodyPr/>
          <a:lstStyle/>
          <a:p>
            <a:r>
              <a:rPr lang="fr-FR" dirty="0"/>
              <a:t>Module</a:t>
            </a:r>
            <a:br>
              <a:rPr lang="fr-FR" dirty="0"/>
            </a:br>
            <a:r>
              <a:rPr lang="fr-FR" dirty="0"/>
              <a:t>‘Gestion VIP’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7237075" y="9639300"/>
            <a:ext cx="1049338" cy="547688"/>
          </a:xfrm>
          <a:prstGeom prst="rect">
            <a:avLst/>
          </a:prstGeom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070632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‘Gestion VIP’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Présentation de </a:t>
            </a:r>
            <a:r>
              <a:rPr lang="fr-FR" dirty="0" err="1"/>
              <a:t>Bootstrap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4318670" y="2839244"/>
            <a:ext cx="10153128" cy="547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Vidéo 2 - Maxime</a:t>
            </a:r>
          </a:p>
        </p:txBody>
      </p:sp>
      <p:sp>
        <p:nvSpPr>
          <p:cNvPr id="16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7237075" y="9639300"/>
            <a:ext cx="1049338" cy="547688"/>
          </a:xfrm>
          <a:prstGeom prst="rect">
            <a:avLst/>
          </a:prstGeom>
        </p:spPr>
        <p:txBody>
          <a:bodyPr/>
          <a:lstStyle/>
          <a:p>
            <a:fld id="{ECFC2F0C-8EC4-41BD-BF3D-9BF364C2EDEB}" type="slidenum">
              <a:rPr lang="ja-JP" altLang="en-US"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879761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7"/>
          <p:cNvSpPr>
            <a:spLocks noGrp="1"/>
          </p:cNvSpPr>
          <p:nvPr>
            <p:ph type="title"/>
          </p:nvPr>
        </p:nvSpPr>
        <p:spPr>
          <a:xfrm>
            <a:off x="914320" y="4207396"/>
            <a:ext cx="16457772" cy="3744416"/>
          </a:xfrm>
        </p:spPr>
        <p:txBody>
          <a:bodyPr/>
          <a:lstStyle/>
          <a:p>
            <a:r>
              <a:rPr lang="fr-FR" dirty="0"/>
              <a:t>Module</a:t>
            </a:r>
            <a:br>
              <a:rPr lang="fr-FR" dirty="0"/>
            </a:br>
            <a:r>
              <a:rPr lang="fr-FR" dirty="0"/>
              <a:t>‘Planning des projections’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7237075" y="9639300"/>
            <a:ext cx="1049338" cy="547688"/>
          </a:xfrm>
          <a:prstGeom prst="rect">
            <a:avLst/>
          </a:prstGeom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961509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‘Planning des projections’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Présentation des packages</a:t>
            </a:r>
          </a:p>
        </p:txBody>
      </p:sp>
      <p:sp>
        <p:nvSpPr>
          <p:cNvPr id="7" name="Rectangle 6"/>
          <p:cNvSpPr/>
          <p:nvPr/>
        </p:nvSpPr>
        <p:spPr>
          <a:xfrm>
            <a:off x="4318670" y="2839244"/>
            <a:ext cx="10153128" cy="547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Vidéo 3 - Maxime</a:t>
            </a:r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7237075" y="9639300"/>
            <a:ext cx="1049338" cy="547688"/>
          </a:xfrm>
          <a:prstGeom prst="rect">
            <a:avLst/>
          </a:prstGeom>
        </p:spPr>
        <p:txBody>
          <a:bodyPr/>
          <a:lstStyle/>
          <a:p>
            <a:fld id="{E9FEEF85-C64F-45F8-85FD-62D80C733E81}" type="slidenum">
              <a:rPr lang="ja-JP" altLang="en-US"/>
              <a:t>13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397469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gner un rectangle à un seul coin 9"/>
          <p:cNvSpPr/>
          <p:nvPr/>
        </p:nvSpPr>
        <p:spPr>
          <a:xfrm>
            <a:off x="3382566" y="3487316"/>
            <a:ext cx="9649072" cy="4824536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 Métier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‘Planning des projections’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Package ‘</a:t>
            </a:r>
            <a:r>
              <a:rPr lang="fr-FR" dirty="0" err="1"/>
              <a:t>Modele.Métier</a:t>
            </a:r>
            <a:r>
              <a:rPr lang="fr-FR" dirty="0"/>
              <a:t>’</a:t>
            </a:r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7237075" y="9639300"/>
            <a:ext cx="1049338" cy="547688"/>
          </a:xfrm>
          <a:prstGeom prst="rect">
            <a:avLst/>
          </a:prstGeom>
        </p:spPr>
        <p:txBody>
          <a:bodyPr/>
          <a:lstStyle/>
          <a:p>
            <a:fld id="{331BBE91-6604-46D5-BED7-AAD34D0030C9}" type="slidenum">
              <a:rPr lang="ja-JP" altLang="en-US"/>
              <a:t>14</a:t>
            </a:fld>
            <a:endParaRPr lang="ja-JP" altLang="en-US" dirty="0"/>
          </a:p>
        </p:txBody>
      </p:sp>
      <p:sp>
        <p:nvSpPr>
          <p:cNvPr id="9" name="Organigramme : Multidocument 8"/>
          <p:cNvSpPr/>
          <p:nvPr/>
        </p:nvSpPr>
        <p:spPr>
          <a:xfrm>
            <a:off x="4966742" y="5503540"/>
            <a:ext cx="6912768" cy="2376264"/>
          </a:xfrm>
          <a:prstGeom prst="flowChartMultidocumen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Instances de la classe</a:t>
            </a:r>
          </a:p>
        </p:txBody>
      </p:sp>
    </p:spTree>
    <p:extLst>
      <p:ext uri="{BB962C8B-B14F-4D97-AF65-F5344CB8AC3E}">
        <p14:creationId xmlns:p14="http://schemas.microsoft.com/office/powerpoint/2010/main" val="24892045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‘Planning des projections’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Package ‘</a:t>
            </a:r>
            <a:r>
              <a:rPr lang="fr-FR" dirty="0" err="1"/>
              <a:t>Modele.Métier</a:t>
            </a:r>
            <a:r>
              <a:rPr lang="fr-FR" dirty="0"/>
              <a:t>’</a:t>
            </a:r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7237075" y="9639300"/>
            <a:ext cx="1049338" cy="547688"/>
          </a:xfrm>
          <a:prstGeom prst="rect">
            <a:avLst/>
          </a:prstGeom>
        </p:spPr>
        <p:txBody>
          <a:bodyPr/>
          <a:lstStyle/>
          <a:p>
            <a:fld id="{331BBE91-6604-46D5-BED7-AAD34D0030C9}" type="slidenum">
              <a:rPr lang="ja-JP" altLang="en-US"/>
              <a:t>15</a:t>
            </a:fld>
            <a:endParaRPr lang="ja-JP" altLang="en-US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23" y="3127276"/>
            <a:ext cx="4136280" cy="39689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838" y="2409094"/>
            <a:ext cx="6421773" cy="374283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1278" y="2565746"/>
            <a:ext cx="5184576" cy="73335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73104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‘Planning des projections’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Package ‘</a:t>
            </a:r>
            <a:r>
              <a:rPr lang="fr-FR" dirty="0" err="1"/>
              <a:t>Modele.DAO</a:t>
            </a:r>
            <a:r>
              <a:rPr lang="fr-FR" dirty="0"/>
              <a:t>’</a:t>
            </a:r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7237075" y="9639300"/>
            <a:ext cx="1049338" cy="547688"/>
          </a:xfrm>
          <a:prstGeom prst="rect">
            <a:avLst/>
          </a:prstGeom>
        </p:spPr>
        <p:txBody>
          <a:bodyPr/>
          <a:lstStyle/>
          <a:p>
            <a:fld id="{331BBE91-6604-46D5-BED7-AAD34D0030C9}" type="slidenum">
              <a:rPr lang="ja-JP" altLang="en-US"/>
              <a:t>16</a:t>
            </a:fld>
            <a:endParaRPr lang="ja-JP" alt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07" y="3847356"/>
            <a:ext cx="4567365" cy="26642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934" y="2191172"/>
            <a:ext cx="9270851" cy="75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763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7"/>
          <p:cNvSpPr>
            <a:spLocks noGrp="1"/>
          </p:cNvSpPr>
          <p:nvPr>
            <p:ph type="title"/>
          </p:nvPr>
        </p:nvSpPr>
        <p:spPr>
          <a:xfrm>
            <a:off x="914320" y="4063380"/>
            <a:ext cx="16457772" cy="2520280"/>
          </a:xfrm>
        </p:spPr>
        <p:txBody>
          <a:bodyPr/>
          <a:lstStyle/>
          <a:p>
            <a:r>
              <a:rPr lang="fr-FR" dirty="0"/>
              <a:t>Retour sur</a:t>
            </a:r>
            <a:br>
              <a:rPr lang="fr-FR" dirty="0"/>
            </a:br>
            <a:r>
              <a:rPr lang="fr-FR" dirty="0"/>
              <a:t>l’analyse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7237075" y="9639300"/>
            <a:ext cx="1049338" cy="547688"/>
          </a:xfrm>
          <a:prstGeom prst="rect">
            <a:avLst/>
          </a:prstGeom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17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1131999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Retour sur l’analyse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Utilisation des diagrammes</a:t>
            </a:r>
          </a:p>
        </p:txBody>
      </p:sp>
      <p:sp>
        <p:nvSpPr>
          <p:cNvPr id="9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7237075" y="9639300"/>
            <a:ext cx="1049338" cy="547688"/>
          </a:xfrm>
          <a:prstGeom prst="rect">
            <a:avLst/>
          </a:prstGeom>
        </p:spPr>
        <p:txBody>
          <a:bodyPr/>
          <a:lstStyle/>
          <a:p>
            <a:fld id="{9E8A5E58-BB2E-4553-B555-AB72DCEF76FF}" type="slidenum">
              <a:rPr lang="ja-JP" altLang="en-US"/>
              <a:t>18</a:t>
            </a:fld>
            <a:endParaRPr lang="ja-JP" altLang="en-US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22" y="2117081"/>
            <a:ext cx="9505056" cy="44953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492" y="2521026"/>
            <a:ext cx="7704856" cy="4091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864" y="4497853"/>
            <a:ext cx="5846863" cy="37489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304" y="5215508"/>
            <a:ext cx="3467100" cy="4019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406" y="4829745"/>
            <a:ext cx="3933825" cy="4791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39558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Retour sur l’analyse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Utilisation des diagrammes</a:t>
            </a:r>
          </a:p>
        </p:txBody>
      </p:sp>
      <p:sp>
        <p:nvSpPr>
          <p:cNvPr id="9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7237075" y="9639300"/>
            <a:ext cx="1049338" cy="547688"/>
          </a:xfrm>
          <a:prstGeom prst="rect">
            <a:avLst/>
          </a:prstGeom>
        </p:spPr>
        <p:txBody>
          <a:bodyPr/>
          <a:lstStyle/>
          <a:p>
            <a:fld id="{9E8A5E58-BB2E-4553-B555-AB72DCEF76FF}" type="slidenum">
              <a:rPr lang="ja-JP" altLang="en-US"/>
              <a:t>19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5607365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1870398" y="2263180"/>
            <a:ext cx="4536504" cy="1762774"/>
          </a:xfrm>
        </p:spPr>
        <p:txBody>
          <a:bodyPr>
            <a:normAutofit/>
          </a:bodyPr>
          <a:lstStyle/>
          <a:p>
            <a:r>
              <a:rPr lang="fr-FR" dirty="0"/>
              <a:t>Avancement de l’implémentation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5"/>
          </p:nvPr>
        </p:nvSpPr>
        <p:spPr>
          <a:xfrm>
            <a:off x="1870398" y="4550770"/>
            <a:ext cx="4176464" cy="1762773"/>
          </a:xfrm>
        </p:spPr>
        <p:txBody>
          <a:bodyPr/>
          <a:lstStyle/>
          <a:p>
            <a:r>
              <a:rPr lang="fr-FR" dirty="0"/>
              <a:t>Répartition des tâches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7"/>
          </p:nvPr>
        </p:nvSpPr>
        <p:spPr>
          <a:xfrm>
            <a:off x="1870398" y="6838362"/>
            <a:ext cx="4680520" cy="1257466"/>
          </a:xfrm>
        </p:spPr>
        <p:txBody>
          <a:bodyPr/>
          <a:lstStyle/>
          <a:p>
            <a:r>
              <a:rPr lang="fr-FR" dirty="0"/>
              <a:t>Base de données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9"/>
          </p:nvPr>
        </p:nvSpPr>
        <p:spPr>
          <a:xfrm>
            <a:off x="10367342" y="2263180"/>
            <a:ext cx="4248472" cy="1762772"/>
          </a:xfrm>
        </p:spPr>
        <p:txBody>
          <a:bodyPr/>
          <a:lstStyle/>
          <a:p>
            <a:r>
              <a:rPr lang="fr-FR" dirty="0"/>
              <a:t>Module ‘Gestion VIP’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21"/>
          </p:nvPr>
        </p:nvSpPr>
        <p:spPr>
          <a:xfrm>
            <a:off x="10367342" y="4550771"/>
            <a:ext cx="4680520" cy="1762772"/>
          </a:xfrm>
        </p:spPr>
        <p:txBody>
          <a:bodyPr>
            <a:normAutofit/>
          </a:bodyPr>
          <a:lstStyle/>
          <a:p>
            <a:r>
              <a:rPr lang="fr-FR" dirty="0"/>
              <a:t>Module ‘Planning des projections’</a:t>
            </a:r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23"/>
          </p:nvPr>
        </p:nvSpPr>
        <p:spPr>
          <a:xfrm>
            <a:off x="10367342" y="6838362"/>
            <a:ext cx="4680520" cy="1257466"/>
          </a:xfrm>
        </p:spPr>
        <p:txBody>
          <a:bodyPr/>
          <a:lstStyle/>
          <a:p>
            <a:r>
              <a:rPr lang="fr-FR" dirty="0"/>
              <a:t>Retour sur l’analyse</a:t>
            </a:r>
          </a:p>
        </p:txBody>
      </p:sp>
      <p:sp>
        <p:nvSpPr>
          <p:cNvPr id="18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Sommaire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0528044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>
          <a:xfrm>
            <a:off x="914320" y="5071714"/>
            <a:ext cx="16457772" cy="1440161"/>
          </a:xfrm>
        </p:spPr>
        <p:txBody>
          <a:bodyPr/>
          <a:lstStyle/>
          <a:p>
            <a:r>
              <a:rPr kumimoji="1" lang="en-US" altLang="ja-JP" dirty="0"/>
              <a:t>Merci de </a:t>
            </a:r>
            <a:r>
              <a:rPr kumimoji="1" lang="en-US" altLang="ja-JP" dirty="0" err="1"/>
              <a:t>votre</a:t>
            </a:r>
            <a:r>
              <a:rPr kumimoji="1" lang="en-US" altLang="ja-JP" dirty="0"/>
              <a:t> attention!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2"/>
          </p:nvPr>
        </p:nvSpPr>
        <p:spPr>
          <a:xfrm>
            <a:off x="970757" y="6655891"/>
            <a:ext cx="16344898" cy="575841"/>
          </a:xfrm>
        </p:spPr>
        <p:txBody>
          <a:bodyPr/>
          <a:lstStyle/>
          <a:p>
            <a:r>
              <a:rPr kumimoji="1" lang="en-US" altLang="ja-JP" dirty="0"/>
              <a:t>Des Questions?</a:t>
            </a:r>
            <a:endParaRPr kumimoji="1" lang="ja-JP" altLang="en-US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74254" y="462980"/>
            <a:ext cx="4176464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Outro</a:t>
            </a:r>
            <a:r>
              <a:rPr lang="fr-FR" dirty="0"/>
              <a:t> – Maxime</a:t>
            </a:r>
          </a:p>
          <a:p>
            <a:pPr algn="ctr"/>
            <a:r>
              <a:rPr lang="fr-FR" dirty="0"/>
              <a:t>(Sonore)</a:t>
            </a:r>
          </a:p>
        </p:txBody>
      </p:sp>
    </p:spTree>
    <p:extLst>
      <p:ext uri="{BB962C8B-B14F-4D97-AF65-F5344CB8AC3E}">
        <p14:creationId xmlns:p14="http://schemas.microsoft.com/office/powerpoint/2010/main" val="2618515465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7"/>
          <p:cNvSpPr>
            <a:spLocks noGrp="1"/>
          </p:cNvSpPr>
          <p:nvPr>
            <p:ph type="title"/>
          </p:nvPr>
        </p:nvSpPr>
        <p:spPr>
          <a:xfrm>
            <a:off x="914320" y="4063380"/>
            <a:ext cx="16457772" cy="2520280"/>
          </a:xfrm>
        </p:spPr>
        <p:txBody>
          <a:bodyPr/>
          <a:lstStyle/>
          <a:p>
            <a:r>
              <a:rPr lang="fr-FR" dirty="0"/>
              <a:t>Avancement de l’implémentation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7237075" y="9639300"/>
            <a:ext cx="1049338" cy="547688"/>
          </a:xfrm>
          <a:prstGeom prst="rect">
            <a:avLst/>
          </a:prstGeom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4193635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Avancement de l’implémentation</a:t>
            </a:r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7D07EAA8-54ED-4FE6-A9D8-1FFA23BF17AA}" type="slidenum">
              <a:rPr lang="ja-JP" altLang="en-US" smtClean="0"/>
              <a:t>4</a:t>
            </a:fld>
            <a:endParaRPr lang="ja-JP" altLang="en-US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Ce qui fonctionne (ou presque)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Module ‘Gestion VIP’</a:t>
            </a:r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dirty="0"/>
              <a:t>Connexion à la Base de données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dirty="0"/>
              <a:t>Ajout, modification et suppression de VIPs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dirty="0"/>
              <a:t>Ajout, modification et suppression d’échanges VIP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dirty="0"/>
              <a:t>Ajout d’actions entreprise</a:t>
            </a:r>
          </a:p>
          <a:p>
            <a:endParaRPr lang="fr-FR" dirty="0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/>
              <a:t>Module ‘Planning des projections’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dirty="0"/>
              <a:t>Génération automatique du planning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dirty="0"/>
              <a:t>Connexion à la Base de données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dirty="0"/>
              <a:t>Récupération des données de la BD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651974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Avancement de l’implémentation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060DEFC8-152A-4ACD-9DC3-581F76F54EB8}" type="slidenum">
              <a:rPr lang="ja-JP" altLang="en-US" smtClean="0"/>
              <a:t>5</a:t>
            </a:fld>
            <a:endParaRPr lang="ja-JP" altLang="en-US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Ce qui ne fonctionne pas</a:t>
            </a:r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Module ‘Gestion VIP’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dirty="0"/>
              <a:t>Modification et suppression d’actions entreprise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dirty="0"/>
              <a:t>Quelques détails au niveau de l’IHM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/>
              <a:t>Module ‘Planning des projections’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dirty="0"/>
              <a:t>Affichage du calendrier avec </a:t>
            </a:r>
            <a:r>
              <a:rPr lang="fr-FR" dirty="0" err="1"/>
              <a:t>Bizcal</a:t>
            </a:r>
            <a:endParaRPr lang="fr-FR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dirty="0"/>
              <a:t>Générer un planning automatiquement avec des contraintes plus précises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dirty="0"/>
              <a:t>Gérer les contraintes lors de l’ajout et modification d’un projection</a:t>
            </a:r>
          </a:p>
        </p:txBody>
      </p:sp>
    </p:spTree>
    <p:extLst>
      <p:ext uri="{BB962C8B-B14F-4D97-AF65-F5344CB8AC3E}">
        <p14:creationId xmlns:p14="http://schemas.microsoft.com/office/powerpoint/2010/main" val="316260218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7"/>
          <p:cNvSpPr>
            <a:spLocks noGrp="1"/>
          </p:cNvSpPr>
          <p:nvPr>
            <p:ph type="title"/>
          </p:nvPr>
        </p:nvSpPr>
        <p:spPr>
          <a:xfrm>
            <a:off x="914320" y="4063380"/>
            <a:ext cx="16457772" cy="2520280"/>
          </a:xfrm>
        </p:spPr>
        <p:txBody>
          <a:bodyPr/>
          <a:lstStyle/>
          <a:p>
            <a:r>
              <a:rPr lang="fr-FR" dirty="0"/>
              <a:t>Répartition</a:t>
            </a:r>
            <a:br>
              <a:rPr lang="fr-FR" dirty="0"/>
            </a:br>
            <a:r>
              <a:rPr lang="fr-FR" dirty="0"/>
              <a:t>des tâches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7237075" y="9639300"/>
            <a:ext cx="1049338" cy="547688"/>
          </a:xfrm>
          <a:prstGeom prst="rect">
            <a:avLst/>
          </a:prstGeom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207798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des tâches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Axel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PHP, HTML, CSS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Gestion des VIPs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Gestions des échanges VIP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Gestion des actions entreprise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Maxime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/>
              <a:t>Pierre-</a:t>
            </a:r>
          </a:p>
          <a:p>
            <a:r>
              <a:rPr lang="fr-FR" dirty="0"/>
              <a:t>Elliott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7237075" y="9639300"/>
            <a:ext cx="1049338" cy="547688"/>
          </a:xfrm>
          <a:prstGeom prst="rect">
            <a:avLst/>
          </a:prstGeom>
        </p:spPr>
        <p:txBody>
          <a:bodyPr/>
          <a:lstStyle/>
          <a:p>
            <a:fld id="{A30448D5-5B53-4664-BB57-FB074CE17C3B}" type="slidenum">
              <a:rPr lang="ja-JP" altLang="en-US"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694316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7"/>
          <p:cNvSpPr>
            <a:spLocks noGrp="1"/>
          </p:cNvSpPr>
          <p:nvPr>
            <p:ph type="title"/>
          </p:nvPr>
        </p:nvSpPr>
        <p:spPr>
          <a:xfrm>
            <a:off x="914320" y="4063380"/>
            <a:ext cx="16457772" cy="2520280"/>
          </a:xfrm>
        </p:spPr>
        <p:txBody>
          <a:bodyPr/>
          <a:lstStyle/>
          <a:p>
            <a:r>
              <a:rPr lang="fr-FR" dirty="0"/>
              <a:t>Base de</a:t>
            </a:r>
            <a:br>
              <a:rPr lang="fr-FR" dirty="0"/>
            </a:br>
            <a:r>
              <a:rPr lang="fr-FR" dirty="0"/>
              <a:t>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7237075" y="9639300"/>
            <a:ext cx="1049338" cy="547688"/>
          </a:xfrm>
          <a:prstGeom prst="rect">
            <a:avLst/>
          </a:prstGeom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739537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 de données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Présentation de la Base</a:t>
            </a:r>
          </a:p>
        </p:txBody>
      </p:sp>
      <p:sp>
        <p:nvSpPr>
          <p:cNvPr id="7" name="Rectangle 6"/>
          <p:cNvSpPr/>
          <p:nvPr/>
        </p:nvSpPr>
        <p:spPr>
          <a:xfrm>
            <a:off x="4318670" y="2839244"/>
            <a:ext cx="10153128" cy="547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Vidéo 1 - Maxime</a:t>
            </a:r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7237075" y="9639300"/>
            <a:ext cx="1049338" cy="547688"/>
          </a:xfrm>
          <a:prstGeom prst="rect">
            <a:avLst/>
          </a:prstGeom>
        </p:spPr>
        <p:txBody>
          <a:bodyPr/>
          <a:lstStyle/>
          <a:p>
            <a:fld id="{87B90AB0-8112-4198-A8AB-FFAEB4148094}" type="slidenum">
              <a:rPr lang="ja-JP" altLang="en-US"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852959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itle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7BCFF5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7BCFF5"/>
      </a:hlink>
      <a:folHlink>
        <a:srgbClr val="25AFEE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7BCFF5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7BCFF5"/>
      </a:hlink>
      <a:folHlink>
        <a:srgbClr val="25AFEE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300</Words>
  <Application>Microsoft Office PowerPoint</Application>
  <PresentationFormat>Personnalisé</PresentationFormat>
  <Paragraphs>95</Paragraphs>
  <Slides>20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20</vt:i4>
      </vt:variant>
    </vt:vector>
  </HeadingPairs>
  <TitlesOfParts>
    <vt:vector size="28" baseType="lpstr">
      <vt:lpstr>ＭＳ Ｐゴシック</vt:lpstr>
      <vt:lpstr>Arial</vt:lpstr>
      <vt:lpstr>Calibri</vt:lpstr>
      <vt:lpstr>Crimson Text</vt:lpstr>
      <vt:lpstr>Spica Neue</vt:lpstr>
      <vt:lpstr>Wingdings</vt:lpstr>
      <vt:lpstr>Title</vt:lpstr>
      <vt:lpstr>Contents</vt:lpstr>
      <vt:lpstr>CPOA</vt:lpstr>
      <vt:lpstr>Sommaire</vt:lpstr>
      <vt:lpstr>Avancement de l’implémentation</vt:lpstr>
      <vt:lpstr>Avancement de l’implémentation</vt:lpstr>
      <vt:lpstr>Avancement de l’implémentation</vt:lpstr>
      <vt:lpstr>Répartition des tâches</vt:lpstr>
      <vt:lpstr>Répartition des tâches</vt:lpstr>
      <vt:lpstr>Base de données</vt:lpstr>
      <vt:lpstr>Base de données</vt:lpstr>
      <vt:lpstr>Module ‘Gestion VIP’</vt:lpstr>
      <vt:lpstr>Module ‘Gestion VIP’</vt:lpstr>
      <vt:lpstr>Module ‘Planning des projections’</vt:lpstr>
      <vt:lpstr>Module ‘Planning des projections’</vt:lpstr>
      <vt:lpstr>Module ‘Planning des projections’</vt:lpstr>
      <vt:lpstr>Module ‘Planning des projections’</vt:lpstr>
      <vt:lpstr>Module ‘Planning des projections’</vt:lpstr>
      <vt:lpstr>Retour sur l’analyse</vt:lpstr>
      <vt:lpstr>Retour sur l’analyse</vt:lpstr>
      <vt:lpstr>Retour sur l’analyse</vt:lpstr>
      <vt:lpstr>Merci de votre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Scheat</dc:title>
  <dc:creator>Jun</dc:creator>
  <cp:lastModifiedBy>Axel</cp:lastModifiedBy>
  <cp:revision>90</cp:revision>
  <dcterms:created xsi:type="dcterms:W3CDTF">2015-02-26T15:14:38Z</dcterms:created>
  <dcterms:modified xsi:type="dcterms:W3CDTF">2017-01-16T19:23:52Z</dcterms:modified>
</cp:coreProperties>
</file>