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44181-278B-4680-B3D2-CCEB098BA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9EFF7D8-0BA5-46C6-9E77-62DADB286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2E3C05-644B-4F0D-9404-B3EAF74B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06024-8471-405C-8908-30C224ED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5345A6-379F-44CB-B6F7-3172C669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8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AEC23-7AC6-4B78-A646-7FA41298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2DB444-8B59-4BB2-B2FA-32AC6D9B81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43DBD5-5B0A-44E6-8455-F0BC56D5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31A243-9576-438F-A1A0-A0B0878E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37B944-6664-43B0-B0BE-506CE495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621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0718D4-6A69-417D-B42F-0D272852D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BD14DF-114A-4972-BD5A-5198F6652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AAC4FD-3144-4249-ABED-25F0C44FE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FF6B2-5257-4F17-9C0F-667745EE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784680-B859-4EBD-8D8C-9E914AD6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12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24456-2AD7-46D0-81DB-7499D2C4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18A440-1D72-4966-A6C4-95D0170C4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D19C61-AE87-4CE4-8C5A-A2F56AB8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5407BF-176D-48C5-BC32-1447EAFE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A2EF94-05CB-45A6-A374-AB0E65D0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585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979EF-A9F1-46E9-8889-4AD4D026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30A42A-7E86-4CC1-9051-BE424C30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EAE4679-5E1E-4604-ACD3-167463260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96D78C-CA79-496D-8D90-7A4A278A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C70D60-E85C-4647-A92D-FD5EED4B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3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815D8-2998-4AEB-B221-D226B2E2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B5FAC8-3CBC-4B49-8B21-153394437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24A221-B1F1-40F0-AE35-E8EAF6570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BEAE12-6F3C-4651-93C8-55B6F9836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B0E90-3078-4B9B-9CA1-615A6B0A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787E6D-9FEB-4C43-AD1F-50292F64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08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68DCDD-97A9-4F1A-8C0D-A9C44AD3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EB87-CA98-4B5E-BDC1-DB96B6AE9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A679D04-A192-49D0-94A8-217B0E45C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66BE5E-C563-40BD-84FD-80D7F871B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649CEA-B989-4710-89EE-FFDB0D0B3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B49B6E-C310-4874-8624-3DC55CF4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A6BA34-44AA-40B8-8353-5626147E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1600C3-3E91-4604-A57B-7368CE8CE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85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8E1B0-A0EC-4BEB-8247-4E5ACB2E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D50362-16AB-4642-9B1D-6150D1F59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AA2E0DE-BD91-4529-86C9-4294518B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08DAD0D-D2BB-4BB5-BAAB-6D367F2C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9305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C1EC93-5DC6-42E0-B3EA-2252FF43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B6995B-A0D9-4138-B36B-A6B21BC0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8727F8-DF42-4CEB-A992-765CE31C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32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77953-DB49-4FCB-B5F9-4072920E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0A8883-ECF2-486F-9330-301B73FE9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BEC0F42-B61C-4DE0-B33B-A18827E50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5ABC393-C2C8-42F0-9E64-44FB8A080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B6BF6A-F59F-446F-ACB5-9DF457EA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4F397E-49B0-435F-9711-0163E5FC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027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17FD80-50E6-45B8-B48B-F1C5A32D5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35F5913-156A-46A0-9441-C47DD7E1B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5636E8-553F-4603-A1AD-6E272B0D4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516182-EF0A-416B-BA06-27E4B7FBA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5CA3BC-9E60-4CBC-B8F2-875EDA39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791EDA-4924-41B6-A286-5416EEBA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1391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C7A4240-1954-4885-9D43-7DD14A00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2646BA-0335-4B23-88F3-887ED5530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4A38B-6F75-4E1D-BA29-8AF425322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7064C-23AB-49F6-9F46-273E1D122F84}" type="datetimeFigureOut">
              <a:rPr lang="fr-FR" smtClean="0"/>
              <a:t>21/05/2020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629A73-FC7D-4B47-8169-88BC292CF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912224-C675-4660-B987-987F8D84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45C62-9CFF-4FFF-B69E-3B967FC365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356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3363840-195D-4343-A6B3-A13E312288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" y="597853"/>
            <a:ext cx="4378960" cy="35779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one de texte 18">
            <a:extLst>
              <a:ext uri="{FF2B5EF4-FFF2-40B4-BE49-F238E27FC236}">
                <a16:creationId xmlns:a16="http://schemas.microsoft.com/office/drawing/2014/main" id="{AA11A3AE-31EC-4A09-89DF-8D710A3DC2C4}"/>
              </a:ext>
            </a:extLst>
          </p:cNvPr>
          <p:cNvSpPr txBox="1"/>
          <p:nvPr/>
        </p:nvSpPr>
        <p:spPr>
          <a:xfrm>
            <a:off x="1412240" y="4694873"/>
            <a:ext cx="3312160" cy="1380807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3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2005 à </a:t>
            </a:r>
            <a:r>
              <a:rPr lang="fr-FR" sz="36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Kallo</a:t>
            </a:r>
            <a:r>
              <a:rPr lang="fr-FR" sz="3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(Belgique)</a:t>
            </a:r>
            <a:endParaRPr lang="fr-FR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 5" descr="Gênes : au moins 39 victimes dont quatre Français, l'état d ...">
            <a:extLst>
              <a:ext uri="{FF2B5EF4-FFF2-40B4-BE49-F238E27FC236}">
                <a16:creationId xmlns:a16="http://schemas.microsoft.com/office/drawing/2014/main" id="{FBEDCE20-018E-4462-A0A9-D99605D873F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9720" y="764540"/>
            <a:ext cx="6456680" cy="34112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5F6489-AF5B-45F0-8EBE-F3609549B6B7}"/>
              </a:ext>
            </a:extLst>
          </p:cNvPr>
          <p:cNvSpPr/>
          <p:nvPr/>
        </p:nvSpPr>
        <p:spPr>
          <a:xfrm>
            <a:off x="5560060" y="4423218"/>
            <a:ext cx="6096000" cy="18444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fr-FR" sz="3600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14 août 2018 – Effondrement d’une partie du viaduc autoroutier à Gênes en Italie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809720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0CD15F9-596C-459E-8AA1-BA1FF0CEE09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620" y="643467"/>
            <a:ext cx="681475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87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B4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 descr="Une image contenant signe&#10;&#10;Description générée automatiquement">
            <a:extLst>
              <a:ext uri="{FF2B5EF4-FFF2-40B4-BE49-F238E27FC236}">
                <a16:creationId xmlns:a16="http://schemas.microsoft.com/office/drawing/2014/main" id="{5E86AA35-2DE4-4FD3-8973-DD9071C6B26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886" y="650497"/>
            <a:ext cx="4164372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FB4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34">
            <a:extLst>
              <a:ext uri="{FF2B5EF4-FFF2-40B4-BE49-F238E27FC236}">
                <a16:creationId xmlns:a16="http://schemas.microsoft.com/office/drawing/2014/main" id="{D7874A4F-10B7-49DE-A270-7EFA903C0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91837" y="643467"/>
            <a:ext cx="4188178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7033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5043CC5C-28DA-41A2-BB36-5CF69BA3751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10" y="803910"/>
            <a:ext cx="6534150" cy="41135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 de texte 37">
            <a:extLst>
              <a:ext uri="{FF2B5EF4-FFF2-40B4-BE49-F238E27FC236}">
                <a16:creationId xmlns:a16="http://schemas.microsoft.com/office/drawing/2014/main" id="{9A47B729-26B6-4300-AA49-E2B2084420A3}"/>
              </a:ext>
            </a:extLst>
          </p:cNvPr>
          <p:cNvSpPr txBox="1"/>
          <p:nvPr/>
        </p:nvSpPr>
        <p:spPr>
          <a:xfrm>
            <a:off x="7254240" y="955040"/>
            <a:ext cx="4603750" cy="4113530"/>
          </a:xfrm>
          <a:prstGeom prst="rect">
            <a:avLst/>
          </a:prstGeom>
          <a:solidFill>
            <a:schemeClr val="lt1"/>
          </a:solidFill>
          <a:ln w="6350">
            <a:solidFill>
              <a:prstClr val="black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Pour </a:t>
            </a:r>
            <a:r>
              <a:rPr lang="fr-FR" sz="24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E &lt; E1 </a:t>
            </a: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: immunité du fer. </a:t>
            </a:r>
          </a:p>
          <a:p>
            <a:pPr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Pour </a:t>
            </a:r>
            <a:r>
              <a:rPr lang="fr-FR" sz="24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E1 &lt; E &lt; F </a:t>
            </a: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: corrosion du fer. </a:t>
            </a:r>
          </a:p>
          <a:p>
            <a:pPr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 </a:t>
            </a:r>
          </a:p>
          <a:p>
            <a:pPr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Le potentiel F où le courant s’annule correspond à la surface de l’acier totalement recouverte par un film d’oxyde </a:t>
            </a:r>
            <a:r>
              <a:rPr lang="fr-FR" sz="24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Fe</a:t>
            </a:r>
            <a:r>
              <a:rPr lang="fr-FR" sz="2400" i="1" baseline="-25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2</a:t>
            </a:r>
            <a:r>
              <a:rPr lang="fr-FR" sz="2400" i="1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O</a:t>
            </a:r>
            <a:r>
              <a:rPr lang="fr-FR" sz="2400" i="1" baseline="-250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3</a:t>
            </a: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. </a:t>
            </a:r>
          </a:p>
          <a:p>
            <a:pPr>
              <a:spcAft>
                <a:spcPts val="0"/>
              </a:spcAft>
            </a:pPr>
            <a:r>
              <a:rPr lang="fr-FR" sz="2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Garamond" panose="02020404030301010803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Pour </a:t>
            </a:r>
            <a:r>
              <a:rPr lang="fr-FR" sz="2400" i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F &lt; E </a:t>
            </a:r>
            <a:r>
              <a:rPr lang="fr-FR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 passivation du fer. </a:t>
            </a:r>
            <a:endParaRPr lang="fr-FR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A6013B-ED7F-4EC3-A75D-7DC5B7C2AEDD}"/>
              </a:ext>
            </a:extLst>
          </p:cNvPr>
          <p:cNvSpPr/>
          <p:nvPr/>
        </p:nvSpPr>
        <p:spPr>
          <a:xfrm>
            <a:off x="553085" y="53041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courbe intensité – potentiel d’un acier ordinaire (alliage de fer et de carbone contenant de 0,15 % à 0,85 % en masse de carbone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9246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E2A0439-FC99-4B3F-B3ED-BCA3FBB52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7897" y="643467"/>
            <a:ext cx="7656206" cy="55710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551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4F1887F-B215-488A-A599-F2DFE256C73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1" y="81280"/>
            <a:ext cx="5350192" cy="343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6B6BFBCC-4C56-471A-9A74-942B6371CB9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41" y="3839528"/>
            <a:ext cx="5090160" cy="2875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 3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2D40A4AC-3C2E-4B2C-AABF-CBB7CBF6B661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02" y="1252220"/>
            <a:ext cx="6266498" cy="451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3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Image 7">
            <a:extLst>
              <a:ext uri="{FF2B5EF4-FFF2-40B4-BE49-F238E27FC236}">
                <a16:creationId xmlns:a16="http://schemas.microsoft.com/office/drawing/2014/main" id="{80E5F8D3-CE5B-4C4D-ACCE-1FFEA1647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62" y="390128"/>
            <a:ext cx="4851901" cy="591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10767386-D12A-4344-A35C-7A5C413722DD}"/>
              </a:ext>
            </a:extLst>
          </p:cNvPr>
          <p:cNvCxnSpPr/>
          <p:nvPr/>
        </p:nvCxnSpPr>
        <p:spPr>
          <a:xfrm>
            <a:off x="3115038" y="2932792"/>
            <a:ext cx="0" cy="6237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>
            <a:extLst>
              <a:ext uri="{FF2B5EF4-FFF2-40B4-BE49-F238E27FC236}">
                <a16:creationId xmlns:a16="http://schemas.microsoft.com/office/drawing/2014/main" id="{2A044F44-99C8-4805-8738-8E1F4ABB8E1E}"/>
              </a:ext>
            </a:extLst>
          </p:cNvPr>
          <p:cNvGrpSpPr/>
          <p:nvPr/>
        </p:nvGrpSpPr>
        <p:grpSpPr>
          <a:xfrm>
            <a:off x="938395" y="1150477"/>
            <a:ext cx="2127030" cy="2094179"/>
            <a:chOff x="0" y="0"/>
            <a:chExt cx="1059083" cy="1030147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5CE03F92-C0C1-4B58-918A-1BF0D51F44EF}"/>
                </a:ext>
              </a:extLst>
            </p:cNvPr>
            <p:cNvCxnSpPr/>
            <p:nvPr/>
          </p:nvCxnSpPr>
          <p:spPr>
            <a:xfrm>
              <a:off x="243068" y="491924"/>
              <a:ext cx="816015" cy="538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Zone de texte 11">
              <a:extLst>
                <a:ext uri="{FF2B5EF4-FFF2-40B4-BE49-F238E27FC236}">
                  <a16:creationId xmlns:a16="http://schemas.microsoft.com/office/drawing/2014/main" id="{D2C89590-49D9-4CD6-8210-FDA0B5B1727B}"/>
                </a:ext>
              </a:extLst>
            </p:cNvPr>
            <p:cNvSpPr txBox="1"/>
            <p:nvPr/>
          </p:nvSpPr>
          <p:spPr>
            <a:xfrm>
              <a:off x="0" y="0"/>
              <a:ext cx="769717" cy="445626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Potentiel</a:t>
              </a:r>
            </a:p>
            <a:p>
              <a:pPr>
                <a:lnSpc>
                  <a:spcPct val="107000"/>
                </a:lnSpc>
                <a:spcAft>
                  <a:spcPts val="0"/>
                </a:spcAft>
              </a:pPr>
              <a:r>
                <a:rPr lang="fr-FR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mixte</a:t>
              </a:r>
            </a:p>
          </p:txBody>
        </p:sp>
      </p:grp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2D5CCA1-6C73-461C-882E-998A4C08F249}"/>
              </a:ext>
            </a:extLst>
          </p:cNvPr>
          <p:cNvCxnSpPr/>
          <p:nvPr/>
        </p:nvCxnSpPr>
        <p:spPr>
          <a:xfrm flipV="1">
            <a:off x="3040090" y="3363059"/>
            <a:ext cx="174347" cy="8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2747185-90FC-41FC-80E4-53528A5DA44B}"/>
              </a:ext>
            </a:extLst>
          </p:cNvPr>
          <p:cNvCxnSpPr/>
          <p:nvPr/>
        </p:nvCxnSpPr>
        <p:spPr>
          <a:xfrm flipV="1">
            <a:off x="3064791" y="3072648"/>
            <a:ext cx="174347" cy="8235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0829FDE8-6ACF-4A82-A110-255407C1E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20" y="-91170"/>
            <a:ext cx="24487438" cy="929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BC5DDF1-8E24-4114-ACD1-25D3F0683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120" y="366030"/>
            <a:ext cx="24487438" cy="48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FFB5A6-E328-478F-B6E4-965835BB7052}"/>
              </a:ext>
            </a:extLst>
          </p:cNvPr>
          <p:cNvSpPr/>
          <p:nvPr/>
        </p:nvSpPr>
        <p:spPr>
          <a:xfrm>
            <a:off x="5632815" y="472183"/>
            <a:ext cx="6336028" cy="5349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Potentiel standard du couple H</a:t>
            </a:r>
            <a:r>
              <a:rPr lang="fr-FR" sz="2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</a:t>
            </a:r>
            <a:r>
              <a:rPr lang="fr-FR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E</a:t>
            </a:r>
            <a:r>
              <a:rPr lang="fr-FR" sz="2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°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</a:t>
            </a:r>
            <a:r>
              <a:rPr lang="fr-FR" sz="2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/H</a:t>
            </a:r>
            <a:r>
              <a:rPr lang="fr-FR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= 0 V.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fr-FR" sz="2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+ 2e</a:t>
            </a:r>
            <a:r>
              <a:rPr lang="fr-FR" sz="2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=  H</a:t>
            </a:r>
            <a:r>
              <a:rPr lang="fr-FR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(réduction)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qui donne en milieu neutre 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 H</a:t>
            </a:r>
            <a:r>
              <a:rPr lang="fr-FR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 +  2e</a:t>
            </a:r>
            <a:r>
              <a:rPr lang="fr-FR" sz="2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=  H</a:t>
            </a:r>
            <a:r>
              <a:rPr lang="fr-FR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+  2HO</a:t>
            </a:r>
            <a:r>
              <a:rPr lang="fr-FR" sz="2800" baseline="30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800" baseline="30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/>
              <a:t>Zn =  Zn</a:t>
            </a:r>
            <a:r>
              <a:rPr lang="fr-FR" sz="2800" baseline="30000" dirty="0"/>
              <a:t>2+</a:t>
            </a:r>
            <a:r>
              <a:rPr lang="fr-FR" sz="2800" dirty="0"/>
              <a:t> + 2e</a:t>
            </a:r>
            <a:r>
              <a:rPr lang="fr-FR" sz="2800" baseline="30000" dirty="0"/>
              <a:t>-</a:t>
            </a:r>
            <a:r>
              <a:rPr lang="fr-FR" sz="2800" dirty="0"/>
              <a:t>  (oxydation)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F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Bilan :   Zn</a:t>
            </a:r>
            <a:r>
              <a:rPr lang="fr-FR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(s)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+ 2H</a:t>
            </a:r>
            <a:r>
              <a:rPr lang="fr-FR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O(l)       Zn(OH)</a:t>
            </a:r>
            <a:r>
              <a:rPr lang="fr-FR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2(s)</a:t>
            </a:r>
            <a:r>
              <a:rPr lang="fr-FR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 H</a:t>
            </a:r>
            <a:r>
              <a:rPr lang="fr-FR" sz="28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2(g)</a:t>
            </a:r>
            <a:endParaRPr lang="fr-FR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9988A759-8D05-483E-9E98-F8EEDBAAEDF3}"/>
              </a:ext>
            </a:extLst>
          </p:cNvPr>
          <p:cNvCxnSpPr/>
          <p:nvPr/>
        </p:nvCxnSpPr>
        <p:spPr>
          <a:xfrm>
            <a:off x="8894082" y="5521934"/>
            <a:ext cx="5092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012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signe&#10;&#10;Description générée automatiquement">
            <a:extLst>
              <a:ext uri="{FF2B5EF4-FFF2-40B4-BE49-F238E27FC236}">
                <a16:creationId xmlns:a16="http://schemas.microsoft.com/office/drawing/2014/main" id="{95BB7783-446C-4F54-805A-410303AE0C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193040"/>
            <a:ext cx="5020310" cy="61671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DBE8BA-9C93-448B-8710-3EDDEC4687B5}"/>
              </a:ext>
            </a:extLst>
          </p:cNvPr>
          <p:cNvSpPr/>
          <p:nvPr/>
        </p:nvSpPr>
        <p:spPr>
          <a:xfrm>
            <a:off x="7487920" y="5290235"/>
            <a:ext cx="3911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Extrait du catalogue de produits du site http://www.technoprotection.com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1822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intérieur, objet, assis, tasse&#10;&#10;Description générée automatiquement">
            <a:extLst>
              <a:ext uri="{FF2B5EF4-FFF2-40B4-BE49-F238E27FC236}">
                <a16:creationId xmlns:a16="http://schemas.microsoft.com/office/drawing/2014/main" id="{A817ED71-AD0B-4C1D-9604-A5C19C3F8DF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21761"/>
            <a:ext cx="4267200" cy="2934017"/>
          </a:xfrm>
          <a:prstGeom prst="rect">
            <a:avLst/>
          </a:prstGeom>
        </p:spPr>
      </p:pic>
      <p:pic>
        <p:nvPicPr>
          <p:cNvPr id="3" name="Image 2" descr="Une image contenant alimentation, verre&#10;&#10;Description générée automatiquement">
            <a:extLst>
              <a:ext uri="{FF2B5EF4-FFF2-40B4-BE49-F238E27FC236}">
                <a16:creationId xmlns:a16="http://schemas.microsoft.com/office/drawing/2014/main" id="{26019D95-C776-43A1-BA03-0B79F85AAB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200" y="3210560"/>
            <a:ext cx="8178800" cy="36474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0CA610-DAC0-4364-903E-1BCB214B5841}"/>
              </a:ext>
            </a:extLst>
          </p:cNvPr>
          <p:cNvSpPr/>
          <p:nvPr/>
        </p:nvSpPr>
        <p:spPr>
          <a:xfrm>
            <a:off x="457200" y="3432890"/>
            <a:ext cx="3007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Expérience à t = 0 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79CDDC-3552-45AA-B145-092366525DAE}"/>
              </a:ext>
            </a:extLst>
          </p:cNvPr>
          <p:cNvSpPr/>
          <p:nvPr/>
        </p:nvSpPr>
        <p:spPr>
          <a:xfrm>
            <a:off x="6929120" y="2348339"/>
            <a:ext cx="39522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dirty="0"/>
              <a:t>Expérience le lendemain</a:t>
            </a:r>
          </a:p>
        </p:txBody>
      </p:sp>
    </p:spTree>
    <p:extLst>
      <p:ext uri="{BB962C8B-B14F-4D97-AF65-F5344CB8AC3E}">
        <p14:creationId xmlns:p14="http://schemas.microsoft.com/office/powerpoint/2010/main" val="103765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rte&#10;&#10;Description générée automatiquement">
            <a:extLst>
              <a:ext uri="{FF2B5EF4-FFF2-40B4-BE49-F238E27FC236}">
                <a16:creationId xmlns:a16="http://schemas.microsoft.com/office/drawing/2014/main" id="{036D2147-2CE4-41DC-BA0D-4E5379FE7D3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438" y="643466"/>
            <a:ext cx="973112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4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F5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C75C0A-EB39-4C07-A05F-C0BFB31910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035" y="1629747"/>
            <a:ext cx="5129784" cy="3598505"/>
          </a:xfrm>
          <a:prstGeom prst="rect">
            <a:avLst/>
          </a:prstGeom>
          <a:noFill/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horloge&#10;&#10;Description générée automatiquement">
            <a:extLst>
              <a:ext uri="{FF2B5EF4-FFF2-40B4-BE49-F238E27FC236}">
                <a16:creationId xmlns:a16="http://schemas.microsoft.com/office/drawing/2014/main" id="{0D6DE737-3298-4BE6-8DD7-1F7FDCD2FF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2095256"/>
            <a:ext cx="5129784" cy="26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77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7B86B3D-A7A5-4B01-B44E-A2ADB66EF4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3467" y="1970447"/>
            <a:ext cx="10905066" cy="291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4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41">
            <a:extLst>
              <a:ext uri="{FF2B5EF4-FFF2-40B4-BE49-F238E27FC236}">
                <a16:creationId xmlns:a16="http://schemas.microsoft.com/office/drawing/2014/main" id="{8360316E-4884-428F-AFB7-10824911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3441"/>
            <a:ext cx="8534400" cy="5951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C38BA010-2621-490D-953F-EE47B1340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336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388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201</Words>
  <Application>Microsoft Office PowerPoint</Application>
  <PresentationFormat>Grand écran</PresentationFormat>
  <Paragraphs>25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Breton Breton</dc:creator>
  <cp:lastModifiedBy>Breton Breton</cp:lastModifiedBy>
  <cp:revision>7</cp:revision>
  <dcterms:created xsi:type="dcterms:W3CDTF">2020-05-21T20:25:06Z</dcterms:created>
  <dcterms:modified xsi:type="dcterms:W3CDTF">2020-05-21T21:23:03Z</dcterms:modified>
</cp:coreProperties>
</file>