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0" autoAdjust="0"/>
    <p:restoredTop sz="94660"/>
  </p:normalViewPr>
  <p:slideViewPr>
    <p:cSldViewPr snapToGrid="0">
      <p:cViewPr>
        <p:scale>
          <a:sx n="75" d="100"/>
          <a:sy n="75" d="100"/>
        </p:scale>
        <p:origin x="121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F4E-75A0-407B-AA88-F252F617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ACED-F849-4604-97D6-20FAB501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8AD-53DF-43E0-84C8-3B36661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3538-CC48-49AA-B6E1-7186E998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48EF-E5FA-4301-AEB2-3218961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DC3F-3F2C-4307-B534-2D8F90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FBF1-CBFB-4336-9E94-3500C16A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8A9-AB80-408C-9444-C45EF6E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4669-439D-44ED-A1F1-FA92D8BF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ACA4-78B3-4D57-B8C1-6B03AA2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4297-0DE9-4416-AE0B-087292E25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3F6F-04B7-4A4B-83C2-89AF216A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48AD-DCAA-402E-AC35-4CD71143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6DDC-8EFD-44A9-A4D4-3526C43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9347-B3A1-449A-99C9-C37177D4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CEF-BCDE-4AC5-8808-39F00D3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9309-0754-454A-9750-4713EE0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B2D7-BE31-41FD-B322-1915B1C9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C0CE-9950-4F77-AB80-2495D474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A8B-0D96-484F-8519-5607952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C00-BCA4-4D60-8DD3-3393AF6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3AF-ACA3-410F-B584-ECAA1FFA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A50F-98E3-4C34-97FD-9FD8A366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174D-E568-41BA-A2E0-24C14066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0070-BC8F-4D66-85B9-08845C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75B-12CE-4577-A5BA-4D322180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B1E1-B0E8-4CAA-8ADC-753876B9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5E3A-7855-4E9A-ACF5-47B1DF7E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5BB0-9FC5-44C5-8769-DB639C7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7265-558E-40FE-A816-F9EED8B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BAC9-32BE-4A4D-B8E5-4B4A474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5AE-BDA1-4368-B405-D031C8AF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FFFA-7AB6-4279-A4E2-1763FB1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C0C6-8301-4163-B0E1-7B20140F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879BF-E93A-4C69-8B79-42F70063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3A8E-7AB0-46FF-9591-FF91BD595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326F4-D018-4D22-AFAC-04DC48EF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F4E30-7583-4199-9C8B-2233049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2842-2CFC-4944-B6EF-B1771D3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3810-B697-4E6E-AAD5-E6D7DB2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A518-94AF-480B-875B-69AD421C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EC5C-F595-4179-9458-F9E508B0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4C632-DFF3-4CFC-A863-87A9B3E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7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6FDA6-6B91-42C5-92D5-4A98E687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F22-CC9F-4202-A27C-9C6ADB8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67C5-616B-42AA-916E-BF20D52A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F8E-FBA0-4D05-97B8-1720EF2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163-7294-4546-B91B-CF0B7AE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AC20-5091-4DD2-BAD4-B6EBF44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B3EF-D793-4B98-A98B-833049AF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1609-FA92-4373-88FB-71D44AEF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DBE2-EEF8-4B7F-B95C-648C63B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C3C-CFCD-4D31-8E20-59D00AF5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6590-050C-43CE-A2A1-6C1E355F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3D44-54B2-49EB-B800-5D7802E3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A4A0-0AB4-4C25-AA73-D2AE2106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FF26-45C5-4F8A-8822-FB5710A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F8DF-8F03-4880-84A0-AAD38346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C9CF-BD4F-4494-A726-232E5B87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CED6-9073-46F5-8323-EF1DDD3C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6CB-8C2B-4503-82E6-B7F5EA5F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46C2-30F4-467D-BD84-7C3B5CA7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4C7B-195D-4052-AF68-2C8F50AD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insect on the ground&#10;&#10;Description automatically generated">
            <a:extLst>
              <a:ext uri="{FF2B5EF4-FFF2-40B4-BE49-F238E27FC236}">
                <a16:creationId xmlns:a16="http://schemas.microsoft.com/office/drawing/2014/main" id="{32274FDA-6655-482F-A44A-8C10625E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85" y="1467053"/>
            <a:ext cx="3876174" cy="25841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5A62DE2-AA91-4FAC-91AE-5B6F2BBB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700" y="1711361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BAB3A-899E-4F77-A58E-4696D6086F6D}"/>
              </a:ext>
            </a:extLst>
          </p:cNvPr>
          <p:cNvSpPr txBox="1"/>
          <p:nvPr/>
        </p:nvSpPr>
        <p:spPr>
          <a:xfrm>
            <a:off x="152400" y="32512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Symétrie par translation dans le temps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61523-B6F2-434B-BE2B-AD1FA5604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381799" y="1193800"/>
            <a:ext cx="4804081" cy="4744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29714-731A-4782-B8DE-9C81E7C2D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74"/>
          <a:stretch/>
        </p:blipFill>
        <p:spPr>
          <a:xfrm>
            <a:off x="5965519" y="1214120"/>
            <a:ext cx="4804081" cy="122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DD791-6DAC-4889-A204-127105D5CE34}"/>
              </a:ext>
            </a:extLst>
          </p:cNvPr>
          <p:cNvSpPr txBox="1"/>
          <p:nvPr/>
        </p:nvSpPr>
        <p:spPr>
          <a:xfrm>
            <a:off x="3586480" y="4622800"/>
            <a:ext cx="115824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C9B68-996A-4700-B25A-7527250A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19" y="2580640"/>
            <a:ext cx="2639889" cy="1229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9AC1FC-3F7B-4533-8F6E-AAA18BB03DFC}"/>
                  </a:ext>
                </a:extLst>
              </p:cNvPr>
              <p:cNvSpPr txBox="1"/>
              <p:nvPr/>
            </p:nvSpPr>
            <p:spPr>
              <a:xfrm>
                <a:off x="5965519" y="3942080"/>
                <a:ext cx="5962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les systèmes soumis à des forces conservatives: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9AC1FC-3F7B-4533-8F6E-AAA18BB0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19" y="3942080"/>
                <a:ext cx="5962321" cy="646331"/>
              </a:xfrm>
              <a:prstGeom prst="rect">
                <a:avLst/>
              </a:prstGeom>
              <a:blipFill>
                <a:blip r:embed="rId4"/>
                <a:stretch>
                  <a:fillRect l="-920" t="-5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192C8-968B-46DF-8AF1-46098DA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314"/>
            <a:ext cx="12192000" cy="11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2C7DAD-46E9-4A4A-B61B-9ACF430A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3" y="985520"/>
            <a:ext cx="5529898" cy="3653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B7E532-7F14-45A1-874C-57CC4305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22" y="1037978"/>
            <a:ext cx="5941695" cy="3384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937A7-BCA3-404E-BD23-183025CCEAB1}"/>
              </a:ext>
            </a:extLst>
          </p:cNvPr>
          <p:cNvSpPr txBox="1"/>
          <p:nvPr/>
        </p:nvSpPr>
        <p:spPr>
          <a:xfrm>
            <a:off x="139383" y="229429"/>
            <a:ext cx="107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Démonstration du théorème de </a:t>
            </a:r>
            <a:r>
              <a:rPr lang="fr-FR" dirty="0" err="1"/>
              <a:t>Nœther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77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3D98E-4E35-4F75-B649-5F753A65D15E}"/>
              </a:ext>
            </a:extLst>
          </p:cNvPr>
          <p:cNvSpPr txBox="1"/>
          <p:nvPr/>
        </p:nvSpPr>
        <p:spPr>
          <a:xfrm>
            <a:off x="717630" y="590309"/>
            <a:ext cx="10857054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500" b="1" dirty="0"/>
              <a:t>Principe de Curie </a:t>
            </a:r>
            <a:r>
              <a:rPr lang="fr-FR" sz="2500" dirty="0"/>
              <a:t>: </a:t>
            </a:r>
          </a:p>
          <a:p>
            <a:r>
              <a:rPr lang="fr-FR" sz="2500" dirty="0"/>
              <a:t>Lorsque certaines </a:t>
            </a:r>
            <a:r>
              <a:rPr lang="fr-FR" sz="2500" b="1" dirty="0"/>
              <a:t>causes</a:t>
            </a:r>
            <a:r>
              <a:rPr lang="fr-FR" sz="2500" dirty="0"/>
              <a:t> produisent certains </a:t>
            </a:r>
            <a:r>
              <a:rPr lang="fr-FR" sz="2500" b="1" dirty="0"/>
              <a:t>effets</a:t>
            </a:r>
            <a:r>
              <a:rPr lang="fr-FR" sz="2500" dirty="0"/>
              <a:t>, les éléments de symétrie des causes doivent se retrouver dans les effets produits.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60BED-C5DE-4A81-BBC2-04FAE930EA70}"/>
              </a:ext>
            </a:extLst>
          </p:cNvPr>
          <p:cNvSpPr txBox="1"/>
          <p:nvPr/>
        </p:nvSpPr>
        <p:spPr>
          <a:xfrm>
            <a:off x="717630" y="2025570"/>
            <a:ext cx="108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Autre formulation </a:t>
            </a:r>
            <a:r>
              <a:rPr lang="fr-FR"/>
              <a:t>: L’effet a au moins les symétries des causes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40B86-4D61-4318-9AA1-913EB54BBA27}"/>
              </a:ext>
            </a:extLst>
          </p:cNvPr>
          <p:cNvSpPr/>
          <p:nvPr/>
        </p:nvSpPr>
        <p:spPr>
          <a:xfrm>
            <a:off x="717629" y="2505670"/>
            <a:ext cx="10857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Contraposée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Lorsque certains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révèlent une certaine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dissymétrie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cette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dissymétrie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doit se retrouver dans les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lui ont donné naissance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2D487-0530-46A7-808C-8B62328850D7}"/>
              </a:ext>
            </a:extLst>
          </p:cNvPr>
          <p:cNvSpPr/>
          <p:nvPr/>
        </p:nvSpPr>
        <p:spPr>
          <a:xfrm>
            <a:off x="717628" y="3244334"/>
            <a:ext cx="1085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Réciproque est fausse !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parce que les effets ont certaines symétries que les causes l’auront aussi.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9A4C9-528B-40F5-9647-11DBC38D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7" y="4001433"/>
            <a:ext cx="25908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0DD7-361A-4F42-8010-757D108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27" y="3872221"/>
            <a:ext cx="1933575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1D8982-E3EE-43A9-BF4F-B2D28F8D5D13}"/>
              </a:ext>
            </a:extLst>
          </p:cNvPr>
          <p:cNvCxnSpPr>
            <a:cxnSpLocks/>
          </p:cNvCxnSpPr>
          <p:nvPr/>
        </p:nvCxnSpPr>
        <p:spPr>
          <a:xfrm flipV="1">
            <a:off x="3704734" y="4110087"/>
            <a:ext cx="1178351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C8312-7CD6-4602-9B33-C16BBBB16F64}"/>
                  </a:ext>
                </a:extLst>
              </p:cNvPr>
              <p:cNvSpPr txBox="1"/>
              <p:nvPr/>
            </p:nvSpPr>
            <p:spPr>
              <a:xfrm>
                <a:off x="3808428" y="4059974"/>
                <a:ext cx="791852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C8312-7CD6-4602-9B33-C16BBBB1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28" y="4059974"/>
                <a:ext cx="791852" cy="403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B2525D-568B-4599-95EC-F2C48EB730A5}"/>
              </a:ext>
            </a:extLst>
          </p:cNvPr>
          <p:cNvSpPr txBox="1"/>
          <p:nvPr/>
        </p:nvSpPr>
        <p:spPr>
          <a:xfrm>
            <a:off x="7025089" y="4150589"/>
            <a:ext cx="151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général 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31E7A-5F31-4745-AB20-22067ED015E1}"/>
                  </a:ext>
                </a:extLst>
              </p:cNvPr>
              <p:cNvSpPr txBox="1"/>
              <p:nvPr/>
            </p:nvSpPr>
            <p:spPr>
              <a:xfrm>
                <a:off x="7025088" y="5239683"/>
                <a:ext cx="4549593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Dans le cas du méthane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fr-FR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000" b="0" i="1" dirty="0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sz="3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fr-FR" sz="30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31E7A-5F31-4745-AB20-22067ED0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88" y="5239683"/>
                <a:ext cx="4549593" cy="610103"/>
              </a:xfrm>
              <a:prstGeom prst="rect">
                <a:avLst/>
              </a:prstGeom>
              <a:blipFill>
                <a:blip r:embed="rId5"/>
                <a:stretch>
                  <a:fillRect l="-1071" b="-9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9ACE0A3-4D9E-476E-917B-5925F0FA4662}"/>
              </a:ext>
            </a:extLst>
          </p:cNvPr>
          <p:cNvSpPr txBox="1"/>
          <p:nvPr/>
        </p:nvSpPr>
        <p:spPr>
          <a:xfrm>
            <a:off x="7025088" y="5780336"/>
            <a:ext cx="42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Isotropie de la polarisabilité alors que la molécule de méthane n’est pas isotrope</a:t>
            </a:r>
          </a:p>
        </p:txBody>
      </p:sp>
    </p:spTree>
    <p:extLst>
      <p:ext uri="{BB962C8B-B14F-4D97-AF65-F5344CB8AC3E}">
        <p14:creationId xmlns:p14="http://schemas.microsoft.com/office/powerpoint/2010/main" val="284151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7A5D57-C831-4F55-9C56-284F35A742DD}"/>
              </a:ext>
            </a:extLst>
          </p:cNvPr>
          <p:cNvCxnSpPr>
            <a:cxnSpLocks/>
          </p:cNvCxnSpPr>
          <p:nvPr/>
        </p:nvCxnSpPr>
        <p:spPr>
          <a:xfrm>
            <a:off x="1847653" y="0"/>
            <a:ext cx="0" cy="685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977F1-BE1E-4E3B-BD63-2B2861B46BB5}"/>
                  </a:ext>
                </a:extLst>
              </p:cNvPr>
              <p:cNvSpPr txBox="1"/>
              <p:nvPr/>
            </p:nvSpPr>
            <p:spPr>
              <a:xfrm>
                <a:off x="2630077" y="296101"/>
                <a:ext cx="1329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977F1-BE1E-4E3B-BD63-2B2861B4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77" y="296101"/>
                <a:ext cx="1329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C248D-BA0D-4437-9B4E-E4FEFD09265F}"/>
                  </a:ext>
                </a:extLst>
              </p:cNvPr>
              <p:cNvSpPr txBox="1"/>
              <p:nvPr/>
            </p:nvSpPr>
            <p:spPr>
              <a:xfrm>
                <a:off x="2733773" y="867265"/>
                <a:ext cx="231899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Invariances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/>
                        </m:ctrlPr>
                      </m:accPr>
                      <m:e>
                        <m:r>
                          <a:rPr lang="fr-FR" i="1"/>
                          <m:t>𝐸</m:t>
                        </m:r>
                      </m:e>
                    </m:acc>
                    <m:r>
                      <a:rPr lang="fr-FR" i="1"/>
                      <m:t>=</m:t>
                    </m:r>
                    <m:acc>
                      <m:accPr>
                        <m:chr m:val="⃗"/>
                        <m:ctrlPr>
                          <a:rPr lang="fr-FR" i="1"/>
                        </m:ctrlPr>
                      </m:accPr>
                      <m:e>
                        <m:r>
                          <a:rPr lang="fr-FR" i="1"/>
                          <m:t>𝐸</m:t>
                        </m:r>
                      </m:e>
                    </m:acc>
                    <m:r>
                      <a:rPr lang="fr-FR" i="1"/>
                      <m:t>(</m:t>
                    </m:r>
                    <m:r>
                      <a:rPr lang="fr-FR" i="1"/>
                      <m:t>𝑟</m:t>
                    </m:r>
                    <m:r>
                      <a:rPr lang="fr-FR" i="1"/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C248D-BA0D-4437-9B4E-E4FEFD09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867265"/>
                <a:ext cx="2318991" cy="402931"/>
              </a:xfrm>
              <a:prstGeom prst="rect">
                <a:avLst/>
              </a:prstGeom>
              <a:blipFill>
                <a:blip r:embed="rId3"/>
                <a:stretch>
                  <a:fillRect l="-2100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66EDC-DA7B-40BC-AE12-062E949FDDD7}"/>
                  </a:ext>
                </a:extLst>
              </p:cNvPr>
              <p:cNvSpPr txBox="1"/>
              <p:nvPr/>
            </p:nvSpPr>
            <p:spPr>
              <a:xfrm>
                <a:off x="2733773" y="1368457"/>
                <a:ext cx="246982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Réflexion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/>
                        </m:ctrlPr>
                      </m:accPr>
                      <m:e>
                        <m:r>
                          <a:rPr lang="fr-FR" i="1"/>
                          <m:t>𝐸</m:t>
                        </m:r>
                      </m:e>
                    </m:acc>
                    <m:r>
                      <a:rPr lang="fr-FR" i="1"/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/>
                          <m:t>𝑟</m:t>
                        </m:r>
                      </m:e>
                    </m:d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66EDC-DA7B-40BC-AE12-062E949F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1368457"/>
                <a:ext cx="2469822" cy="402931"/>
              </a:xfrm>
              <a:prstGeom prst="rect">
                <a:avLst/>
              </a:prstGeom>
              <a:blipFill>
                <a:blip r:embed="rId4"/>
                <a:stretch>
                  <a:fillRect l="-1970" b="-223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F119EA-2ABF-4B57-8E18-6BAD4D53E1DE}"/>
                  </a:ext>
                </a:extLst>
              </p:cNvPr>
              <p:cNvSpPr txBox="1"/>
              <p:nvPr/>
            </p:nvSpPr>
            <p:spPr>
              <a:xfrm>
                <a:off x="2733773" y="2114746"/>
                <a:ext cx="3582186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Théorème de Gauss :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/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i="1"/>
                      <m:t>=</m:t>
                    </m:r>
                    <m:f>
                      <m:fPr>
                        <m:ctrlPr>
                          <a:rPr lang="fr-FR" i="1"/>
                        </m:ctrlPr>
                      </m:fPr>
                      <m:num>
                        <m:r>
                          <a:rPr lang="fr-FR" i="1"/>
                          <m:t>𝜆</m:t>
                        </m:r>
                      </m:num>
                      <m:den>
                        <m:r>
                          <a:rPr lang="fr-FR" i="1"/>
                          <m:t>2</m:t>
                        </m:r>
                        <m:r>
                          <a:rPr lang="fr-FR" i="1"/>
                          <m:t>𝜋</m:t>
                        </m:r>
                        <m:r>
                          <a:rPr lang="fr-FR" i="1"/>
                          <m:t>𝑟</m:t>
                        </m:r>
                        <m:sSub>
                          <m:sSubPr>
                            <m:ctrlPr>
                              <a:rPr lang="fr-FR" i="1"/>
                            </m:ctrlPr>
                          </m:sSubPr>
                          <m:e>
                            <m:r>
                              <a:rPr lang="fr-FR" i="1"/>
                              <m:t>𝜖</m:t>
                            </m:r>
                          </m:e>
                          <m:sub>
                            <m:r>
                              <a:rPr lang="fr-FR" i="1"/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/>
                            </m:ctrlPr>
                          </m:accPr>
                          <m:e>
                            <m:r>
                              <a:rPr lang="fr-FR" i="1"/>
                              <m:t>𝑢</m:t>
                            </m:r>
                          </m:e>
                        </m:acc>
                      </m:e>
                      <m:sub>
                        <m:r>
                          <a:rPr lang="fr-FR" i="1"/>
                          <m:t>𝑟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F119EA-2ABF-4B57-8E18-6BAD4D53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2114746"/>
                <a:ext cx="3582186" cy="530530"/>
              </a:xfrm>
              <a:prstGeom prst="rect">
                <a:avLst/>
              </a:prstGeom>
              <a:blipFill>
                <a:blip r:embed="rId5"/>
                <a:stretch>
                  <a:fillRect l="-1361"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54F9F93B-45B7-42AA-9ACE-6009D664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" y="1407392"/>
            <a:ext cx="10572750" cy="35718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A58E1-F51C-497C-9E1B-D9A620DD18EB}"/>
              </a:ext>
            </a:extLst>
          </p:cNvPr>
          <p:cNvCxnSpPr/>
          <p:nvPr/>
        </p:nvCxnSpPr>
        <p:spPr>
          <a:xfrm>
            <a:off x="5524107" y="3836709"/>
            <a:ext cx="1866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2133E7-7A56-46F3-B54C-37933129E05B}"/>
                  </a:ext>
                </a:extLst>
              </p:cNvPr>
              <p:cNvSpPr txBox="1"/>
              <p:nvPr/>
            </p:nvSpPr>
            <p:spPr>
              <a:xfrm>
                <a:off x="7340338" y="3506771"/>
                <a:ext cx="1734532" cy="52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𝑛𝐼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2133E7-7A56-46F3-B54C-37933129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338" y="3506771"/>
                <a:ext cx="1734532" cy="523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D648C-DBAB-476A-9BC0-6C64C5F5C498}"/>
                  </a:ext>
                </a:extLst>
              </p:cNvPr>
              <p:cNvSpPr txBox="1"/>
              <p:nvPr/>
            </p:nvSpPr>
            <p:spPr>
              <a:xfrm>
                <a:off x="6161988" y="4979267"/>
                <a:ext cx="1178350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5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D648C-DBAB-476A-9BC0-6C64C5F5C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88" y="4979267"/>
                <a:ext cx="1178350" cy="526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6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36908-0A4D-4643-B06B-61609C6E70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4322" y="1800005"/>
            <a:ext cx="6343356" cy="26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D2B3C2-74E7-49D0-A053-643CC631A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6880" y="1117600"/>
            <a:ext cx="604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BBA07D-C06D-413A-8A64-B39279ECDF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4027" y="557530"/>
            <a:ext cx="9005253" cy="44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posing for a photo&#10;&#10;Description automatically generated">
            <a:extLst>
              <a:ext uri="{FF2B5EF4-FFF2-40B4-BE49-F238E27FC236}">
                <a16:creationId xmlns:a16="http://schemas.microsoft.com/office/drawing/2014/main" id="{4DBF4C5C-D4A8-450C-93FB-3D486C6D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5439" cy="391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9184B-CCF2-4B46-B65D-BA0A5FFEFC86}"/>
              </a:ext>
            </a:extLst>
          </p:cNvPr>
          <p:cNvSpPr txBox="1"/>
          <p:nvPr/>
        </p:nvSpPr>
        <p:spPr>
          <a:xfrm>
            <a:off x="1209040" y="3911600"/>
            <a:ext cx="27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Emmy </a:t>
            </a:r>
            <a:r>
              <a:rPr lang="fr-FR" dirty="0" err="1"/>
              <a:t>Nœther</a:t>
            </a:r>
            <a:r>
              <a:rPr lang="fr-FR" dirty="0"/>
              <a:t> (1882-1935)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796C8-63B7-4A03-9F30-714F2AF24432}"/>
              </a:ext>
            </a:extLst>
          </p:cNvPr>
          <p:cNvSpPr txBox="1"/>
          <p:nvPr/>
        </p:nvSpPr>
        <p:spPr>
          <a:xfrm>
            <a:off x="5384800" y="873760"/>
            <a:ext cx="63398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Théorème de </a:t>
            </a:r>
            <a:r>
              <a:rPr lang="fr-FR" dirty="0" err="1"/>
              <a:t>Nœther</a:t>
            </a:r>
            <a:r>
              <a:rPr lang="fr-FR" dirty="0"/>
              <a:t> (1918) : A toute </a:t>
            </a:r>
            <a:r>
              <a:rPr lang="fr-FR" i="1" dirty="0"/>
              <a:t>symétrie du lagrangien</a:t>
            </a:r>
            <a:r>
              <a:rPr lang="fr-FR" dirty="0"/>
              <a:t> correspond une quantité qui est conservée.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D4255A-9967-4110-8EEF-44969968212B}"/>
                  </a:ext>
                </a:extLst>
              </p:cNvPr>
              <p:cNvSpPr/>
              <p:nvPr/>
            </p:nvSpPr>
            <p:spPr>
              <a:xfrm>
                <a:off x="7685147" y="2547691"/>
                <a:ext cx="232031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∂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D4255A-9967-4110-8EEF-44969968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47" y="2547691"/>
                <a:ext cx="232031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41836F-BEA7-43DB-86DB-B8143B255B96}"/>
                  </a:ext>
                </a:extLst>
              </p:cNvPr>
              <p:cNvSpPr/>
              <p:nvPr/>
            </p:nvSpPr>
            <p:spPr>
              <a:xfrm>
                <a:off x="5951621" y="4431603"/>
                <a:ext cx="6096000" cy="14032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Translation :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Rotation 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41836F-BEA7-43DB-86DB-B8143B255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1" y="4431603"/>
                <a:ext cx="6096000" cy="1403269"/>
              </a:xfrm>
              <a:prstGeom prst="rect">
                <a:avLst/>
              </a:prstGeom>
              <a:blipFill>
                <a:blip r:embed="rId4"/>
                <a:stretch>
                  <a:fillRect l="-600" t="-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0A69E2-1F2F-422F-A453-53B4EA027C17}"/>
              </a:ext>
            </a:extLst>
          </p:cNvPr>
          <p:cNvSpPr txBox="1"/>
          <p:nvPr/>
        </p:nvSpPr>
        <p:spPr>
          <a:xfrm>
            <a:off x="5951621" y="3901512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de Transformation continue </a:t>
            </a:r>
            <a:r>
              <a:rPr lang="fr-FR" dirty="0"/>
              <a:t>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E44EB-41E8-4CCD-8DD1-88CA428A1E07}"/>
              </a:ext>
            </a:extLst>
          </p:cNvPr>
          <p:cNvSpPr/>
          <p:nvPr/>
        </p:nvSpPr>
        <p:spPr>
          <a:xfrm>
            <a:off x="5384800" y="1691153"/>
            <a:ext cx="6339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Autre formulation </a:t>
            </a:r>
            <a:r>
              <a:rPr lang="fr-FR" dirty="0"/>
              <a:t>: A toute transformation infinitésimale qui laisse le lagrangien invariant est associée une grandeur conservée. </a:t>
            </a:r>
          </a:p>
        </p:txBody>
      </p:sp>
    </p:spTree>
    <p:extLst>
      <p:ext uri="{BB962C8B-B14F-4D97-AF65-F5344CB8AC3E}">
        <p14:creationId xmlns:p14="http://schemas.microsoft.com/office/powerpoint/2010/main" val="12840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C0CCFB-BF4D-45DC-A8C4-DC9DE467DC2F}"/>
                  </a:ext>
                </a:extLst>
              </p:cNvPr>
              <p:cNvSpPr/>
              <p:nvPr/>
            </p:nvSpPr>
            <p:spPr>
              <a:xfrm>
                <a:off x="538480" y="1181231"/>
                <a:ext cx="11277600" cy="3620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Une particule libre (</a:t>
                </a:r>
                <a:r>
                  <a:rPr lang="fr-FR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ie</a:t>
                </a: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n’étant soumise à aucun champ extérieur).</a:t>
                </a:r>
              </a:p>
              <a:p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acc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est symétrique par transformation translation (définie ci-dessous pour tout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Translation :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D’après le théorème de </a:t>
                </a:r>
                <a:r>
                  <a:rPr lang="fr-FR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Nœther</a:t>
                </a: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 une grandeur conservée. On retrouve </a:t>
                </a:r>
                <a:r>
                  <a:rPr lang="fr-FR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principe d’inertie</a:t>
                </a: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C’est la première fois que des considérations sur les symétries nous permettent de déduire des lois.</a:t>
                </a:r>
                <a:endParaRPr lang="fr-FR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C0CCFB-BF4D-45DC-A8C4-DC9DE467D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1181231"/>
                <a:ext cx="11277600" cy="3620543"/>
              </a:xfrm>
              <a:prstGeom prst="rect">
                <a:avLst/>
              </a:prstGeom>
              <a:blipFill>
                <a:blip r:embed="rId2"/>
                <a:stretch>
                  <a:fillRect l="-432" t="-1010" b="-1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477720-A480-48B4-885A-ED51718F997F}"/>
              </a:ext>
            </a:extLst>
          </p:cNvPr>
          <p:cNvSpPr/>
          <p:nvPr/>
        </p:nvSpPr>
        <p:spPr>
          <a:xfrm>
            <a:off x="538480" y="409694"/>
            <a:ext cx="63837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Symétrie du lagrangien par translation </a:t>
            </a:r>
            <a:endParaRPr lang="fr-FR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FFD762-297E-4F14-8C90-C35A85978F73}"/>
                  </a:ext>
                </a:extLst>
              </p:cNvPr>
              <p:cNvSpPr/>
              <p:nvPr/>
            </p:nvSpPr>
            <p:spPr>
              <a:xfrm>
                <a:off x="538480" y="3130002"/>
                <a:ext cx="51919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Grandeur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inchang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: &amp;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∂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∂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FFD762-297E-4F14-8C90-C35A85978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3130002"/>
                <a:ext cx="519193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5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238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32</cp:revision>
  <dcterms:created xsi:type="dcterms:W3CDTF">2020-05-24T11:22:15Z</dcterms:created>
  <dcterms:modified xsi:type="dcterms:W3CDTF">2020-05-27T09:35:59Z</dcterms:modified>
</cp:coreProperties>
</file>