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8" r:id="rId6"/>
    <p:sldId id="266" r:id="rId7"/>
    <p:sldId id="267" r:id="rId8"/>
    <p:sldId id="265" r:id="rId9"/>
    <p:sldId id="269" r:id="rId10"/>
    <p:sldId id="260" r:id="rId11"/>
    <p:sldId id="261" r:id="rId12"/>
    <p:sldId id="262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ghesquiere" initials="pg" lastIdx="1" clrIdx="0">
    <p:extLst>
      <p:ext uri="{19B8F6BF-5375-455C-9EA6-DF929625EA0E}">
        <p15:presenceInfo xmlns:p15="http://schemas.microsoft.com/office/powerpoint/2012/main" userId="2aec9e35a4a9e5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C7C4-6A38-4205-AC32-C3B59951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D115A-9182-48A7-A275-32727573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43F2-E447-4823-8E2D-FAD3464B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3C64-800F-44B5-97F9-320E1AAC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916A3-92BA-4299-B6F6-0B1182FF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26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AA39-40B5-4773-BE84-D944FAFA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7859-6546-4310-9FCD-D92076F66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5775-ECCD-4969-A420-70855E6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EF5E-5A65-40BD-B11C-A83B6536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3664-D86B-4D3E-9FB8-5519CA2B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31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2DB72-2A8E-4BF0-BFB7-EF1D283A0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DE3AE-500F-4920-B5E1-DF0D0344F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09B8-37F3-4E2F-8B9D-03CB980F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35F1-CCA5-403F-B7C2-C4D655CF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FCC9-382E-4519-8B95-A2295EFF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84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E09E-816A-4265-96FE-3E6702B0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C36F-DD54-4328-9FDD-35E0A4F1F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4D6F-CDF5-43FC-8BCA-AF8C64E3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27F4-12EA-4930-AB80-72ED7CB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DB39-ADB7-4C62-906A-02986239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6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494A-4B05-4E6E-9E91-1950333A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CF11F-1A5A-4422-A115-BD4C6516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4360-1FCA-4279-905D-52D60C0C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7B64-8012-4A8B-9EC8-CA3A9BBA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61EA-1EF8-4A0B-BEA4-EE211393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3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3A1-EA1B-4CD1-8EBE-98C6275A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4073-0901-4A54-A5D8-81DC4FAEE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19F3-2CD2-43B2-83F9-4F180A4D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87CA-4A19-4FA4-9263-26E4101F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48BB-E77C-49CF-ADDC-CE9EFF14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ED71-2B48-48C8-B9E3-89D9097B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70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5F45-36AC-4959-8C99-F2002825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A554-B05E-4951-84DF-4FDC39F8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CAE47-8949-4816-A139-CA9FF2EE0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7DE9-D13D-428A-94BB-8251407A3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FFB59-AE54-447E-BF08-CCF817A53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B613B-0973-4DC7-9378-B01F1D17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0BC74-5FB9-4767-9E0A-B6AFD7F4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F585F-0180-47AE-A60D-26992BE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28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6CE9-86BF-4067-9677-96BCB446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AF6A0-D6E2-4DFE-A929-8893C930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98E6E-72B1-47DD-8E7B-200DC0C7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BD386-9196-4F42-9D58-4CE837E9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8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6267D-1637-4E9F-9DF3-065F0E1C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062B7-ED38-4F93-B700-D382FDD8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8E13-961C-4845-B1C1-403C06C6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61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0C60-1D36-453A-BE99-C09173DC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81ED-A611-4366-B31B-C99BA45F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644E-763B-4053-9208-6BA7F81B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68D5-2FB0-4F92-82F3-432762D5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D648E-E235-452B-982F-4E4E9E1D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E7A6F-68FD-4355-B949-0600F3FF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48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2378-3B2B-45F3-9F0B-FE75BD5A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899C9-FF49-449E-A026-A5FE1A863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C4382-6930-4A2B-A893-3A79548D5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BDE1-1990-4E00-ABA5-7D0430AF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75F8B-EA0C-4713-8996-FF99FE3B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2C0F-0514-4CCC-8018-B1333888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1C2CE-E6E8-41D4-975D-3B207C7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D09E-DF01-4C82-B8B7-C24C9F392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663D4-B295-4DFC-956C-452A49B8A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BB75-7289-4D15-822E-0C9CFA70A4B2}" type="datetimeFigureOut">
              <a:rPr lang="fr-FR" smtClean="0"/>
              <a:t>19/04/2020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2E7D-F569-4F98-BF25-30C98063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DB0B-7F51-46B3-9D7B-2A3B64DEB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37B3-5397-4E21-A853-87A9C866F9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97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O9EPJcY7I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718367-78DD-4370-BF8D-ED797ED0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0" y="449441"/>
            <a:ext cx="9078665" cy="50820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679E7F-66FC-4CA7-ABA0-6A2F0A44CA5A}"/>
              </a:ext>
            </a:extLst>
          </p:cNvPr>
          <p:cNvSpPr/>
          <p:nvPr/>
        </p:nvSpPr>
        <p:spPr>
          <a:xfrm>
            <a:off x="7164371" y="605020"/>
            <a:ext cx="1706252" cy="593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C2543-A423-4CC1-ADC5-3D64B4AF5C9D}"/>
              </a:ext>
            </a:extLst>
          </p:cNvPr>
          <p:cNvSpPr/>
          <p:nvPr/>
        </p:nvSpPr>
        <p:spPr>
          <a:xfrm>
            <a:off x="1179301" y="6193115"/>
            <a:ext cx="3611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D = 3,335 64 × 10</a:t>
            </a:r>
            <a:r>
              <a:rPr lang="fr-FR" sz="220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−30</a:t>
            </a:r>
            <a:r>
              <a:rPr lang="fr-FR" sz="22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 m</a:t>
            </a:r>
            <a:endParaRPr lang="fr-FR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7917D-F6A5-4BD8-9447-974F082D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876" y="1160700"/>
            <a:ext cx="666149" cy="72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B4D8F73-A89D-461F-BFCE-306599C60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15" y="1890074"/>
            <a:ext cx="2431806" cy="68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illustrative de l’article Acétone">
            <a:extLst>
              <a:ext uri="{FF2B5EF4-FFF2-40B4-BE49-F238E27FC236}">
                <a16:creationId xmlns:a16="http://schemas.microsoft.com/office/drawing/2014/main" id="{3126BB35-AEFC-46C1-8055-DF3B1F349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85" y="3210296"/>
            <a:ext cx="1100130" cy="68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B0B8A48D-E7D5-4DF8-BEC5-D100E1B9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601" y="3870144"/>
            <a:ext cx="1720845" cy="6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es molécules polaires ou apolaires | Lelivrescolaire.fr">
            <a:extLst>
              <a:ext uri="{FF2B5EF4-FFF2-40B4-BE49-F238E27FC236}">
                <a16:creationId xmlns:a16="http://schemas.microsoft.com/office/drawing/2014/main" id="{8AE6F33C-9C10-4934-ADA9-9CADC64BB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88" y="4557129"/>
            <a:ext cx="817726" cy="76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illustrative de l’article Acétate d'éthyle">
            <a:extLst>
              <a:ext uri="{FF2B5EF4-FFF2-40B4-BE49-F238E27FC236}">
                <a16:creationId xmlns:a16="http://schemas.microsoft.com/office/drawing/2014/main" id="{21A8C99C-4267-4EC4-97E1-B6D5527C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85" y="2324854"/>
            <a:ext cx="1694391" cy="102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7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55B8A7-412C-4489-BAEF-2B3ED703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58" y="1437914"/>
            <a:ext cx="9144000" cy="50196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0B1478-C154-4F93-91ED-4CDC1B6557FC}"/>
              </a:ext>
            </a:extLst>
          </p:cNvPr>
          <p:cNvSpPr/>
          <p:nvPr/>
        </p:nvSpPr>
        <p:spPr>
          <a:xfrm>
            <a:off x="1555591" y="731150"/>
            <a:ext cx="4841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https://www.youtube.com/watch?v=XuO9EPJcY7I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517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CF137-1A2E-4CB5-A4B2-4D2C68D1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7" y="105535"/>
            <a:ext cx="4693167" cy="66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7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BD460C-2462-463B-9A76-096581BF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79629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9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8AB7DA-8E95-47CF-B937-64BEF66E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27" y="206664"/>
            <a:ext cx="3705628" cy="5880467"/>
          </a:xfrm>
          <a:prstGeom prst="rect">
            <a:avLst/>
          </a:prstGeom>
        </p:spPr>
      </p:pic>
      <p:pic>
        <p:nvPicPr>
          <p:cNvPr id="3" name="Picture 2" descr="Image illustrative de l’article Alcool benzylique">
            <a:extLst>
              <a:ext uri="{FF2B5EF4-FFF2-40B4-BE49-F238E27FC236}">
                <a16:creationId xmlns:a16="http://schemas.microsoft.com/office/drawing/2014/main" id="{46E6398A-523F-4703-BDE5-0F966AAD0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9" y="5271022"/>
            <a:ext cx="2224410" cy="111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C847946-A936-4859-B53F-06C42809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771" y="3222602"/>
            <a:ext cx="2547547" cy="1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illustrative de l’article Benzaldéhyde">
            <a:extLst>
              <a:ext uri="{FF2B5EF4-FFF2-40B4-BE49-F238E27FC236}">
                <a16:creationId xmlns:a16="http://schemas.microsoft.com/office/drawing/2014/main" id="{B710FEDE-B46C-4394-B720-1E061543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428" y="298656"/>
            <a:ext cx="2286315" cy="20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9C0C7C-45B3-411E-833F-E5EC8F363C75}"/>
              </a:ext>
            </a:extLst>
          </p:cNvPr>
          <p:cNvSpPr txBox="1"/>
          <p:nvPr/>
        </p:nvSpPr>
        <p:spPr>
          <a:xfrm>
            <a:off x="883649" y="6428011"/>
            <a:ext cx="28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Alcool benzylique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A438E-E266-43DA-918D-C5FE73F75BB2}"/>
              </a:ext>
            </a:extLst>
          </p:cNvPr>
          <p:cNvSpPr txBox="1"/>
          <p:nvPr/>
        </p:nvSpPr>
        <p:spPr>
          <a:xfrm>
            <a:off x="8469682" y="4715963"/>
            <a:ext cx="185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Acide benzoïque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D3555-4C56-459D-8077-24AB0CD3D647}"/>
              </a:ext>
            </a:extLst>
          </p:cNvPr>
          <p:cNvSpPr txBox="1"/>
          <p:nvPr/>
        </p:nvSpPr>
        <p:spPr>
          <a:xfrm>
            <a:off x="9326675" y="2316967"/>
            <a:ext cx="185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Benzaldéhyde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7090AB8-6D7C-459A-9430-A22A6ECCACC3}"/>
              </a:ext>
            </a:extLst>
          </p:cNvPr>
          <p:cNvSpPr/>
          <p:nvPr/>
        </p:nvSpPr>
        <p:spPr>
          <a:xfrm rot="16200000">
            <a:off x="4542137" y="5850891"/>
            <a:ext cx="195920" cy="9338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CB54E5-E79A-4E29-9624-A67120A0011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04289" y="6415780"/>
            <a:ext cx="1935809" cy="13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59A9199C-281C-4768-A148-90DAB78864CA}"/>
              </a:ext>
            </a:extLst>
          </p:cNvPr>
          <p:cNvSpPr/>
          <p:nvPr/>
        </p:nvSpPr>
        <p:spPr>
          <a:xfrm rot="5400000">
            <a:off x="5641512" y="3260092"/>
            <a:ext cx="195920" cy="9338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C7726D-A6CC-4145-910C-EA611B68304E}"/>
              </a:ext>
            </a:extLst>
          </p:cNvPr>
          <p:cNvCxnSpPr>
            <a:cxnSpLocks/>
          </p:cNvCxnSpPr>
          <p:nvPr/>
        </p:nvCxnSpPr>
        <p:spPr>
          <a:xfrm flipH="1">
            <a:off x="5739472" y="3496332"/>
            <a:ext cx="2383124" cy="9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DBC491-33EA-4C28-983C-2C2F5B9DB7B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931036" y="1332451"/>
            <a:ext cx="196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71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64EB81-7A20-4EFA-B781-41F5D93B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41581"/>
            <a:ext cx="11791950" cy="443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2AFA29-B44C-4CA5-A99B-2A7DA83E18BA}"/>
              </a:ext>
            </a:extLst>
          </p:cNvPr>
          <p:cNvSpPr txBox="1"/>
          <p:nvPr/>
        </p:nvSpPr>
        <p:spPr>
          <a:xfrm>
            <a:off x="200025" y="772249"/>
            <a:ext cx="28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Eluant :     </a:t>
            </a:r>
            <a:r>
              <a:rPr lang="fr-FR" b="1" dirty="0"/>
              <a:t>Cyclohexane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C76C9-FD09-4F0F-8497-65FD36A4BC16}"/>
              </a:ext>
            </a:extLst>
          </p:cNvPr>
          <p:cNvSpPr txBox="1"/>
          <p:nvPr/>
        </p:nvSpPr>
        <p:spPr>
          <a:xfrm>
            <a:off x="3421302" y="495250"/>
            <a:ext cx="28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Dichlorométhane / cyclohexane (60%/40%)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9DE0-9183-403A-884B-B0E7D1383DDA}"/>
              </a:ext>
            </a:extLst>
          </p:cNvPr>
          <p:cNvSpPr txBox="1"/>
          <p:nvPr/>
        </p:nvSpPr>
        <p:spPr>
          <a:xfrm>
            <a:off x="6401470" y="756558"/>
            <a:ext cx="184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Dichlorométhane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CFED5-E045-4A19-A106-FC3F6707B45E}"/>
              </a:ext>
            </a:extLst>
          </p:cNvPr>
          <p:cNvSpPr txBox="1"/>
          <p:nvPr/>
        </p:nvSpPr>
        <p:spPr>
          <a:xfrm>
            <a:off x="8649221" y="522288"/>
            <a:ext cx="336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Dichlorométhane</a:t>
            </a:r>
          </a:p>
          <a:p>
            <a:r>
              <a:rPr lang="fr-FR" b="1" dirty="0">
                <a:solidFill>
                  <a:srgbClr val="FF0000"/>
                </a:solidFill>
              </a:rPr>
              <a:t>Méthanol</a:t>
            </a:r>
            <a:r>
              <a:rPr lang="fr-FR" b="1" dirty="0"/>
              <a:t> (80%/20%)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C2F7FD-04F8-4D94-A626-69B79900B0EF}"/>
              </a:ext>
            </a:extLst>
          </p:cNvPr>
          <p:cNvSpPr/>
          <p:nvPr/>
        </p:nvSpPr>
        <p:spPr>
          <a:xfrm>
            <a:off x="350196" y="5918878"/>
            <a:ext cx="11264630" cy="333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AE31A-E86E-41C9-B91C-6446B5FFCF09}"/>
              </a:ext>
            </a:extLst>
          </p:cNvPr>
          <p:cNvSpPr txBox="1"/>
          <p:nvPr/>
        </p:nvSpPr>
        <p:spPr>
          <a:xfrm>
            <a:off x="4124527" y="6252624"/>
            <a:ext cx="398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Augmentation de la polarité de l’éluant</a:t>
            </a:r>
          </a:p>
        </p:txBody>
      </p:sp>
    </p:spTree>
    <p:extLst>
      <p:ext uri="{BB962C8B-B14F-4D97-AF65-F5344CB8AC3E}">
        <p14:creationId xmlns:p14="http://schemas.microsoft.com/office/powerpoint/2010/main" val="197849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54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méthylsulfoxyde — Wikipédia">
            <a:extLst>
              <a:ext uri="{FF2B5EF4-FFF2-40B4-BE49-F238E27FC236}">
                <a16:creationId xmlns:a16="http://schemas.microsoft.com/office/drawing/2014/main" id="{AEA56528-B968-4833-889C-1F1545196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979" y="1083043"/>
            <a:ext cx="1978842" cy="117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4F2B3E-597E-430D-AF6F-805F1EF0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40" y="1400980"/>
            <a:ext cx="3036549" cy="8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illustrative de l’article Acétone">
            <a:extLst>
              <a:ext uri="{FF2B5EF4-FFF2-40B4-BE49-F238E27FC236}">
                <a16:creationId xmlns:a16="http://schemas.microsoft.com/office/drawing/2014/main" id="{E98DA9A0-6C90-41B3-911B-29F0FC05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008" y="700036"/>
            <a:ext cx="2496194" cy="155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80B8C2-A77C-441A-A299-C1273D1AF61C}"/>
              </a:ext>
            </a:extLst>
          </p:cNvPr>
          <p:cNvSpPr txBox="1"/>
          <p:nvPr/>
        </p:nvSpPr>
        <p:spPr>
          <a:xfrm>
            <a:off x="1869817" y="2398621"/>
            <a:ext cx="12102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DMSO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14EAB-BE9A-44F2-B5C8-56F41FD3D8EA}"/>
              </a:ext>
            </a:extLst>
          </p:cNvPr>
          <p:cNvSpPr txBox="1"/>
          <p:nvPr/>
        </p:nvSpPr>
        <p:spPr>
          <a:xfrm>
            <a:off x="4924302" y="2302142"/>
            <a:ext cx="20435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 err="1"/>
              <a:t>Diethyl-ether</a:t>
            </a:r>
            <a:endParaRPr lang="fr-FR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65473-9026-44C5-BEA4-A67D5AEB3824}"/>
              </a:ext>
            </a:extLst>
          </p:cNvPr>
          <p:cNvSpPr txBox="1"/>
          <p:nvPr/>
        </p:nvSpPr>
        <p:spPr>
          <a:xfrm>
            <a:off x="8812123" y="2350382"/>
            <a:ext cx="20435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dirty="0"/>
              <a:t>propanone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5E221-F021-4BA1-BAC2-B61D2DA9F637}"/>
              </a:ext>
            </a:extLst>
          </p:cNvPr>
          <p:cNvSpPr txBox="1"/>
          <p:nvPr/>
        </p:nvSpPr>
        <p:spPr>
          <a:xfrm>
            <a:off x="364436" y="156642"/>
            <a:ext cx="83722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Solvant polaire aprotique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8DA41-C8D5-4598-8EA8-A13F58CA0F5B}"/>
              </a:ext>
            </a:extLst>
          </p:cNvPr>
          <p:cNvSpPr txBox="1"/>
          <p:nvPr/>
        </p:nvSpPr>
        <p:spPr>
          <a:xfrm>
            <a:off x="364436" y="3438941"/>
            <a:ext cx="83722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Solvant polaire protique :</a:t>
            </a:r>
          </a:p>
        </p:txBody>
      </p:sp>
      <p:pic>
        <p:nvPicPr>
          <p:cNvPr id="1032" name="Picture 8" descr="Des molécules polaires ou apolaires | Lelivrescolaire.fr">
            <a:extLst>
              <a:ext uri="{FF2B5EF4-FFF2-40B4-BE49-F238E27FC236}">
                <a16:creationId xmlns:a16="http://schemas.microsoft.com/office/drawing/2014/main" id="{B5F12C34-707A-4F7C-AD43-D1A6714B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31" y="4151210"/>
            <a:ext cx="1635451" cy="15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ED3B7A3-9C3A-4A9D-B992-2F82ED67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655" y="4163463"/>
            <a:ext cx="2490848" cy="9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2FF13-9832-4060-A370-3A5D67A20174}"/>
              </a:ext>
            </a:extLst>
          </p:cNvPr>
          <p:cNvSpPr txBox="1"/>
          <p:nvPr/>
        </p:nvSpPr>
        <p:spPr>
          <a:xfrm>
            <a:off x="1419246" y="5536430"/>
            <a:ext cx="20435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eau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DBD37-3C1F-407D-B7F5-D30F3F8B3234}"/>
              </a:ext>
            </a:extLst>
          </p:cNvPr>
          <p:cNvSpPr txBox="1"/>
          <p:nvPr/>
        </p:nvSpPr>
        <p:spPr>
          <a:xfrm>
            <a:off x="4924302" y="5457020"/>
            <a:ext cx="20435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éthanol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849CC9D-653A-4EBD-8231-02D17C17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93" y="3490535"/>
            <a:ext cx="2375511" cy="20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467AFC-A652-4057-9C07-28FBDC5BA31E}"/>
              </a:ext>
            </a:extLst>
          </p:cNvPr>
          <p:cNvSpPr txBox="1"/>
          <p:nvPr/>
        </p:nvSpPr>
        <p:spPr>
          <a:xfrm>
            <a:off x="8553904" y="5475057"/>
            <a:ext cx="2453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Aide éthanoïque (acétique)</a:t>
            </a:r>
          </a:p>
        </p:txBody>
      </p:sp>
    </p:spTree>
    <p:extLst>
      <p:ext uri="{BB962C8B-B14F-4D97-AF65-F5344CB8AC3E}">
        <p14:creationId xmlns:p14="http://schemas.microsoft.com/office/powerpoint/2010/main" val="360503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CC79B-D913-4E63-B59C-4A3E1303491B}"/>
              </a:ext>
            </a:extLst>
          </p:cNvPr>
          <p:cNvSpPr txBox="1"/>
          <p:nvPr/>
        </p:nvSpPr>
        <p:spPr>
          <a:xfrm>
            <a:off x="364436" y="156642"/>
            <a:ext cx="83722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Solvant apolaire 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79AE0C5-F80C-4F2D-AF59-82A02F1A1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52" y="1031833"/>
            <a:ext cx="2647342" cy="304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59D1F3-B0E8-4EE4-B884-39870D02FD6E}"/>
              </a:ext>
            </a:extLst>
          </p:cNvPr>
          <p:cNvSpPr txBox="1"/>
          <p:nvPr/>
        </p:nvSpPr>
        <p:spPr>
          <a:xfrm>
            <a:off x="1078778" y="4145375"/>
            <a:ext cx="20435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Cyclohexane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5E40D0-382D-4D38-B790-E752DA6F4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t="10732" r="54651" b="23514"/>
          <a:stretch/>
        </p:blipFill>
        <p:spPr bwMode="auto">
          <a:xfrm>
            <a:off x="4557057" y="790403"/>
            <a:ext cx="2811295" cy="32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2F5DF-CD24-4D92-ACFE-2C3F3917013F}"/>
              </a:ext>
            </a:extLst>
          </p:cNvPr>
          <p:cNvSpPr txBox="1"/>
          <p:nvPr/>
        </p:nvSpPr>
        <p:spPr>
          <a:xfrm>
            <a:off x="4940911" y="4087407"/>
            <a:ext cx="20435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Toluène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7BF33A0-7897-4B93-AF0E-B00D3A146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168899" y="1995487"/>
            <a:ext cx="533400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5E7976-7849-4DDA-9456-8AA9548C32F7}"/>
              </a:ext>
            </a:extLst>
          </p:cNvPr>
          <p:cNvSpPr txBox="1"/>
          <p:nvPr/>
        </p:nvSpPr>
        <p:spPr>
          <a:xfrm>
            <a:off x="7888356" y="5287604"/>
            <a:ext cx="4387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Acide oléique </a:t>
            </a:r>
          </a:p>
          <a:p>
            <a:pPr algn="ctr"/>
            <a:r>
              <a:rPr lang="fr-FR" sz="2500" dirty="0"/>
              <a:t>(! Polaire mais longue chaine ramifiée)</a:t>
            </a:r>
          </a:p>
          <a:p>
            <a:pPr algn="ctr"/>
            <a:r>
              <a:rPr lang="fr-FR" sz="2500" dirty="0"/>
              <a:t>Présent dans l’huile d’arachide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49D6A0-4638-4D2E-998A-C432126F96F6}"/>
              </a:ext>
            </a:extLst>
          </p:cNvPr>
          <p:cNvCxnSpPr/>
          <p:nvPr/>
        </p:nvCxnSpPr>
        <p:spPr>
          <a:xfrm>
            <a:off x="8083685" y="389106"/>
            <a:ext cx="0" cy="5321030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8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299E4-0658-42D0-A600-A8B47F2426EA}"/>
              </a:ext>
            </a:extLst>
          </p:cNvPr>
          <p:cNvSpPr txBox="1"/>
          <p:nvPr/>
        </p:nvSpPr>
        <p:spPr>
          <a:xfrm>
            <a:off x="661481" y="262647"/>
            <a:ext cx="1101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Extraction liquide/liquide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4B1CD-BD2E-4D42-8DB1-9C8FC90F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19" y="735497"/>
            <a:ext cx="8413818" cy="53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7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94972-2AAE-44EE-A611-6F53E913EC5C}"/>
              </a:ext>
            </a:extLst>
          </p:cNvPr>
          <p:cNvSpPr txBox="1"/>
          <p:nvPr/>
        </p:nvSpPr>
        <p:spPr>
          <a:xfrm>
            <a:off x="425885" y="100208"/>
            <a:ext cx="109602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Chromatographie sur Couche Mince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7DA39-575D-4360-AB3E-99A52E28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187853" y="1897659"/>
            <a:ext cx="4693850" cy="26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5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9BED3-FFD2-4068-8064-C017F2ED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07" y="473318"/>
            <a:ext cx="10396168" cy="59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1E9D01-69F9-4A73-B9E8-0F145908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01" y="963038"/>
            <a:ext cx="89918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224C65-D063-4740-BAF8-20975C28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3" y="865731"/>
            <a:ext cx="11139814" cy="5569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2AC541-EAE1-4D55-A508-FDCABCD7DE4A}"/>
              </a:ext>
            </a:extLst>
          </p:cNvPr>
          <p:cNvSpPr txBox="1"/>
          <p:nvPr/>
        </p:nvSpPr>
        <p:spPr>
          <a:xfrm>
            <a:off x="425885" y="100208"/>
            <a:ext cx="109602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Chromatographie sur Couche Mince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E708-39EF-4EE4-9EFD-02180E92A7DC}"/>
              </a:ext>
            </a:extLst>
          </p:cNvPr>
          <p:cNvSpPr txBox="1"/>
          <p:nvPr/>
        </p:nvSpPr>
        <p:spPr>
          <a:xfrm>
            <a:off x="1878904" y="6438378"/>
            <a:ext cx="89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Révélation UV : 254nm</a:t>
            </a:r>
          </a:p>
        </p:txBody>
      </p:sp>
    </p:spTree>
    <p:extLst>
      <p:ext uri="{BB962C8B-B14F-4D97-AF65-F5344CB8AC3E}">
        <p14:creationId xmlns:p14="http://schemas.microsoft.com/office/powerpoint/2010/main" val="94716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592C1-CA2B-4D81-9694-04432BF4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27" y="206664"/>
            <a:ext cx="3705628" cy="5880467"/>
          </a:xfrm>
          <a:prstGeom prst="rect">
            <a:avLst/>
          </a:prstGeom>
        </p:spPr>
      </p:pic>
      <p:pic>
        <p:nvPicPr>
          <p:cNvPr id="5122" name="Picture 2" descr="Image illustrative de l’article Alcool benzylique">
            <a:extLst>
              <a:ext uri="{FF2B5EF4-FFF2-40B4-BE49-F238E27FC236}">
                <a16:creationId xmlns:a16="http://schemas.microsoft.com/office/drawing/2014/main" id="{004C7537-5840-44D5-9A20-7F7AD485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9" y="5271022"/>
            <a:ext cx="2224410" cy="111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F019092-6FFF-4534-B434-FD2E493BF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771" y="3222602"/>
            <a:ext cx="2547547" cy="1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illustrative de l’article Benzaldéhyde">
            <a:extLst>
              <a:ext uri="{FF2B5EF4-FFF2-40B4-BE49-F238E27FC236}">
                <a16:creationId xmlns:a16="http://schemas.microsoft.com/office/drawing/2014/main" id="{CD7AC764-3A4A-467A-9423-E2CFC6F1F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428" y="298656"/>
            <a:ext cx="2286315" cy="20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986C0-E67C-4243-A567-1D663E6CFD21}"/>
              </a:ext>
            </a:extLst>
          </p:cNvPr>
          <p:cNvSpPr txBox="1"/>
          <p:nvPr/>
        </p:nvSpPr>
        <p:spPr>
          <a:xfrm>
            <a:off x="883649" y="6428011"/>
            <a:ext cx="289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Alcool benzylique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0EA68-722C-4D50-AD67-6CE31F75C52C}"/>
              </a:ext>
            </a:extLst>
          </p:cNvPr>
          <p:cNvSpPr txBox="1"/>
          <p:nvPr/>
        </p:nvSpPr>
        <p:spPr>
          <a:xfrm>
            <a:off x="8469682" y="4715963"/>
            <a:ext cx="185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Acide benzoïque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FB3F7-8902-48B6-88AC-3B188D1EB463}"/>
              </a:ext>
            </a:extLst>
          </p:cNvPr>
          <p:cNvSpPr txBox="1"/>
          <p:nvPr/>
        </p:nvSpPr>
        <p:spPr>
          <a:xfrm>
            <a:off x="9326675" y="2316967"/>
            <a:ext cx="185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Benzaldéhyde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EDD2BAA-39E4-4E58-9283-606DA471B66E}"/>
              </a:ext>
            </a:extLst>
          </p:cNvPr>
          <p:cNvSpPr/>
          <p:nvPr/>
        </p:nvSpPr>
        <p:spPr>
          <a:xfrm rot="16200000">
            <a:off x="4542137" y="5850891"/>
            <a:ext cx="195920" cy="9338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D2B72B-FB8A-4698-BE20-282CCB22705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704289" y="6415780"/>
            <a:ext cx="1935809" cy="13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40239D6A-1BFA-41C2-8972-A9E3E6580A15}"/>
              </a:ext>
            </a:extLst>
          </p:cNvPr>
          <p:cNvSpPr/>
          <p:nvPr/>
        </p:nvSpPr>
        <p:spPr>
          <a:xfrm rot="5400000">
            <a:off x="5641512" y="3260092"/>
            <a:ext cx="195920" cy="93385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91ABFD-5454-4C6D-82DC-DE85F51720A2}"/>
              </a:ext>
            </a:extLst>
          </p:cNvPr>
          <p:cNvCxnSpPr>
            <a:cxnSpLocks/>
          </p:cNvCxnSpPr>
          <p:nvPr/>
        </p:nvCxnSpPr>
        <p:spPr>
          <a:xfrm flipH="1">
            <a:off x="5739472" y="3496332"/>
            <a:ext cx="2383124" cy="9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1C3980-1A1D-4574-8DC8-0FC03C90E1D3}"/>
              </a:ext>
            </a:extLst>
          </p:cNvPr>
          <p:cNvCxnSpPr>
            <a:cxnSpLocks/>
            <a:stCxn id="5126" idx="1"/>
          </p:cNvCxnSpPr>
          <p:nvPr/>
        </p:nvCxnSpPr>
        <p:spPr>
          <a:xfrm flipH="1">
            <a:off x="6931036" y="1332451"/>
            <a:ext cx="196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109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23</cp:revision>
  <dcterms:created xsi:type="dcterms:W3CDTF">2020-04-19T08:06:23Z</dcterms:created>
  <dcterms:modified xsi:type="dcterms:W3CDTF">2020-04-19T20:05:41Z</dcterms:modified>
</cp:coreProperties>
</file>