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45A-2DFD-476B-AD88-3ECF31D48251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7321-C120-4C55-AF6E-24A2B23B6CC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07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45A-2DFD-476B-AD88-3ECF31D48251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7321-C120-4C55-AF6E-24A2B23B6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7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45A-2DFD-476B-AD88-3ECF31D48251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7321-C120-4C55-AF6E-24A2B23B6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6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45A-2DFD-476B-AD88-3ECF31D48251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7321-C120-4C55-AF6E-24A2B23B6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93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45A-2DFD-476B-AD88-3ECF31D48251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7321-C120-4C55-AF6E-24A2B23B6CC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45A-2DFD-476B-AD88-3ECF31D48251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7321-C120-4C55-AF6E-24A2B23B6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45A-2DFD-476B-AD88-3ECF31D48251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7321-C120-4C55-AF6E-24A2B23B6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32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39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45A-2DFD-476B-AD88-3ECF31D48251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7321-C120-4C55-AF6E-24A2B23B6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5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45A-2DFD-476B-AD88-3ECF31D48251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7321-C120-4C55-AF6E-24A2B23B6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5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72245A-2DFD-476B-AD88-3ECF31D48251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217321-C120-4C55-AF6E-24A2B23B6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74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45A-2DFD-476B-AD88-3ECF31D48251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7321-C120-4C55-AF6E-24A2B23B6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3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72245A-2DFD-476B-AD88-3ECF31D48251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70217321-C120-4C55-AF6E-24A2B23B6CC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9144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5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 41 – Effet tunnel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21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I.3)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dirty="0" smtClean="0"/>
              <a:t>I.3)Probabilité </a:t>
            </a:r>
            <a:r>
              <a:rPr lang="fr-FR" dirty="0"/>
              <a:t>de réflexion et de transmission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8" y="1416677"/>
            <a:ext cx="11846363" cy="40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1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41436" cy="703997"/>
          </a:xfrm>
        </p:spPr>
        <p:txBody>
          <a:bodyPr>
            <a:noAutofit/>
          </a:bodyPr>
          <a:lstStyle/>
          <a:p>
            <a:r>
              <a:rPr lang="fr-FR" sz="3600" dirty="0" smtClean="0"/>
              <a:t>I.4) </a:t>
            </a:r>
            <a:r>
              <a:rPr lang="fr-FR" sz="3600" dirty="0"/>
              <a:t>Application technologique : le microscope </a:t>
            </a:r>
            <a:r>
              <a:rPr lang="fr-FR" sz="3600" dirty="0" smtClean="0"/>
              <a:t>à </a:t>
            </a:r>
            <a:r>
              <a:rPr lang="fr-FR" sz="3600" dirty="0"/>
              <a:t>effet tunnel </a:t>
            </a:r>
          </a:p>
        </p:txBody>
      </p:sp>
      <p:pic>
        <p:nvPicPr>
          <p:cNvPr id="5" name="Picture 2" descr="RÃ©sultat de recherche d'images pour &quot;microscope a effet tunnel&quot;">
            <a:extLst>
              <a:ext uri="{FF2B5EF4-FFF2-40B4-BE49-F238E27FC236}">
                <a16:creationId xmlns="" xmlns:a16="http://schemas.microsoft.com/office/drawing/2014/main" id="{1F32B0A2-B867-48B6-83D9-C6DC5FF04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87" y="1532586"/>
            <a:ext cx="10629070" cy="427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6">
            <a:extLst>
              <a:ext uri="{FF2B5EF4-FFF2-40B4-BE49-F238E27FC236}">
                <a16:creationId xmlns="" xmlns:a16="http://schemas.microsoft.com/office/drawing/2014/main" id="{6EE1E52A-1165-45B1-AEF4-90D85BAF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60120" y="6465480"/>
            <a:ext cx="4114800" cy="365125"/>
          </a:xfrm>
        </p:spPr>
        <p:txBody>
          <a:bodyPr/>
          <a:lstStyle/>
          <a:p>
            <a:r>
              <a:rPr lang="fr-FR" sz="1050" dirty="0"/>
              <a:t>http://nanotechs.e-monsite.com/</a:t>
            </a:r>
          </a:p>
        </p:txBody>
      </p:sp>
    </p:spTree>
    <p:extLst>
      <p:ext uri="{BB962C8B-B14F-4D97-AF65-F5344CB8AC3E}">
        <p14:creationId xmlns:p14="http://schemas.microsoft.com/office/powerpoint/2010/main" val="323833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77041" cy="703997"/>
          </a:xfrm>
        </p:spPr>
        <p:txBody>
          <a:bodyPr>
            <a:noAutofit/>
          </a:bodyPr>
          <a:lstStyle/>
          <a:p>
            <a:r>
              <a:rPr lang="fr-FR" sz="3600" dirty="0"/>
              <a:t>I.4) Application technologique : le microscope à effet tunnel </a:t>
            </a:r>
          </a:p>
        </p:txBody>
      </p:sp>
      <p:pic>
        <p:nvPicPr>
          <p:cNvPr id="3" name="Picture 4" descr="Plan du film &quot;Un garÃ§on et son atome&quot; produit par IBM - Image: IBM Research">
            <a:extLst>
              <a:ext uri="{FF2B5EF4-FFF2-40B4-BE49-F238E27FC236}">
                <a16:creationId xmlns="" xmlns:a16="http://schemas.microsoft.com/office/drawing/2014/main" id="{C67550A1-D353-4360-AE2B-E7A320FE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93" y="1140812"/>
            <a:ext cx="10313402" cy="508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2">
            <a:extLst>
              <a:ext uri="{FF2B5EF4-FFF2-40B4-BE49-F238E27FC236}">
                <a16:creationId xmlns="" xmlns:a16="http://schemas.microsoft.com/office/drawing/2014/main" id="{AA3682A8-A0CB-4C82-9E60-7F842DC0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72791" y="6379619"/>
            <a:ext cx="5375856" cy="365125"/>
          </a:xfrm>
        </p:spPr>
        <p:txBody>
          <a:bodyPr/>
          <a:lstStyle/>
          <a:p>
            <a:r>
              <a:rPr lang="fr-FR" sz="1050" dirty="0"/>
              <a:t>http://www.slate.fr/life/71883/IBM-produit-la-premiere-video-atomique</a:t>
            </a:r>
          </a:p>
        </p:txBody>
      </p:sp>
    </p:spTree>
    <p:extLst>
      <p:ext uri="{BB962C8B-B14F-4D97-AF65-F5344CB8AC3E}">
        <p14:creationId xmlns:p14="http://schemas.microsoft.com/office/powerpoint/2010/main" val="121701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II.1) Faits expérimentaux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>
                <a:extLst>
                  <a:ext uri="{FF2B5EF4-FFF2-40B4-BE49-F238E27FC236}">
                    <a16:creationId xmlns="" xmlns:a16="http://schemas.microsoft.com/office/drawing/2014/main" id="{D5D878E0-09CC-426E-B031-34B5B6C7E7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8403262"/>
                  </p:ext>
                </p:extLst>
              </p:nvPr>
            </p:nvGraphicFramePr>
            <p:xfrm>
              <a:off x="566672" y="1145777"/>
              <a:ext cx="5409126" cy="4875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3042">
                      <a:extLst>
                        <a:ext uri="{9D8B030D-6E8A-4147-A177-3AD203B41FA5}">
                          <a16:colId xmlns="" xmlns:a16="http://schemas.microsoft.com/office/drawing/2014/main" val="1368132166"/>
                        </a:ext>
                      </a:extLst>
                    </a:gridCol>
                    <a:gridCol w="1803042">
                      <a:extLst>
                        <a:ext uri="{9D8B030D-6E8A-4147-A177-3AD203B41FA5}">
                          <a16:colId xmlns="" xmlns:a16="http://schemas.microsoft.com/office/drawing/2014/main" val="443846223"/>
                        </a:ext>
                      </a:extLst>
                    </a:gridCol>
                    <a:gridCol w="1803042">
                      <a:extLst>
                        <a:ext uri="{9D8B030D-6E8A-4147-A177-3AD203B41FA5}">
                          <a16:colId xmlns="" xmlns:a16="http://schemas.microsoft.com/office/drawing/2014/main" val="3242544972"/>
                        </a:ext>
                      </a:extLst>
                    </a:gridCol>
                  </a:tblGrid>
                  <a:tr h="696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Noyau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Demi-vie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  <m:t>𝑴𝒆𝒗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19242971"/>
                      </a:ext>
                    </a:extLst>
                  </a:tr>
                  <a:tr h="6965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83</m:t>
                                    </m:r>
                                  </m:sub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212</m:t>
                                    </m:r>
                                  </m:sup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𝐵𝑖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4,0.10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6,2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386864305"/>
                      </a:ext>
                    </a:extLst>
                  </a:tr>
                  <a:tr h="6965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84</m:t>
                                    </m:r>
                                  </m:sub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212</m:t>
                                    </m:r>
                                  </m:sup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𝑃𝑜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3,0.10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9,0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6233802"/>
                      </a:ext>
                    </a:extLst>
                  </a:tr>
                  <a:tr h="6965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85</m:t>
                                    </m:r>
                                  </m:sub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p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𝐴𝑡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1,0.10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8,1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871548204"/>
                      </a:ext>
                    </a:extLst>
                  </a:tr>
                  <a:tr h="6965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sub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226</m:t>
                                    </m:r>
                                  </m:sup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𝑅𝑎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5,4.10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4,9</a:t>
                          </a:r>
                        </a:p>
                      </a:txBody>
                      <a:tcPr/>
                    </a:tc>
                  </a:tr>
                  <a:tr h="6965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92</m:t>
                                    </m:r>
                                  </m:sub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236</m:t>
                                    </m:r>
                                  </m:sup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7,2.10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4,4</a:t>
                          </a:r>
                        </a:p>
                      </a:txBody>
                      <a:tcPr/>
                    </a:tc>
                  </a:tr>
                  <a:tr h="6965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sub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232</m:t>
                                    </m:r>
                                  </m:sup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𝑇h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4,</m:t>
                                </m:r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4.10</m:t>
                                    </m:r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4,0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5D878E0-09CC-426E-B031-34B5B6C7E7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8403262"/>
                  </p:ext>
                </p:extLst>
              </p:nvPr>
            </p:nvGraphicFramePr>
            <p:xfrm>
              <a:off x="566672" y="1145777"/>
              <a:ext cx="5409126" cy="4875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30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68132166"/>
                        </a:ext>
                      </a:extLst>
                    </a:gridCol>
                    <a:gridCol w="18030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43846223"/>
                        </a:ext>
                      </a:extLst>
                    </a:gridCol>
                    <a:gridCol w="18030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42544972"/>
                        </a:ext>
                      </a:extLst>
                    </a:gridCol>
                  </a:tblGrid>
                  <a:tr h="696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Noyau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6140" r="-101010" b="-60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676" t="-6140" r="-1351" b="-6043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19242971"/>
                      </a:ext>
                    </a:extLst>
                  </a:tr>
                  <a:tr h="69653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8" t="-105217" r="-201689" b="-49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05217" r="-101010" b="-49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6,2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86864305"/>
                      </a:ext>
                    </a:extLst>
                  </a:tr>
                  <a:tr h="69653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8" t="-207018" r="-201689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207018" r="-101010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9,0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76233802"/>
                      </a:ext>
                    </a:extLst>
                  </a:tr>
                  <a:tr h="69653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8" t="-304348" r="-20168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304348" r="-10101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8,1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71548204"/>
                      </a:ext>
                    </a:extLst>
                  </a:tr>
                  <a:tr h="69653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8" t="-407895" r="-201689" b="-2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407895" r="-101010" b="-2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4,9</a:t>
                          </a:r>
                        </a:p>
                      </a:txBody>
                      <a:tcPr/>
                    </a:tc>
                  </a:tr>
                  <a:tr h="69653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8" t="-503478" r="-201689" b="-10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503478" r="-101010" b="-10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4,4</a:t>
                          </a:r>
                        </a:p>
                      </a:txBody>
                      <a:tcPr/>
                    </a:tc>
                  </a:tr>
                  <a:tr h="69653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8" t="-608772" r="-201689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608772" r="-10101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4,0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3C5808DA-E3C3-47D9-A8D0-7DB13AC3C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" b="3868"/>
          <a:stretch/>
        </p:blipFill>
        <p:spPr>
          <a:xfrm>
            <a:off x="6645499" y="107645"/>
            <a:ext cx="4790939" cy="6157326"/>
          </a:xfrm>
          <a:prstGeom prst="rect">
            <a:avLst/>
          </a:prstGeom>
        </p:spPr>
      </p:pic>
      <p:sp>
        <p:nvSpPr>
          <p:cNvPr id="6" name="Espace réservé du pied de page 6">
            <a:extLst>
              <a:ext uri="{FF2B5EF4-FFF2-40B4-BE49-F238E27FC236}">
                <a16:creationId xmlns="" xmlns:a16="http://schemas.microsoft.com/office/drawing/2014/main" id="{2A1B45FD-E055-4B7B-BDB9-8D75C891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46975" y="6492875"/>
            <a:ext cx="4114800" cy="365125"/>
          </a:xfrm>
        </p:spPr>
        <p:txBody>
          <a:bodyPr/>
          <a:lstStyle/>
          <a:p>
            <a:r>
              <a:rPr lang="fr-FR" sz="1050" dirty="0" smtClean="0"/>
              <a:t>Berkeley</a:t>
            </a:r>
            <a:r>
              <a:rPr lang="fr-FR" sz="1050" dirty="0"/>
              <a:t>, mécanique quantique vol.4</a:t>
            </a:r>
          </a:p>
        </p:txBody>
      </p:sp>
    </p:spTree>
    <p:extLst>
      <p:ext uri="{BB962C8B-B14F-4D97-AF65-F5344CB8AC3E}">
        <p14:creationId xmlns:p14="http://schemas.microsoft.com/office/powerpoint/2010/main" val="44740361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diapo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diapo" id="{D4A130DF-C05A-4BEA-9F86-AD690B629FA4}" vid="{FBA2C00F-465F-4F67-B405-A5D1C70AC2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themediapo</Template>
  <TotalTime>8</TotalTime>
  <Words>46</Words>
  <Application>Microsoft Office PowerPoint</Application>
  <PresentationFormat>Grand écran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Cambria Math</vt:lpstr>
      <vt:lpstr>themediapo</vt:lpstr>
      <vt:lpstr>LP 41 – Effet tunnel</vt:lpstr>
      <vt:lpstr>I.3)    I.3)Probabilité de réflexion et de transmission </vt:lpstr>
      <vt:lpstr>I.4) Application technologique : le microscope à effet tunnel </vt:lpstr>
      <vt:lpstr>I.4) Application technologique : le microscope à effet tunnel </vt:lpstr>
      <vt:lpstr>II.1) Faits expérimentaux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41 – Effet tunnel</dc:title>
  <dc:creator>alexandra d'arco</dc:creator>
  <cp:lastModifiedBy>alexandra d'arco</cp:lastModifiedBy>
  <cp:revision>2</cp:revision>
  <dcterms:created xsi:type="dcterms:W3CDTF">2019-06-03T20:37:36Z</dcterms:created>
  <dcterms:modified xsi:type="dcterms:W3CDTF">2019-06-04T11:55:33Z</dcterms:modified>
</cp:coreProperties>
</file>