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7" r:id="rId10"/>
    <p:sldId id="268" r:id="rId11"/>
    <p:sldId id="269" r:id="rId12"/>
    <p:sldId id="266" r:id="rId13"/>
    <p:sldId id="270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90" autoAdjust="0"/>
    <p:restoredTop sz="94660"/>
  </p:normalViewPr>
  <p:slideViewPr>
    <p:cSldViewPr snapToGrid="0">
      <p:cViewPr varScale="1">
        <p:scale>
          <a:sx n="81" d="100"/>
          <a:sy n="81" d="100"/>
        </p:scale>
        <p:origin x="2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FF4E-75A0-407B-AA88-F252F617F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18ACED-F849-4604-97D6-20FAB501FC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B88AD-53DF-43E0-84C8-3B36661A1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13538-CC48-49AA-B6E1-7186E9988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148EF-E5FA-4301-AEB2-3218961A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133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DC3F-3F2C-4307-B534-2D8F9023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4AFBF1-CBFB-4336-9E94-3500C16A0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A58A9-AB80-408C-9444-C45EF6E7F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64669-439D-44ED-A1F1-FA92D8BF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CACA4-78B3-4D57-B8C1-6B03AA2A7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411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44297-0DE9-4416-AE0B-087292E25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83F6F-04B7-4A4B-83C2-89AF216AC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A48AD-DCAA-402E-AC35-4CD71143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06DDC-8EFD-44A9-A4D4-3526C433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9347-B3A1-449A-99C9-C37177D4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10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2BCEF-BCDE-4AC5-8808-39F00D328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9309-0754-454A-9750-4713EE07D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5B2D7-BE31-41FD-B322-1915B1C9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6C0CE-9950-4F77-AB80-2495D474F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1CA8B-0D96-484F-8519-5607952B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18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BEC00-BCA4-4D60-8DD3-3393AF6BA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3F3AF-ACA3-410F-B584-ECAA1FFA2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6A50F-98E3-4C34-97FD-9FD8A366E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E174D-E568-41BA-A2E0-24C14066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80070-BC8F-4D66-85B9-08845C038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759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875B-12CE-4577-A5BA-4D322180B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DB1E1-B0E8-4CAA-8ADC-753876B9D8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E5E3A-7855-4E9A-ACF5-47B1DF7E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35BB0-9FC5-44C5-8769-DB639C7C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A7265-558E-40FE-A816-F9EED8B77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7BAC9-32BE-4A4D-B8E5-4B4A4741A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1867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6F5AE-BDA1-4368-B405-D031C8AF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6FFFA-7AB6-4279-A4E2-1763FB1E0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0C0C6-8301-4163-B0E1-7B20140F4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9879BF-E93A-4C69-8B79-42F7006394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FF3A8E-7AB0-46FF-9591-FF91BD595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1326F4-D018-4D22-AFAC-04DC48EFD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FF4E30-7583-4199-9C8B-2233049C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412842-2CFC-4944-B6EF-B1771D38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80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03810-B697-4E6E-AAD5-E6D7DB25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0A518-94AF-480B-875B-69AD421C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CEC5C-F595-4179-9458-F9E508B08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4C632-DFF3-4CFC-A863-87A9B3EA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3709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F6FDA6-6B91-42C5-92D5-4A98E6875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31FF22-CC9F-4202-A27C-9C6ADB8A4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F67C5-616B-42AA-916E-BF20D52A4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63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3F8E-FBA0-4D05-97B8-1720EF2CD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55163-7294-4546-B91B-CF0B7AEB6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2AC20-5091-4DD2-BAD4-B6EBF44A4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0B3EF-D793-4B98-A98B-833049AF4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21609-FA92-4373-88FB-71D44AEF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5DBE2-EEF8-4B7F-B95C-648C63B6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4130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8C3C-CFCD-4D31-8E20-59D00AF5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26590-050C-43CE-A2A1-6C1E355FC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73D44-54B2-49EB-B800-5D7802E35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6A4A0-0AB4-4C25-AA73-D2AE2106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FD09-5270-41D8-B63B-A46156996634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3AFF26-45C5-4F8A-8822-FB5710ACD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BF8DF-8F03-4880-84A0-AAD38346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8221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9C9CF-BD4F-4494-A726-232E5B872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6FCED6-9073-46F5-8323-EF1DDD3C0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1EE6CB-8C2B-4503-82E6-B7F5EA5F5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5FD09-5270-41D8-B63B-A46156996634}" type="datetimeFigureOut">
              <a:rPr lang="fr-FR" smtClean="0"/>
              <a:t>27/05/2020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746C2-30F4-467D-BD84-7C3B5CA7B9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74C7B-195D-4052-AF68-2C8F50AD0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DBEDB-B1F6-41DD-B48A-4CAABA97BCA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45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insect on the ground&#10;&#10;Description automatically generated">
            <a:extLst>
              <a:ext uri="{FF2B5EF4-FFF2-40B4-BE49-F238E27FC236}">
                <a16:creationId xmlns:a16="http://schemas.microsoft.com/office/drawing/2014/main" id="{32274FDA-6655-482F-A44A-8C10625E0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785" y="1467053"/>
            <a:ext cx="3876174" cy="258411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5A62DE2-AA91-4FAC-91AE-5B6F2BBB8F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4700" y="1711361"/>
            <a:ext cx="20955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07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2BAB3A-899E-4F77-A58E-4696D6086F6D}"/>
              </a:ext>
            </a:extLst>
          </p:cNvPr>
          <p:cNvSpPr txBox="1"/>
          <p:nvPr/>
        </p:nvSpPr>
        <p:spPr>
          <a:xfrm>
            <a:off x="152400" y="325120"/>
            <a:ext cx="387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Symétrie par translation dans le temps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B61523-B6F2-434B-BE2B-AD1FA56042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815"/>
          <a:stretch/>
        </p:blipFill>
        <p:spPr>
          <a:xfrm>
            <a:off x="381799" y="1193800"/>
            <a:ext cx="4804081" cy="47447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329714-731A-4782-B8DE-9C81E7C2D2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2074"/>
          <a:stretch/>
        </p:blipFill>
        <p:spPr>
          <a:xfrm>
            <a:off x="5965519" y="1214120"/>
            <a:ext cx="4804081" cy="1229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4DD791-6DAC-4889-A204-127105D5CE34}"/>
              </a:ext>
            </a:extLst>
          </p:cNvPr>
          <p:cNvSpPr txBox="1"/>
          <p:nvPr/>
        </p:nvSpPr>
        <p:spPr>
          <a:xfrm>
            <a:off x="3586480" y="4622800"/>
            <a:ext cx="1158240" cy="4572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BC9B68-996A-4700-B25A-7527250AF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519" y="2580640"/>
            <a:ext cx="2639889" cy="1229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9AC1FC-3F7B-4533-8F6E-AAA18BB03DFC}"/>
                  </a:ext>
                </a:extLst>
              </p:cNvPr>
              <p:cNvSpPr txBox="1"/>
              <p:nvPr/>
            </p:nvSpPr>
            <p:spPr>
              <a:xfrm>
                <a:off x="5965519" y="3942080"/>
                <a:ext cx="596232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Pour les systèmes soumis à des forces conservatives:</a:t>
                </a: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fr-FR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9AC1FC-3F7B-4533-8F6E-AAA18BB03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519" y="3942080"/>
                <a:ext cx="5962321" cy="646331"/>
              </a:xfrm>
              <a:prstGeom prst="rect">
                <a:avLst/>
              </a:prstGeom>
              <a:blipFill>
                <a:blip r:embed="rId4"/>
                <a:stretch>
                  <a:fillRect l="-920" t="-56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49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07192C8-968B-46DF-8AF1-46098DA53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5314"/>
            <a:ext cx="12192000" cy="116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3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2C7DAD-46E9-4A4A-B61B-9ACF430A0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3" y="985520"/>
            <a:ext cx="5529898" cy="36533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B7E532-7F14-45A1-874C-57CC43056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922" y="1037978"/>
            <a:ext cx="5941695" cy="33848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E937A7-BCA3-404E-BD23-183025CCEAB1}"/>
              </a:ext>
            </a:extLst>
          </p:cNvPr>
          <p:cNvSpPr txBox="1"/>
          <p:nvPr/>
        </p:nvSpPr>
        <p:spPr>
          <a:xfrm>
            <a:off x="139383" y="229429"/>
            <a:ext cx="1070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Démonstration du théorème de </a:t>
            </a:r>
            <a:r>
              <a:rPr lang="fr-FR" dirty="0" err="1"/>
              <a:t>Nœther</a:t>
            </a:r>
            <a:r>
              <a:rPr lang="fr-F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8779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DA8F686-2D32-4058-A2BD-7F33B64D9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2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33D98E-4E35-4F75-B649-5F753A65D15E}"/>
              </a:ext>
            </a:extLst>
          </p:cNvPr>
          <p:cNvSpPr txBox="1"/>
          <p:nvPr/>
        </p:nvSpPr>
        <p:spPr>
          <a:xfrm>
            <a:off x="717630" y="590309"/>
            <a:ext cx="10857054" cy="12464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500" b="1" dirty="0"/>
              <a:t>Principe de Curie </a:t>
            </a:r>
            <a:r>
              <a:rPr lang="fr-FR" sz="2500" dirty="0"/>
              <a:t>: </a:t>
            </a:r>
          </a:p>
          <a:p>
            <a:r>
              <a:rPr lang="fr-FR" sz="2500" dirty="0"/>
              <a:t>Lorsque certaines </a:t>
            </a:r>
            <a:r>
              <a:rPr lang="fr-FR" sz="2500" b="1" dirty="0"/>
              <a:t>causes</a:t>
            </a:r>
            <a:r>
              <a:rPr lang="fr-FR" sz="2500" dirty="0"/>
              <a:t> produisent certains </a:t>
            </a:r>
            <a:r>
              <a:rPr lang="fr-FR" sz="2500" b="1" dirty="0"/>
              <a:t>effets</a:t>
            </a:r>
            <a:r>
              <a:rPr lang="fr-FR" sz="2500" dirty="0"/>
              <a:t>, les éléments de symétrie des causes doivent se retrouver dans les effets produits.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60BED-C5DE-4A81-BBC2-04FAE930EA70}"/>
              </a:ext>
            </a:extLst>
          </p:cNvPr>
          <p:cNvSpPr txBox="1"/>
          <p:nvPr/>
        </p:nvSpPr>
        <p:spPr>
          <a:xfrm>
            <a:off x="717630" y="2025570"/>
            <a:ext cx="10857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/>
              <a:t>Autre formulation </a:t>
            </a:r>
            <a:r>
              <a:rPr lang="fr-FR"/>
              <a:t>: L’effet a au moins les symétries des causes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640B86-4D61-4318-9AA1-913EB54BBA27}"/>
              </a:ext>
            </a:extLst>
          </p:cNvPr>
          <p:cNvSpPr/>
          <p:nvPr/>
        </p:nvSpPr>
        <p:spPr>
          <a:xfrm>
            <a:off x="717629" y="2505670"/>
            <a:ext cx="108570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Contraposée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: Lorsque certains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effets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révèlent une certaine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dissymétrie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cette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dissymétrie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doit se retrouver dans les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causes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qui lui ont donné naissance</a:t>
            </a:r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52D487-0530-46A7-808C-8B62328850D7}"/>
              </a:ext>
            </a:extLst>
          </p:cNvPr>
          <p:cNvSpPr/>
          <p:nvPr/>
        </p:nvSpPr>
        <p:spPr>
          <a:xfrm>
            <a:off x="717628" y="3244334"/>
            <a:ext cx="108570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Réciproque est fausse !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n’est pas parce que les effets ont certaines symétries que les causes l’auront aussi.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69A4C9-528B-40F5-9647-11DBC38DC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37" y="4001433"/>
            <a:ext cx="2590800" cy="2476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070DD7-361A-4F42-8010-757D1089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827" y="3872221"/>
            <a:ext cx="1933575" cy="6477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1D8982-E3EE-43A9-BF4F-B2D28F8D5D13}"/>
              </a:ext>
            </a:extLst>
          </p:cNvPr>
          <p:cNvCxnSpPr>
            <a:cxnSpLocks/>
          </p:cNvCxnSpPr>
          <p:nvPr/>
        </p:nvCxnSpPr>
        <p:spPr>
          <a:xfrm flipV="1">
            <a:off x="3704734" y="4110087"/>
            <a:ext cx="1178351" cy="707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6C8312-7CD6-4602-9B33-C16BBBB16F64}"/>
                  </a:ext>
                </a:extLst>
              </p:cNvPr>
              <p:cNvSpPr txBox="1"/>
              <p:nvPr/>
            </p:nvSpPr>
            <p:spPr>
              <a:xfrm>
                <a:off x="3808428" y="4059974"/>
                <a:ext cx="791852" cy="40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6C8312-7CD6-4602-9B33-C16BBBB16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428" y="4059974"/>
                <a:ext cx="791852" cy="4031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1B2525D-568B-4599-95EC-F2C48EB730A5}"/>
              </a:ext>
            </a:extLst>
          </p:cNvPr>
          <p:cNvSpPr txBox="1"/>
          <p:nvPr/>
        </p:nvSpPr>
        <p:spPr>
          <a:xfrm>
            <a:off x="7025089" y="4150589"/>
            <a:ext cx="151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Cas général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A31E7A-5F31-4745-AB20-22067ED015E1}"/>
                  </a:ext>
                </a:extLst>
              </p:cNvPr>
              <p:cNvSpPr txBox="1"/>
              <p:nvPr/>
            </p:nvSpPr>
            <p:spPr>
              <a:xfrm>
                <a:off x="7025088" y="5239683"/>
                <a:ext cx="4549593" cy="610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Dans le cas du méthane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3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3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fr-FR" sz="3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000" b="0" i="1" dirty="0" smtClean="0">
                        <a:latin typeface="Cambria Math" panose="02040503050406030204" pitchFamily="18" charset="0"/>
                      </a:rPr>
                      <m:t>𝛼</m:t>
                    </m:r>
                    <m:acc>
                      <m:accPr>
                        <m:chr m:val="⃗"/>
                        <m:ctrlPr>
                          <a:rPr lang="fr-FR" sz="3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3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fr-FR" sz="30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5A31E7A-5F31-4745-AB20-22067ED01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088" y="5239683"/>
                <a:ext cx="4549593" cy="610103"/>
              </a:xfrm>
              <a:prstGeom prst="rect">
                <a:avLst/>
              </a:prstGeom>
              <a:blipFill>
                <a:blip r:embed="rId5"/>
                <a:stretch>
                  <a:fillRect l="-1071" b="-9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9ACE0A3-4D9E-476E-917B-5925F0FA4662}"/>
              </a:ext>
            </a:extLst>
          </p:cNvPr>
          <p:cNvSpPr txBox="1"/>
          <p:nvPr/>
        </p:nvSpPr>
        <p:spPr>
          <a:xfrm>
            <a:off x="7025088" y="5780336"/>
            <a:ext cx="42986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Isotropie de la polarisabilité alors que la molécule de méthane n’est pas isotrope</a:t>
            </a:r>
          </a:p>
        </p:txBody>
      </p:sp>
    </p:spTree>
    <p:extLst>
      <p:ext uri="{BB962C8B-B14F-4D97-AF65-F5344CB8AC3E}">
        <p14:creationId xmlns:p14="http://schemas.microsoft.com/office/powerpoint/2010/main" val="284151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7A5D57-C831-4F55-9C56-284F35A742DD}"/>
              </a:ext>
            </a:extLst>
          </p:cNvPr>
          <p:cNvCxnSpPr>
            <a:cxnSpLocks/>
          </p:cNvCxnSpPr>
          <p:nvPr/>
        </p:nvCxnSpPr>
        <p:spPr>
          <a:xfrm>
            <a:off x="1847653" y="0"/>
            <a:ext cx="0" cy="68580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F977F1-BE1E-4E3B-BD63-2B2861B46BB5}"/>
                  </a:ext>
                </a:extLst>
              </p:cNvPr>
              <p:cNvSpPr txBox="1"/>
              <p:nvPr/>
            </p:nvSpPr>
            <p:spPr>
              <a:xfrm>
                <a:off x="2630077" y="296101"/>
                <a:ext cx="13291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𝑑𝑞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𝑑𝑧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F977F1-BE1E-4E3B-BD63-2B2861B46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077" y="296101"/>
                <a:ext cx="132918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CC248D-BA0D-4437-9B4E-E4FEFD09265F}"/>
                  </a:ext>
                </a:extLst>
              </p:cNvPr>
              <p:cNvSpPr txBox="1"/>
              <p:nvPr/>
            </p:nvSpPr>
            <p:spPr>
              <a:xfrm>
                <a:off x="2733773" y="867265"/>
                <a:ext cx="2318991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Invariances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CC248D-BA0D-4437-9B4E-E4FEFD092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73" y="867265"/>
                <a:ext cx="2318991" cy="402931"/>
              </a:xfrm>
              <a:prstGeom prst="rect">
                <a:avLst/>
              </a:prstGeom>
              <a:blipFill>
                <a:blip r:embed="rId3"/>
                <a:stretch>
                  <a:fillRect l="-2100" b="-242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066EDC-DA7B-40BC-AE12-062E949FDDD7}"/>
                  </a:ext>
                </a:extLst>
              </p:cNvPr>
              <p:cNvSpPr txBox="1"/>
              <p:nvPr/>
            </p:nvSpPr>
            <p:spPr>
              <a:xfrm>
                <a:off x="2733773" y="1368457"/>
                <a:ext cx="2469822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Réflexion 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fr-FR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sSub>
                      <m:sSubPr>
                        <m:ctrlPr>
                          <a:rPr lang="fr-F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066EDC-DA7B-40BC-AE12-062E949FD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73" y="1368457"/>
                <a:ext cx="2469822" cy="402931"/>
              </a:xfrm>
              <a:prstGeom prst="rect">
                <a:avLst/>
              </a:prstGeom>
              <a:blipFill>
                <a:blip r:embed="rId4"/>
                <a:stretch>
                  <a:fillRect l="-1970" b="-223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F119EA-2ABF-4B57-8E18-6BAD4D53E1DE}"/>
                  </a:ext>
                </a:extLst>
              </p:cNvPr>
              <p:cNvSpPr txBox="1"/>
              <p:nvPr/>
            </p:nvSpPr>
            <p:spPr>
              <a:xfrm>
                <a:off x="2733773" y="2114746"/>
                <a:ext cx="3582186" cy="530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Théorème de Gauss :</a:t>
                </a:r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F119EA-2ABF-4B57-8E18-6BAD4D53E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773" y="2114746"/>
                <a:ext cx="3582186" cy="530530"/>
              </a:xfrm>
              <a:prstGeom prst="rect">
                <a:avLst/>
              </a:prstGeom>
              <a:blipFill>
                <a:blip r:embed="rId5"/>
                <a:stretch>
                  <a:fillRect l="-1361" b="-114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11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object, clock, meter&#10;&#10;Description automatically generated">
            <a:extLst>
              <a:ext uri="{FF2B5EF4-FFF2-40B4-BE49-F238E27FC236}">
                <a16:creationId xmlns:a16="http://schemas.microsoft.com/office/drawing/2014/main" id="{54F9F93B-45B7-42AA-9ACE-6009D664A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13" y="1407392"/>
            <a:ext cx="10572750" cy="357187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2A58E1-F51C-497C-9E1B-D9A620DD18EB}"/>
              </a:ext>
            </a:extLst>
          </p:cNvPr>
          <p:cNvCxnSpPr/>
          <p:nvPr/>
        </p:nvCxnSpPr>
        <p:spPr>
          <a:xfrm>
            <a:off x="5524107" y="3836709"/>
            <a:ext cx="186650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2133E7-7A56-46F3-B54C-37933129E05B}"/>
                  </a:ext>
                </a:extLst>
              </p:cNvPr>
              <p:cNvSpPr txBox="1"/>
              <p:nvPr/>
            </p:nvSpPr>
            <p:spPr>
              <a:xfrm>
                <a:off x="7340338" y="3506771"/>
                <a:ext cx="1734532" cy="523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fr-FR" sz="2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𝑛𝐼</m:t>
                      </m:r>
                    </m:oMath>
                  </m:oMathPara>
                </a14:m>
                <a:endParaRPr lang="fr-FR" sz="2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2133E7-7A56-46F3-B54C-37933129E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338" y="3506771"/>
                <a:ext cx="1734532" cy="5237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CD648C-DBAB-476A-9BC0-6C64C5F5C498}"/>
                  </a:ext>
                </a:extLst>
              </p:cNvPr>
              <p:cNvSpPr txBox="1"/>
              <p:nvPr/>
            </p:nvSpPr>
            <p:spPr>
              <a:xfrm>
                <a:off x="6161988" y="4979267"/>
                <a:ext cx="1178350" cy="526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2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sz="25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2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25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fr-FR" sz="25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CD648C-DBAB-476A-9BC0-6C64C5F5C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988" y="4979267"/>
                <a:ext cx="1178350" cy="5262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96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F36908-0A4D-4643-B06B-61609C6E70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24322" y="1800005"/>
            <a:ext cx="6343356" cy="262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3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D2B3C2-74E7-49D0-A053-643CC631ACE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76880" y="1117600"/>
            <a:ext cx="60452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04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BBA07D-C06D-413A-8A64-B39279ECDF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4027" y="557530"/>
            <a:ext cx="9005253" cy="4420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61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wo people posing for a photo&#10;&#10;Description automatically generated">
            <a:extLst>
              <a:ext uri="{FF2B5EF4-FFF2-40B4-BE49-F238E27FC236}">
                <a16:creationId xmlns:a16="http://schemas.microsoft.com/office/drawing/2014/main" id="{4DBF4C5C-D4A8-450C-93FB-3D486C6D98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95439" cy="3911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59184B-CCF2-4B46-B65D-BA0A5FFEFC86}"/>
              </a:ext>
            </a:extLst>
          </p:cNvPr>
          <p:cNvSpPr txBox="1"/>
          <p:nvPr/>
        </p:nvSpPr>
        <p:spPr>
          <a:xfrm>
            <a:off x="1209040" y="3911600"/>
            <a:ext cx="278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Emmy </a:t>
            </a:r>
            <a:r>
              <a:rPr lang="fr-FR" dirty="0" err="1"/>
              <a:t>Nœther</a:t>
            </a:r>
            <a:r>
              <a:rPr lang="fr-FR" dirty="0"/>
              <a:t> (1882-1935)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796C8-63B7-4A03-9F30-714F2AF24432}"/>
              </a:ext>
            </a:extLst>
          </p:cNvPr>
          <p:cNvSpPr txBox="1"/>
          <p:nvPr/>
        </p:nvSpPr>
        <p:spPr>
          <a:xfrm>
            <a:off x="5384800" y="873760"/>
            <a:ext cx="633984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Théorème de </a:t>
            </a:r>
            <a:r>
              <a:rPr lang="fr-FR" dirty="0" err="1"/>
              <a:t>Nœther</a:t>
            </a:r>
            <a:r>
              <a:rPr lang="fr-FR" dirty="0"/>
              <a:t> (1918) : A toute </a:t>
            </a:r>
            <a:r>
              <a:rPr lang="fr-FR" i="1" dirty="0"/>
              <a:t>symétrie du lagrangien</a:t>
            </a:r>
            <a:r>
              <a:rPr lang="fr-FR" dirty="0"/>
              <a:t> correspond une quantité qui est conservée.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D4255A-9967-4110-8EEF-44969968212B}"/>
                  </a:ext>
                </a:extLst>
              </p:cNvPr>
              <p:cNvSpPr/>
              <p:nvPr/>
            </p:nvSpPr>
            <p:spPr>
              <a:xfrm>
                <a:off x="7685147" y="2547691"/>
                <a:ext cx="232031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b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fr-FR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</m:e>
                          </m:nary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D4255A-9967-4110-8EEF-4496996821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5147" y="2547691"/>
                <a:ext cx="2320314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741836F-BEA7-43DB-86DB-B8143B255B96}"/>
                  </a:ext>
                </a:extLst>
              </p:cNvPr>
              <p:cNvSpPr/>
              <p:nvPr/>
            </p:nvSpPr>
            <p:spPr>
              <a:xfrm>
                <a:off x="5951621" y="4431603"/>
                <a:ext cx="6096000" cy="14032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lvl="0" indent="-342900" algn="just">
                  <a:lnSpc>
                    <a:spcPct val="107000"/>
                  </a:lnSpc>
                  <a:spcAft>
                    <a:spcPts val="0"/>
                  </a:spcAft>
                  <a:buFont typeface="Wingdings" panose="05000000000000000000" pitchFamily="2" charset="2"/>
                  <a:buChar char=""/>
                  <a:tabLst>
                    <a:tab pos="228600" algn="l"/>
                    <a:tab pos="449580" algn="l"/>
                  </a:tabLst>
                </a:pPr>
                <a:r>
                  <a:rPr lang="fr-F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Translation : 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fr-F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0"/>
                  </a:spcAft>
                  <a:buFont typeface="Wingdings" panose="05000000000000000000" pitchFamily="2" charset="2"/>
                  <a:buChar char=""/>
                  <a:tabLst>
                    <a:tab pos="228600" algn="l"/>
                    <a:tab pos="449580" algn="l"/>
                  </a:tabLs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Rotation 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→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741836F-BEA7-43DB-86DB-B8143B255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1621" y="4431603"/>
                <a:ext cx="6096000" cy="1403269"/>
              </a:xfrm>
              <a:prstGeom prst="rect">
                <a:avLst/>
              </a:prstGeom>
              <a:blipFill>
                <a:blip r:embed="rId4"/>
                <a:stretch>
                  <a:fillRect l="-600" t="-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C0A69E2-1F2F-422F-A453-53B4EA027C17}"/>
              </a:ext>
            </a:extLst>
          </p:cNvPr>
          <p:cNvSpPr txBox="1"/>
          <p:nvPr/>
        </p:nvSpPr>
        <p:spPr>
          <a:xfrm>
            <a:off x="5951621" y="3901512"/>
            <a:ext cx="4053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Exemple de Transformation continue </a:t>
            </a:r>
            <a:r>
              <a:rPr lang="fr-FR" dirty="0"/>
              <a:t>: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0E44EB-41E8-4CCD-8DD1-88CA428A1E07}"/>
              </a:ext>
            </a:extLst>
          </p:cNvPr>
          <p:cNvSpPr/>
          <p:nvPr/>
        </p:nvSpPr>
        <p:spPr>
          <a:xfrm>
            <a:off x="5384800" y="1691153"/>
            <a:ext cx="6339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Autre formulation </a:t>
            </a:r>
            <a:r>
              <a:rPr lang="fr-FR" dirty="0"/>
              <a:t>: A toute transformation infinitésimale qui laisse le lagrangien invariant est associée une grandeur conservée. </a:t>
            </a:r>
          </a:p>
        </p:txBody>
      </p:sp>
    </p:spTree>
    <p:extLst>
      <p:ext uri="{BB962C8B-B14F-4D97-AF65-F5344CB8AC3E}">
        <p14:creationId xmlns:p14="http://schemas.microsoft.com/office/powerpoint/2010/main" val="128402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0C0CCFB-BF4D-45DC-A8C4-DC9DE467DC2F}"/>
                  </a:ext>
                </a:extLst>
              </p:cNvPr>
              <p:cNvSpPr/>
              <p:nvPr/>
            </p:nvSpPr>
            <p:spPr>
              <a:xfrm>
                <a:off x="538480" y="1181231"/>
                <a:ext cx="11277600" cy="36205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fr-F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Une particule libre (</a:t>
                </a:r>
                <a:r>
                  <a:rPr lang="fr-FR" dirty="0" err="1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ie</a:t>
                </a:r>
                <a:r>
                  <a:rPr lang="fr-F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n’étant soumise à aucun champ extérieur).</a:t>
                </a:r>
              </a:p>
              <a:p>
                <a:endParaRPr lang="fr-FR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fr-FR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effectLst/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</m:acc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z</m:t>
                            </m:r>
                          </m:e>
                        </m:acc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endParaRPr lang="fr-FR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Il est symétrique par transformation translation (définie ci-dessous pour tout vecteur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r>
                  <a:rPr lang="fr-F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Translation :  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′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fr-FR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</a:p>
              <a:p>
                <a:endParaRPr lang="fr-FR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D’après le théorème de </a:t>
                </a:r>
                <a:r>
                  <a:rPr lang="fr-FR" dirty="0" err="1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Nœther</a:t>
                </a:r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fr-FR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acc>
                    <m:r>
                      <a:rPr lang="fr-FR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est une grandeur conservée. On retrouve </a:t>
                </a:r>
                <a:r>
                  <a:rPr lang="fr-FR" b="1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le principe d’inertie</a:t>
                </a:r>
                <a:r>
                  <a:rPr lang="fr-FR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C’est la première fois que des considérations sur les symétries nous permettent de déduire des lois.</a:t>
                </a:r>
                <a:endParaRPr lang="fr-FR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0C0CCFB-BF4D-45DC-A8C4-DC9DE467DC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" y="1181231"/>
                <a:ext cx="11277600" cy="3620543"/>
              </a:xfrm>
              <a:prstGeom prst="rect">
                <a:avLst/>
              </a:prstGeom>
              <a:blipFill>
                <a:blip r:embed="rId2"/>
                <a:stretch>
                  <a:fillRect l="-432" t="-1010" b="-168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8D477720-A480-48B4-885A-ED51718F997F}"/>
              </a:ext>
            </a:extLst>
          </p:cNvPr>
          <p:cNvSpPr/>
          <p:nvPr/>
        </p:nvSpPr>
        <p:spPr>
          <a:xfrm>
            <a:off x="538480" y="409694"/>
            <a:ext cx="638373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0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Symétrie du lagrangien par translation </a:t>
            </a:r>
            <a:endParaRPr lang="fr-FR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FFD762-297E-4F14-8C90-C35A85978F73}"/>
                  </a:ext>
                </a:extLst>
              </p:cNvPr>
              <p:cNvSpPr/>
              <p:nvPr/>
            </p:nvSpPr>
            <p:spPr>
              <a:xfrm>
                <a:off x="538480" y="3130002"/>
                <a:ext cx="5191934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La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Grandeur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inchang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é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est</m:t>
                          </m:r>
                          <m:r>
                            <a:rPr lang="fr-FR" b="0" i="0" smtClean="0">
                              <a:latin typeface="Cambria Math" panose="02040503050406030204" pitchFamily="18" charset="0"/>
                            </a:rPr>
                            <m:t> : &amp;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= 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fr-FR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den>
                              </m:f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fr-FR" i="0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</m:sSub>
                            </m:e>
                          </m:nary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</m:eqAr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3FFD762-297E-4F14-8C90-C35A85978F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80" y="3130002"/>
                <a:ext cx="5191934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45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238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 ghesquiere</dc:creator>
  <cp:lastModifiedBy>pierre ghesquiere</cp:lastModifiedBy>
  <cp:revision>33</cp:revision>
  <dcterms:created xsi:type="dcterms:W3CDTF">2020-05-24T11:22:15Z</dcterms:created>
  <dcterms:modified xsi:type="dcterms:W3CDTF">2020-05-27T13:33:53Z</dcterms:modified>
</cp:coreProperties>
</file>