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AB7"/>
    <a:srgbClr val="F6929C"/>
    <a:srgbClr val="EB1D31"/>
    <a:srgbClr val="FF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2" autoAdjust="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2378-FE90-41C2-946C-21062D36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F313E-7FD7-4A17-A4D5-050FC6500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0784B-0963-42B6-80B3-E381E2C7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E193-8354-4C05-80A9-5233027C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8C91-342D-49CC-A8D1-A3FD84AF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8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1A33-BE14-4B39-82F8-62515BD9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EE342-1D26-4C3E-8356-6EE1E732A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A843-FA41-4473-8879-1DE2213F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0C6A-FCC1-422E-A137-93C6E224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4C11-99DA-4605-BFFB-D1E3C17E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38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07DAE-F583-47B7-B448-3D0BE7CC9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1D4A0-8988-413D-AF82-E9070CF3E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253D-FBEB-4E52-B1F9-33290E5C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A489-EE60-4C53-94E7-5ADA1784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752E-420C-46F0-BE56-8E7A7832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18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D9BF-A5AA-48BF-9D78-6AB34F99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A8C4-1D66-418A-823D-32A92872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BF3E5-9DE7-4730-8428-4A276528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17F8-D3BF-4B7B-9F0E-1F58A07A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8C60-EBDE-4CBF-8E7F-F54DA04C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56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415F-CA02-432F-B7F5-34AE4366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DBFE2-1D23-4DCF-955B-14D86399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0979-8734-4485-B613-9BBE7C59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A47F-D5D5-4E05-8CB9-42F47C2A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2B20-6766-4A76-87D2-75505D32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87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FB4D-C07B-461D-8283-DD569534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E7DD-D293-472F-8FD6-0DB7996CB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DD07-CFB7-40DE-B031-F86E2EBDD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95254-D4CC-44DC-9D26-A3D92839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875C-07F0-46E8-9341-6F01C662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36621-6433-4CB0-8A38-0AAB1AF7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3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CFB1-E75C-4FED-BCFC-5E9C91BB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FD6E-97DF-4F7F-9AEF-FC6AEE0D3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30077-8EA9-4AF2-9992-BD7C3626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A53AB-9BD1-49B8-A741-F7822A4A8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CFCF4-10DA-4F5A-AF14-671FB5640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6057-47FE-429E-944D-82D64F7E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523A8-E43A-4BF5-966B-B9A3F73F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DAE4B-B950-4362-891C-4EE13B14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56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4E8B-583F-411E-841F-A38C75A6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B565D-B389-4A59-A46C-626B9131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E8F3F-CB70-41C4-8702-FDF26A1C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EDF03-3CD8-4568-A9DC-1F8AA003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05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24435-4C4C-4C40-8043-A9E420A7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839FD-F1BE-40DF-95AB-62B5575C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453E3-AE08-42DA-B734-60644E8F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3B6F-765F-456D-A37D-F4CA3B4E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7FBE-525F-4CB9-8E44-15DB990DE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C8C8-3720-4BCA-BAB0-94FF0476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C717D-6F73-4A9F-B386-1A82FDCE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37121-B3C8-4CF6-B511-2E0B6D34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1FCE4-5D3E-4D68-9366-D916FB02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76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1F2D-0034-4B19-A7D8-4B4171B3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0FB38-16A5-4B3F-9FB5-FE3ACC898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D8F54-5001-48A3-B955-96B239452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06977-B1A5-4A3C-8498-B57D649E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C5010-D6E6-40E7-94E2-C5F7C85D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72295-C7CB-4D9D-89F2-4B244502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9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8E4AA-09C6-40EF-9E26-2D29D260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A620E-EECA-49AB-A2C5-26014CA7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09DB1-298B-40B7-861B-51E7E858D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EA44-C1A6-40F1-98B4-C7C86130596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F3ED-F2C0-4959-8805-8A392B09D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0BA9-662F-48A2-93FA-BC2AA6A03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1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0.png"/><Relationship Id="rId21" Type="http://schemas.openxmlformats.org/officeDocument/2006/relationships/image" Target="../media/image34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25.jpe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24" Type="http://schemas.openxmlformats.org/officeDocument/2006/relationships/image" Target="../media/image37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0.png"/><Relationship Id="rId19" Type="http://schemas.openxmlformats.org/officeDocument/2006/relationships/image" Target="../media/image32.png"/><Relationship Id="rId4" Type="http://schemas.openxmlformats.org/officeDocument/2006/relationships/image" Target="../media/image170.png"/><Relationship Id="rId9" Type="http://schemas.openxmlformats.org/officeDocument/2006/relationships/image" Target="../media/image26.jpe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85DC4-0E1B-4B76-AA93-30FA6AB08C12}"/>
              </a:ext>
            </a:extLst>
          </p:cNvPr>
          <p:cNvSpPr txBox="1"/>
          <p:nvPr/>
        </p:nvSpPr>
        <p:spPr>
          <a:xfrm>
            <a:off x="0" y="1951672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0" dirty="0"/>
              <a:t>Qu’est-ce que la mole ? </a:t>
            </a:r>
          </a:p>
        </p:txBody>
      </p:sp>
    </p:spTree>
    <p:extLst>
      <p:ext uri="{BB962C8B-B14F-4D97-AF65-F5344CB8AC3E}">
        <p14:creationId xmlns:p14="http://schemas.microsoft.com/office/powerpoint/2010/main" val="230744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lagueNulleAplau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B54DB98D-146E-4BBE-BE6A-0763BB841D5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90504"/>
            <a:ext cx="12597718" cy="70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EC355D9-4460-4048-BD7F-457ECCA1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6313">
            <a:off x="3433238" y="5302453"/>
            <a:ext cx="1812082" cy="122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DD92D0-747E-4262-BF5B-3036D75B724B}"/>
              </a:ext>
            </a:extLst>
          </p:cNvPr>
          <p:cNvSpPr txBox="1"/>
          <p:nvPr/>
        </p:nvSpPr>
        <p:spPr>
          <a:xfrm>
            <a:off x="286439" y="143219"/>
            <a:ext cx="2456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Résumé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6E05E-EF4F-45AC-B4E5-1895896C11B6}"/>
              </a:ext>
            </a:extLst>
          </p:cNvPr>
          <p:cNvSpPr txBox="1"/>
          <p:nvPr/>
        </p:nvSpPr>
        <p:spPr>
          <a:xfrm>
            <a:off x="429658" y="1035586"/>
            <a:ext cx="1142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- Les chimistes regroupent les atomes ou les molécules par paquets 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C645-D302-4DCA-BE9A-AB70338ED340}"/>
                  </a:ext>
                </a:extLst>
              </p:cNvPr>
              <p:cNvSpPr txBox="1"/>
              <p:nvPr/>
            </p:nvSpPr>
            <p:spPr>
              <a:xfrm>
                <a:off x="7755186" y="912660"/>
                <a:ext cx="3946793" cy="564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entités.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C645-D302-4DCA-BE9A-AB70338E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86" y="912660"/>
                <a:ext cx="3946793" cy="56445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6E9116-C963-4EA4-BFFE-84213E987D30}"/>
                  </a:ext>
                </a:extLst>
              </p:cNvPr>
              <p:cNvSpPr txBox="1"/>
              <p:nvPr/>
            </p:nvSpPr>
            <p:spPr>
              <a:xfrm>
                <a:off x="81390" y="2021770"/>
                <a:ext cx="405420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900" i="1" dirty="0"/>
                  <a:t>« Chéri, j’ai acheté </a:t>
                </a:r>
                <a:r>
                  <a:rPr lang="fr-FR" sz="1900" b="1" i="1" dirty="0">
                    <a:solidFill>
                      <a:srgbClr val="FF0000"/>
                    </a:solidFill>
                  </a:rPr>
                  <a:t>1 mol </a:t>
                </a:r>
                <a:r>
                  <a:rPr lang="fr-FR" sz="1900" i="1" dirty="0"/>
                  <a:t>d’eau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900" i="1" dirty="0"/>
                  <a:t> »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6E9116-C963-4EA4-BFFE-84213E98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0" y="2021770"/>
                <a:ext cx="4054207" cy="384721"/>
              </a:xfrm>
              <a:prstGeom prst="rect">
                <a:avLst/>
              </a:prstGeom>
              <a:blipFill>
                <a:blip r:embed="rId4"/>
                <a:stretch>
                  <a:fillRect l="-1353" t="-7937" r="-451" b="-269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8BA7967-E437-41BA-B829-E4A0023ADB2D}"/>
              </a:ext>
            </a:extLst>
          </p:cNvPr>
          <p:cNvSpPr txBox="1"/>
          <p:nvPr/>
        </p:nvSpPr>
        <p:spPr>
          <a:xfrm>
            <a:off x="-33050" y="5212552"/>
            <a:ext cx="5623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i="1" dirty="0"/>
              <a:t>« Mon amour, il y a </a:t>
            </a:r>
            <a:r>
              <a:rPr lang="fr-FR" sz="1900" b="1" i="1" dirty="0">
                <a:solidFill>
                  <a:srgbClr val="00B050"/>
                </a:solidFill>
              </a:rPr>
              <a:t>1,70</a:t>
            </a:r>
            <a:r>
              <a:rPr lang="fr-FR" sz="1900" b="1" i="1" dirty="0">
                <a:solidFill>
                  <a:schemeClr val="accent1"/>
                </a:solidFill>
              </a:rPr>
              <a:t> </a:t>
            </a:r>
            <a:r>
              <a:rPr lang="fr-FR" sz="1900" b="1" i="1" dirty="0">
                <a:solidFill>
                  <a:srgbClr val="FF0000"/>
                </a:solidFill>
              </a:rPr>
              <a:t>mol</a:t>
            </a:r>
            <a:r>
              <a:rPr lang="fr-FR" sz="1900" i="1" dirty="0"/>
              <a:t> de fer (Fe) dans ce clou ! »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E41D5-9854-48FB-B368-5C00C1730CC2}"/>
                  </a:ext>
                </a:extLst>
              </p:cNvPr>
              <p:cNvSpPr txBox="1"/>
              <p:nvPr/>
            </p:nvSpPr>
            <p:spPr>
              <a:xfrm>
                <a:off x="429658" y="1469530"/>
                <a:ext cx="5035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- 1 paquet de 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6,02×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fr-FR" sz="2000" dirty="0"/>
                  <a:t> entités = 1 mol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E41D5-9854-48FB-B368-5C00C173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58" y="1469530"/>
                <a:ext cx="5035141" cy="400110"/>
              </a:xfrm>
              <a:prstGeom prst="rect">
                <a:avLst/>
              </a:prstGeom>
              <a:blipFill>
                <a:blip r:embed="rId5"/>
                <a:stretch>
                  <a:fillRect l="-1211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021462-FDDA-4D9E-91B3-FAC31981A235}"/>
                  </a:ext>
                </a:extLst>
              </p:cNvPr>
              <p:cNvSpPr txBox="1"/>
              <p:nvPr/>
            </p:nvSpPr>
            <p:spPr>
              <a:xfrm>
                <a:off x="5758148" y="5219992"/>
                <a:ext cx="64338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800" i="1" dirty="0">
                    <a:sym typeface="Wingdings" panose="05000000000000000000" pitchFamily="2" charset="2"/>
                  </a:rPr>
                  <a:t>« Mon amour, il y a 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𝟕𝟎</m:t>
                    </m:r>
                    <m:r>
                      <a:rPr lang="fr-FR" sz="1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𝟔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𝟎𝟐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</m:e>
                      <m:sup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𝟐𝟑</m:t>
                        </m:r>
                      </m:sup>
                    </m:sSup>
                    <m:r>
                      <a:rPr lang="fr-FR" sz="1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fr-FR" sz="1800" b="1" i="1" dirty="0"/>
                  <a:t>atomes</a:t>
                </a:r>
                <a:r>
                  <a:rPr lang="fr-FR" sz="1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fr-FR" sz="1800" i="1" dirty="0"/>
                  <a:t>de fer (Fe) dans ce clou »</a:t>
                </a:r>
                <a:endParaRPr lang="fr-FR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021462-FDDA-4D9E-91B3-FAC31981A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48" y="5219992"/>
                <a:ext cx="6433851" cy="646331"/>
              </a:xfrm>
              <a:prstGeom prst="rect">
                <a:avLst/>
              </a:prstGeom>
              <a:blipFill>
                <a:blip r:embed="rId6"/>
                <a:stretch>
                  <a:fillRect l="-95" t="-3774" r="-474" b="-15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A215582-FE20-47A9-84B6-F2D5D88DB00B}"/>
                  </a:ext>
                </a:extLst>
              </p:cNvPr>
              <p:cNvSpPr txBox="1"/>
              <p:nvPr/>
            </p:nvSpPr>
            <p:spPr>
              <a:xfrm>
                <a:off x="7917797" y="4575380"/>
                <a:ext cx="2018841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=10,2×</m:t>
                      </m:r>
                      <m:sSup>
                        <m:sSupPr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fr-FR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A215582-FE20-47A9-84B6-F2D5D88D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797" y="4575380"/>
                <a:ext cx="2018841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023B2F-9C04-47B4-AC29-65568F33A036}"/>
                  </a:ext>
                </a:extLst>
              </p:cNvPr>
              <p:cNvSpPr txBox="1"/>
              <p:nvPr/>
            </p:nvSpPr>
            <p:spPr>
              <a:xfrm>
                <a:off x="5305859" y="2043841"/>
                <a:ext cx="6684211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i="1" dirty="0">
                    <a:sym typeface="Wingdings" panose="05000000000000000000" pitchFamily="2" charset="2"/>
                  </a:rPr>
                  <a:t>« Chéri, j’ai acheté 1 paquet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𝟔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𝟎𝟐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</m:e>
                      <m:sup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𝟐𝟑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fr-FR" sz="1800" i="1" dirty="0"/>
                  <a:t>molécules d’eau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023B2F-9C04-47B4-AC29-65568F33A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59" y="2043841"/>
                <a:ext cx="6684211" cy="375552"/>
              </a:xfrm>
              <a:prstGeom prst="rect">
                <a:avLst/>
              </a:prstGeom>
              <a:blipFill>
                <a:blip r:embed="rId8"/>
                <a:stretch>
                  <a:fillRect l="-729" t="-6452" b="-241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3402C56D-2F57-47B1-8AFD-47102CC38768}"/>
              </a:ext>
            </a:extLst>
          </p:cNvPr>
          <p:cNvCxnSpPr>
            <a:cxnSpLocks/>
          </p:cNvCxnSpPr>
          <p:nvPr/>
        </p:nvCxnSpPr>
        <p:spPr>
          <a:xfrm>
            <a:off x="4327834" y="2244814"/>
            <a:ext cx="8142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5FF9CFA6-3B42-4963-9023-B0FB69756F99}"/>
              </a:ext>
            </a:extLst>
          </p:cNvPr>
          <p:cNvGrpSpPr/>
          <p:nvPr/>
        </p:nvGrpSpPr>
        <p:grpSpPr>
          <a:xfrm>
            <a:off x="3899181" y="2532834"/>
            <a:ext cx="3200492" cy="2126006"/>
            <a:chOff x="3899181" y="2532834"/>
            <a:chExt cx="3200492" cy="2126006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179D4689-DE0C-4A4A-BF07-1F929E71E7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0" t="38241" r="14798" b="25135"/>
            <a:stretch/>
          </p:blipFill>
          <p:spPr bwMode="auto">
            <a:xfrm>
              <a:off x="3899181" y="2723570"/>
              <a:ext cx="3200492" cy="1744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A686CCB-4D2C-482C-BBAD-BFC526DC8D3A}"/>
                    </a:ext>
                  </a:extLst>
                </p:cNvPr>
                <p:cNvSpPr txBox="1"/>
                <p:nvPr/>
              </p:nvSpPr>
              <p:spPr>
                <a:xfrm rot="18841914">
                  <a:off x="6199807" y="3105156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A686CCB-4D2C-482C-BBAD-BFC526DC8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199807" y="3105156"/>
                  <a:ext cx="434877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5583814-8A14-4A3E-966E-47E4B6E34F9F}"/>
                    </a:ext>
                  </a:extLst>
                </p:cNvPr>
                <p:cNvSpPr txBox="1"/>
                <p:nvPr/>
              </p:nvSpPr>
              <p:spPr>
                <a:xfrm rot="18841914">
                  <a:off x="5303028" y="3230480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5583814-8A14-4A3E-966E-47E4B6E34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5303028" y="3230480"/>
                  <a:ext cx="1641513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B676DE9-BCB1-48E6-AF69-9E387FBE6F3B}"/>
                    </a:ext>
                  </a:extLst>
                </p:cNvPr>
                <p:cNvSpPr txBox="1"/>
                <p:nvPr/>
              </p:nvSpPr>
              <p:spPr>
                <a:xfrm rot="18841914">
                  <a:off x="5128642" y="3298969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B676DE9-BCB1-48E6-AF69-9E387FBE6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5128642" y="3298969"/>
                  <a:ext cx="1641513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F5E86E8-4429-4840-B457-AFDB5D7D9535}"/>
                    </a:ext>
                  </a:extLst>
                </p:cNvPr>
                <p:cNvSpPr txBox="1"/>
                <p:nvPr/>
              </p:nvSpPr>
              <p:spPr>
                <a:xfrm rot="18841914">
                  <a:off x="4929366" y="3408933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F5E86E8-4429-4840-B457-AFDB5D7D9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929366" y="3408933"/>
                  <a:ext cx="1641513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6AE20FC-5088-43F3-824C-0F8DAEB08C84}"/>
                    </a:ext>
                  </a:extLst>
                </p:cNvPr>
                <p:cNvSpPr txBox="1"/>
                <p:nvPr/>
              </p:nvSpPr>
              <p:spPr>
                <a:xfrm rot="18841914">
                  <a:off x="4718213" y="3486803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6AE20FC-5088-43F3-824C-0F8DAEB0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718213" y="3486803"/>
                  <a:ext cx="1641513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6CC003E-8DDC-441C-85FF-9B0CB770013F}"/>
                    </a:ext>
                  </a:extLst>
                </p:cNvPr>
                <p:cNvSpPr txBox="1"/>
                <p:nvPr/>
              </p:nvSpPr>
              <p:spPr>
                <a:xfrm rot="18841914">
                  <a:off x="4540481" y="3552562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6CC003E-8DDC-441C-85FF-9B0CB7700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540481" y="3552562"/>
                  <a:ext cx="1641513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C986BAD-6EB4-46C7-A379-523256CA529C}"/>
                    </a:ext>
                  </a:extLst>
                </p:cNvPr>
                <p:cNvSpPr txBox="1"/>
                <p:nvPr/>
              </p:nvSpPr>
              <p:spPr>
                <a:xfrm rot="18841914">
                  <a:off x="4362747" y="3618321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C986BAD-6EB4-46C7-A379-523256CA5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362747" y="3618321"/>
                  <a:ext cx="1641513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96D65BF-4EED-4DD0-9233-156D46FC3583}"/>
                    </a:ext>
                  </a:extLst>
                </p:cNvPr>
                <p:cNvSpPr txBox="1"/>
                <p:nvPr/>
              </p:nvSpPr>
              <p:spPr>
                <a:xfrm rot="18841914">
                  <a:off x="4110871" y="3714973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96D65BF-4EED-4DD0-9233-156D46FC3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110871" y="3714973"/>
                  <a:ext cx="1641513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DED55B7-D1C4-4E22-8CA7-B19F110B2771}"/>
                    </a:ext>
                  </a:extLst>
                </p:cNvPr>
                <p:cNvSpPr txBox="1"/>
                <p:nvPr/>
              </p:nvSpPr>
              <p:spPr>
                <a:xfrm rot="18841914">
                  <a:off x="6087763" y="2981155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DED55B7-D1C4-4E22-8CA7-B19F110B2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087763" y="2981155"/>
                  <a:ext cx="434877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1ACF698-A1BA-4CA4-BB20-D64E7E2075ED}"/>
                    </a:ext>
                  </a:extLst>
                </p:cNvPr>
                <p:cNvSpPr txBox="1"/>
                <p:nvPr/>
              </p:nvSpPr>
              <p:spPr>
                <a:xfrm rot="18841914">
                  <a:off x="4484813" y="3868401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1ACF698-A1BA-4CA4-BB20-D64E7E207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484813" y="3868401"/>
                  <a:ext cx="434877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73FDEBC-A5B2-4536-A96E-979E5BCAA573}"/>
                    </a:ext>
                  </a:extLst>
                </p:cNvPr>
                <p:cNvSpPr txBox="1"/>
                <p:nvPr/>
              </p:nvSpPr>
              <p:spPr>
                <a:xfrm rot="18841914">
                  <a:off x="4296509" y="3893205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73FDEBC-A5B2-4536-A96E-979E5BCAA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296509" y="3893205"/>
                  <a:ext cx="43487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3C776D9-683C-42BF-A05F-23514E3933EF}"/>
                    </a:ext>
                  </a:extLst>
                </p:cNvPr>
                <p:cNvSpPr txBox="1"/>
                <p:nvPr/>
              </p:nvSpPr>
              <p:spPr>
                <a:xfrm rot="18841914">
                  <a:off x="6384552" y="3003279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3C776D9-683C-42BF-A05F-23514E393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384552" y="3003279"/>
                  <a:ext cx="43487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16312A2-B3FD-4965-9DBC-5503E21E95CC}"/>
                    </a:ext>
                  </a:extLst>
                </p:cNvPr>
                <p:cNvSpPr txBox="1"/>
                <p:nvPr/>
              </p:nvSpPr>
              <p:spPr>
                <a:xfrm rot="18841914">
                  <a:off x="6558218" y="3028086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16312A2-B3FD-4965-9DBC-5503E21E9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558218" y="3028086"/>
                  <a:ext cx="43487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1F8B01B-B5F9-405E-9FB4-E60434A74320}"/>
                    </a:ext>
                  </a:extLst>
                </p:cNvPr>
                <p:cNvSpPr txBox="1"/>
                <p:nvPr/>
              </p:nvSpPr>
              <p:spPr>
                <a:xfrm rot="18841914">
                  <a:off x="6322999" y="2881415"/>
                  <a:ext cx="463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1F8B01B-B5F9-405E-9FB4-E60434A74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322999" y="2881415"/>
                  <a:ext cx="463778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A6B9B74-4161-425D-99D5-2CB1FAF1AA0D}"/>
                    </a:ext>
                  </a:extLst>
                </p:cNvPr>
                <p:cNvSpPr txBox="1"/>
                <p:nvPr/>
              </p:nvSpPr>
              <p:spPr>
                <a:xfrm rot="18841914">
                  <a:off x="4051759" y="4034602"/>
                  <a:ext cx="463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A6B9B74-4161-425D-99D5-2CB1FAF1A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051759" y="4034602"/>
                  <a:ext cx="463778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578A9B-7087-4FAC-B7F9-3B4ED32D077E}"/>
              </a:ext>
            </a:extLst>
          </p:cNvPr>
          <p:cNvCxnSpPr>
            <a:cxnSpLocks/>
          </p:cNvCxnSpPr>
          <p:nvPr/>
        </p:nvCxnSpPr>
        <p:spPr>
          <a:xfrm>
            <a:off x="5464799" y="5404912"/>
            <a:ext cx="3776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ight Brace 70">
            <a:extLst>
              <a:ext uri="{FF2B5EF4-FFF2-40B4-BE49-F238E27FC236}">
                <a16:creationId xmlns:a16="http://schemas.microsoft.com/office/drawing/2014/main" id="{C06033BC-7374-45DC-9FDF-B45B90860DD8}"/>
              </a:ext>
            </a:extLst>
          </p:cNvPr>
          <p:cNvSpPr/>
          <p:nvPr/>
        </p:nvSpPr>
        <p:spPr>
          <a:xfrm rot="16200000">
            <a:off x="8687735" y="4116393"/>
            <a:ext cx="188356" cy="201884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0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22" grpId="0"/>
      <p:bldP spid="28" grpId="0"/>
      <p:bldP spid="26" grpId="0"/>
      <p:bldP spid="47" grpId="0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FE6BB5-9715-4ECA-A9B9-79244FC75FFB}"/>
                  </a:ext>
                </a:extLst>
              </p:cNvPr>
              <p:cNvSpPr txBox="1"/>
              <p:nvPr/>
            </p:nvSpPr>
            <p:spPr>
              <a:xfrm>
                <a:off x="0" y="2417513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0" dirty="0">
                    <a:solidFill>
                      <a:srgbClr val="FF0000"/>
                    </a:solidFill>
                  </a:rPr>
                  <a:t>1</a:t>
                </a:r>
                <a:r>
                  <a:rPr lang="fr-FR" sz="5000" dirty="0"/>
                  <a:t> </a:t>
                </a:r>
                <a:r>
                  <a:rPr lang="fr-FR" sz="5000" dirty="0">
                    <a:solidFill>
                      <a:srgbClr val="00B050"/>
                    </a:solidFill>
                  </a:rPr>
                  <a:t>mol</a:t>
                </a:r>
                <a:r>
                  <a:rPr lang="fr-FR" sz="5000" dirty="0"/>
                  <a:t> = </a:t>
                </a:r>
                <a:r>
                  <a:rPr lang="fr-FR" sz="5000" dirty="0">
                    <a:solidFill>
                      <a:srgbClr val="FF0000"/>
                    </a:solidFill>
                  </a:rPr>
                  <a:t>1</a:t>
                </a:r>
                <a:r>
                  <a:rPr lang="fr-FR" sz="5000" dirty="0"/>
                  <a:t> </a:t>
                </a:r>
                <a:r>
                  <a:rPr lang="fr-FR" sz="5000" dirty="0">
                    <a:solidFill>
                      <a:srgbClr val="00B050"/>
                    </a:solidFill>
                  </a:rPr>
                  <a:t>paquet</a:t>
                </a:r>
                <a:r>
                  <a:rPr lang="fr-FR" sz="5000" dirty="0"/>
                  <a:t> </a:t>
                </a:r>
                <a:r>
                  <a:rPr lang="fr-FR" sz="5000" dirty="0">
                    <a:solidFill>
                      <a:srgbClr val="00B050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fr-FR" sz="5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6,02×</m:t>
                    </m:r>
                    <m:sSup>
                      <m:sSupPr>
                        <m:ctrlPr>
                          <a:rPr lang="fr-FR" sz="5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5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5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fr-FR" sz="5000" dirty="0">
                    <a:solidFill>
                      <a:srgbClr val="00B050"/>
                    </a:solidFill>
                  </a:rPr>
                  <a:t> entités</a:t>
                </a:r>
                <a:endParaRPr lang="fr-FR" sz="5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FE6BB5-9715-4ECA-A9B9-79244FC75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7513"/>
                <a:ext cx="12192000" cy="861774"/>
              </a:xfrm>
              <a:prstGeom prst="rect">
                <a:avLst/>
              </a:prstGeom>
              <a:blipFill>
                <a:blip r:embed="rId2"/>
                <a:stretch>
                  <a:fillRect t="-17021" b="-390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91C5157-15E6-46A2-B427-EAE64FC685C6}"/>
              </a:ext>
            </a:extLst>
          </p:cNvPr>
          <p:cNvSpPr/>
          <p:nvPr/>
        </p:nvSpPr>
        <p:spPr>
          <a:xfrm>
            <a:off x="396607" y="1729649"/>
            <a:ext cx="11435509" cy="2193766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2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82040A74-A362-4F29-9DBC-A1F756F94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263007" y="1660971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D2AF9A-0593-48AC-9433-B6E664F51869}"/>
              </a:ext>
            </a:extLst>
          </p:cNvPr>
          <p:cNvSpPr txBox="1"/>
          <p:nvPr/>
        </p:nvSpPr>
        <p:spPr>
          <a:xfrm>
            <a:off x="256854" y="287675"/>
            <a:ext cx="889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de grains de riz dans 1 paquet de riz 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CC63DA-AD33-452C-8A5C-D5C2A1955D00}"/>
              </a:ext>
            </a:extLst>
          </p:cNvPr>
          <p:cNvGrpSpPr/>
          <p:nvPr/>
        </p:nvGrpSpPr>
        <p:grpSpPr>
          <a:xfrm>
            <a:off x="9568070" y="287675"/>
            <a:ext cx="2072549" cy="2874196"/>
            <a:chOff x="9074911" y="554804"/>
            <a:chExt cx="2072549" cy="2874196"/>
          </a:xfrm>
        </p:grpSpPr>
        <p:pic>
          <p:nvPicPr>
            <p:cNvPr id="1026" name="Picture 2" descr="Uncle Ben's Riz Long Grain, prêt en 10 minutes 1kg.">
              <a:extLst>
                <a:ext uri="{FF2B5EF4-FFF2-40B4-BE49-F238E27FC236}">
                  <a16:creationId xmlns:a16="http://schemas.microsoft.com/office/drawing/2014/main" id="{B9AA7293-21C0-44B5-B35C-F0610AAAF1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3" t="3025" r="15555" b="1838"/>
            <a:stretch/>
          </p:blipFill>
          <p:spPr bwMode="auto">
            <a:xfrm>
              <a:off x="9074911" y="554804"/>
              <a:ext cx="2072549" cy="287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4B1C3F-4301-4278-A9C4-93DEEF047482}"/>
                </a:ext>
              </a:extLst>
            </p:cNvPr>
            <p:cNvSpPr/>
            <p:nvPr/>
          </p:nvSpPr>
          <p:spPr>
            <a:xfrm>
              <a:off x="9167378" y="606176"/>
              <a:ext cx="1862596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dirty="0">
                  <a:solidFill>
                    <a:srgbClr val="0070C0"/>
                  </a:solidFill>
                  <a:latin typeface="Algerian" panose="04020705040A02060702" pitchFamily="82" charset="0"/>
                </a:rPr>
                <a:t>Oncle </a:t>
              </a:r>
              <a:r>
                <a:rPr lang="fr-FR" dirty="0" err="1">
                  <a:solidFill>
                    <a:srgbClr val="0070C0"/>
                  </a:solidFill>
                  <a:latin typeface="Algerian" panose="04020705040A02060702" pitchFamily="82" charset="0"/>
                </a:rPr>
                <a:t>Bénichou</a:t>
              </a:r>
              <a:endParaRPr lang="fr-FR" dirty="0">
                <a:solidFill>
                  <a:srgbClr val="0070C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4914CA-4634-493A-BFC7-98648C203B28}"/>
                </a:ext>
              </a:extLst>
            </p:cNvPr>
            <p:cNvSpPr/>
            <p:nvPr/>
          </p:nvSpPr>
          <p:spPr>
            <a:xfrm>
              <a:off x="9105734" y="1088254"/>
              <a:ext cx="397862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2" name="Picture 8" descr="France : Prix d'un kilo de riz en 2021 | Combien-coute.net">
            <a:extLst>
              <a:ext uri="{FF2B5EF4-FFF2-40B4-BE49-F238E27FC236}">
                <a16:creationId xmlns:a16="http://schemas.microsoft.com/office/drawing/2014/main" id="{E2C3D3E6-4218-435A-81C8-A15F75BD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61" y="936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25A947C-ACD0-49DB-87D4-619AD60A8DDA}"/>
              </a:ext>
            </a:extLst>
          </p:cNvPr>
          <p:cNvSpPr txBox="1"/>
          <p:nvPr/>
        </p:nvSpPr>
        <p:spPr>
          <a:xfrm>
            <a:off x="256854" y="919326"/>
            <a:ext cx="5806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 paquet </a:t>
            </a:r>
            <a:r>
              <a:rPr lang="fr-FR" sz="3000" dirty="0">
                <a:sym typeface="Wingdings" panose="05000000000000000000" pitchFamily="2" charset="2"/>
              </a:rPr>
              <a:t></a:t>
            </a:r>
            <a:r>
              <a:rPr lang="fr-FR" sz="3000" dirty="0"/>
              <a:t> ~ 50 000 grains de riz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A7C3477-5523-4F2A-8404-81A72B99412C}"/>
              </a:ext>
            </a:extLst>
          </p:cNvPr>
          <p:cNvSpPr/>
          <p:nvPr/>
        </p:nvSpPr>
        <p:spPr>
          <a:xfrm>
            <a:off x="1481324" y="1712481"/>
            <a:ext cx="2590639" cy="997973"/>
          </a:xfrm>
          <a:prstGeom prst="wedgeEllipseCallout">
            <a:avLst>
              <a:gd name="adj1" fmla="val -68641"/>
              <a:gd name="adj2" fmla="val -32564"/>
            </a:avLst>
          </a:prstGeom>
          <a:solidFill>
            <a:srgbClr val="F692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/>
              <a:t>Je voudrais 50 000 grains de riz</a:t>
            </a:r>
          </a:p>
        </p:txBody>
      </p:sp>
      <p:pic>
        <p:nvPicPr>
          <p:cNvPr id="1028" name="Picture 4" descr="Incompréhension GIF - Incomprehension ChrisTucker GIFs">
            <a:extLst>
              <a:ext uri="{FF2B5EF4-FFF2-40B4-BE49-F238E27FC236}">
                <a16:creationId xmlns:a16="http://schemas.microsoft.com/office/drawing/2014/main" id="{2BBD7BB8-D36C-424D-83AD-D3C98B39CC0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30" y="3419758"/>
            <a:ext cx="5286072" cy="28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9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82040A74-A362-4F29-9DBC-A1F756F94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263007" y="1660971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D2AF9A-0593-48AC-9433-B6E664F51869}"/>
              </a:ext>
            </a:extLst>
          </p:cNvPr>
          <p:cNvSpPr txBox="1"/>
          <p:nvPr/>
        </p:nvSpPr>
        <p:spPr>
          <a:xfrm>
            <a:off x="256854" y="287675"/>
            <a:ext cx="889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de grains de riz dans 1 paquet de riz 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CC63DA-AD33-452C-8A5C-D5C2A1955D00}"/>
              </a:ext>
            </a:extLst>
          </p:cNvPr>
          <p:cNvGrpSpPr/>
          <p:nvPr/>
        </p:nvGrpSpPr>
        <p:grpSpPr>
          <a:xfrm>
            <a:off x="9568070" y="287675"/>
            <a:ext cx="2072549" cy="2874196"/>
            <a:chOff x="9074911" y="554804"/>
            <a:chExt cx="2072549" cy="2874196"/>
          </a:xfrm>
        </p:grpSpPr>
        <p:pic>
          <p:nvPicPr>
            <p:cNvPr id="1026" name="Picture 2" descr="Uncle Ben's Riz Long Grain, prêt en 10 minutes 1kg.">
              <a:extLst>
                <a:ext uri="{FF2B5EF4-FFF2-40B4-BE49-F238E27FC236}">
                  <a16:creationId xmlns:a16="http://schemas.microsoft.com/office/drawing/2014/main" id="{B9AA7293-21C0-44B5-B35C-F0610AAAF1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3" t="3025" r="15555" b="1838"/>
            <a:stretch/>
          </p:blipFill>
          <p:spPr bwMode="auto">
            <a:xfrm>
              <a:off x="9074911" y="554804"/>
              <a:ext cx="2072549" cy="287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4B1C3F-4301-4278-A9C4-93DEEF047482}"/>
                </a:ext>
              </a:extLst>
            </p:cNvPr>
            <p:cNvSpPr/>
            <p:nvPr/>
          </p:nvSpPr>
          <p:spPr>
            <a:xfrm>
              <a:off x="9167378" y="606176"/>
              <a:ext cx="1862596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dirty="0">
                  <a:solidFill>
                    <a:srgbClr val="0070C0"/>
                  </a:solidFill>
                  <a:latin typeface="Algerian" panose="04020705040A02060702" pitchFamily="82" charset="0"/>
                </a:rPr>
                <a:t>Oncle </a:t>
              </a:r>
              <a:r>
                <a:rPr lang="fr-FR" dirty="0" err="1">
                  <a:solidFill>
                    <a:srgbClr val="0070C0"/>
                  </a:solidFill>
                  <a:latin typeface="Algerian" panose="04020705040A02060702" pitchFamily="82" charset="0"/>
                </a:rPr>
                <a:t>Bénichou</a:t>
              </a:r>
              <a:endParaRPr lang="fr-FR" dirty="0">
                <a:solidFill>
                  <a:srgbClr val="0070C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4914CA-4634-493A-BFC7-98648C203B28}"/>
                </a:ext>
              </a:extLst>
            </p:cNvPr>
            <p:cNvSpPr/>
            <p:nvPr/>
          </p:nvSpPr>
          <p:spPr>
            <a:xfrm>
              <a:off x="9105734" y="1088254"/>
              <a:ext cx="397862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2" name="Picture 8" descr="France : Prix d'un kilo de riz en 2021 | Combien-coute.net">
            <a:extLst>
              <a:ext uri="{FF2B5EF4-FFF2-40B4-BE49-F238E27FC236}">
                <a16:creationId xmlns:a16="http://schemas.microsoft.com/office/drawing/2014/main" id="{E2C3D3E6-4218-435A-81C8-A15F75BD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61" y="936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A7C3477-5523-4F2A-8404-81A72B99412C}"/>
              </a:ext>
            </a:extLst>
          </p:cNvPr>
          <p:cNvSpPr/>
          <p:nvPr/>
        </p:nvSpPr>
        <p:spPr>
          <a:xfrm>
            <a:off x="1481324" y="1712481"/>
            <a:ext cx="3200845" cy="997973"/>
          </a:xfrm>
          <a:prstGeom prst="wedgeEllipseCallout">
            <a:avLst>
              <a:gd name="adj1" fmla="val -68641"/>
              <a:gd name="adj2" fmla="val -32564"/>
            </a:avLst>
          </a:prstGeom>
          <a:solidFill>
            <a:srgbClr val="8EFA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Je voudrais 1 paquet de grains de riz</a:t>
            </a:r>
          </a:p>
        </p:txBody>
      </p:sp>
      <p:pic>
        <p:nvPicPr>
          <p:cNvPr id="3076" name="Picture 4" descr="Bravo GIF - SimonCowell TwoThumbsUp Bravo GIFs">
            <a:extLst>
              <a:ext uri="{FF2B5EF4-FFF2-40B4-BE49-F238E27FC236}">
                <a16:creationId xmlns:a16="http://schemas.microsoft.com/office/drawing/2014/main" id="{10360D99-7C68-4565-AE7C-F4A277B25D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24" y="3318482"/>
            <a:ext cx="5545552" cy="309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D51356E-7284-4DE8-9D95-969BBB902FD8}"/>
              </a:ext>
            </a:extLst>
          </p:cNvPr>
          <p:cNvSpPr txBox="1"/>
          <p:nvPr/>
        </p:nvSpPr>
        <p:spPr>
          <a:xfrm>
            <a:off x="256854" y="919326"/>
            <a:ext cx="5806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 paquet </a:t>
            </a:r>
            <a:r>
              <a:rPr lang="fr-FR" sz="3000" dirty="0">
                <a:sym typeface="Wingdings" panose="05000000000000000000" pitchFamily="2" charset="2"/>
              </a:rPr>
              <a:t></a:t>
            </a:r>
            <a:r>
              <a:rPr lang="fr-FR" sz="3000" dirty="0"/>
              <a:t> ~ 50 000 grains de riz</a:t>
            </a:r>
          </a:p>
        </p:txBody>
      </p:sp>
    </p:spTree>
    <p:extLst>
      <p:ext uri="{BB962C8B-B14F-4D97-AF65-F5344CB8AC3E}">
        <p14:creationId xmlns:p14="http://schemas.microsoft.com/office/powerpoint/2010/main" val="57218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roulement-de-tambours-bruitage">
            <a:hlinkClick r:id="" action="ppaction://media"/>
            <a:extLst>
              <a:ext uri="{FF2B5EF4-FFF2-40B4-BE49-F238E27FC236}">
                <a16:creationId xmlns:a16="http://schemas.microsoft.com/office/drawing/2014/main" id="{D7C908EB-6EC2-4570-8785-E41581A055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39435" y="-420375"/>
            <a:ext cx="406400" cy="406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B22189-1715-4B0D-9507-B6559822C1C3}"/>
                  </a:ext>
                </a:extLst>
              </p:cNvPr>
              <p:cNvSpPr txBox="1"/>
              <p:nvPr/>
            </p:nvSpPr>
            <p:spPr>
              <a:xfrm>
                <a:off x="734664" y="1373081"/>
                <a:ext cx="7786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dirty="0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602 000 000 000 000 000 000 000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B22189-1715-4B0D-9507-B6559822C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4" y="1373081"/>
                <a:ext cx="7786832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1913B23-8B8E-4576-9161-773AE5923B39}"/>
                  </a:ext>
                </a:extLst>
              </p:cNvPr>
              <p:cNvSpPr txBox="1"/>
              <p:nvPr/>
            </p:nvSpPr>
            <p:spPr>
              <a:xfrm>
                <a:off x="1016141" y="1929967"/>
                <a:ext cx="7786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dirty="0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1913B23-8B8E-4576-9161-773AE5923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41" y="1929967"/>
                <a:ext cx="778683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43D6D9A-DCBF-4189-86A6-ED4D19FD415F}"/>
                  </a:ext>
                </a:extLst>
              </p:cNvPr>
              <p:cNvSpPr txBox="1"/>
              <p:nvPr/>
            </p:nvSpPr>
            <p:spPr>
              <a:xfrm>
                <a:off x="1016141" y="2541098"/>
                <a:ext cx="7786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dirty="0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6,02×</m:t>
                      </m:r>
                      <m:sSup>
                        <m:sSupPr>
                          <m:ctrlPr>
                            <a:rPr lang="fr-FR" sz="4000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4000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43D6D9A-DCBF-4189-86A6-ED4D19FD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41" y="2541098"/>
                <a:ext cx="7786832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6B2E632F-3AE9-4DEC-B3DE-BC34E2F0458B}"/>
              </a:ext>
            </a:extLst>
          </p:cNvPr>
          <p:cNvSpPr/>
          <p:nvPr/>
        </p:nvSpPr>
        <p:spPr>
          <a:xfrm>
            <a:off x="3259410" y="2545408"/>
            <a:ext cx="3125972" cy="707886"/>
          </a:xfrm>
          <a:prstGeom prst="rect">
            <a:avLst/>
          </a:prstGeom>
          <a:noFill/>
          <a:ln w="920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7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4231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</p:childTnLst>
        </p:cTn>
      </p:par>
    </p:tnLst>
    <p:bldLst>
      <p:bldP spid="9" grpId="0"/>
      <p:bldP spid="59" grpId="0"/>
      <p:bldP spid="60" grpId="0"/>
      <p:bldP spid="61" grpId="0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paquet d’atome H</a:t>
                </a:r>
              </a:p>
            </p:txBody>
          </p:sp>
        </mc:Choice>
        <mc:Fallback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979874B2-C471-4BC3-9DF6-E09D82E4A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2862572" cy="25943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/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8065" r="-3349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5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paquet d’atome H</a:t>
                </a:r>
              </a:p>
            </p:txBody>
          </p:sp>
        </mc:Choice>
        <mc:Fallback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49845C23-4AC2-47F5-9022-2BFC5BE46AEC}"/>
              </a:ext>
            </a:extLst>
          </p:cNvPr>
          <p:cNvSpPr/>
          <p:nvPr/>
        </p:nvSpPr>
        <p:spPr>
          <a:xfrm>
            <a:off x="4263655" y="1414129"/>
            <a:ext cx="520995" cy="563526"/>
          </a:xfrm>
          <a:prstGeom prst="mathMultiply">
            <a:avLst>
              <a:gd name="adj1" fmla="val 92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60C41E2D-7681-44EC-AD83-A25D4663C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2862572" cy="25943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8F7C09-16C5-4ADA-92B0-8324344B6527}"/>
                  </a:ext>
                </a:extLst>
              </p:cNvPr>
              <p:cNvSpPr txBox="1"/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8F7C09-16C5-4ADA-92B0-8324344B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8065" r="-3349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Photo libre de droit de Savant Fou Organise Des Expériences Dans Le  Laboratoire De Chimie banque d'images et plus d'images libres de droit de  Adulte - iStock">
            <a:extLst>
              <a:ext uri="{FF2B5EF4-FFF2-40B4-BE49-F238E27FC236}">
                <a16:creationId xmlns:a16="http://schemas.microsoft.com/office/drawing/2014/main" id="{EE18641B-9918-426C-A103-8825E677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306" y="143494"/>
            <a:ext cx="4573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0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1.42213 -0.03912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107" y="-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>
                    <a:solidFill>
                      <a:srgbClr val="FF0000"/>
                    </a:solidFill>
                  </a:rPr>
                  <a:t>mol</a:t>
                </a:r>
                <a:r>
                  <a:rPr lang="fr-FR" b="1" dirty="0">
                    <a:solidFill>
                      <a:schemeClr val="tx1"/>
                    </a:solidFill>
                  </a:rPr>
                  <a:t> d’atome H</a:t>
                </a:r>
              </a:p>
            </p:txBody>
          </p:sp>
        </mc:Choice>
        <mc:Fallback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A80C332-76AE-4FD5-9D50-E723C5207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2862572" cy="25943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F3AF1C-5D43-45C5-98FC-7EC6AC3BF25C}"/>
                  </a:ext>
                </a:extLst>
              </p:cNvPr>
              <p:cNvSpPr txBox="1"/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F3AF1C-5D43-45C5-98FC-7EC6AC3B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8065" r="-3349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97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>
                    <a:solidFill>
                      <a:srgbClr val="FF0000"/>
                    </a:solidFill>
                  </a:rPr>
                  <a:t>mol</a:t>
                </a:r>
                <a:r>
                  <a:rPr lang="fr-FR" b="1" dirty="0">
                    <a:solidFill>
                      <a:schemeClr val="tx1"/>
                    </a:solidFill>
                  </a:rPr>
                  <a:t> d’atome H</a:t>
                </a:r>
              </a:p>
            </p:txBody>
          </p:sp>
        </mc:Choice>
        <mc:Fallback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979874B2-C471-4BC3-9DF6-E09D82E4A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3132404" cy="28388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/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9836" r="-335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7DD9C33-0C67-4ED7-BBDB-1E3206893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773" y="2477387"/>
            <a:ext cx="3132404" cy="28388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C17924-F183-42F9-8D52-8A8A41DDDD56}"/>
                  </a:ext>
                </a:extLst>
              </p:cNvPr>
              <p:cNvSpPr txBox="1"/>
              <p:nvPr/>
            </p:nvSpPr>
            <p:spPr>
              <a:xfrm>
                <a:off x="6383593" y="4690936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C17924-F183-42F9-8D52-8A8A41DDD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93" y="4690936"/>
                <a:ext cx="2545648" cy="375552"/>
              </a:xfrm>
              <a:prstGeom prst="rect">
                <a:avLst/>
              </a:prstGeom>
              <a:blipFill>
                <a:blip r:embed="rId7"/>
                <a:stretch>
                  <a:fillRect t="-9836" r="-3349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8A61F389-CB4A-4271-A291-007B9C16A06B}"/>
              </a:ext>
            </a:extLst>
          </p:cNvPr>
          <p:cNvSpPr/>
          <p:nvPr/>
        </p:nvSpPr>
        <p:spPr>
          <a:xfrm rot="5400000">
            <a:off x="5548058" y="1962121"/>
            <a:ext cx="474734" cy="7091842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420414-6959-49B8-85EC-31F0AB942768}"/>
                  </a:ext>
                </a:extLst>
              </p:cNvPr>
              <p:cNvSpPr txBox="1"/>
              <p:nvPr/>
            </p:nvSpPr>
            <p:spPr>
              <a:xfrm>
                <a:off x="3952379" y="5826642"/>
                <a:ext cx="4164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2×6,02×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𝑎𝑡𝑜𝑚𝑒𝑠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420414-6959-49B8-85EC-31F0AB942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379" y="5826642"/>
                <a:ext cx="41647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808814-60B2-4DA3-84BE-CF0A218BDCC5}"/>
                  </a:ext>
                </a:extLst>
              </p:cNvPr>
              <p:cNvSpPr txBox="1"/>
              <p:nvPr/>
            </p:nvSpPr>
            <p:spPr>
              <a:xfrm>
                <a:off x="3364559" y="6161269"/>
                <a:ext cx="4164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12,0×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808814-60B2-4DA3-84BE-CF0A218B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559" y="6161269"/>
                <a:ext cx="41647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6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" grpId="0" animBg="1"/>
      <p:bldP spid="10" grpId="0"/>
      <p:bldP spid="12" grpId="0"/>
      <p:bldP spid="2" grpId="0" animBg="1"/>
      <p:bldP spid="4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>
                    <a:solidFill>
                      <a:srgbClr val="FF0000"/>
                    </a:solidFill>
                  </a:rPr>
                  <a:t>mol</a:t>
                </a:r>
                <a:r>
                  <a:rPr lang="fr-FR" b="1" dirty="0">
                    <a:solidFill>
                      <a:schemeClr val="tx1"/>
                    </a:solidFill>
                  </a:rPr>
                  <a:t> d’atome H</a:t>
                </a:r>
              </a:p>
            </p:txBody>
          </p:sp>
        </mc:Choice>
        <mc:Fallback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979874B2-C471-4BC3-9DF6-E09D82E4A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3132404" cy="28388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C84DEF-2C90-4AB5-9470-E65CD37B9932}"/>
              </a:ext>
            </a:extLst>
          </p:cNvPr>
          <p:cNvSpPr/>
          <p:nvPr/>
        </p:nvSpPr>
        <p:spPr>
          <a:xfrm>
            <a:off x="1924492" y="2349794"/>
            <a:ext cx="4171508" cy="1913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779E58-08A2-407A-9411-312D5B35EE50}"/>
              </a:ext>
            </a:extLst>
          </p:cNvPr>
          <p:cNvCxnSpPr>
            <a:cxnSpLocks/>
          </p:cNvCxnSpPr>
          <p:nvPr/>
        </p:nvCxnSpPr>
        <p:spPr>
          <a:xfrm>
            <a:off x="2314549" y="4263655"/>
            <a:ext cx="3132404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E61549-A706-41C1-948D-397EA93DFE56}"/>
                  </a:ext>
                </a:extLst>
              </p:cNvPr>
              <p:cNvSpPr txBox="1"/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E61549-A706-41C1-948D-397EA93D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9836" r="-335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/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blipFill>
                <a:blip r:embed="rId7"/>
                <a:stretch>
                  <a:fillRect t="-9836" r="-335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20E286-C3A0-461C-AD21-972EC1A3D983}"/>
              </a:ext>
            </a:extLst>
          </p:cNvPr>
          <p:cNvCxnSpPr/>
          <p:nvPr/>
        </p:nvCxnSpPr>
        <p:spPr>
          <a:xfrm>
            <a:off x="2790248" y="5066488"/>
            <a:ext cx="21810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F7DF83-848E-4780-94E7-1EBC4D3FEDF0}"/>
              </a:ext>
            </a:extLst>
          </p:cNvPr>
          <p:cNvSpPr txBox="1"/>
          <p:nvPr/>
        </p:nvSpPr>
        <p:spPr>
          <a:xfrm>
            <a:off x="3717843" y="4998789"/>
            <a:ext cx="4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110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10" grpId="0" animBg="1"/>
      <p:bldP spid="16" grpId="0"/>
      <p:bldP spid="1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392</Words>
  <Application>Microsoft Office PowerPoint</Application>
  <PresentationFormat>Widescreen</PresentationFormat>
  <Paragraphs>58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33</cp:revision>
  <dcterms:created xsi:type="dcterms:W3CDTF">2021-03-11T09:11:46Z</dcterms:created>
  <dcterms:modified xsi:type="dcterms:W3CDTF">2021-03-14T15:12:41Z</dcterms:modified>
</cp:coreProperties>
</file>