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505BD-441F-47EB-9A3A-B2DC65E5CEF0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27A91-C4CD-4785-B08E-F3C1CA128B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99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27A91-C4CD-4785-B08E-F3C1CA128B0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4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27A91-C4CD-4785-B08E-F3C1CA128B0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03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4E15-F702-42CE-91A2-09B4BCCD8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71B7C-387C-41F0-8426-9B454AD83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EC4E-9149-4439-A591-3288D265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815E1-DB1D-4163-97F3-11D00B6B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2D0C9-8CF8-4104-AF0F-E50C2455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03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38E5-3BF1-4D26-80A7-2D04C45D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CE263-A7AF-473F-BE48-86796CC2D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A9AE-17F3-46CE-BBF9-3BDAD80B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E781-4506-4BC1-A0C5-7662876F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FF1D7-2CE3-4C0F-A34D-057ABAB9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96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D59A1-4DC3-4F7B-A920-B3340E892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6F935-DABA-40B4-8833-2985C96F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7ACC-3018-4127-BCEE-DCA51E6D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51D3-5F68-48E0-9B51-8FD9E86F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6A73-872B-47B7-9310-5839468E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5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0B55-9489-4FB0-B4D0-CF9DE0A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397F-1B6A-4624-8814-40B3A5B1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7469-5863-4705-B935-8CB8C7C6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BD77-4C34-4F3B-AFDF-8765F3FC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39E1-A1C6-4281-AF93-80D64205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15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46F2-FC59-461F-8CED-7BBFAC79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9330A-E3BF-4720-8D11-243913876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0BD4-872D-4CBB-81CA-40DB3742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C56E-F0D0-41A3-9A2D-925F2423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4F42-C23A-4BD8-A4DE-D1B42DBD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5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6F7E-C33D-4F20-8772-D2ED9306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EBE2-E5FA-4E39-A931-4E750FB70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CCC74-87F0-48B5-B823-35A78FDF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C9699-5586-4DB6-85BF-1695ADE5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76ABC-0571-4AF3-91F8-FBC1479A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A6647-5D99-4DF0-BE9E-3C205E0B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4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830E-E17E-4CF2-800E-29C3322E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42ADB-4642-4476-B03A-1FC34D9D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54766-EF44-4A82-95B9-BD517391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BDBDC-CA5A-4A12-BA44-D18FACCD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A2BD-4C69-4728-94FD-130D621A5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3A6EE-CFB1-410D-BFE6-B78C775F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67D96-1554-4C36-ACFD-1A8E8AFC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D528B-98D0-4634-9F08-C0C8BF23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8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D1D5-56A9-41B4-80E0-E6E35410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8EFFB-0A0D-441C-93C0-3DE9D404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10066-CE07-465A-AB8A-DE0595A5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D66C6-1290-45E8-9204-4CE17AD3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3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54A29-D5F5-49AF-994F-EBBFB5CD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D4A63-49BF-47D7-BD80-7163E9BF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33EC-F800-4354-9136-6E0EB4C2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42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3B8D-F30A-4F88-9D2C-D852C34B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AA67-34B1-44F1-A6A8-F2A325F2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598FE-CAF4-446A-B528-36BD86297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DBBDB-486E-418E-B8A8-D651573F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5690-2928-4020-82F1-0C6CA4F9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FA56A-3E23-4FFC-A9BC-0EC7972E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96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C4E-AE92-44EA-8AA6-92AAB624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281EC-EC83-4FC4-A98F-ECACD1E6B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1D4E6-83DE-4F06-9308-C8C947CEA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8AC1B-8BB3-4DFD-82BB-22F96099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F49F4-31B4-483A-806E-E19FD802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36D89-FF79-45B6-8C66-C0F2ABA2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54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FAF9C-FDC0-442C-9291-B7AB8179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11E8-1991-406D-B59B-E9BE1D73E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0993-B092-4876-B5AF-31D4ECAA4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11BD-E303-4B77-940A-BCC3781ED0D1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1397-6C60-4D14-ACAE-4603DBE52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DA7A-B58B-4309-8B9A-253819AAF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3E82-6236-40ED-BD89-7DA03126F6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1.jp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3FFF5-ECA4-40B5-A73B-EEC3713BE8F7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 exemple de </a:t>
            </a: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Chromatographie sur Couche Mince (CCM)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de la composition d’un médicament</a:t>
            </a: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6A888A5-280E-4F7D-928C-696DFCE3A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00" y="930463"/>
            <a:ext cx="6553545" cy="4997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23156-1F0F-4865-A3C8-8A623CEEBA61}"/>
              </a:ext>
            </a:extLst>
          </p:cNvPr>
          <p:cNvSpPr txBox="1"/>
          <p:nvPr/>
        </p:nvSpPr>
        <p:spPr>
          <a:xfrm rot="20986182">
            <a:off x="7323053" y="2577798"/>
            <a:ext cx="3588926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4500" b="1" dirty="0" err="1"/>
              <a:t>Alvotron</a:t>
            </a:r>
            <a:endParaRPr lang="fr-FR" sz="45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D4098-CC25-4AD6-9D41-B871FF28EF50}"/>
              </a:ext>
            </a:extLst>
          </p:cNvPr>
          <p:cNvSpPr/>
          <p:nvPr/>
        </p:nvSpPr>
        <p:spPr>
          <a:xfrm rot="21041137">
            <a:off x="6412770" y="1731788"/>
            <a:ext cx="3995802" cy="563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A653F-D190-4E34-BC7D-E4632DE18D7C}"/>
              </a:ext>
            </a:extLst>
          </p:cNvPr>
          <p:cNvSpPr/>
          <p:nvPr/>
        </p:nvSpPr>
        <p:spPr>
          <a:xfrm rot="16200000">
            <a:off x="4972455" y="3574425"/>
            <a:ext cx="2247090" cy="5651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10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CE672F-0B8C-41B8-A469-7AB080B0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90" y="492794"/>
            <a:ext cx="6824020" cy="532904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8A7697-B0A3-4521-B7CC-1BE119A1C754}"/>
              </a:ext>
            </a:extLst>
          </p:cNvPr>
          <p:cNvCxnSpPr>
            <a:cxnSpLocks/>
          </p:cNvCxnSpPr>
          <p:nvPr/>
        </p:nvCxnSpPr>
        <p:spPr>
          <a:xfrm flipV="1">
            <a:off x="1702340" y="3647872"/>
            <a:ext cx="1536971" cy="67120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84CADE-C139-4811-A018-69E3B4373C3A}"/>
              </a:ext>
            </a:extLst>
          </p:cNvPr>
          <p:cNvSpPr txBox="1"/>
          <p:nvPr/>
        </p:nvSpPr>
        <p:spPr>
          <a:xfrm>
            <a:off x="245660" y="4289897"/>
            <a:ext cx="220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Papier </a:t>
            </a:r>
            <a:r>
              <a:rPr lang="fr-FR" dirty="0" err="1"/>
              <a:t>Whatman</a:t>
            </a:r>
            <a:endParaRPr lang="fr-FR" dirty="0"/>
          </a:p>
          <a:p>
            <a:pPr algn="ctr"/>
            <a:r>
              <a:rPr lang="fr-FR" dirty="0"/>
              <a:t>Phase stationnaire</a:t>
            </a:r>
          </a:p>
        </p:txBody>
      </p:sp>
    </p:spTree>
    <p:extLst>
      <p:ext uri="{BB962C8B-B14F-4D97-AF65-F5344CB8AC3E}">
        <p14:creationId xmlns:p14="http://schemas.microsoft.com/office/powerpoint/2010/main" val="975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71DFE1-7BB0-455B-A18A-96A24C0F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52" y="1112365"/>
            <a:ext cx="3533775" cy="46196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AF4CB6D-C900-4BAB-B19D-DBDF4D961A20}"/>
              </a:ext>
            </a:extLst>
          </p:cNvPr>
          <p:cNvSpPr/>
          <p:nvPr/>
        </p:nvSpPr>
        <p:spPr>
          <a:xfrm>
            <a:off x="4976835" y="4355182"/>
            <a:ext cx="311085" cy="4336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697DC4-61F9-439A-A2D8-1DD42785AB02}"/>
              </a:ext>
            </a:extLst>
          </p:cNvPr>
          <p:cNvSpPr/>
          <p:nvPr/>
        </p:nvSpPr>
        <p:spPr>
          <a:xfrm>
            <a:off x="5974796" y="4345755"/>
            <a:ext cx="311085" cy="433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34DB78-CB59-4B71-A3E1-69FE2F05A59D}"/>
              </a:ext>
            </a:extLst>
          </p:cNvPr>
          <p:cNvSpPr/>
          <p:nvPr/>
        </p:nvSpPr>
        <p:spPr>
          <a:xfrm>
            <a:off x="6972757" y="4326901"/>
            <a:ext cx="311085" cy="43363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894C1-F53A-46C3-96EB-4DB6EC70CE1A}"/>
              </a:ext>
            </a:extLst>
          </p:cNvPr>
          <p:cNvSpPr txBox="1"/>
          <p:nvPr/>
        </p:nvSpPr>
        <p:spPr>
          <a:xfrm>
            <a:off x="1879347" y="5171386"/>
            <a:ext cx="17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Acide acétylsalicylique</a:t>
            </a:r>
          </a:p>
        </p:txBody>
      </p:sp>
      <p:pic>
        <p:nvPicPr>
          <p:cNvPr id="12" name="Picture 11" descr="A picture containing baseball, indoor, bat, sitting&#10;&#10;Description automatically generated">
            <a:extLst>
              <a:ext uri="{FF2B5EF4-FFF2-40B4-BE49-F238E27FC236}">
                <a16:creationId xmlns:a16="http://schemas.microsoft.com/office/drawing/2014/main" id="{0D5AF99C-59B8-4B43-B860-7CFB86F8D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96" y="3554689"/>
            <a:ext cx="1682417" cy="161669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471B93-82D7-4A9C-8BEE-CBAC66078576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210131" y="4725310"/>
            <a:ext cx="1812261" cy="577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indoor, baseball, small, bat&#10;&#10;Description automatically generated">
            <a:extLst>
              <a:ext uri="{FF2B5EF4-FFF2-40B4-BE49-F238E27FC236}">
                <a16:creationId xmlns:a16="http://schemas.microsoft.com/office/drawing/2014/main" id="{D10E0302-C603-4589-B006-E140E8363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26" y="5762664"/>
            <a:ext cx="1866314" cy="8981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0E76FB-E017-40DB-A022-07B20C4E2F83}"/>
              </a:ext>
            </a:extLst>
          </p:cNvPr>
          <p:cNvSpPr txBox="1"/>
          <p:nvPr/>
        </p:nvSpPr>
        <p:spPr>
          <a:xfrm>
            <a:off x="5974796" y="5995874"/>
            <a:ext cx="14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Paracétamol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E4AF8A-6F8A-4C2E-ACE8-A1DF61FDDA00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27125" y="4735666"/>
            <a:ext cx="473196" cy="1260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BC2722-0DBF-445C-A953-BF905A245F2E}"/>
              </a:ext>
            </a:extLst>
          </p:cNvPr>
          <p:cNvCxnSpPr>
            <a:cxnSpLocks/>
          </p:cNvCxnSpPr>
          <p:nvPr/>
        </p:nvCxnSpPr>
        <p:spPr>
          <a:xfrm flipH="1" flipV="1">
            <a:off x="7254016" y="4684768"/>
            <a:ext cx="1355190" cy="1132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ECCAA8-EA4A-4F7D-AF49-F33DFD06F4C9}"/>
              </a:ext>
            </a:extLst>
          </p:cNvPr>
          <p:cNvSpPr txBox="1"/>
          <p:nvPr/>
        </p:nvSpPr>
        <p:spPr>
          <a:xfrm>
            <a:off x="8131359" y="5842414"/>
            <a:ext cx="14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médicament</a:t>
            </a:r>
          </a:p>
        </p:txBody>
      </p:sp>
      <p:pic>
        <p:nvPicPr>
          <p:cNvPr id="29" name="Picture 2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7D93423-C48D-48A1-BDDC-87B4257BB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01" y="4833168"/>
            <a:ext cx="1373099" cy="1047780"/>
          </a:xfrm>
          <a:prstGeom prst="rect">
            <a:avLst/>
          </a:prstGeom>
        </p:spPr>
      </p:pic>
      <p:pic>
        <p:nvPicPr>
          <p:cNvPr id="33" name="Picture 32" descr="A picture containing light, brush&#10;&#10;Description automatically generated">
            <a:extLst>
              <a:ext uri="{FF2B5EF4-FFF2-40B4-BE49-F238E27FC236}">
                <a16:creationId xmlns:a16="http://schemas.microsoft.com/office/drawing/2014/main" id="{864E0496-C3F9-426A-AF18-AB3FE39F6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29" y="6168549"/>
            <a:ext cx="492444" cy="369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A6CCC-80E7-48D4-95EE-29D76DE1C449}"/>
              </a:ext>
            </a:extLst>
          </p:cNvPr>
          <p:cNvSpPr txBox="1"/>
          <p:nvPr/>
        </p:nvSpPr>
        <p:spPr>
          <a:xfrm rot="20693501">
            <a:off x="9435117" y="5140837"/>
            <a:ext cx="10234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Alvotron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70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0" grpId="0"/>
      <p:bldP spid="26" grpId="0"/>
      <p:bldP spid="32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BBF8E-7E71-4BAE-9EF8-EEC16479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04" y="710495"/>
            <a:ext cx="4935785" cy="5386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B5DF5F-CE7A-4167-B2DE-D2EFDC96C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3" t="4121" r="10997" b="7485"/>
          <a:stretch/>
        </p:blipFill>
        <p:spPr>
          <a:xfrm>
            <a:off x="5069375" y="1252603"/>
            <a:ext cx="2336641" cy="326929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1915AE6-FD52-4854-8B1E-D600785F0780}"/>
              </a:ext>
            </a:extLst>
          </p:cNvPr>
          <p:cNvSpPr/>
          <p:nvPr/>
        </p:nvSpPr>
        <p:spPr>
          <a:xfrm>
            <a:off x="5324477" y="3603620"/>
            <a:ext cx="311085" cy="4336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99F971-C6A4-4A22-A2A9-C5731930FEB6}"/>
              </a:ext>
            </a:extLst>
          </p:cNvPr>
          <p:cNvSpPr/>
          <p:nvPr/>
        </p:nvSpPr>
        <p:spPr>
          <a:xfrm>
            <a:off x="6109496" y="3594193"/>
            <a:ext cx="311085" cy="433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2B5DB2-770C-4AB1-B641-F91A321D7F53}"/>
              </a:ext>
            </a:extLst>
          </p:cNvPr>
          <p:cNvSpPr/>
          <p:nvPr/>
        </p:nvSpPr>
        <p:spPr>
          <a:xfrm>
            <a:off x="6881989" y="3575339"/>
            <a:ext cx="311085" cy="43363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F350B1-4C8B-44A5-B2F3-20B0980A8C91}"/>
              </a:ext>
            </a:extLst>
          </p:cNvPr>
          <p:cNvCxnSpPr/>
          <p:nvPr/>
        </p:nvCxnSpPr>
        <p:spPr>
          <a:xfrm>
            <a:off x="4722312" y="4196219"/>
            <a:ext cx="309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136DB2-342A-4BDB-B3BA-7A16E04683B9}"/>
              </a:ext>
            </a:extLst>
          </p:cNvPr>
          <p:cNvSpPr/>
          <p:nvPr/>
        </p:nvSpPr>
        <p:spPr>
          <a:xfrm>
            <a:off x="4742609" y="4190967"/>
            <a:ext cx="3044858" cy="111868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82C9E2-B9B5-43C1-BCCE-46888C8BDEC4}"/>
              </a:ext>
            </a:extLst>
          </p:cNvPr>
          <p:cNvCxnSpPr>
            <a:cxnSpLocks/>
          </p:cNvCxnSpPr>
          <p:nvPr/>
        </p:nvCxnSpPr>
        <p:spPr>
          <a:xfrm flipV="1">
            <a:off x="3424136" y="4824919"/>
            <a:ext cx="1645239" cy="57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43F242-26DB-47DE-9F63-3B104246746E}"/>
              </a:ext>
            </a:extLst>
          </p:cNvPr>
          <p:cNvSpPr txBox="1"/>
          <p:nvPr/>
        </p:nvSpPr>
        <p:spPr>
          <a:xfrm>
            <a:off x="2130188" y="5266403"/>
            <a:ext cx="196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Eluant</a:t>
            </a:r>
          </a:p>
          <a:p>
            <a:pPr algn="ctr"/>
            <a:r>
              <a:rPr lang="fr-FR" dirty="0"/>
              <a:t>Ou phase mobile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34ABA9-F590-4799-9E2B-7CDDB9DF2640}"/>
              </a:ext>
            </a:extLst>
          </p:cNvPr>
          <p:cNvCxnSpPr>
            <a:cxnSpLocks/>
          </p:cNvCxnSpPr>
          <p:nvPr/>
        </p:nvCxnSpPr>
        <p:spPr>
          <a:xfrm flipH="1" flipV="1">
            <a:off x="7595326" y="5438687"/>
            <a:ext cx="1968298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542516-2ABA-40D9-A05E-E9581755C3AD}"/>
              </a:ext>
            </a:extLst>
          </p:cNvPr>
          <p:cNvSpPr txBox="1"/>
          <p:nvPr/>
        </p:nvSpPr>
        <p:spPr>
          <a:xfrm>
            <a:off x="9590140" y="5912734"/>
            <a:ext cx="8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Cuve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78F15F-2DEB-4031-8611-95EAB27D4672}"/>
              </a:ext>
            </a:extLst>
          </p:cNvPr>
          <p:cNvSpPr txBox="1"/>
          <p:nvPr/>
        </p:nvSpPr>
        <p:spPr>
          <a:xfrm>
            <a:off x="1463142" y="272097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Papier </a:t>
            </a:r>
            <a:r>
              <a:rPr lang="fr-FR" dirty="0" err="1"/>
              <a:t>Whatman</a:t>
            </a:r>
            <a:endParaRPr lang="fr-FR" dirty="0"/>
          </a:p>
          <a:p>
            <a:pPr algn="ctr"/>
            <a:r>
              <a:rPr lang="fr-FR" dirty="0"/>
              <a:t>Phase fixe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DAA6AA-BE01-4D57-A8A9-F1EC780F8A22}"/>
              </a:ext>
            </a:extLst>
          </p:cNvPr>
          <p:cNvCxnSpPr>
            <a:cxnSpLocks/>
          </p:cNvCxnSpPr>
          <p:nvPr/>
        </p:nvCxnSpPr>
        <p:spPr>
          <a:xfrm flipV="1">
            <a:off x="3014840" y="1609946"/>
            <a:ext cx="2074993" cy="120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74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BBF8E-7E71-4BAE-9EF8-EEC1647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04" y="710495"/>
            <a:ext cx="4935785" cy="5386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B5DF5F-CE7A-4167-B2DE-D2EFDC96C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3" t="4121" r="10997" b="7485"/>
          <a:stretch/>
        </p:blipFill>
        <p:spPr>
          <a:xfrm>
            <a:off x="5069375" y="1252603"/>
            <a:ext cx="2336641" cy="326929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1915AE6-FD52-4854-8B1E-D600785F0780}"/>
              </a:ext>
            </a:extLst>
          </p:cNvPr>
          <p:cNvSpPr/>
          <p:nvPr/>
        </p:nvSpPr>
        <p:spPr>
          <a:xfrm>
            <a:off x="5324477" y="3603620"/>
            <a:ext cx="311085" cy="4336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67770-EA9D-4C48-96E9-AB1DF7A3AE54}"/>
              </a:ext>
            </a:extLst>
          </p:cNvPr>
          <p:cNvSpPr/>
          <p:nvPr/>
        </p:nvSpPr>
        <p:spPr>
          <a:xfrm>
            <a:off x="5084097" y="1609946"/>
            <a:ext cx="2316345" cy="369398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2B5DB2-770C-4AB1-B641-F91A321D7F53}"/>
              </a:ext>
            </a:extLst>
          </p:cNvPr>
          <p:cNvSpPr/>
          <p:nvPr/>
        </p:nvSpPr>
        <p:spPr>
          <a:xfrm>
            <a:off x="6881989" y="3575339"/>
            <a:ext cx="311085" cy="43363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F350B1-4C8B-44A5-B2F3-20B0980A8C91}"/>
              </a:ext>
            </a:extLst>
          </p:cNvPr>
          <p:cNvCxnSpPr/>
          <p:nvPr/>
        </p:nvCxnSpPr>
        <p:spPr>
          <a:xfrm>
            <a:off x="4722312" y="4196219"/>
            <a:ext cx="309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136DB2-342A-4BDB-B3BA-7A16E04683B9}"/>
              </a:ext>
            </a:extLst>
          </p:cNvPr>
          <p:cNvSpPr/>
          <p:nvPr/>
        </p:nvSpPr>
        <p:spPr>
          <a:xfrm>
            <a:off x="4742609" y="4190967"/>
            <a:ext cx="3044858" cy="111868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82C9E2-B9B5-43C1-BCCE-46888C8BDEC4}"/>
              </a:ext>
            </a:extLst>
          </p:cNvPr>
          <p:cNvCxnSpPr>
            <a:cxnSpLocks/>
          </p:cNvCxnSpPr>
          <p:nvPr/>
        </p:nvCxnSpPr>
        <p:spPr>
          <a:xfrm flipV="1">
            <a:off x="3424136" y="4824919"/>
            <a:ext cx="1645239" cy="57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43F242-26DB-47DE-9F63-3B104246746E}"/>
              </a:ext>
            </a:extLst>
          </p:cNvPr>
          <p:cNvSpPr txBox="1"/>
          <p:nvPr/>
        </p:nvSpPr>
        <p:spPr>
          <a:xfrm>
            <a:off x="2130188" y="5266403"/>
            <a:ext cx="196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Eluant</a:t>
            </a:r>
          </a:p>
          <a:p>
            <a:pPr algn="ctr"/>
            <a:r>
              <a:rPr lang="fr-FR" dirty="0"/>
              <a:t>Ou phase mobile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34ABA9-F590-4799-9E2B-7CDDB9DF2640}"/>
              </a:ext>
            </a:extLst>
          </p:cNvPr>
          <p:cNvCxnSpPr>
            <a:cxnSpLocks/>
          </p:cNvCxnSpPr>
          <p:nvPr/>
        </p:nvCxnSpPr>
        <p:spPr>
          <a:xfrm flipH="1" flipV="1">
            <a:off x="7595326" y="5438687"/>
            <a:ext cx="1968298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542516-2ABA-40D9-A05E-E9581755C3AD}"/>
              </a:ext>
            </a:extLst>
          </p:cNvPr>
          <p:cNvSpPr txBox="1"/>
          <p:nvPr/>
        </p:nvSpPr>
        <p:spPr>
          <a:xfrm>
            <a:off x="9590140" y="5912734"/>
            <a:ext cx="8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Cuve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3ED12-0C05-41AF-B62A-6E59D13CCF88}"/>
              </a:ext>
            </a:extLst>
          </p:cNvPr>
          <p:cNvSpPr/>
          <p:nvPr/>
        </p:nvSpPr>
        <p:spPr>
          <a:xfrm>
            <a:off x="6881988" y="1615661"/>
            <a:ext cx="311085" cy="4336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1D8792-6933-45CA-9B56-84E6064985E8}"/>
              </a:ext>
            </a:extLst>
          </p:cNvPr>
          <p:cNvSpPr/>
          <p:nvPr/>
        </p:nvSpPr>
        <p:spPr>
          <a:xfrm>
            <a:off x="6881988" y="2504969"/>
            <a:ext cx="311085" cy="433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D984D-6F75-40A3-BCD4-78D0FADDCAB3}"/>
              </a:ext>
            </a:extLst>
          </p:cNvPr>
          <p:cNvSpPr txBox="1"/>
          <p:nvPr/>
        </p:nvSpPr>
        <p:spPr>
          <a:xfrm>
            <a:off x="8901197" y="969330"/>
            <a:ext cx="298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L’éluant monte le long de la phase fixe  par </a:t>
            </a:r>
            <a:r>
              <a:rPr lang="fr-FR" b="1" dirty="0">
                <a:solidFill>
                  <a:srgbClr val="FF0000"/>
                </a:solidFill>
              </a:rPr>
              <a:t>capillarité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23C3E6-BEE5-418B-9806-BFDD9763D04E}"/>
              </a:ext>
            </a:extLst>
          </p:cNvPr>
          <p:cNvSpPr/>
          <p:nvPr/>
        </p:nvSpPr>
        <p:spPr>
          <a:xfrm>
            <a:off x="6109496" y="3594193"/>
            <a:ext cx="311085" cy="433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DC804-B0F7-4C2D-BBAA-8FE11DB2D3AF}"/>
              </a:ext>
            </a:extLst>
          </p:cNvPr>
          <p:cNvSpPr txBox="1"/>
          <p:nvPr/>
        </p:nvSpPr>
        <p:spPr>
          <a:xfrm>
            <a:off x="1463142" y="272097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Papier </a:t>
            </a:r>
            <a:r>
              <a:rPr lang="fr-FR" dirty="0" err="1"/>
              <a:t>Whatman</a:t>
            </a:r>
            <a:endParaRPr lang="fr-FR" dirty="0"/>
          </a:p>
          <a:p>
            <a:pPr algn="ctr"/>
            <a:r>
              <a:rPr lang="fr-FR" dirty="0"/>
              <a:t>Phase fixe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277A80-E2C9-45F7-B974-190D4128B06B}"/>
              </a:ext>
            </a:extLst>
          </p:cNvPr>
          <p:cNvCxnSpPr>
            <a:cxnSpLocks/>
          </p:cNvCxnSpPr>
          <p:nvPr/>
        </p:nvCxnSpPr>
        <p:spPr>
          <a:xfrm flipV="1">
            <a:off x="3014840" y="1609946"/>
            <a:ext cx="2074993" cy="120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8.33333E-7 -4.44444E-6 L -0.00169 -0.288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3.54167E-6 2.22222E-6 L 0.00039 -0.286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3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08333E-6 4.44444E-6 L 0.00065 -0.158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9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7" grpId="0" animBg="1"/>
      <p:bldP spid="14" grpId="0" animBg="1"/>
      <p:bldP spid="18" grpId="0" animBg="1"/>
      <p:bldP spid="4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5DF5F-CE7A-4167-B2DE-D2EFDC96C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3" t="4121" r="10997" b="7485"/>
          <a:stretch/>
        </p:blipFill>
        <p:spPr>
          <a:xfrm>
            <a:off x="5069375" y="1252603"/>
            <a:ext cx="2336641" cy="32692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A67770-EA9D-4C48-96E9-AB1DF7A3AE54}"/>
              </a:ext>
            </a:extLst>
          </p:cNvPr>
          <p:cNvSpPr/>
          <p:nvPr/>
        </p:nvSpPr>
        <p:spPr>
          <a:xfrm>
            <a:off x="5069375" y="1588161"/>
            <a:ext cx="2316345" cy="2911949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3ED12-0C05-41AF-B62A-6E59D13CCF88}"/>
              </a:ext>
            </a:extLst>
          </p:cNvPr>
          <p:cNvSpPr/>
          <p:nvPr/>
        </p:nvSpPr>
        <p:spPr>
          <a:xfrm>
            <a:off x="6881988" y="1615661"/>
            <a:ext cx="311085" cy="4336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1D8792-6933-45CA-9B56-84E6064985E8}"/>
              </a:ext>
            </a:extLst>
          </p:cNvPr>
          <p:cNvSpPr/>
          <p:nvPr/>
        </p:nvSpPr>
        <p:spPr>
          <a:xfrm>
            <a:off x="6881988" y="2504969"/>
            <a:ext cx="311085" cy="433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23C3E6-BEE5-418B-9806-BFDD9763D04E}"/>
              </a:ext>
            </a:extLst>
          </p:cNvPr>
          <p:cNvSpPr/>
          <p:nvPr/>
        </p:nvSpPr>
        <p:spPr>
          <a:xfrm>
            <a:off x="6133880" y="2504969"/>
            <a:ext cx="311085" cy="433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915AE6-FD52-4854-8B1E-D600785F0780}"/>
              </a:ext>
            </a:extLst>
          </p:cNvPr>
          <p:cNvSpPr/>
          <p:nvPr/>
        </p:nvSpPr>
        <p:spPr>
          <a:xfrm>
            <a:off x="5322107" y="1615661"/>
            <a:ext cx="311085" cy="4336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036287-5413-4C76-81AB-6CE24DF4F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3" t="3483" r="11195" b="7867"/>
          <a:stretch/>
        </p:blipFill>
        <p:spPr>
          <a:xfrm>
            <a:off x="1152589" y="1201815"/>
            <a:ext cx="2383995" cy="3370867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8CFF653-A522-4325-848C-FE9AE036C23D}"/>
              </a:ext>
            </a:extLst>
          </p:cNvPr>
          <p:cNvSpPr/>
          <p:nvPr/>
        </p:nvSpPr>
        <p:spPr>
          <a:xfrm>
            <a:off x="1460043" y="3667466"/>
            <a:ext cx="311085" cy="4336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AD1224-51E7-4867-A74B-7503124198CD}"/>
              </a:ext>
            </a:extLst>
          </p:cNvPr>
          <p:cNvSpPr/>
          <p:nvPr/>
        </p:nvSpPr>
        <p:spPr>
          <a:xfrm>
            <a:off x="2197373" y="3667466"/>
            <a:ext cx="311085" cy="4336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4BE197-133A-4D05-9DDB-CF84B2DFE33D}"/>
              </a:ext>
            </a:extLst>
          </p:cNvPr>
          <p:cNvSpPr/>
          <p:nvPr/>
        </p:nvSpPr>
        <p:spPr>
          <a:xfrm>
            <a:off x="2915129" y="3667466"/>
            <a:ext cx="311085" cy="43363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0F0EBD-6A07-4134-8913-955179C1C788}"/>
              </a:ext>
            </a:extLst>
          </p:cNvPr>
          <p:cNvSpPr txBox="1"/>
          <p:nvPr/>
        </p:nvSpPr>
        <p:spPr>
          <a:xfrm>
            <a:off x="223732" y="4928076"/>
            <a:ext cx="17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Acide acétylsalicylique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D8C5F4-CDC7-4B36-AEAC-138AC0EDE906}"/>
              </a:ext>
            </a:extLst>
          </p:cNvPr>
          <p:cNvCxnSpPr>
            <a:cxnSpLocks/>
          </p:cNvCxnSpPr>
          <p:nvPr/>
        </p:nvCxnSpPr>
        <p:spPr>
          <a:xfrm flipV="1">
            <a:off x="828341" y="4101098"/>
            <a:ext cx="708629" cy="976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6DC09D-E1C0-479C-9AB7-600859E818AD}"/>
              </a:ext>
            </a:extLst>
          </p:cNvPr>
          <p:cNvSpPr txBox="1"/>
          <p:nvPr/>
        </p:nvSpPr>
        <p:spPr>
          <a:xfrm>
            <a:off x="2189604" y="5473082"/>
            <a:ext cx="14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Paracétamol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D12E31-6965-436E-A1E0-0EC77B5BEDDA}"/>
              </a:ext>
            </a:extLst>
          </p:cNvPr>
          <p:cNvCxnSpPr>
            <a:cxnSpLocks/>
          </p:cNvCxnSpPr>
          <p:nvPr/>
        </p:nvCxnSpPr>
        <p:spPr>
          <a:xfrm flipH="1" flipV="1">
            <a:off x="2441933" y="4101098"/>
            <a:ext cx="390773" cy="1473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C2BFBD-2B4A-4BB9-8769-3F816BE83A7E}"/>
              </a:ext>
            </a:extLst>
          </p:cNvPr>
          <p:cNvCxnSpPr>
            <a:cxnSpLocks/>
          </p:cNvCxnSpPr>
          <p:nvPr/>
        </p:nvCxnSpPr>
        <p:spPr>
          <a:xfrm flipH="1" flipV="1">
            <a:off x="3210928" y="4023112"/>
            <a:ext cx="1355190" cy="1132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310B7A-BB41-4BD7-9713-4E1114DE1441}"/>
              </a:ext>
            </a:extLst>
          </p:cNvPr>
          <p:cNvSpPr txBox="1"/>
          <p:nvPr/>
        </p:nvSpPr>
        <p:spPr>
          <a:xfrm>
            <a:off x="4026599" y="5103750"/>
            <a:ext cx="14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médicament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21D095-4CA5-477F-84C3-B48F561B606D}"/>
              </a:ext>
            </a:extLst>
          </p:cNvPr>
          <p:cNvSpPr txBox="1"/>
          <p:nvPr/>
        </p:nvSpPr>
        <p:spPr>
          <a:xfrm>
            <a:off x="4026599" y="397058"/>
            <a:ext cx="17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Acide acétylsalicylique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0EB3B8-9EA6-4F00-840B-418A7523024A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917432" y="1043389"/>
            <a:ext cx="560217" cy="572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6B4BF6-8865-448C-BCFA-85E0274DF555}"/>
              </a:ext>
            </a:extLst>
          </p:cNvPr>
          <p:cNvSpPr txBox="1"/>
          <p:nvPr/>
        </p:nvSpPr>
        <p:spPr>
          <a:xfrm>
            <a:off x="5658212" y="410529"/>
            <a:ext cx="14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Paracétamol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ED589C-D0E4-4BD9-881D-123EDA2A82E6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289423" y="779861"/>
            <a:ext cx="94314" cy="1757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F23C8F-47E3-4E13-9697-8BBB1611B357}"/>
              </a:ext>
            </a:extLst>
          </p:cNvPr>
          <p:cNvSpPr txBox="1"/>
          <p:nvPr/>
        </p:nvSpPr>
        <p:spPr>
          <a:xfrm>
            <a:off x="8172121" y="1218829"/>
            <a:ext cx="14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médicament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44DF9A-484E-4398-976A-DFB574537E01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7189283" y="1403495"/>
            <a:ext cx="982838" cy="402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A8A606-B281-4733-88FE-195E658C494C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7192363" y="1403495"/>
            <a:ext cx="979758" cy="1271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A087EB-F334-460F-B2A0-7BFD2A5EA509}"/>
              </a:ext>
            </a:extLst>
          </p:cNvPr>
          <p:cNvSpPr txBox="1"/>
          <p:nvPr/>
        </p:nvSpPr>
        <p:spPr>
          <a:xfrm>
            <a:off x="5808266" y="5078076"/>
            <a:ext cx="579233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Conclusion</a:t>
            </a:r>
            <a:r>
              <a:rPr lang="fr-FR" dirty="0"/>
              <a:t> : </a:t>
            </a:r>
          </a:p>
          <a:p>
            <a:r>
              <a:rPr lang="fr-FR" dirty="0"/>
              <a:t>Le médicament est un mélange constitué de deux espèces chimiques : l’acide acétylsalicylique et le paracétamol</a:t>
            </a:r>
          </a:p>
        </p:txBody>
      </p:sp>
    </p:spTree>
    <p:extLst>
      <p:ext uri="{BB962C8B-B14F-4D97-AF65-F5344CB8AC3E}">
        <p14:creationId xmlns:p14="http://schemas.microsoft.com/office/powerpoint/2010/main" val="15953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9" grpId="0"/>
      <p:bldP spid="32" grpId="0"/>
      <p:bldP spid="33" grpId="0"/>
      <p:bldP spid="37" grpId="0"/>
      <p:bldP spid="40" grpId="0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82</Words>
  <Application>Microsoft Office PowerPoint</Application>
  <PresentationFormat>Widescreen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8</cp:revision>
  <dcterms:created xsi:type="dcterms:W3CDTF">2020-09-15T14:22:24Z</dcterms:created>
  <dcterms:modified xsi:type="dcterms:W3CDTF">2020-09-16T10:20:28Z</dcterms:modified>
</cp:coreProperties>
</file>