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60" r:id="rId6"/>
    <p:sldId id="262" r:id="rId7"/>
    <p:sldId id="258" r:id="rId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8B734-3A21-4998-8FC3-4E9B6039C0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FR"/>
          </a:p>
        </p:txBody>
      </p:sp>
      <p:sp>
        <p:nvSpPr>
          <p:cNvPr id="3" name="Subtitle 2">
            <a:extLst>
              <a:ext uri="{FF2B5EF4-FFF2-40B4-BE49-F238E27FC236}">
                <a16:creationId xmlns:a16="http://schemas.microsoft.com/office/drawing/2014/main" id="{EBC43534-0748-4C6F-B110-4278379459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4" name="Date Placeholder 3">
            <a:extLst>
              <a:ext uri="{FF2B5EF4-FFF2-40B4-BE49-F238E27FC236}">
                <a16:creationId xmlns:a16="http://schemas.microsoft.com/office/drawing/2014/main" id="{116FED12-82BD-4B43-AE20-97C650435336}"/>
              </a:ext>
            </a:extLst>
          </p:cNvPr>
          <p:cNvSpPr>
            <a:spLocks noGrp="1"/>
          </p:cNvSpPr>
          <p:nvPr>
            <p:ph type="dt" sz="half" idx="10"/>
          </p:nvPr>
        </p:nvSpPr>
        <p:spPr/>
        <p:txBody>
          <a:bodyPr/>
          <a:lstStyle/>
          <a:p>
            <a:fld id="{E913B653-4D0A-47A5-80CB-8F6762E46BAB}" type="datetimeFigureOut">
              <a:rPr lang="fr-FR" smtClean="0"/>
              <a:t>20/11/2020</a:t>
            </a:fld>
            <a:endParaRPr lang="fr-FR"/>
          </a:p>
        </p:txBody>
      </p:sp>
      <p:sp>
        <p:nvSpPr>
          <p:cNvPr id="5" name="Footer Placeholder 4">
            <a:extLst>
              <a:ext uri="{FF2B5EF4-FFF2-40B4-BE49-F238E27FC236}">
                <a16:creationId xmlns:a16="http://schemas.microsoft.com/office/drawing/2014/main" id="{3B8CA08E-FEAD-49A4-882F-70ECBF89F4DD}"/>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8F81252F-3D53-4C5E-B3CD-866946B0831D}"/>
              </a:ext>
            </a:extLst>
          </p:cNvPr>
          <p:cNvSpPr>
            <a:spLocks noGrp="1"/>
          </p:cNvSpPr>
          <p:nvPr>
            <p:ph type="sldNum" sz="quarter" idx="12"/>
          </p:nvPr>
        </p:nvSpPr>
        <p:spPr/>
        <p:txBody>
          <a:bodyPr/>
          <a:lstStyle/>
          <a:p>
            <a:fld id="{81CF1E59-FCCE-44AB-8346-413CD9828A99}" type="slidenum">
              <a:rPr lang="fr-FR" smtClean="0"/>
              <a:t>‹#›</a:t>
            </a:fld>
            <a:endParaRPr lang="fr-FR"/>
          </a:p>
        </p:txBody>
      </p:sp>
    </p:spTree>
    <p:extLst>
      <p:ext uri="{BB962C8B-B14F-4D97-AF65-F5344CB8AC3E}">
        <p14:creationId xmlns:p14="http://schemas.microsoft.com/office/powerpoint/2010/main" val="1329743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9551F-7EEC-422B-BA55-A911DB60A0A2}"/>
              </a:ext>
            </a:extLst>
          </p:cNvPr>
          <p:cNvSpPr>
            <a:spLocks noGrp="1"/>
          </p:cNvSpPr>
          <p:nvPr>
            <p:ph type="title"/>
          </p:nvPr>
        </p:nvSpPr>
        <p:spPr/>
        <p:txBody>
          <a:bodyPr/>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25BA2233-ACE5-4548-A196-5BB08E9180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19F07D26-4E8B-4E07-A0E0-FD8787B38614}"/>
              </a:ext>
            </a:extLst>
          </p:cNvPr>
          <p:cNvSpPr>
            <a:spLocks noGrp="1"/>
          </p:cNvSpPr>
          <p:nvPr>
            <p:ph type="dt" sz="half" idx="10"/>
          </p:nvPr>
        </p:nvSpPr>
        <p:spPr/>
        <p:txBody>
          <a:bodyPr/>
          <a:lstStyle/>
          <a:p>
            <a:fld id="{E913B653-4D0A-47A5-80CB-8F6762E46BAB}" type="datetimeFigureOut">
              <a:rPr lang="fr-FR" smtClean="0"/>
              <a:t>20/11/2020</a:t>
            </a:fld>
            <a:endParaRPr lang="fr-FR"/>
          </a:p>
        </p:txBody>
      </p:sp>
      <p:sp>
        <p:nvSpPr>
          <p:cNvPr id="5" name="Footer Placeholder 4">
            <a:extLst>
              <a:ext uri="{FF2B5EF4-FFF2-40B4-BE49-F238E27FC236}">
                <a16:creationId xmlns:a16="http://schemas.microsoft.com/office/drawing/2014/main" id="{956937DF-543E-49F0-8C2A-543932D29D37}"/>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BF5E52EC-A853-47EE-84F6-A6ED20A75225}"/>
              </a:ext>
            </a:extLst>
          </p:cNvPr>
          <p:cNvSpPr>
            <a:spLocks noGrp="1"/>
          </p:cNvSpPr>
          <p:nvPr>
            <p:ph type="sldNum" sz="quarter" idx="12"/>
          </p:nvPr>
        </p:nvSpPr>
        <p:spPr/>
        <p:txBody>
          <a:bodyPr/>
          <a:lstStyle/>
          <a:p>
            <a:fld id="{81CF1E59-FCCE-44AB-8346-413CD9828A99}" type="slidenum">
              <a:rPr lang="fr-FR" smtClean="0"/>
              <a:t>‹#›</a:t>
            </a:fld>
            <a:endParaRPr lang="fr-FR"/>
          </a:p>
        </p:txBody>
      </p:sp>
    </p:spTree>
    <p:extLst>
      <p:ext uri="{BB962C8B-B14F-4D97-AF65-F5344CB8AC3E}">
        <p14:creationId xmlns:p14="http://schemas.microsoft.com/office/powerpoint/2010/main" val="2201726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2B3B13-9B21-4AE9-89EC-DBB98EEA48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9E979C8C-C3F3-454E-A720-7D2AED99DE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E2AA989E-89A0-49B2-B0A5-DF44912E492A}"/>
              </a:ext>
            </a:extLst>
          </p:cNvPr>
          <p:cNvSpPr>
            <a:spLocks noGrp="1"/>
          </p:cNvSpPr>
          <p:nvPr>
            <p:ph type="dt" sz="half" idx="10"/>
          </p:nvPr>
        </p:nvSpPr>
        <p:spPr/>
        <p:txBody>
          <a:bodyPr/>
          <a:lstStyle/>
          <a:p>
            <a:fld id="{E913B653-4D0A-47A5-80CB-8F6762E46BAB}" type="datetimeFigureOut">
              <a:rPr lang="fr-FR" smtClean="0"/>
              <a:t>20/11/2020</a:t>
            </a:fld>
            <a:endParaRPr lang="fr-FR"/>
          </a:p>
        </p:txBody>
      </p:sp>
      <p:sp>
        <p:nvSpPr>
          <p:cNvPr id="5" name="Footer Placeholder 4">
            <a:extLst>
              <a:ext uri="{FF2B5EF4-FFF2-40B4-BE49-F238E27FC236}">
                <a16:creationId xmlns:a16="http://schemas.microsoft.com/office/drawing/2014/main" id="{09D506FE-4A24-42F6-8DF9-E2394FD19FF7}"/>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4FA430E1-8F6D-4176-8CDE-F7B2AFE8DEA1}"/>
              </a:ext>
            </a:extLst>
          </p:cNvPr>
          <p:cNvSpPr>
            <a:spLocks noGrp="1"/>
          </p:cNvSpPr>
          <p:nvPr>
            <p:ph type="sldNum" sz="quarter" idx="12"/>
          </p:nvPr>
        </p:nvSpPr>
        <p:spPr/>
        <p:txBody>
          <a:bodyPr/>
          <a:lstStyle/>
          <a:p>
            <a:fld id="{81CF1E59-FCCE-44AB-8346-413CD9828A99}" type="slidenum">
              <a:rPr lang="fr-FR" smtClean="0"/>
              <a:t>‹#›</a:t>
            </a:fld>
            <a:endParaRPr lang="fr-FR"/>
          </a:p>
        </p:txBody>
      </p:sp>
    </p:spTree>
    <p:extLst>
      <p:ext uri="{BB962C8B-B14F-4D97-AF65-F5344CB8AC3E}">
        <p14:creationId xmlns:p14="http://schemas.microsoft.com/office/powerpoint/2010/main" val="81640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9A3E1-E21A-4EC2-B52B-7C101F2961CF}"/>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EC96532E-F717-4EC7-9627-81430211B1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04D5DBCE-8F85-48EC-BA7E-89A0F4C28C46}"/>
              </a:ext>
            </a:extLst>
          </p:cNvPr>
          <p:cNvSpPr>
            <a:spLocks noGrp="1"/>
          </p:cNvSpPr>
          <p:nvPr>
            <p:ph type="dt" sz="half" idx="10"/>
          </p:nvPr>
        </p:nvSpPr>
        <p:spPr/>
        <p:txBody>
          <a:bodyPr/>
          <a:lstStyle/>
          <a:p>
            <a:fld id="{E913B653-4D0A-47A5-80CB-8F6762E46BAB}" type="datetimeFigureOut">
              <a:rPr lang="fr-FR" smtClean="0"/>
              <a:t>20/11/2020</a:t>
            </a:fld>
            <a:endParaRPr lang="fr-FR"/>
          </a:p>
        </p:txBody>
      </p:sp>
      <p:sp>
        <p:nvSpPr>
          <p:cNvPr id="5" name="Footer Placeholder 4">
            <a:extLst>
              <a:ext uri="{FF2B5EF4-FFF2-40B4-BE49-F238E27FC236}">
                <a16:creationId xmlns:a16="http://schemas.microsoft.com/office/drawing/2014/main" id="{F2357FC7-CA95-4980-80D5-7515C52BD683}"/>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9B2ADF01-667B-4CD0-9C54-37B9E4D6DB8F}"/>
              </a:ext>
            </a:extLst>
          </p:cNvPr>
          <p:cNvSpPr>
            <a:spLocks noGrp="1"/>
          </p:cNvSpPr>
          <p:nvPr>
            <p:ph type="sldNum" sz="quarter" idx="12"/>
          </p:nvPr>
        </p:nvSpPr>
        <p:spPr/>
        <p:txBody>
          <a:bodyPr/>
          <a:lstStyle/>
          <a:p>
            <a:fld id="{81CF1E59-FCCE-44AB-8346-413CD9828A99}" type="slidenum">
              <a:rPr lang="fr-FR" smtClean="0"/>
              <a:t>‹#›</a:t>
            </a:fld>
            <a:endParaRPr lang="fr-FR"/>
          </a:p>
        </p:txBody>
      </p:sp>
    </p:spTree>
    <p:extLst>
      <p:ext uri="{BB962C8B-B14F-4D97-AF65-F5344CB8AC3E}">
        <p14:creationId xmlns:p14="http://schemas.microsoft.com/office/powerpoint/2010/main" val="491185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2EB63-0C0A-44BF-9D22-45D04A51FE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FR"/>
          </a:p>
        </p:txBody>
      </p:sp>
      <p:sp>
        <p:nvSpPr>
          <p:cNvPr id="3" name="Text Placeholder 2">
            <a:extLst>
              <a:ext uri="{FF2B5EF4-FFF2-40B4-BE49-F238E27FC236}">
                <a16:creationId xmlns:a16="http://schemas.microsoft.com/office/drawing/2014/main" id="{97CBD41B-D409-47BC-967E-14FE6949F6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E5FD96-7944-4149-B2A4-BAF9B9148BBB}"/>
              </a:ext>
            </a:extLst>
          </p:cNvPr>
          <p:cNvSpPr>
            <a:spLocks noGrp="1"/>
          </p:cNvSpPr>
          <p:nvPr>
            <p:ph type="dt" sz="half" idx="10"/>
          </p:nvPr>
        </p:nvSpPr>
        <p:spPr/>
        <p:txBody>
          <a:bodyPr/>
          <a:lstStyle/>
          <a:p>
            <a:fld id="{E913B653-4D0A-47A5-80CB-8F6762E46BAB}" type="datetimeFigureOut">
              <a:rPr lang="fr-FR" smtClean="0"/>
              <a:t>20/11/2020</a:t>
            </a:fld>
            <a:endParaRPr lang="fr-FR"/>
          </a:p>
        </p:txBody>
      </p:sp>
      <p:sp>
        <p:nvSpPr>
          <p:cNvPr id="5" name="Footer Placeholder 4">
            <a:extLst>
              <a:ext uri="{FF2B5EF4-FFF2-40B4-BE49-F238E27FC236}">
                <a16:creationId xmlns:a16="http://schemas.microsoft.com/office/drawing/2014/main" id="{91E8EFDD-5429-4C0D-8CD0-444D12EEE078}"/>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47FDA968-4CC6-4618-9CAB-3CB74FFC7879}"/>
              </a:ext>
            </a:extLst>
          </p:cNvPr>
          <p:cNvSpPr>
            <a:spLocks noGrp="1"/>
          </p:cNvSpPr>
          <p:nvPr>
            <p:ph type="sldNum" sz="quarter" idx="12"/>
          </p:nvPr>
        </p:nvSpPr>
        <p:spPr/>
        <p:txBody>
          <a:bodyPr/>
          <a:lstStyle/>
          <a:p>
            <a:fld id="{81CF1E59-FCCE-44AB-8346-413CD9828A99}" type="slidenum">
              <a:rPr lang="fr-FR" smtClean="0"/>
              <a:t>‹#›</a:t>
            </a:fld>
            <a:endParaRPr lang="fr-FR"/>
          </a:p>
        </p:txBody>
      </p:sp>
    </p:spTree>
    <p:extLst>
      <p:ext uri="{BB962C8B-B14F-4D97-AF65-F5344CB8AC3E}">
        <p14:creationId xmlns:p14="http://schemas.microsoft.com/office/powerpoint/2010/main" val="2492027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9E675-41AC-4499-AC6A-E04809BB7B69}"/>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AE8F6042-742F-46FD-AE40-763CD9E376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a:extLst>
              <a:ext uri="{FF2B5EF4-FFF2-40B4-BE49-F238E27FC236}">
                <a16:creationId xmlns:a16="http://schemas.microsoft.com/office/drawing/2014/main" id="{6C7B51F9-EFE0-4DA1-945F-EFEC818D1B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a:extLst>
              <a:ext uri="{FF2B5EF4-FFF2-40B4-BE49-F238E27FC236}">
                <a16:creationId xmlns:a16="http://schemas.microsoft.com/office/drawing/2014/main" id="{C50C218F-AB95-4FD4-9F4E-2E9A033AB931}"/>
              </a:ext>
            </a:extLst>
          </p:cNvPr>
          <p:cNvSpPr>
            <a:spLocks noGrp="1"/>
          </p:cNvSpPr>
          <p:nvPr>
            <p:ph type="dt" sz="half" idx="10"/>
          </p:nvPr>
        </p:nvSpPr>
        <p:spPr/>
        <p:txBody>
          <a:bodyPr/>
          <a:lstStyle/>
          <a:p>
            <a:fld id="{E913B653-4D0A-47A5-80CB-8F6762E46BAB}" type="datetimeFigureOut">
              <a:rPr lang="fr-FR" smtClean="0"/>
              <a:t>20/11/2020</a:t>
            </a:fld>
            <a:endParaRPr lang="fr-FR"/>
          </a:p>
        </p:txBody>
      </p:sp>
      <p:sp>
        <p:nvSpPr>
          <p:cNvPr id="6" name="Footer Placeholder 5">
            <a:extLst>
              <a:ext uri="{FF2B5EF4-FFF2-40B4-BE49-F238E27FC236}">
                <a16:creationId xmlns:a16="http://schemas.microsoft.com/office/drawing/2014/main" id="{DCBAF21C-2372-413C-9D50-721348202E91}"/>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A92BEF8D-3495-4DE7-9BB9-4366515B6543}"/>
              </a:ext>
            </a:extLst>
          </p:cNvPr>
          <p:cNvSpPr>
            <a:spLocks noGrp="1"/>
          </p:cNvSpPr>
          <p:nvPr>
            <p:ph type="sldNum" sz="quarter" idx="12"/>
          </p:nvPr>
        </p:nvSpPr>
        <p:spPr/>
        <p:txBody>
          <a:bodyPr/>
          <a:lstStyle/>
          <a:p>
            <a:fld id="{81CF1E59-FCCE-44AB-8346-413CD9828A99}" type="slidenum">
              <a:rPr lang="fr-FR" smtClean="0"/>
              <a:t>‹#›</a:t>
            </a:fld>
            <a:endParaRPr lang="fr-FR"/>
          </a:p>
        </p:txBody>
      </p:sp>
    </p:spTree>
    <p:extLst>
      <p:ext uri="{BB962C8B-B14F-4D97-AF65-F5344CB8AC3E}">
        <p14:creationId xmlns:p14="http://schemas.microsoft.com/office/powerpoint/2010/main" val="2881711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36537-E622-4B33-B7FE-F192934A2D36}"/>
              </a:ext>
            </a:extLst>
          </p:cNvPr>
          <p:cNvSpPr>
            <a:spLocks noGrp="1"/>
          </p:cNvSpPr>
          <p:nvPr>
            <p:ph type="title"/>
          </p:nvPr>
        </p:nvSpPr>
        <p:spPr>
          <a:xfrm>
            <a:off x="839788" y="365125"/>
            <a:ext cx="10515600" cy="1325563"/>
          </a:xfrm>
        </p:spPr>
        <p:txBody>
          <a:bodyPr/>
          <a:lstStyle/>
          <a:p>
            <a:r>
              <a:rPr lang="en-US"/>
              <a:t>Click to edit Master title style</a:t>
            </a:r>
            <a:endParaRPr lang="fr-FR"/>
          </a:p>
        </p:txBody>
      </p:sp>
      <p:sp>
        <p:nvSpPr>
          <p:cNvPr id="3" name="Text Placeholder 2">
            <a:extLst>
              <a:ext uri="{FF2B5EF4-FFF2-40B4-BE49-F238E27FC236}">
                <a16:creationId xmlns:a16="http://schemas.microsoft.com/office/drawing/2014/main" id="{41F45019-F14F-46F2-B53F-81BD5E0C7E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CD804C-B53E-41D7-A696-B46085120D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a:extLst>
              <a:ext uri="{FF2B5EF4-FFF2-40B4-BE49-F238E27FC236}">
                <a16:creationId xmlns:a16="http://schemas.microsoft.com/office/drawing/2014/main" id="{B4CA1941-774A-4EC6-8087-0928AAB565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D6DE0E-6EF3-47DB-8A4A-B4B729D87C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a:extLst>
              <a:ext uri="{FF2B5EF4-FFF2-40B4-BE49-F238E27FC236}">
                <a16:creationId xmlns:a16="http://schemas.microsoft.com/office/drawing/2014/main" id="{5DCF8FDE-9B91-423C-9EA5-475D939434EC}"/>
              </a:ext>
            </a:extLst>
          </p:cNvPr>
          <p:cNvSpPr>
            <a:spLocks noGrp="1"/>
          </p:cNvSpPr>
          <p:nvPr>
            <p:ph type="dt" sz="half" idx="10"/>
          </p:nvPr>
        </p:nvSpPr>
        <p:spPr/>
        <p:txBody>
          <a:bodyPr/>
          <a:lstStyle/>
          <a:p>
            <a:fld id="{E913B653-4D0A-47A5-80CB-8F6762E46BAB}" type="datetimeFigureOut">
              <a:rPr lang="fr-FR" smtClean="0"/>
              <a:t>20/11/2020</a:t>
            </a:fld>
            <a:endParaRPr lang="fr-FR"/>
          </a:p>
        </p:txBody>
      </p:sp>
      <p:sp>
        <p:nvSpPr>
          <p:cNvPr id="8" name="Footer Placeholder 7">
            <a:extLst>
              <a:ext uri="{FF2B5EF4-FFF2-40B4-BE49-F238E27FC236}">
                <a16:creationId xmlns:a16="http://schemas.microsoft.com/office/drawing/2014/main" id="{56BCA35A-9815-443A-8002-37883294F3A9}"/>
              </a:ext>
            </a:extLst>
          </p:cNvPr>
          <p:cNvSpPr>
            <a:spLocks noGrp="1"/>
          </p:cNvSpPr>
          <p:nvPr>
            <p:ph type="ftr" sz="quarter" idx="11"/>
          </p:nvPr>
        </p:nvSpPr>
        <p:spPr/>
        <p:txBody>
          <a:bodyPr/>
          <a:lstStyle/>
          <a:p>
            <a:endParaRPr lang="fr-FR"/>
          </a:p>
        </p:txBody>
      </p:sp>
      <p:sp>
        <p:nvSpPr>
          <p:cNvPr id="9" name="Slide Number Placeholder 8">
            <a:extLst>
              <a:ext uri="{FF2B5EF4-FFF2-40B4-BE49-F238E27FC236}">
                <a16:creationId xmlns:a16="http://schemas.microsoft.com/office/drawing/2014/main" id="{4CF11E0B-CDD9-428A-8ED0-DCB85B3AE81E}"/>
              </a:ext>
            </a:extLst>
          </p:cNvPr>
          <p:cNvSpPr>
            <a:spLocks noGrp="1"/>
          </p:cNvSpPr>
          <p:nvPr>
            <p:ph type="sldNum" sz="quarter" idx="12"/>
          </p:nvPr>
        </p:nvSpPr>
        <p:spPr/>
        <p:txBody>
          <a:bodyPr/>
          <a:lstStyle/>
          <a:p>
            <a:fld id="{81CF1E59-FCCE-44AB-8346-413CD9828A99}" type="slidenum">
              <a:rPr lang="fr-FR" smtClean="0"/>
              <a:t>‹#›</a:t>
            </a:fld>
            <a:endParaRPr lang="fr-FR"/>
          </a:p>
        </p:txBody>
      </p:sp>
    </p:spTree>
    <p:extLst>
      <p:ext uri="{BB962C8B-B14F-4D97-AF65-F5344CB8AC3E}">
        <p14:creationId xmlns:p14="http://schemas.microsoft.com/office/powerpoint/2010/main" val="1460641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45A13-265E-4CDF-A08B-E71B17811A86}"/>
              </a:ext>
            </a:extLst>
          </p:cNvPr>
          <p:cNvSpPr>
            <a:spLocks noGrp="1"/>
          </p:cNvSpPr>
          <p:nvPr>
            <p:ph type="title"/>
          </p:nvPr>
        </p:nvSpPr>
        <p:spPr/>
        <p:txBody>
          <a:bodyPr/>
          <a:lstStyle/>
          <a:p>
            <a:r>
              <a:rPr lang="en-US"/>
              <a:t>Click to edit Master title style</a:t>
            </a:r>
            <a:endParaRPr lang="fr-FR"/>
          </a:p>
        </p:txBody>
      </p:sp>
      <p:sp>
        <p:nvSpPr>
          <p:cNvPr id="3" name="Date Placeholder 2">
            <a:extLst>
              <a:ext uri="{FF2B5EF4-FFF2-40B4-BE49-F238E27FC236}">
                <a16:creationId xmlns:a16="http://schemas.microsoft.com/office/drawing/2014/main" id="{28D14C5F-23B9-4774-9F57-3E06F6C86E8C}"/>
              </a:ext>
            </a:extLst>
          </p:cNvPr>
          <p:cNvSpPr>
            <a:spLocks noGrp="1"/>
          </p:cNvSpPr>
          <p:nvPr>
            <p:ph type="dt" sz="half" idx="10"/>
          </p:nvPr>
        </p:nvSpPr>
        <p:spPr/>
        <p:txBody>
          <a:bodyPr/>
          <a:lstStyle/>
          <a:p>
            <a:fld id="{E913B653-4D0A-47A5-80CB-8F6762E46BAB}" type="datetimeFigureOut">
              <a:rPr lang="fr-FR" smtClean="0"/>
              <a:t>20/11/2020</a:t>
            </a:fld>
            <a:endParaRPr lang="fr-FR"/>
          </a:p>
        </p:txBody>
      </p:sp>
      <p:sp>
        <p:nvSpPr>
          <p:cNvPr id="4" name="Footer Placeholder 3">
            <a:extLst>
              <a:ext uri="{FF2B5EF4-FFF2-40B4-BE49-F238E27FC236}">
                <a16:creationId xmlns:a16="http://schemas.microsoft.com/office/drawing/2014/main" id="{9882E6B7-22EB-469B-AA46-F38719FE8630}"/>
              </a:ext>
            </a:extLst>
          </p:cNvPr>
          <p:cNvSpPr>
            <a:spLocks noGrp="1"/>
          </p:cNvSpPr>
          <p:nvPr>
            <p:ph type="ftr" sz="quarter" idx="11"/>
          </p:nvPr>
        </p:nvSpPr>
        <p:spPr/>
        <p:txBody>
          <a:bodyPr/>
          <a:lstStyle/>
          <a:p>
            <a:endParaRPr lang="fr-FR"/>
          </a:p>
        </p:txBody>
      </p:sp>
      <p:sp>
        <p:nvSpPr>
          <p:cNvPr id="5" name="Slide Number Placeholder 4">
            <a:extLst>
              <a:ext uri="{FF2B5EF4-FFF2-40B4-BE49-F238E27FC236}">
                <a16:creationId xmlns:a16="http://schemas.microsoft.com/office/drawing/2014/main" id="{E40B1490-F74D-4D9C-9E00-6FB2D129489A}"/>
              </a:ext>
            </a:extLst>
          </p:cNvPr>
          <p:cNvSpPr>
            <a:spLocks noGrp="1"/>
          </p:cNvSpPr>
          <p:nvPr>
            <p:ph type="sldNum" sz="quarter" idx="12"/>
          </p:nvPr>
        </p:nvSpPr>
        <p:spPr/>
        <p:txBody>
          <a:bodyPr/>
          <a:lstStyle/>
          <a:p>
            <a:fld id="{81CF1E59-FCCE-44AB-8346-413CD9828A99}" type="slidenum">
              <a:rPr lang="fr-FR" smtClean="0"/>
              <a:t>‹#›</a:t>
            </a:fld>
            <a:endParaRPr lang="fr-FR"/>
          </a:p>
        </p:txBody>
      </p:sp>
    </p:spTree>
    <p:extLst>
      <p:ext uri="{BB962C8B-B14F-4D97-AF65-F5344CB8AC3E}">
        <p14:creationId xmlns:p14="http://schemas.microsoft.com/office/powerpoint/2010/main" val="1689240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ACF7FC-6FC9-46F1-8EE0-30646C11633D}"/>
              </a:ext>
            </a:extLst>
          </p:cNvPr>
          <p:cNvSpPr>
            <a:spLocks noGrp="1"/>
          </p:cNvSpPr>
          <p:nvPr>
            <p:ph type="dt" sz="half" idx="10"/>
          </p:nvPr>
        </p:nvSpPr>
        <p:spPr/>
        <p:txBody>
          <a:bodyPr/>
          <a:lstStyle/>
          <a:p>
            <a:fld id="{E913B653-4D0A-47A5-80CB-8F6762E46BAB}" type="datetimeFigureOut">
              <a:rPr lang="fr-FR" smtClean="0"/>
              <a:t>20/11/2020</a:t>
            </a:fld>
            <a:endParaRPr lang="fr-FR"/>
          </a:p>
        </p:txBody>
      </p:sp>
      <p:sp>
        <p:nvSpPr>
          <p:cNvPr id="3" name="Footer Placeholder 2">
            <a:extLst>
              <a:ext uri="{FF2B5EF4-FFF2-40B4-BE49-F238E27FC236}">
                <a16:creationId xmlns:a16="http://schemas.microsoft.com/office/drawing/2014/main" id="{E214CBB8-9A3C-409D-906A-052F6CD40DDE}"/>
              </a:ext>
            </a:extLst>
          </p:cNvPr>
          <p:cNvSpPr>
            <a:spLocks noGrp="1"/>
          </p:cNvSpPr>
          <p:nvPr>
            <p:ph type="ftr" sz="quarter" idx="11"/>
          </p:nvPr>
        </p:nvSpPr>
        <p:spPr/>
        <p:txBody>
          <a:bodyPr/>
          <a:lstStyle/>
          <a:p>
            <a:endParaRPr lang="fr-FR"/>
          </a:p>
        </p:txBody>
      </p:sp>
      <p:sp>
        <p:nvSpPr>
          <p:cNvPr id="4" name="Slide Number Placeholder 3">
            <a:extLst>
              <a:ext uri="{FF2B5EF4-FFF2-40B4-BE49-F238E27FC236}">
                <a16:creationId xmlns:a16="http://schemas.microsoft.com/office/drawing/2014/main" id="{C63AD692-F553-4E2A-AD05-F9F874EBD71A}"/>
              </a:ext>
            </a:extLst>
          </p:cNvPr>
          <p:cNvSpPr>
            <a:spLocks noGrp="1"/>
          </p:cNvSpPr>
          <p:nvPr>
            <p:ph type="sldNum" sz="quarter" idx="12"/>
          </p:nvPr>
        </p:nvSpPr>
        <p:spPr/>
        <p:txBody>
          <a:bodyPr/>
          <a:lstStyle/>
          <a:p>
            <a:fld id="{81CF1E59-FCCE-44AB-8346-413CD9828A99}" type="slidenum">
              <a:rPr lang="fr-FR" smtClean="0"/>
              <a:t>‹#›</a:t>
            </a:fld>
            <a:endParaRPr lang="fr-FR"/>
          </a:p>
        </p:txBody>
      </p:sp>
    </p:spTree>
    <p:extLst>
      <p:ext uri="{BB962C8B-B14F-4D97-AF65-F5344CB8AC3E}">
        <p14:creationId xmlns:p14="http://schemas.microsoft.com/office/powerpoint/2010/main" val="17054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D29D8-59D4-4A82-8032-14C12527DD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Content Placeholder 2">
            <a:extLst>
              <a:ext uri="{FF2B5EF4-FFF2-40B4-BE49-F238E27FC236}">
                <a16:creationId xmlns:a16="http://schemas.microsoft.com/office/drawing/2014/main" id="{BE24A30F-6A68-4A2E-890E-88A25C6BFD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a:extLst>
              <a:ext uri="{FF2B5EF4-FFF2-40B4-BE49-F238E27FC236}">
                <a16:creationId xmlns:a16="http://schemas.microsoft.com/office/drawing/2014/main" id="{964B0C7C-DCB6-4047-ADEE-87BDF39F2D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8694AD-4C08-4EFB-B222-16AD72423980}"/>
              </a:ext>
            </a:extLst>
          </p:cNvPr>
          <p:cNvSpPr>
            <a:spLocks noGrp="1"/>
          </p:cNvSpPr>
          <p:nvPr>
            <p:ph type="dt" sz="half" idx="10"/>
          </p:nvPr>
        </p:nvSpPr>
        <p:spPr/>
        <p:txBody>
          <a:bodyPr/>
          <a:lstStyle/>
          <a:p>
            <a:fld id="{E913B653-4D0A-47A5-80CB-8F6762E46BAB}" type="datetimeFigureOut">
              <a:rPr lang="fr-FR" smtClean="0"/>
              <a:t>20/11/2020</a:t>
            </a:fld>
            <a:endParaRPr lang="fr-FR"/>
          </a:p>
        </p:txBody>
      </p:sp>
      <p:sp>
        <p:nvSpPr>
          <p:cNvPr id="6" name="Footer Placeholder 5">
            <a:extLst>
              <a:ext uri="{FF2B5EF4-FFF2-40B4-BE49-F238E27FC236}">
                <a16:creationId xmlns:a16="http://schemas.microsoft.com/office/drawing/2014/main" id="{BEE3CDC3-352E-42BE-8080-AF653312ECD1}"/>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CB1044AC-C31F-4558-97FD-C800DCFB0130}"/>
              </a:ext>
            </a:extLst>
          </p:cNvPr>
          <p:cNvSpPr>
            <a:spLocks noGrp="1"/>
          </p:cNvSpPr>
          <p:nvPr>
            <p:ph type="sldNum" sz="quarter" idx="12"/>
          </p:nvPr>
        </p:nvSpPr>
        <p:spPr/>
        <p:txBody>
          <a:bodyPr/>
          <a:lstStyle/>
          <a:p>
            <a:fld id="{81CF1E59-FCCE-44AB-8346-413CD9828A99}" type="slidenum">
              <a:rPr lang="fr-FR" smtClean="0"/>
              <a:t>‹#›</a:t>
            </a:fld>
            <a:endParaRPr lang="fr-FR"/>
          </a:p>
        </p:txBody>
      </p:sp>
    </p:spTree>
    <p:extLst>
      <p:ext uri="{BB962C8B-B14F-4D97-AF65-F5344CB8AC3E}">
        <p14:creationId xmlns:p14="http://schemas.microsoft.com/office/powerpoint/2010/main" val="1811793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998FE-DDB1-418B-BD46-308E7AEC26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Picture Placeholder 2">
            <a:extLst>
              <a:ext uri="{FF2B5EF4-FFF2-40B4-BE49-F238E27FC236}">
                <a16:creationId xmlns:a16="http://schemas.microsoft.com/office/drawing/2014/main" id="{BC1D5830-578F-4A57-B84D-EDBFB657B3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a:extLst>
              <a:ext uri="{FF2B5EF4-FFF2-40B4-BE49-F238E27FC236}">
                <a16:creationId xmlns:a16="http://schemas.microsoft.com/office/drawing/2014/main" id="{DD2471B2-3C41-4713-824F-D7E51240D9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922898-095E-4197-83E4-A8DF3E50100E}"/>
              </a:ext>
            </a:extLst>
          </p:cNvPr>
          <p:cNvSpPr>
            <a:spLocks noGrp="1"/>
          </p:cNvSpPr>
          <p:nvPr>
            <p:ph type="dt" sz="half" idx="10"/>
          </p:nvPr>
        </p:nvSpPr>
        <p:spPr/>
        <p:txBody>
          <a:bodyPr/>
          <a:lstStyle/>
          <a:p>
            <a:fld id="{E913B653-4D0A-47A5-80CB-8F6762E46BAB}" type="datetimeFigureOut">
              <a:rPr lang="fr-FR" smtClean="0"/>
              <a:t>20/11/2020</a:t>
            </a:fld>
            <a:endParaRPr lang="fr-FR"/>
          </a:p>
        </p:txBody>
      </p:sp>
      <p:sp>
        <p:nvSpPr>
          <p:cNvPr id="6" name="Footer Placeholder 5">
            <a:extLst>
              <a:ext uri="{FF2B5EF4-FFF2-40B4-BE49-F238E27FC236}">
                <a16:creationId xmlns:a16="http://schemas.microsoft.com/office/drawing/2014/main" id="{C7346FF2-A3DC-4859-90E0-3A311A7DFA15}"/>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A814D4BF-6144-4262-A5FD-5483E352163A}"/>
              </a:ext>
            </a:extLst>
          </p:cNvPr>
          <p:cNvSpPr>
            <a:spLocks noGrp="1"/>
          </p:cNvSpPr>
          <p:nvPr>
            <p:ph type="sldNum" sz="quarter" idx="12"/>
          </p:nvPr>
        </p:nvSpPr>
        <p:spPr/>
        <p:txBody>
          <a:bodyPr/>
          <a:lstStyle/>
          <a:p>
            <a:fld id="{81CF1E59-FCCE-44AB-8346-413CD9828A99}" type="slidenum">
              <a:rPr lang="fr-FR" smtClean="0"/>
              <a:t>‹#›</a:t>
            </a:fld>
            <a:endParaRPr lang="fr-FR"/>
          </a:p>
        </p:txBody>
      </p:sp>
    </p:spTree>
    <p:extLst>
      <p:ext uri="{BB962C8B-B14F-4D97-AF65-F5344CB8AC3E}">
        <p14:creationId xmlns:p14="http://schemas.microsoft.com/office/powerpoint/2010/main" val="3979108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8D0DF0-B678-4B17-8CBB-00DFD397DE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FR"/>
          </a:p>
        </p:txBody>
      </p:sp>
      <p:sp>
        <p:nvSpPr>
          <p:cNvPr id="3" name="Text Placeholder 2">
            <a:extLst>
              <a:ext uri="{FF2B5EF4-FFF2-40B4-BE49-F238E27FC236}">
                <a16:creationId xmlns:a16="http://schemas.microsoft.com/office/drawing/2014/main" id="{966A0CB0-9C2D-4766-94DC-418C5EA90C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4BA66525-3541-4FB3-B17D-15A41BB318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13B653-4D0A-47A5-80CB-8F6762E46BAB}" type="datetimeFigureOut">
              <a:rPr lang="fr-FR" smtClean="0"/>
              <a:t>20/11/2020</a:t>
            </a:fld>
            <a:endParaRPr lang="fr-FR"/>
          </a:p>
        </p:txBody>
      </p:sp>
      <p:sp>
        <p:nvSpPr>
          <p:cNvPr id="5" name="Footer Placeholder 4">
            <a:extLst>
              <a:ext uri="{FF2B5EF4-FFF2-40B4-BE49-F238E27FC236}">
                <a16:creationId xmlns:a16="http://schemas.microsoft.com/office/drawing/2014/main" id="{5286F7B6-81EE-46D0-8383-8FB4CCD421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a:extLst>
              <a:ext uri="{FF2B5EF4-FFF2-40B4-BE49-F238E27FC236}">
                <a16:creationId xmlns:a16="http://schemas.microsoft.com/office/drawing/2014/main" id="{E2D675FC-FD12-4871-AC2A-7F6DD4C5F5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CF1E59-FCCE-44AB-8346-413CD9828A99}" type="slidenum">
              <a:rPr lang="fr-FR" smtClean="0"/>
              <a:t>‹#›</a:t>
            </a:fld>
            <a:endParaRPr lang="fr-FR"/>
          </a:p>
        </p:txBody>
      </p:sp>
    </p:spTree>
    <p:extLst>
      <p:ext uri="{BB962C8B-B14F-4D97-AF65-F5344CB8AC3E}">
        <p14:creationId xmlns:p14="http://schemas.microsoft.com/office/powerpoint/2010/main" val="11796194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0.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459513A-DA43-4621-9481-0887C507A54B}"/>
              </a:ext>
            </a:extLst>
          </p:cNvPr>
          <p:cNvPicPr>
            <a:picLocks noChangeAspect="1"/>
          </p:cNvPicPr>
          <p:nvPr/>
        </p:nvPicPr>
        <p:blipFill>
          <a:blip r:embed="rId2"/>
          <a:stretch>
            <a:fillRect/>
          </a:stretch>
        </p:blipFill>
        <p:spPr>
          <a:xfrm>
            <a:off x="1907921" y="591085"/>
            <a:ext cx="1598957" cy="2766294"/>
          </a:xfrm>
          <a:prstGeom prst="rect">
            <a:avLst/>
          </a:prstGeom>
        </p:spPr>
      </p:pic>
      <p:pic>
        <p:nvPicPr>
          <p:cNvPr id="8" name="Picture 7" descr="A picture containing text&#10;&#10;Description automatically generated">
            <a:extLst>
              <a:ext uri="{FF2B5EF4-FFF2-40B4-BE49-F238E27FC236}">
                <a16:creationId xmlns:a16="http://schemas.microsoft.com/office/drawing/2014/main" id="{4CE0B1DE-C717-463A-8BD6-0D4974943D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1215" y="400584"/>
            <a:ext cx="3015698" cy="3015698"/>
          </a:xfrm>
          <a:prstGeom prst="rect">
            <a:avLst/>
          </a:prstGeom>
        </p:spPr>
      </p:pic>
      <p:sp>
        <p:nvSpPr>
          <p:cNvPr id="9" name="TextBox 8">
            <a:extLst>
              <a:ext uri="{FF2B5EF4-FFF2-40B4-BE49-F238E27FC236}">
                <a16:creationId xmlns:a16="http://schemas.microsoft.com/office/drawing/2014/main" id="{858C9687-3566-47A5-BB62-605F136CD6BE}"/>
              </a:ext>
            </a:extLst>
          </p:cNvPr>
          <p:cNvSpPr txBox="1"/>
          <p:nvPr/>
        </p:nvSpPr>
        <p:spPr>
          <a:xfrm>
            <a:off x="1519052" y="3419883"/>
            <a:ext cx="2375452" cy="661720"/>
          </a:xfrm>
          <a:prstGeom prst="rect">
            <a:avLst/>
          </a:prstGeom>
          <a:noFill/>
        </p:spPr>
        <p:txBody>
          <a:bodyPr wrap="square" rtlCol="0">
            <a:spAutoFit/>
          </a:bodyPr>
          <a:lstStyle/>
          <a:p>
            <a:pPr algn="ctr"/>
            <a:r>
              <a:rPr lang="fr-FR" sz="1300" b="1" dirty="0"/>
              <a:t>Soupe A : </a:t>
            </a:r>
          </a:p>
          <a:p>
            <a:pPr algn="ctr"/>
            <a:r>
              <a:rPr lang="fr-FR" sz="1200" dirty="0"/>
              <a:t>Volume de la brique : 500mL</a:t>
            </a:r>
          </a:p>
          <a:p>
            <a:pPr algn="ctr"/>
            <a:r>
              <a:rPr lang="fr-FR" sz="1200" dirty="0"/>
              <a:t>Masse de sel dans la brique : 5g</a:t>
            </a:r>
          </a:p>
        </p:txBody>
      </p:sp>
      <p:sp>
        <p:nvSpPr>
          <p:cNvPr id="10" name="TextBox 9">
            <a:extLst>
              <a:ext uri="{FF2B5EF4-FFF2-40B4-BE49-F238E27FC236}">
                <a16:creationId xmlns:a16="http://schemas.microsoft.com/office/drawing/2014/main" id="{10F12C6E-3AA5-4257-97B8-B8260367D0A2}"/>
              </a:ext>
            </a:extLst>
          </p:cNvPr>
          <p:cNvSpPr txBox="1"/>
          <p:nvPr/>
        </p:nvSpPr>
        <p:spPr>
          <a:xfrm>
            <a:off x="4128074" y="3419883"/>
            <a:ext cx="2375452" cy="661720"/>
          </a:xfrm>
          <a:prstGeom prst="rect">
            <a:avLst/>
          </a:prstGeom>
          <a:noFill/>
        </p:spPr>
        <p:txBody>
          <a:bodyPr wrap="square" rtlCol="0">
            <a:spAutoFit/>
          </a:bodyPr>
          <a:lstStyle/>
          <a:p>
            <a:pPr algn="ctr"/>
            <a:r>
              <a:rPr lang="fr-FR" sz="1300" b="1" dirty="0"/>
              <a:t>Soupe B : </a:t>
            </a:r>
          </a:p>
          <a:p>
            <a:pPr algn="ctr"/>
            <a:r>
              <a:rPr lang="fr-FR" sz="1200" dirty="0"/>
              <a:t>Volume de la brique : 0,750 L</a:t>
            </a:r>
          </a:p>
          <a:p>
            <a:pPr algn="ctr"/>
            <a:r>
              <a:rPr lang="fr-FR" sz="1200" dirty="0"/>
              <a:t>Masse de sel dans la brique : 7g</a:t>
            </a:r>
          </a:p>
        </p:txBody>
      </p:sp>
      <p:sp>
        <p:nvSpPr>
          <p:cNvPr id="11" name="TextBox 10">
            <a:extLst>
              <a:ext uri="{FF2B5EF4-FFF2-40B4-BE49-F238E27FC236}">
                <a16:creationId xmlns:a16="http://schemas.microsoft.com/office/drawing/2014/main" id="{53248FFD-60A9-4846-AD24-C9811E66271B}"/>
              </a:ext>
            </a:extLst>
          </p:cNvPr>
          <p:cNvSpPr txBox="1"/>
          <p:nvPr/>
        </p:nvSpPr>
        <p:spPr>
          <a:xfrm>
            <a:off x="1154203" y="0"/>
            <a:ext cx="4104861" cy="369332"/>
          </a:xfrm>
          <a:prstGeom prst="rect">
            <a:avLst/>
          </a:prstGeom>
          <a:noFill/>
        </p:spPr>
        <p:txBody>
          <a:bodyPr wrap="square" rtlCol="0">
            <a:spAutoFit/>
          </a:bodyPr>
          <a:lstStyle/>
          <a:p>
            <a:r>
              <a:rPr lang="fr-FR" dirty="0"/>
              <a:t>Laquelle de ces soupes est la plus salée ?</a:t>
            </a:r>
          </a:p>
        </p:txBody>
      </p:sp>
      <p:pic>
        <p:nvPicPr>
          <p:cNvPr id="12" name="Picture 11">
            <a:extLst>
              <a:ext uri="{FF2B5EF4-FFF2-40B4-BE49-F238E27FC236}">
                <a16:creationId xmlns:a16="http://schemas.microsoft.com/office/drawing/2014/main" id="{11E61B21-C210-45AD-858A-C2F9AEFE0EC3}"/>
              </a:ext>
            </a:extLst>
          </p:cNvPr>
          <p:cNvPicPr>
            <a:picLocks noChangeAspect="1"/>
          </p:cNvPicPr>
          <p:nvPr/>
        </p:nvPicPr>
        <p:blipFill rotWithShape="1">
          <a:blip r:embed="rId4"/>
          <a:srcRect l="18411"/>
          <a:stretch/>
        </p:blipFill>
        <p:spPr>
          <a:xfrm>
            <a:off x="6665751" y="842010"/>
            <a:ext cx="2704872" cy="2264443"/>
          </a:xfrm>
          <a:prstGeom prst="rect">
            <a:avLst/>
          </a:prstGeom>
        </p:spPr>
      </p:pic>
      <p:sp>
        <p:nvSpPr>
          <p:cNvPr id="13" name="TextBox 12">
            <a:extLst>
              <a:ext uri="{FF2B5EF4-FFF2-40B4-BE49-F238E27FC236}">
                <a16:creationId xmlns:a16="http://schemas.microsoft.com/office/drawing/2014/main" id="{50D46843-1348-433C-8085-7537A2A6E057}"/>
              </a:ext>
            </a:extLst>
          </p:cNvPr>
          <p:cNvSpPr txBox="1"/>
          <p:nvPr/>
        </p:nvSpPr>
        <p:spPr>
          <a:xfrm>
            <a:off x="6830461" y="3419883"/>
            <a:ext cx="2375452" cy="661720"/>
          </a:xfrm>
          <a:prstGeom prst="rect">
            <a:avLst/>
          </a:prstGeom>
          <a:noFill/>
        </p:spPr>
        <p:txBody>
          <a:bodyPr wrap="square" rtlCol="0">
            <a:spAutoFit/>
          </a:bodyPr>
          <a:lstStyle/>
          <a:p>
            <a:pPr algn="ctr"/>
            <a:r>
              <a:rPr lang="fr-FR" sz="1300" b="1" dirty="0"/>
              <a:t>Soupe C : </a:t>
            </a:r>
          </a:p>
          <a:p>
            <a:pPr algn="ctr"/>
            <a:r>
              <a:rPr lang="fr-FR" sz="1200" dirty="0"/>
              <a:t>Volume : 10 cL</a:t>
            </a:r>
          </a:p>
          <a:p>
            <a:pPr algn="ctr"/>
            <a:r>
              <a:rPr lang="fr-FR" sz="1200" dirty="0"/>
              <a:t>Masse de sel : 1,3g</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863A88C0-69CE-40D7-ADD2-C48617F94AAD}"/>
                  </a:ext>
                </a:extLst>
              </p:cNvPr>
              <p:cNvSpPr txBox="1"/>
              <p:nvPr/>
            </p:nvSpPr>
            <p:spPr>
              <a:xfrm>
                <a:off x="1261640" y="4395033"/>
                <a:ext cx="8426369" cy="2117439"/>
              </a:xfrm>
              <a:prstGeom prst="rect">
                <a:avLst/>
              </a:prstGeom>
              <a:noFill/>
            </p:spPr>
            <p:txBody>
              <a:bodyPr wrap="square" rtlCol="0">
                <a:spAutoFit/>
              </a:bodyPr>
              <a:lstStyle/>
              <a:p>
                <a:r>
                  <a:rPr lang="fr-FR" sz="1200" dirty="0"/>
                  <a:t>Pour déterminer quelle soupe est la plus salée, il faut calculer la concentration en masse de sel dans chaque soupe. Nous choisissons de mettre toutes les unités de masse en g, et toutes les unités de volumes en L.</a:t>
                </a:r>
              </a:p>
              <a:p>
                <a:endParaRPr lang="fr-FR" sz="1200" dirty="0"/>
              </a:p>
              <a:p>
                <a:pPr/>
                <a14:m>
                  <m:oMathPara xmlns:m="http://schemas.openxmlformats.org/officeDocument/2006/math">
                    <m:oMathParaPr>
                      <m:jc m:val="centerGroup"/>
                    </m:oMathParaPr>
                    <m:oMath xmlns:m="http://schemas.openxmlformats.org/officeDocument/2006/math">
                      <m:sSub>
                        <m:sSubPr>
                          <m:ctrlPr>
                            <a:rPr lang="fr-FR" sz="1200" b="0" i="1" smtClean="0">
                              <a:latin typeface="Cambria Math" panose="02040503050406030204" pitchFamily="18" charset="0"/>
                            </a:rPr>
                          </m:ctrlPr>
                        </m:sSubPr>
                        <m:e>
                          <m:r>
                            <a:rPr lang="fr-FR" sz="1200" b="0" i="1" smtClean="0">
                              <a:latin typeface="Cambria Math" panose="02040503050406030204" pitchFamily="18" charset="0"/>
                            </a:rPr>
                            <m:t>𝐶</m:t>
                          </m:r>
                        </m:e>
                        <m:sub>
                          <m:r>
                            <a:rPr lang="fr-FR" sz="1200" b="0" i="1" smtClean="0">
                              <a:latin typeface="Cambria Math" panose="02040503050406030204" pitchFamily="18" charset="0"/>
                            </a:rPr>
                            <m:t>𝑚𝑆𝑜𝑢𝑝𝑒𝐴</m:t>
                          </m:r>
                        </m:sub>
                      </m:sSub>
                      <m:r>
                        <a:rPr lang="fr-FR" sz="1200" b="0" i="1" smtClean="0">
                          <a:latin typeface="Cambria Math" panose="02040503050406030204" pitchFamily="18" charset="0"/>
                        </a:rPr>
                        <m:t>=</m:t>
                      </m:r>
                      <m:f>
                        <m:fPr>
                          <m:ctrlPr>
                            <a:rPr lang="fr-FR" sz="1200" b="0" i="1" smtClean="0">
                              <a:latin typeface="Cambria Math" panose="02040503050406030204" pitchFamily="18" charset="0"/>
                            </a:rPr>
                          </m:ctrlPr>
                        </m:fPr>
                        <m:num>
                          <m:r>
                            <a:rPr lang="fr-FR" sz="1200" b="0" i="1" smtClean="0">
                              <a:latin typeface="Cambria Math" panose="02040503050406030204" pitchFamily="18" charset="0"/>
                            </a:rPr>
                            <m:t>5</m:t>
                          </m:r>
                          <m:r>
                            <a:rPr lang="fr-FR" sz="1200" b="0" i="1" smtClean="0">
                              <a:latin typeface="Cambria Math" panose="02040503050406030204" pitchFamily="18" charset="0"/>
                            </a:rPr>
                            <m:t>𝑔</m:t>
                          </m:r>
                        </m:num>
                        <m:den>
                          <m:r>
                            <a:rPr lang="fr-FR" sz="1200" b="0" i="1" smtClean="0">
                              <a:latin typeface="Cambria Math" panose="02040503050406030204" pitchFamily="18" charset="0"/>
                            </a:rPr>
                            <m:t>0,500</m:t>
                          </m:r>
                          <m:r>
                            <a:rPr lang="fr-FR" sz="1200" b="0" i="1" smtClean="0">
                              <a:latin typeface="Cambria Math" panose="02040503050406030204" pitchFamily="18" charset="0"/>
                            </a:rPr>
                            <m:t>𝐿</m:t>
                          </m:r>
                        </m:den>
                      </m:f>
                      <m:r>
                        <a:rPr lang="fr-FR" sz="1200" b="0" i="1" smtClean="0">
                          <a:latin typeface="Cambria Math" panose="02040503050406030204" pitchFamily="18" charset="0"/>
                        </a:rPr>
                        <m:t>=10</m:t>
                      </m:r>
                      <m:r>
                        <a:rPr lang="fr-FR" sz="1200" b="0" i="1" smtClean="0">
                          <a:latin typeface="Cambria Math" panose="02040503050406030204" pitchFamily="18" charset="0"/>
                        </a:rPr>
                        <m:t>𝑔</m:t>
                      </m:r>
                      <m:r>
                        <a:rPr lang="fr-FR" sz="1200" b="0" i="1" smtClean="0">
                          <a:latin typeface="Cambria Math" panose="02040503050406030204" pitchFamily="18" charset="0"/>
                        </a:rPr>
                        <m:t>/</m:t>
                      </m:r>
                      <m:r>
                        <a:rPr lang="fr-FR" sz="1200" b="0" i="1" smtClean="0">
                          <a:latin typeface="Cambria Math" panose="02040503050406030204" pitchFamily="18" charset="0"/>
                        </a:rPr>
                        <m:t>𝐿</m:t>
                      </m:r>
                    </m:oMath>
                  </m:oMathPara>
                </a14:m>
                <a:endParaRPr lang="fr-FR" sz="1200" b="0" dirty="0"/>
              </a:p>
              <a:p>
                <a:pPr/>
                <a14:m>
                  <m:oMathPara xmlns:m="http://schemas.openxmlformats.org/officeDocument/2006/math">
                    <m:oMathParaPr>
                      <m:jc m:val="centerGroup"/>
                    </m:oMathParaPr>
                    <m:oMath xmlns:m="http://schemas.openxmlformats.org/officeDocument/2006/math">
                      <m:sSub>
                        <m:sSubPr>
                          <m:ctrlPr>
                            <a:rPr lang="fr-FR" sz="1200" b="0" i="1" smtClean="0">
                              <a:latin typeface="Cambria Math" panose="02040503050406030204" pitchFamily="18" charset="0"/>
                            </a:rPr>
                          </m:ctrlPr>
                        </m:sSubPr>
                        <m:e>
                          <m:r>
                            <a:rPr lang="fr-FR" sz="1200" b="0" i="1" smtClean="0">
                              <a:latin typeface="Cambria Math" panose="02040503050406030204" pitchFamily="18" charset="0"/>
                            </a:rPr>
                            <m:t>𝐶</m:t>
                          </m:r>
                        </m:e>
                        <m:sub>
                          <m:r>
                            <a:rPr lang="fr-FR" sz="1200" b="0" i="1" smtClean="0">
                              <a:latin typeface="Cambria Math" panose="02040503050406030204" pitchFamily="18" charset="0"/>
                            </a:rPr>
                            <m:t>𝑚𝑆𝑜𝑢𝑝𝑒𝐵</m:t>
                          </m:r>
                        </m:sub>
                      </m:sSub>
                      <m:r>
                        <a:rPr lang="fr-FR" sz="1200" b="0" i="1" smtClean="0">
                          <a:latin typeface="Cambria Math" panose="02040503050406030204" pitchFamily="18" charset="0"/>
                        </a:rPr>
                        <m:t>=</m:t>
                      </m:r>
                      <m:f>
                        <m:fPr>
                          <m:ctrlPr>
                            <a:rPr lang="fr-FR" sz="1200" b="0" i="1" smtClean="0">
                              <a:latin typeface="Cambria Math" panose="02040503050406030204" pitchFamily="18" charset="0"/>
                            </a:rPr>
                          </m:ctrlPr>
                        </m:fPr>
                        <m:num>
                          <m:r>
                            <a:rPr lang="fr-FR" sz="1200" b="0" i="1" smtClean="0">
                              <a:latin typeface="Cambria Math" panose="02040503050406030204" pitchFamily="18" charset="0"/>
                            </a:rPr>
                            <m:t>7</m:t>
                          </m:r>
                          <m:r>
                            <a:rPr lang="fr-FR" sz="1200" b="0" i="1" smtClean="0">
                              <a:latin typeface="Cambria Math" panose="02040503050406030204" pitchFamily="18" charset="0"/>
                            </a:rPr>
                            <m:t>𝑔</m:t>
                          </m:r>
                        </m:num>
                        <m:den>
                          <m:r>
                            <a:rPr lang="fr-FR" sz="1200" b="0" i="1" smtClean="0">
                              <a:latin typeface="Cambria Math" panose="02040503050406030204" pitchFamily="18" charset="0"/>
                            </a:rPr>
                            <m:t>0,750</m:t>
                          </m:r>
                          <m:r>
                            <a:rPr lang="fr-FR" sz="1200" b="0" i="1" smtClean="0">
                              <a:latin typeface="Cambria Math" panose="02040503050406030204" pitchFamily="18" charset="0"/>
                            </a:rPr>
                            <m:t>𝐿</m:t>
                          </m:r>
                        </m:den>
                      </m:f>
                      <m:r>
                        <a:rPr lang="fr-FR" sz="1200" b="0" i="1" smtClean="0">
                          <a:latin typeface="Cambria Math" panose="02040503050406030204" pitchFamily="18" charset="0"/>
                        </a:rPr>
                        <m:t>=9,3</m:t>
                      </m:r>
                      <m:r>
                        <a:rPr lang="fr-FR" sz="1200" b="0" i="1" smtClean="0">
                          <a:latin typeface="Cambria Math" panose="02040503050406030204" pitchFamily="18" charset="0"/>
                        </a:rPr>
                        <m:t>𝑔</m:t>
                      </m:r>
                      <m:r>
                        <a:rPr lang="fr-FR" sz="1200" b="0" i="1" smtClean="0">
                          <a:latin typeface="Cambria Math" panose="02040503050406030204" pitchFamily="18" charset="0"/>
                        </a:rPr>
                        <m:t>/</m:t>
                      </m:r>
                      <m:r>
                        <a:rPr lang="fr-FR" sz="1200" b="0" i="1" smtClean="0">
                          <a:latin typeface="Cambria Math" panose="02040503050406030204" pitchFamily="18" charset="0"/>
                        </a:rPr>
                        <m:t>𝐿</m:t>
                      </m:r>
                    </m:oMath>
                  </m:oMathPara>
                </a14:m>
                <a:endParaRPr lang="fr-FR" sz="1200" b="0" dirty="0"/>
              </a:p>
              <a:p>
                <a:pPr/>
                <a14:m>
                  <m:oMathPara xmlns:m="http://schemas.openxmlformats.org/officeDocument/2006/math">
                    <m:oMathParaPr>
                      <m:jc m:val="centerGroup"/>
                    </m:oMathParaPr>
                    <m:oMath xmlns:m="http://schemas.openxmlformats.org/officeDocument/2006/math">
                      <m:sSub>
                        <m:sSubPr>
                          <m:ctrlPr>
                            <a:rPr lang="fr-FR" sz="1200" b="0" i="1" smtClean="0">
                              <a:latin typeface="Cambria Math" panose="02040503050406030204" pitchFamily="18" charset="0"/>
                            </a:rPr>
                          </m:ctrlPr>
                        </m:sSubPr>
                        <m:e>
                          <m:r>
                            <a:rPr lang="fr-FR" sz="1200" b="0" i="1" smtClean="0">
                              <a:latin typeface="Cambria Math" panose="02040503050406030204" pitchFamily="18" charset="0"/>
                            </a:rPr>
                            <m:t>𝐶</m:t>
                          </m:r>
                        </m:e>
                        <m:sub>
                          <m:r>
                            <a:rPr lang="fr-FR" sz="1200" b="0" i="1" smtClean="0">
                              <a:latin typeface="Cambria Math" panose="02040503050406030204" pitchFamily="18" charset="0"/>
                            </a:rPr>
                            <m:t>𝑚𝑆𝑜𝑢𝑝𝑒𝐶</m:t>
                          </m:r>
                        </m:sub>
                      </m:sSub>
                      <m:r>
                        <a:rPr lang="fr-FR" sz="1200" b="0" i="1" smtClean="0">
                          <a:latin typeface="Cambria Math" panose="02040503050406030204" pitchFamily="18" charset="0"/>
                        </a:rPr>
                        <m:t>=</m:t>
                      </m:r>
                      <m:f>
                        <m:fPr>
                          <m:ctrlPr>
                            <a:rPr lang="fr-FR" sz="1200" b="0" i="1" smtClean="0">
                              <a:latin typeface="Cambria Math" panose="02040503050406030204" pitchFamily="18" charset="0"/>
                            </a:rPr>
                          </m:ctrlPr>
                        </m:fPr>
                        <m:num>
                          <m:r>
                            <a:rPr lang="fr-FR" sz="1200" b="0" i="1" smtClean="0">
                              <a:latin typeface="Cambria Math" panose="02040503050406030204" pitchFamily="18" charset="0"/>
                            </a:rPr>
                            <m:t>1,3</m:t>
                          </m:r>
                          <m:r>
                            <a:rPr lang="fr-FR" sz="1200" b="0" i="1" smtClean="0">
                              <a:latin typeface="Cambria Math" panose="02040503050406030204" pitchFamily="18" charset="0"/>
                            </a:rPr>
                            <m:t>𝑔</m:t>
                          </m:r>
                        </m:num>
                        <m:den>
                          <m:r>
                            <a:rPr lang="fr-FR" sz="1200" b="0" i="1" smtClean="0">
                              <a:latin typeface="Cambria Math" panose="02040503050406030204" pitchFamily="18" charset="0"/>
                            </a:rPr>
                            <m:t>0,1</m:t>
                          </m:r>
                          <m:r>
                            <a:rPr lang="fr-FR" sz="1200" b="0" i="1" smtClean="0">
                              <a:latin typeface="Cambria Math" panose="02040503050406030204" pitchFamily="18" charset="0"/>
                            </a:rPr>
                            <m:t>𝐿</m:t>
                          </m:r>
                        </m:den>
                      </m:f>
                      <m:r>
                        <a:rPr lang="fr-FR" sz="1200" b="0" i="1" smtClean="0">
                          <a:latin typeface="Cambria Math" panose="02040503050406030204" pitchFamily="18" charset="0"/>
                        </a:rPr>
                        <m:t>=13</m:t>
                      </m:r>
                      <m:r>
                        <a:rPr lang="fr-FR" sz="1200" b="0" i="1" smtClean="0">
                          <a:latin typeface="Cambria Math" panose="02040503050406030204" pitchFamily="18" charset="0"/>
                        </a:rPr>
                        <m:t>𝑔</m:t>
                      </m:r>
                      <m:r>
                        <a:rPr lang="fr-FR" sz="1200" b="0" i="1" smtClean="0">
                          <a:latin typeface="Cambria Math" panose="02040503050406030204" pitchFamily="18" charset="0"/>
                        </a:rPr>
                        <m:t>/</m:t>
                      </m:r>
                      <m:r>
                        <a:rPr lang="fr-FR" sz="1200" b="0" i="1" smtClean="0">
                          <a:latin typeface="Cambria Math" panose="02040503050406030204" pitchFamily="18" charset="0"/>
                        </a:rPr>
                        <m:t>𝐿</m:t>
                      </m:r>
                    </m:oMath>
                  </m:oMathPara>
                </a14:m>
                <a:endParaRPr lang="fr-FR" sz="1200" b="0" dirty="0"/>
              </a:p>
              <a:p>
                <a:r>
                  <a:rPr lang="fr-FR" sz="1200" dirty="0"/>
                  <a:t>Donc la soupe la plus salée est la soupe C.</a:t>
                </a:r>
                <a:endParaRPr lang="fr-FR" sz="1200" b="0" dirty="0"/>
              </a:p>
              <a:p>
                <a:endParaRPr lang="fr-FR" sz="1200" b="0" dirty="0"/>
              </a:p>
            </p:txBody>
          </p:sp>
        </mc:Choice>
        <mc:Fallback xmlns="">
          <p:sp>
            <p:nvSpPr>
              <p:cNvPr id="14" name="TextBox 13">
                <a:extLst>
                  <a:ext uri="{FF2B5EF4-FFF2-40B4-BE49-F238E27FC236}">
                    <a16:creationId xmlns:a16="http://schemas.microsoft.com/office/drawing/2014/main" id="{863A88C0-69CE-40D7-ADD2-C48617F94AAD}"/>
                  </a:ext>
                </a:extLst>
              </p:cNvPr>
              <p:cNvSpPr txBox="1">
                <a:spLocks noRot="1" noChangeAspect="1" noMove="1" noResize="1" noEditPoints="1" noAdjustHandles="1" noChangeArrowheads="1" noChangeShapeType="1" noTextEdit="1"/>
              </p:cNvSpPr>
              <p:nvPr/>
            </p:nvSpPr>
            <p:spPr>
              <a:xfrm>
                <a:off x="1261640" y="4395033"/>
                <a:ext cx="8426369" cy="2117439"/>
              </a:xfrm>
              <a:prstGeom prst="rect">
                <a:avLst/>
              </a:prstGeom>
              <a:blipFill>
                <a:blip r:embed="rId5"/>
                <a:stretch>
                  <a:fillRect l="-72" t="-288"/>
                </a:stretch>
              </a:blipFill>
            </p:spPr>
            <p:txBody>
              <a:bodyPr/>
              <a:lstStyle/>
              <a:p>
                <a:r>
                  <a:rPr lang="fr-FR">
                    <a:noFill/>
                  </a:rPr>
                  <a:t> </a:t>
                </a:r>
              </a:p>
            </p:txBody>
          </p:sp>
        </mc:Fallback>
      </mc:AlternateContent>
    </p:spTree>
    <p:extLst>
      <p:ext uri="{BB962C8B-B14F-4D97-AF65-F5344CB8AC3E}">
        <p14:creationId xmlns:p14="http://schemas.microsoft.com/office/powerpoint/2010/main" val="1283187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DAB872A-B61B-4EEE-B663-2D8816E82B8A}"/>
              </a:ext>
            </a:extLst>
          </p:cNvPr>
          <p:cNvPicPr>
            <a:picLocks noChangeAspect="1"/>
          </p:cNvPicPr>
          <p:nvPr/>
        </p:nvPicPr>
        <p:blipFill>
          <a:blip r:embed="rId2"/>
          <a:stretch>
            <a:fillRect/>
          </a:stretch>
        </p:blipFill>
        <p:spPr>
          <a:xfrm>
            <a:off x="1838472" y="662706"/>
            <a:ext cx="1598957" cy="2766294"/>
          </a:xfrm>
          <a:prstGeom prst="rect">
            <a:avLst/>
          </a:prstGeom>
        </p:spPr>
      </p:pic>
      <p:pic>
        <p:nvPicPr>
          <p:cNvPr id="3" name="Picture 2" descr="A picture containing text&#10;&#10;Description automatically generated">
            <a:extLst>
              <a:ext uri="{FF2B5EF4-FFF2-40B4-BE49-F238E27FC236}">
                <a16:creationId xmlns:a16="http://schemas.microsoft.com/office/drawing/2014/main" id="{9A4B7231-D4F2-401D-B6C8-4E50503FB8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1766" y="472205"/>
            <a:ext cx="3015698" cy="3015698"/>
          </a:xfrm>
          <a:prstGeom prst="rect">
            <a:avLst/>
          </a:prstGeom>
        </p:spPr>
      </p:pic>
      <p:sp>
        <p:nvSpPr>
          <p:cNvPr id="4" name="TextBox 3">
            <a:extLst>
              <a:ext uri="{FF2B5EF4-FFF2-40B4-BE49-F238E27FC236}">
                <a16:creationId xmlns:a16="http://schemas.microsoft.com/office/drawing/2014/main" id="{7059A48F-7C58-4704-8A8F-B26697118AB6}"/>
              </a:ext>
            </a:extLst>
          </p:cNvPr>
          <p:cNvSpPr txBox="1"/>
          <p:nvPr/>
        </p:nvSpPr>
        <p:spPr>
          <a:xfrm>
            <a:off x="1449603" y="3491504"/>
            <a:ext cx="2375452" cy="661720"/>
          </a:xfrm>
          <a:prstGeom prst="rect">
            <a:avLst/>
          </a:prstGeom>
          <a:noFill/>
        </p:spPr>
        <p:txBody>
          <a:bodyPr wrap="square" rtlCol="0">
            <a:spAutoFit/>
          </a:bodyPr>
          <a:lstStyle/>
          <a:p>
            <a:pPr algn="ctr"/>
            <a:r>
              <a:rPr lang="fr-FR" sz="1300" b="1" dirty="0"/>
              <a:t>Soupe A : </a:t>
            </a:r>
          </a:p>
          <a:p>
            <a:pPr algn="ctr"/>
            <a:r>
              <a:rPr lang="fr-FR" sz="1200" dirty="0"/>
              <a:t>Volume de la brique : 500mL</a:t>
            </a:r>
          </a:p>
          <a:p>
            <a:pPr algn="ctr"/>
            <a:r>
              <a:rPr lang="fr-FR" sz="1200" dirty="0"/>
              <a:t>Masse de sel dans la brique : 5g</a:t>
            </a:r>
          </a:p>
        </p:txBody>
      </p:sp>
      <p:sp>
        <p:nvSpPr>
          <p:cNvPr id="5" name="TextBox 4">
            <a:extLst>
              <a:ext uri="{FF2B5EF4-FFF2-40B4-BE49-F238E27FC236}">
                <a16:creationId xmlns:a16="http://schemas.microsoft.com/office/drawing/2014/main" id="{F036D658-D293-4FE5-8532-D728052A64F5}"/>
              </a:ext>
            </a:extLst>
          </p:cNvPr>
          <p:cNvSpPr txBox="1"/>
          <p:nvPr/>
        </p:nvSpPr>
        <p:spPr>
          <a:xfrm>
            <a:off x="3926931" y="3487903"/>
            <a:ext cx="2638839" cy="661720"/>
          </a:xfrm>
          <a:prstGeom prst="rect">
            <a:avLst/>
          </a:prstGeom>
          <a:noFill/>
        </p:spPr>
        <p:txBody>
          <a:bodyPr wrap="square" rtlCol="0">
            <a:spAutoFit/>
          </a:bodyPr>
          <a:lstStyle/>
          <a:p>
            <a:pPr algn="ctr"/>
            <a:r>
              <a:rPr lang="fr-FR" sz="1300" b="1" dirty="0"/>
              <a:t>Soupe B : </a:t>
            </a:r>
          </a:p>
          <a:p>
            <a:pPr algn="ctr"/>
            <a:r>
              <a:rPr lang="fr-FR" sz="1200" dirty="0"/>
              <a:t>Volume de la brique : 0,750 L</a:t>
            </a:r>
          </a:p>
          <a:p>
            <a:pPr algn="ctr"/>
            <a:r>
              <a:rPr lang="fr-FR" sz="1200" dirty="0"/>
              <a:t>Masse de sel dans la brique : 7,7g</a:t>
            </a:r>
          </a:p>
        </p:txBody>
      </p:sp>
      <p:sp>
        <p:nvSpPr>
          <p:cNvPr id="6" name="TextBox 5">
            <a:extLst>
              <a:ext uri="{FF2B5EF4-FFF2-40B4-BE49-F238E27FC236}">
                <a16:creationId xmlns:a16="http://schemas.microsoft.com/office/drawing/2014/main" id="{4F46E603-9AED-4A82-8F5A-F1B712D45BC1}"/>
              </a:ext>
            </a:extLst>
          </p:cNvPr>
          <p:cNvSpPr txBox="1"/>
          <p:nvPr/>
        </p:nvSpPr>
        <p:spPr>
          <a:xfrm>
            <a:off x="1084754" y="71621"/>
            <a:ext cx="4104861" cy="369332"/>
          </a:xfrm>
          <a:prstGeom prst="rect">
            <a:avLst/>
          </a:prstGeom>
          <a:noFill/>
        </p:spPr>
        <p:txBody>
          <a:bodyPr wrap="square" rtlCol="0">
            <a:spAutoFit/>
          </a:bodyPr>
          <a:lstStyle/>
          <a:p>
            <a:r>
              <a:rPr lang="fr-FR" dirty="0"/>
              <a:t>Laquelle de ces soupes est la plus salée ?</a:t>
            </a:r>
          </a:p>
        </p:txBody>
      </p:sp>
      <p:pic>
        <p:nvPicPr>
          <p:cNvPr id="7" name="Picture 6">
            <a:extLst>
              <a:ext uri="{FF2B5EF4-FFF2-40B4-BE49-F238E27FC236}">
                <a16:creationId xmlns:a16="http://schemas.microsoft.com/office/drawing/2014/main" id="{C59A1E46-A30A-4C15-BA48-78A8528B9C28}"/>
              </a:ext>
            </a:extLst>
          </p:cNvPr>
          <p:cNvPicPr>
            <a:picLocks noChangeAspect="1"/>
          </p:cNvPicPr>
          <p:nvPr/>
        </p:nvPicPr>
        <p:blipFill rotWithShape="1">
          <a:blip r:embed="rId4"/>
          <a:srcRect l="18411"/>
          <a:stretch/>
        </p:blipFill>
        <p:spPr>
          <a:xfrm>
            <a:off x="6596302" y="913631"/>
            <a:ext cx="2704872" cy="2264443"/>
          </a:xfrm>
          <a:prstGeom prst="rect">
            <a:avLst/>
          </a:prstGeom>
        </p:spPr>
      </p:pic>
      <p:sp>
        <p:nvSpPr>
          <p:cNvPr id="8" name="TextBox 7">
            <a:extLst>
              <a:ext uri="{FF2B5EF4-FFF2-40B4-BE49-F238E27FC236}">
                <a16:creationId xmlns:a16="http://schemas.microsoft.com/office/drawing/2014/main" id="{E15DD328-F8D5-4647-9E32-66671975AAAE}"/>
              </a:ext>
            </a:extLst>
          </p:cNvPr>
          <p:cNvSpPr txBox="1"/>
          <p:nvPr/>
        </p:nvSpPr>
        <p:spPr>
          <a:xfrm>
            <a:off x="6761012" y="3491504"/>
            <a:ext cx="2375452" cy="661720"/>
          </a:xfrm>
          <a:prstGeom prst="rect">
            <a:avLst/>
          </a:prstGeom>
          <a:noFill/>
        </p:spPr>
        <p:txBody>
          <a:bodyPr wrap="square" rtlCol="0">
            <a:spAutoFit/>
          </a:bodyPr>
          <a:lstStyle/>
          <a:p>
            <a:pPr algn="ctr"/>
            <a:r>
              <a:rPr lang="fr-FR" sz="1300" b="1" dirty="0"/>
              <a:t>Soupe C : </a:t>
            </a:r>
          </a:p>
          <a:p>
            <a:pPr algn="ctr"/>
            <a:r>
              <a:rPr lang="fr-FR" sz="1200" dirty="0"/>
              <a:t>Volume : 10 cL</a:t>
            </a:r>
          </a:p>
          <a:p>
            <a:pPr algn="ctr"/>
            <a:r>
              <a:rPr lang="fr-FR" sz="1200" dirty="0"/>
              <a:t>Masse de sel : 0,9g</a:t>
            </a: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6B321409-C739-46C8-A1AC-E04C9C06AFB5}"/>
                  </a:ext>
                </a:extLst>
              </p:cNvPr>
              <p:cNvSpPr/>
              <p:nvPr/>
            </p:nvSpPr>
            <p:spPr>
              <a:xfrm>
                <a:off x="1443103" y="4466654"/>
                <a:ext cx="7606496" cy="1932773"/>
              </a:xfrm>
              <a:prstGeom prst="rect">
                <a:avLst/>
              </a:prstGeom>
            </p:spPr>
            <p:txBody>
              <a:bodyPr wrap="square">
                <a:spAutoFit/>
              </a:bodyPr>
              <a:lstStyle/>
              <a:p>
                <a:r>
                  <a:rPr lang="fr-FR" sz="1200" dirty="0"/>
                  <a:t>Pour déterminer quelle soupe est la plus salée, il faut calculer la concentration en masse de sel dans chaque soupe. Nous choisissons de mettre toutes les unités de masse en g, et toutes les unités de volumes en L.</a:t>
                </a:r>
              </a:p>
              <a:p>
                <a:endParaRPr lang="fr-FR" sz="1200" dirty="0"/>
              </a:p>
              <a:p>
                <a:pPr/>
                <a14:m>
                  <m:oMathPara xmlns:m="http://schemas.openxmlformats.org/officeDocument/2006/math">
                    <m:oMathParaPr>
                      <m:jc m:val="centerGroup"/>
                    </m:oMathParaPr>
                    <m:oMath xmlns:m="http://schemas.openxmlformats.org/officeDocument/2006/math">
                      <m:sSub>
                        <m:sSubPr>
                          <m:ctrlPr>
                            <a:rPr lang="fr-FR" sz="1200" i="1">
                              <a:latin typeface="Cambria Math" panose="02040503050406030204" pitchFamily="18" charset="0"/>
                            </a:rPr>
                          </m:ctrlPr>
                        </m:sSubPr>
                        <m:e>
                          <m:r>
                            <a:rPr lang="fr-FR" sz="1200" i="1">
                              <a:latin typeface="Cambria Math" panose="02040503050406030204" pitchFamily="18" charset="0"/>
                            </a:rPr>
                            <m:t>𝐶</m:t>
                          </m:r>
                        </m:e>
                        <m:sub>
                          <m:r>
                            <a:rPr lang="fr-FR" sz="1200" i="1">
                              <a:latin typeface="Cambria Math" panose="02040503050406030204" pitchFamily="18" charset="0"/>
                            </a:rPr>
                            <m:t>𝑚𝑆𝑜𝑢𝑝𝑒𝐴</m:t>
                          </m:r>
                        </m:sub>
                      </m:sSub>
                      <m:r>
                        <a:rPr lang="fr-FR" sz="1200" i="1">
                          <a:latin typeface="Cambria Math" panose="02040503050406030204" pitchFamily="18" charset="0"/>
                        </a:rPr>
                        <m:t>=</m:t>
                      </m:r>
                      <m:f>
                        <m:fPr>
                          <m:ctrlPr>
                            <a:rPr lang="fr-FR" sz="1200" i="1">
                              <a:latin typeface="Cambria Math" panose="02040503050406030204" pitchFamily="18" charset="0"/>
                            </a:rPr>
                          </m:ctrlPr>
                        </m:fPr>
                        <m:num>
                          <m:r>
                            <a:rPr lang="fr-FR" sz="1200" i="1">
                              <a:latin typeface="Cambria Math" panose="02040503050406030204" pitchFamily="18" charset="0"/>
                            </a:rPr>
                            <m:t>5</m:t>
                          </m:r>
                          <m:r>
                            <a:rPr lang="fr-FR" sz="1200" i="1">
                              <a:latin typeface="Cambria Math" panose="02040503050406030204" pitchFamily="18" charset="0"/>
                            </a:rPr>
                            <m:t>𝑔</m:t>
                          </m:r>
                        </m:num>
                        <m:den>
                          <m:r>
                            <a:rPr lang="fr-FR" sz="1200" i="1">
                              <a:latin typeface="Cambria Math" panose="02040503050406030204" pitchFamily="18" charset="0"/>
                            </a:rPr>
                            <m:t>0,500</m:t>
                          </m:r>
                          <m:r>
                            <a:rPr lang="fr-FR" sz="1200" i="1">
                              <a:latin typeface="Cambria Math" panose="02040503050406030204" pitchFamily="18" charset="0"/>
                            </a:rPr>
                            <m:t>𝐿</m:t>
                          </m:r>
                        </m:den>
                      </m:f>
                      <m:r>
                        <a:rPr lang="fr-FR" sz="1200" i="1">
                          <a:latin typeface="Cambria Math" panose="02040503050406030204" pitchFamily="18" charset="0"/>
                        </a:rPr>
                        <m:t>=10</m:t>
                      </m:r>
                      <m:r>
                        <a:rPr lang="fr-FR" sz="1200" i="1">
                          <a:latin typeface="Cambria Math" panose="02040503050406030204" pitchFamily="18" charset="0"/>
                        </a:rPr>
                        <m:t>𝑔</m:t>
                      </m:r>
                      <m:r>
                        <a:rPr lang="fr-FR" sz="1200" i="1">
                          <a:latin typeface="Cambria Math" panose="02040503050406030204" pitchFamily="18" charset="0"/>
                        </a:rPr>
                        <m:t>/</m:t>
                      </m:r>
                      <m:r>
                        <a:rPr lang="fr-FR" sz="1200" i="1">
                          <a:latin typeface="Cambria Math" panose="02040503050406030204" pitchFamily="18" charset="0"/>
                        </a:rPr>
                        <m:t>𝐿</m:t>
                      </m:r>
                    </m:oMath>
                  </m:oMathPara>
                </a14:m>
                <a:endParaRPr lang="fr-FR" sz="1200" dirty="0"/>
              </a:p>
              <a:p>
                <a:pPr/>
                <a14:m>
                  <m:oMathPara xmlns:m="http://schemas.openxmlformats.org/officeDocument/2006/math">
                    <m:oMathParaPr>
                      <m:jc m:val="centerGroup"/>
                    </m:oMathParaPr>
                    <m:oMath xmlns:m="http://schemas.openxmlformats.org/officeDocument/2006/math">
                      <m:sSub>
                        <m:sSubPr>
                          <m:ctrlPr>
                            <a:rPr lang="fr-FR" sz="1200" i="1">
                              <a:latin typeface="Cambria Math" panose="02040503050406030204" pitchFamily="18" charset="0"/>
                            </a:rPr>
                          </m:ctrlPr>
                        </m:sSubPr>
                        <m:e>
                          <m:r>
                            <a:rPr lang="fr-FR" sz="1200" i="1">
                              <a:latin typeface="Cambria Math" panose="02040503050406030204" pitchFamily="18" charset="0"/>
                            </a:rPr>
                            <m:t>𝐶</m:t>
                          </m:r>
                        </m:e>
                        <m:sub>
                          <m:r>
                            <a:rPr lang="fr-FR" sz="1200" i="1">
                              <a:latin typeface="Cambria Math" panose="02040503050406030204" pitchFamily="18" charset="0"/>
                            </a:rPr>
                            <m:t>𝑚𝑆𝑜𝑢𝑝𝑒𝐵</m:t>
                          </m:r>
                        </m:sub>
                      </m:sSub>
                      <m:r>
                        <a:rPr lang="fr-FR" sz="1200" i="1">
                          <a:latin typeface="Cambria Math" panose="02040503050406030204" pitchFamily="18" charset="0"/>
                        </a:rPr>
                        <m:t>=</m:t>
                      </m:r>
                      <m:f>
                        <m:fPr>
                          <m:ctrlPr>
                            <a:rPr lang="fr-FR" sz="1200" i="1">
                              <a:latin typeface="Cambria Math" panose="02040503050406030204" pitchFamily="18" charset="0"/>
                            </a:rPr>
                          </m:ctrlPr>
                        </m:fPr>
                        <m:num>
                          <m:r>
                            <a:rPr lang="fr-FR" sz="1200" i="1">
                              <a:latin typeface="Cambria Math" panose="02040503050406030204" pitchFamily="18" charset="0"/>
                            </a:rPr>
                            <m:t>7</m:t>
                          </m:r>
                          <m:r>
                            <a:rPr lang="fr-FR" sz="1200" b="0" i="1" smtClean="0">
                              <a:latin typeface="Cambria Math" panose="02040503050406030204" pitchFamily="18" charset="0"/>
                            </a:rPr>
                            <m:t>,7</m:t>
                          </m:r>
                          <m:r>
                            <a:rPr lang="fr-FR" sz="1200" i="1">
                              <a:latin typeface="Cambria Math" panose="02040503050406030204" pitchFamily="18" charset="0"/>
                            </a:rPr>
                            <m:t>𝑔</m:t>
                          </m:r>
                        </m:num>
                        <m:den>
                          <m:r>
                            <a:rPr lang="fr-FR" sz="1200" i="1">
                              <a:latin typeface="Cambria Math" panose="02040503050406030204" pitchFamily="18" charset="0"/>
                            </a:rPr>
                            <m:t>0,750</m:t>
                          </m:r>
                          <m:r>
                            <a:rPr lang="fr-FR" sz="1200" i="1">
                              <a:latin typeface="Cambria Math" panose="02040503050406030204" pitchFamily="18" charset="0"/>
                            </a:rPr>
                            <m:t>𝐿</m:t>
                          </m:r>
                        </m:den>
                      </m:f>
                      <m:r>
                        <a:rPr lang="fr-FR" sz="1200" i="1">
                          <a:latin typeface="Cambria Math" panose="02040503050406030204" pitchFamily="18" charset="0"/>
                        </a:rPr>
                        <m:t>=</m:t>
                      </m:r>
                      <m:r>
                        <a:rPr lang="fr-FR" sz="1200" b="0" i="1" smtClean="0">
                          <a:latin typeface="Cambria Math" panose="02040503050406030204" pitchFamily="18" charset="0"/>
                        </a:rPr>
                        <m:t>10,3</m:t>
                      </m:r>
                      <m:r>
                        <a:rPr lang="fr-FR" sz="1200" i="1">
                          <a:latin typeface="Cambria Math" panose="02040503050406030204" pitchFamily="18" charset="0"/>
                        </a:rPr>
                        <m:t>𝑔</m:t>
                      </m:r>
                      <m:r>
                        <a:rPr lang="fr-FR" sz="1200" i="1">
                          <a:latin typeface="Cambria Math" panose="02040503050406030204" pitchFamily="18" charset="0"/>
                        </a:rPr>
                        <m:t>/</m:t>
                      </m:r>
                      <m:r>
                        <a:rPr lang="fr-FR" sz="1200" i="1">
                          <a:latin typeface="Cambria Math" panose="02040503050406030204" pitchFamily="18" charset="0"/>
                        </a:rPr>
                        <m:t>𝐿</m:t>
                      </m:r>
                    </m:oMath>
                  </m:oMathPara>
                </a14:m>
                <a:endParaRPr lang="fr-FR" sz="1200" dirty="0"/>
              </a:p>
              <a:p>
                <a:pPr/>
                <a14:m>
                  <m:oMathPara xmlns:m="http://schemas.openxmlformats.org/officeDocument/2006/math">
                    <m:oMathParaPr>
                      <m:jc m:val="centerGroup"/>
                    </m:oMathParaPr>
                    <m:oMath xmlns:m="http://schemas.openxmlformats.org/officeDocument/2006/math">
                      <m:sSub>
                        <m:sSubPr>
                          <m:ctrlPr>
                            <a:rPr lang="fr-FR" sz="1200" i="1">
                              <a:latin typeface="Cambria Math" panose="02040503050406030204" pitchFamily="18" charset="0"/>
                            </a:rPr>
                          </m:ctrlPr>
                        </m:sSubPr>
                        <m:e>
                          <m:r>
                            <a:rPr lang="fr-FR" sz="1200" i="1">
                              <a:latin typeface="Cambria Math" panose="02040503050406030204" pitchFamily="18" charset="0"/>
                            </a:rPr>
                            <m:t>𝐶</m:t>
                          </m:r>
                        </m:e>
                        <m:sub>
                          <m:r>
                            <a:rPr lang="fr-FR" sz="1200" i="1">
                              <a:latin typeface="Cambria Math" panose="02040503050406030204" pitchFamily="18" charset="0"/>
                            </a:rPr>
                            <m:t>𝑚𝑆𝑜𝑢𝑝𝑒𝐶</m:t>
                          </m:r>
                        </m:sub>
                      </m:sSub>
                      <m:r>
                        <a:rPr lang="fr-FR" sz="1200" i="1">
                          <a:latin typeface="Cambria Math" panose="02040503050406030204" pitchFamily="18" charset="0"/>
                        </a:rPr>
                        <m:t>=</m:t>
                      </m:r>
                      <m:f>
                        <m:fPr>
                          <m:ctrlPr>
                            <a:rPr lang="fr-FR" sz="1200" i="1">
                              <a:latin typeface="Cambria Math" panose="02040503050406030204" pitchFamily="18" charset="0"/>
                            </a:rPr>
                          </m:ctrlPr>
                        </m:fPr>
                        <m:num>
                          <m:r>
                            <a:rPr lang="fr-FR" sz="1200" b="0" i="1" smtClean="0">
                              <a:latin typeface="Cambria Math" panose="02040503050406030204" pitchFamily="18" charset="0"/>
                            </a:rPr>
                            <m:t>0,9</m:t>
                          </m:r>
                          <m:r>
                            <a:rPr lang="fr-FR" sz="1200" i="1">
                              <a:latin typeface="Cambria Math" panose="02040503050406030204" pitchFamily="18" charset="0"/>
                            </a:rPr>
                            <m:t>𝑔</m:t>
                          </m:r>
                        </m:num>
                        <m:den>
                          <m:r>
                            <a:rPr lang="fr-FR" sz="1200" i="1">
                              <a:latin typeface="Cambria Math" panose="02040503050406030204" pitchFamily="18" charset="0"/>
                            </a:rPr>
                            <m:t>0,1</m:t>
                          </m:r>
                          <m:r>
                            <a:rPr lang="fr-FR" sz="1200" i="1">
                              <a:latin typeface="Cambria Math" panose="02040503050406030204" pitchFamily="18" charset="0"/>
                            </a:rPr>
                            <m:t>𝐿</m:t>
                          </m:r>
                        </m:den>
                      </m:f>
                      <m:r>
                        <a:rPr lang="fr-FR" sz="1200" i="1">
                          <a:latin typeface="Cambria Math" panose="02040503050406030204" pitchFamily="18" charset="0"/>
                        </a:rPr>
                        <m:t>=</m:t>
                      </m:r>
                      <m:r>
                        <a:rPr lang="fr-FR" sz="1200" b="0" i="1" smtClean="0">
                          <a:latin typeface="Cambria Math" panose="02040503050406030204" pitchFamily="18" charset="0"/>
                        </a:rPr>
                        <m:t>9</m:t>
                      </m:r>
                      <m:r>
                        <a:rPr lang="fr-FR" sz="1200" i="1">
                          <a:latin typeface="Cambria Math" panose="02040503050406030204" pitchFamily="18" charset="0"/>
                        </a:rPr>
                        <m:t>𝑔</m:t>
                      </m:r>
                      <m:r>
                        <a:rPr lang="fr-FR" sz="1200" i="1">
                          <a:latin typeface="Cambria Math" panose="02040503050406030204" pitchFamily="18" charset="0"/>
                        </a:rPr>
                        <m:t>/</m:t>
                      </m:r>
                      <m:r>
                        <a:rPr lang="fr-FR" sz="1200" i="1">
                          <a:latin typeface="Cambria Math" panose="02040503050406030204" pitchFamily="18" charset="0"/>
                        </a:rPr>
                        <m:t>𝐿</m:t>
                      </m:r>
                    </m:oMath>
                  </m:oMathPara>
                </a14:m>
                <a:endParaRPr lang="fr-FR" sz="1200" dirty="0"/>
              </a:p>
              <a:p>
                <a:r>
                  <a:rPr lang="fr-FR" sz="1200" dirty="0"/>
                  <a:t>Donc la soupe la plus salée est la soupe B.</a:t>
                </a:r>
              </a:p>
            </p:txBody>
          </p:sp>
        </mc:Choice>
        <mc:Fallback xmlns="">
          <p:sp>
            <p:nvSpPr>
              <p:cNvPr id="10" name="Rectangle 9">
                <a:extLst>
                  <a:ext uri="{FF2B5EF4-FFF2-40B4-BE49-F238E27FC236}">
                    <a16:creationId xmlns:a16="http://schemas.microsoft.com/office/drawing/2014/main" id="{6B321409-C739-46C8-A1AC-E04C9C06AFB5}"/>
                  </a:ext>
                </a:extLst>
              </p:cNvPr>
              <p:cNvSpPr>
                <a:spLocks noRot="1" noChangeAspect="1" noMove="1" noResize="1" noEditPoints="1" noAdjustHandles="1" noChangeArrowheads="1" noChangeShapeType="1" noTextEdit="1"/>
              </p:cNvSpPr>
              <p:nvPr/>
            </p:nvSpPr>
            <p:spPr>
              <a:xfrm>
                <a:off x="1443103" y="4466654"/>
                <a:ext cx="7606496" cy="1932773"/>
              </a:xfrm>
              <a:prstGeom prst="rect">
                <a:avLst/>
              </a:prstGeom>
              <a:blipFill>
                <a:blip r:embed="rId5"/>
                <a:stretch>
                  <a:fillRect l="-80" t="-315" b="-1577"/>
                </a:stretch>
              </a:blipFill>
            </p:spPr>
            <p:txBody>
              <a:bodyPr/>
              <a:lstStyle/>
              <a:p>
                <a:r>
                  <a:rPr lang="fr-FR">
                    <a:noFill/>
                  </a:rPr>
                  <a:t> </a:t>
                </a:r>
              </a:p>
            </p:txBody>
          </p:sp>
        </mc:Fallback>
      </mc:AlternateContent>
    </p:spTree>
    <p:extLst>
      <p:ext uri="{BB962C8B-B14F-4D97-AF65-F5344CB8AC3E}">
        <p14:creationId xmlns:p14="http://schemas.microsoft.com/office/powerpoint/2010/main" val="2533204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23CD1ED-6D24-4D8A-BFB0-0E9FB036EFA6}"/>
              </a:ext>
            </a:extLst>
          </p:cNvPr>
          <p:cNvPicPr>
            <a:picLocks noChangeAspect="1"/>
          </p:cNvPicPr>
          <p:nvPr/>
        </p:nvPicPr>
        <p:blipFill>
          <a:blip r:embed="rId2"/>
          <a:stretch>
            <a:fillRect/>
          </a:stretch>
        </p:blipFill>
        <p:spPr>
          <a:xfrm>
            <a:off x="718599" y="517898"/>
            <a:ext cx="8763000" cy="1255644"/>
          </a:xfrm>
          <a:prstGeom prst="rect">
            <a:avLst/>
          </a:prstGeom>
        </p:spPr>
      </p:pic>
      <p:sp>
        <p:nvSpPr>
          <p:cNvPr id="4" name="TextBox 3">
            <a:extLst>
              <a:ext uri="{FF2B5EF4-FFF2-40B4-BE49-F238E27FC236}">
                <a16:creationId xmlns:a16="http://schemas.microsoft.com/office/drawing/2014/main" id="{4A7FC9DF-C243-4D1A-98E1-83E126AC2089}"/>
              </a:ext>
            </a:extLst>
          </p:cNvPr>
          <p:cNvSpPr txBox="1"/>
          <p:nvPr/>
        </p:nvSpPr>
        <p:spPr>
          <a:xfrm>
            <a:off x="718599" y="118633"/>
            <a:ext cx="7528891" cy="369332"/>
          </a:xfrm>
          <a:prstGeom prst="rect">
            <a:avLst/>
          </a:prstGeom>
          <a:noFill/>
        </p:spPr>
        <p:txBody>
          <a:bodyPr wrap="square" rtlCol="0">
            <a:spAutoFit/>
          </a:bodyPr>
          <a:lstStyle/>
          <a:p>
            <a:r>
              <a:rPr lang="fr-FR" dirty="0"/>
              <a:t>Lorsque l’on convertit des volumes, le tableau de conversion est le suivant : </a:t>
            </a:r>
          </a:p>
        </p:txBody>
      </p:sp>
      <p:sp>
        <p:nvSpPr>
          <p:cNvPr id="5" name="TextBox 4">
            <a:extLst>
              <a:ext uri="{FF2B5EF4-FFF2-40B4-BE49-F238E27FC236}">
                <a16:creationId xmlns:a16="http://schemas.microsoft.com/office/drawing/2014/main" id="{9B7393AD-FB61-476A-871C-AFB7CF71EF02}"/>
              </a:ext>
            </a:extLst>
          </p:cNvPr>
          <p:cNvSpPr txBox="1"/>
          <p:nvPr/>
        </p:nvSpPr>
        <p:spPr>
          <a:xfrm>
            <a:off x="6647291" y="887639"/>
            <a:ext cx="318052" cy="307777"/>
          </a:xfrm>
          <a:prstGeom prst="rect">
            <a:avLst/>
          </a:prstGeom>
          <a:noFill/>
        </p:spPr>
        <p:txBody>
          <a:bodyPr wrap="square" rtlCol="0">
            <a:spAutoFit/>
          </a:bodyPr>
          <a:lstStyle/>
          <a:p>
            <a:r>
              <a:rPr lang="fr-FR" sz="1400" dirty="0"/>
              <a:t>L</a:t>
            </a:r>
          </a:p>
        </p:txBody>
      </p:sp>
      <p:sp>
        <p:nvSpPr>
          <p:cNvPr id="6" name="TextBox 5">
            <a:extLst>
              <a:ext uri="{FF2B5EF4-FFF2-40B4-BE49-F238E27FC236}">
                <a16:creationId xmlns:a16="http://schemas.microsoft.com/office/drawing/2014/main" id="{7D817506-A4CD-48AE-B72D-A728451F06B9}"/>
              </a:ext>
            </a:extLst>
          </p:cNvPr>
          <p:cNvSpPr txBox="1"/>
          <p:nvPr/>
        </p:nvSpPr>
        <p:spPr>
          <a:xfrm>
            <a:off x="6965343" y="887638"/>
            <a:ext cx="463826" cy="307777"/>
          </a:xfrm>
          <a:prstGeom prst="rect">
            <a:avLst/>
          </a:prstGeom>
          <a:noFill/>
        </p:spPr>
        <p:txBody>
          <a:bodyPr wrap="square" rtlCol="0">
            <a:spAutoFit/>
          </a:bodyPr>
          <a:lstStyle/>
          <a:p>
            <a:r>
              <a:rPr lang="fr-FR" sz="1400" dirty="0" err="1"/>
              <a:t>dL</a:t>
            </a:r>
            <a:endParaRPr lang="fr-FR" sz="1400" dirty="0"/>
          </a:p>
        </p:txBody>
      </p:sp>
      <p:sp>
        <p:nvSpPr>
          <p:cNvPr id="7" name="TextBox 6">
            <a:extLst>
              <a:ext uri="{FF2B5EF4-FFF2-40B4-BE49-F238E27FC236}">
                <a16:creationId xmlns:a16="http://schemas.microsoft.com/office/drawing/2014/main" id="{22664BEB-3A75-4913-996C-70E21A0146F2}"/>
              </a:ext>
            </a:extLst>
          </p:cNvPr>
          <p:cNvSpPr txBox="1"/>
          <p:nvPr/>
        </p:nvSpPr>
        <p:spPr>
          <a:xfrm>
            <a:off x="7396039" y="884532"/>
            <a:ext cx="463826" cy="307777"/>
          </a:xfrm>
          <a:prstGeom prst="rect">
            <a:avLst/>
          </a:prstGeom>
          <a:noFill/>
        </p:spPr>
        <p:txBody>
          <a:bodyPr wrap="square" rtlCol="0">
            <a:spAutoFit/>
          </a:bodyPr>
          <a:lstStyle/>
          <a:p>
            <a:r>
              <a:rPr lang="fr-FR" sz="1400" dirty="0" err="1"/>
              <a:t>cL</a:t>
            </a:r>
            <a:endParaRPr lang="fr-FR" sz="1400" dirty="0"/>
          </a:p>
        </p:txBody>
      </p:sp>
      <p:sp>
        <p:nvSpPr>
          <p:cNvPr id="8" name="TextBox 7">
            <a:extLst>
              <a:ext uri="{FF2B5EF4-FFF2-40B4-BE49-F238E27FC236}">
                <a16:creationId xmlns:a16="http://schemas.microsoft.com/office/drawing/2014/main" id="{17A828FC-2D14-46E6-8316-76E45BFD90E7}"/>
              </a:ext>
            </a:extLst>
          </p:cNvPr>
          <p:cNvSpPr txBox="1"/>
          <p:nvPr/>
        </p:nvSpPr>
        <p:spPr>
          <a:xfrm>
            <a:off x="7820109" y="884532"/>
            <a:ext cx="463826" cy="307777"/>
          </a:xfrm>
          <a:prstGeom prst="rect">
            <a:avLst/>
          </a:prstGeom>
          <a:noFill/>
        </p:spPr>
        <p:txBody>
          <a:bodyPr wrap="square" rtlCol="0">
            <a:spAutoFit/>
          </a:bodyPr>
          <a:lstStyle/>
          <a:p>
            <a:r>
              <a:rPr lang="fr-FR" sz="1400" dirty="0" err="1"/>
              <a:t>mL</a:t>
            </a:r>
            <a:endParaRPr lang="fr-FR" sz="1400" dirty="0"/>
          </a:p>
        </p:txBody>
      </p:sp>
      <p:grpSp>
        <p:nvGrpSpPr>
          <p:cNvPr id="19" name="Group 18">
            <a:extLst>
              <a:ext uri="{FF2B5EF4-FFF2-40B4-BE49-F238E27FC236}">
                <a16:creationId xmlns:a16="http://schemas.microsoft.com/office/drawing/2014/main" id="{8FC430C9-A093-4F02-9997-1FE12A33E6EC}"/>
              </a:ext>
            </a:extLst>
          </p:cNvPr>
          <p:cNvGrpSpPr/>
          <p:nvPr/>
        </p:nvGrpSpPr>
        <p:grpSpPr>
          <a:xfrm>
            <a:off x="718599" y="1970021"/>
            <a:ext cx="8763000" cy="1255644"/>
            <a:chOff x="810039" y="4125437"/>
            <a:chExt cx="8763000" cy="1255644"/>
          </a:xfrm>
        </p:grpSpPr>
        <p:pic>
          <p:nvPicPr>
            <p:cNvPr id="14" name="Picture 13">
              <a:extLst>
                <a:ext uri="{FF2B5EF4-FFF2-40B4-BE49-F238E27FC236}">
                  <a16:creationId xmlns:a16="http://schemas.microsoft.com/office/drawing/2014/main" id="{4002CB7A-22E3-405E-866B-8BE1B0058216}"/>
                </a:ext>
              </a:extLst>
            </p:cNvPr>
            <p:cNvPicPr>
              <a:picLocks noChangeAspect="1"/>
            </p:cNvPicPr>
            <p:nvPr/>
          </p:nvPicPr>
          <p:blipFill>
            <a:blip r:embed="rId2"/>
            <a:stretch>
              <a:fillRect/>
            </a:stretch>
          </p:blipFill>
          <p:spPr>
            <a:xfrm>
              <a:off x="810039" y="4125437"/>
              <a:ext cx="8763000" cy="1255644"/>
            </a:xfrm>
            <a:prstGeom prst="rect">
              <a:avLst/>
            </a:prstGeom>
          </p:spPr>
        </p:pic>
        <p:sp>
          <p:nvSpPr>
            <p:cNvPr id="15" name="TextBox 14">
              <a:extLst>
                <a:ext uri="{FF2B5EF4-FFF2-40B4-BE49-F238E27FC236}">
                  <a16:creationId xmlns:a16="http://schemas.microsoft.com/office/drawing/2014/main" id="{0D21E5F8-B175-437B-92B0-F6C3A20EE217}"/>
                </a:ext>
              </a:extLst>
            </p:cNvPr>
            <p:cNvSpPr txBox="1"/>
            <p:nvPr/>
          </p:nvSpPr>
          <p:spPr>
            <a:xfrm>
              <a:off x="6738731" y="4495178"/>
              <a:ext cx="318052" cy="307777"/>
            </a:xfrm>
            <a:prstGeom prst="rect">
              <a:avLst/>
            </a:prstGeom>
            <a:noFill/>
          </p:spPr>
          <p:txBody>
            <a:bodyPr wrap="square" rtlCol="0">
              <a:spAutoFit/>
            </a:bodyPr>
            <a:lstStyle/>
            <a:p>
              <a:r>
                <a:rPr lang="fr-FR" sz="1400" dirty="0"/>
                <a:t>L</a:t>
              </a:r>
            </a:p>
          </p:txBody>
        </p:sp>
        <p:sp>
          <p:nvSpPr>
            <p:cNvPr id="16" name="TextBox 15">
              <a:extLst>
                <a:ext uri="{FF2B5EF4-FFF2-40B4-BE49-F238E27FC236}">
                  <a16:creationId xmlns:a16="http://schemas.microsoft.com/office/drawing/2014/main" id="{26035D13-BB82-4E0A-9A0F-C4812E9B5210}"/>
                </a:ext>
              </a:extLst>
            </p:cNvPr>
            <p:cNvSpPr txBox="1"/>
            <p:nvPr/>
          </p:nvSpPr>
          <p:spPr>
            <a:xfrm>
              <a:off x="7056783" y="4495177"/>
              <a:ext cx="463826" cy="307777"/>
            </a:xfrm>
            <a:prstGeom prst="rect">
              <a:avLst/>
            </a:prstGeom>
            <a:noFill/>
          </p:spPr>
          <p:txBody>
            <a:bodyPr wrap="square" rtlCol="0">
              <a:spAutoFit/>
            </a:bodyPr>
            <a:lstStyle/>
            <a:p>
              <a:r>
                <a:rPr lang="fr-FR" sz="1400" dirty="0" err="1"/>
                <a:t>dL</a:t>
              </a:r>
              <a:endParaRPr lang="fr-FR" sz="1400" dirty="0"/>
            </a:p>
          </p:txBody>
        </p:sp>
        <p:sp>
          <p:nvSpPr>
            <p:cNvPr id="17" name="TextBox 16">
              <a:extLst>
                <a:ext uri="{FF2B5EF4-FFF2-40B4-BE49-F238E27FC236}">
                  <a16:creationId xmlns:a16="http://schemas.microsoft.com/office/drawing/2014/main" id="{8C033794-96FF-487E-8F63-C36A49AE92F7}"/>
                </a:ext>
              </a:extLst>
            </p:cNvPr>
            <p:cNvSpPr txBox="1"/>
            <p:nvPr/>
          </p:nvSpPr>
          <p:spPr>
            <a:xfrm>
              <a:off x="7487479" y="4492071"/>
              <a:ext cx="463826" cy="307777"/>
            </a:xfrm>
            <a:prstGeom prst="rect">
              <a:avLst/>
            </a:prstGeom>
            <a:noFill/>
          </p:spPr>
          <p:txBody>
            <a:bodyPr wrap="square" rtlCol="0">
              <a:spAutoFit/>
            </a:bodyPr>
            <a:lstStyle/>
            <a:p>
              <a:r>
                <a:rPr lang="fr-FR" sz="1400" dirty="0" err="1"/>
                <a:t>cL</a:t>
              </a:r>
              <a:endParaRPr lang="fr-FR" sz="1400" dirty="0"/>
            </a:p>
          </p:txBody>
        </p:sp>
        <p:sp>
          <p:nvSpPr>
            <p:cNvPr id="18" name="TextBox 17">
              <a:extLst>
                <a:ext uri="{FF2B5EF4-FFF2-40B4-BE49-F238E27FC236}">
                  <a16:creationId xmlns:a16="http://schemas.microsoft.com/office/drawing/2014/main" id="{1892C0B1-5781-4EB0-B31A-00D1860A9AD5}"/>
                </a:ext>
              </a:extLst>
            </p:cNvPr>
            <p:cNvSpPr txBox="1"/>
            <p:nvPr/>
          </p:nvSpPr>
          <p:spPr>
            <a:xfrm>
              <a:off x="7911549" y="4492071"/>
              <a:ext cx="463826" cy="307777"/>
            </a:xfrm>
            <a:prstGeom prst="rect">
              <a:avLst/>
            </a:prstGeom>
            <a:noFill/>
          </p:spPr>
          <p:txBody>
            <a:bodyPr wrap="square" rtlCol="0">
              <a:spAutoFit/>
            </a:bodyPr>
            <a:lstStyle/>
            <a:p>
              <a:r>
                <a:rPr lang="fr-FR" sz="1400" dirty="0" err="1"/>
                <a:t>mL</a:t>
              </a:r>
              <a:endParaRPr lang="fr-FR" sz="1400" dirty="0"/>
            </a:p>
          </p:txBody>
        </p:sp>
      </p:grpSp>
      <p:sp>
        <p:nvSpPr>
          <p:cNvPr id="10" name="TextBox 9">
            <a:extLst>
              <a:ext uri="{FF2B5EF4-FFF2-40B4-BE49-F238E27FC236}">
                <a16:creationId xmlns:a16="http://schemas.microsoft.com/office/drawing/2014/main" id="{75FC5DFD-FA08-45CE-9D5F-F25089D80206}"/>
              </a:ext>
            </a:extLst>
          </p:cNvPr>
          <p:cNvSpPr txBox="1"/>
          <p:nvPr/>
        </p:nvSpPr>
        <p:spPr>
          <a:xfrm>
            <a:off x="5368457" y="2671668"/>
            <a:ext cx="397565" cy="369332"/>
          </a:xfrm>
          <a:prstGeom prst="rect">
            <a:avLst/>
          </a:prstGeom>
          <a:noFill/>
        </p:spPr>
        <p:txBody>
          <a:bodyPr wrap="square" rtlCol="0">
            <a:spAutoFit/>
          </a:bodyPr>
          <a:lstStyle/>
          <a:p>
            <a:r>
              <a:rPr lang="fr-FR" dirty="0"/>
              <a:t>1</a:t>
            </a:r>
          </a:p>
        </p:txBody>
      </p:sp>
      <p:sp>
        <p:nvSpPr>
          <p:cNvPr id="11" name="TextBox 10">
            <a:extLst>
              <a:ext uri="{FF2B5EF4-FFF2-40B4-BE49-F238E27FC236}">
                <a16:creationId xmlns:a16="http://schemas.microsoft.com/office/drawing/2014/main" id="{D768292D-83B0-43BB-A079-2C662ABE5B98}"/>
              </a:ext>
            </a:extLst>
          </p:cNvPr>
          <p:cNvSpPr txBox="1"/>
          <p:nvPr/>
        </p:nvSpPr>
        <p:spPr>
          <a:xfrm>
            <a:off x="5805777" y="2671668"/>
            <a:ext cx="397565" cy="369332"/>
          </a:xfrm>
          <a:prstGeom prst="rect">
            <a:avLst/>
          </a:prstGeom>
          <a:noFill/>
        </p:spPr>
        <p:txBody>
          <a:bodyPr wrap="square" rtlCol="0">
            <a:spAutoFit/>
          </a:bodyPr>
          <a:lstStyle/>
          <a:p>
            <a:r>
              <a:rPr lang="fr-FR" dirty="0"/>
              <a:t>2</a:t>
            </a:r>
          </a:p>
        </p:txBody>
      </p:sp>
      <p:sp>
        <p:nvSpPr>
          <p:cNvPr id="12" name="TextBox 11">
            <a:extLst>
              <a:ext uri="{FF2B5EF4-FFF2-40B4-BE49-F238E27FC236}">
                <a16:creationId xmlns:a16="http://schemas.microsoft.com/office/drawing/2014/main" id="{4BF0C6CD-0BFC-4398-8C28-13220B32504F}"/>
              </a:ext>
            </a:extLst>
          </p:cNvPr>
          <p:cNvSpPr txBox="1"/>
          <p:nvPr/>
        </p:nvSpPr>
        <p:spPr>
          <a:xfrm>
            <a:off x="6203342" y="2671668"/>
            <a:ext cx="397565" cy="369332"/>
          </a:xfrm>
          <a:prstGeom prst="rect">
            <a:avLst/>
          </a:prstGeom>
          <a:noFill/>
        </p:spPr>
        <p:txBody>
          <a:bodyPr wrap="square" rtlCol="0">
            <a:spAutoFit/>
          </a:bodyPr>
          <a:lstStyle/>
          <a:p>
            <a:r>
              <a:rPr lang="fr-FR" dirty="0"/>
              <a:t>5</a:t>
            </a:r>
          </a:p>
        </p:txBody>
      </p:sp>
      <p:sp>
        <p:nvSpPr>
          <p:cNvPr id="13" name="TextBox 12">
            <a:extLst>
              <a:ext uri="{FF2B5EF4-FFF2-40B4-BE49-F238E27FC236}">
                <a16:creationId xmlns:a16="http://schemas.microsoft.com/office/drawing/2014/main" id="{E6C18E97-3B1E-4414-93FA-369D54677FB8}"/>
              </a:ext>
            </a:extLst>
          </p:cNvPr>
          <p:cNvSpPr txBox="1"/>
          <p:nvPr/>
        </p:nvSpPr>
        <p:spPr>
          <a:xfrm>
            <a:off x="6611678" y="2671668"/>
            <a:ext cx="397565" cy="369332"/>
          </a:xfrm>
          <a:prstGeom prst="rect">
            <a:avLst/>
          </a:prstGeom>
          <a:noFill/>
        </p:spPr>
        <p:txBody>
          <a:bodyPr wrap="square" rtlCol="0">
            <a:spAutoFit/>
          </a:bodyPr>
          <a:lstStyle/>
          <a:p>
            <a:r>
              <a:rPr lang="fr-FR" dirty="0"/>
              <a:t>6</a:t>
            </a:r>
          </a:p>
        </p:txBody>
      </p:sp>
      <p:pic>
        <p:nvPicPr>
          <p:cNvPr id="21" name="Picture 20">
            <a:extLst>
              <a:ext uri="{FF2B5EF4-FFF2-40B4-BE49-F238E27FC236}">
                <a16:creationId xmlns:a16="http://schemas.microsoft.com/office/drawing/2014/main" id="{B6011A77-A388-4D15-9229-20FA2D3219E7}"/>
              </a:ext>
            </a:extLst>
          </p:cNvPr>
          <p:cNvPicPr>
            <a:picLocks noChangeAspect="1"/>
          </p:cNvPicPr>
          <p:nvPr/>
        </p:nvPicPr>
        <p:blipFill rotWithShape="1">
          <a:blip r:embed="rId2"/>
          <a:srcRect t="48335" b="-1"/>
          <a:stretch/>
        </p:blipFill>
        <p:spPr>
          <a:xfrm>
            <a:off x="718599" y="3113767"/>
            <a:ext cx="8763000" cy="648735"/>
          </a:xfrm>
          <a:prstGeom prst="rect">
            <a:avLst/>
          </a:prstGeom>
        </p:spPr>
      </p:pic>
      <p:sp>
        <p:nvSpPr>
          <p:cNvPr id="26" name="TextBox 25">
            <a:extLst>
              <a:ext uri="{FF2B5EF4-FFF2-40B4-BE49-F238E27FC236}">
                <a16:creationId xmlns:a16="http://schemas.microsoft.com/office/drawing/2014/main" id="{3E805164-220D-4F1C-8E9C-B2399B57B6DE}"/>
              </a:ext>
            </a:extLst>
          </p:cNvPr>
          <p:cNvSpPr txBox="1"/>
          <p:nvPr/>
        </p:nvSpPr>
        <p:spPr>
          <a:xfrm>
            <a:off x="5368457" y="3180942"/>
            <a:ext cx="397565" cy="369332"/>
          </a:xfrm>
          <a:prstGeom prst="rect">
            <a:avLst/>
          </a:prstGeom>
          <a:noFill/>
        </p:spPr>
        <p:txBody>
          <a:bodyPr wrap="square" rtlCol="0">
            <a:spAutoFit/>
          </a:bodyPr>
          <a:lstStyle/>
          <a:p>
            <a:r>
              <a:rPr lang="fr-FR" dirty="0"/>
              <a:t>1</a:t>
            </a:r>
          </a:p>
        </p:txBody>
      </p:sp>
      <p:sp>
        <p:nvSpPr>
          <p:cNvPr id="27" name="TextBox 26">
            <a:extLst>
              <a:ext uri="{FF2B5EF4-FFF2-40B4-BE49-F238E27FC236}">
                <a16:creationId xmlns:a16="http://schemas.microsoft.com/office/drawing/2014/main" id="{B4C1AE90-937D-4769-8354-DE8242D21FDA}"/>
              </a:ext>
            </a:extLst>
          </p:cNvPr>
          <p:cNvSpPr txBox="1"/>
          <p:nvPr/>
        </p:nvSpPr>
        <p:spPr>
          <a:xfrm>
            <a:off x="5805777" y="3180942"/>
            <a:ext cx="397565" cy="369332"/>
          </a:xfrm>
          <a:prstGeom prst="rect">
            <a:avLst/>
          </a:prstGeom>
          <a:noFill/>
        </p:spPr>
        <p:txBody>
          <a:bodyPr wrap="square" rtlCol="0">
            <a:spAutoFit/>
          </a:bodyPr>
          <a:lstStyle/>
          <a:p>
            <a:r>
              <a:rPr lang="fr-FR" dirty="0"/>
              <a:t>2</a:t>
            </a:r>
          </a:p>
        </p:txBody>
      </p:sp>
      <p:sp>
        <p:nvSpPr>
          <p:cNvPr id="28" name="TextBox 27">
            <a:extLst>
              <a:ext uri="{FF2B5EF4-FFF2-40B4-BE49-F238E27FC236}">
                <a16:creationId xmlns:a16="http://schemas.microsoft.com/office/drawing/2014/main" id="{4F55F9D2-3DCE-4E6B-A52C-58CDBF64BD6C}"/>
              </a:ext>
            </a:extLst>
          </p:cNvPr>
          <p:cNvSpPr txBox="1"/>
          <p:nvPr/>
        </p:nvSpPr>
        <p:spPr>
          <a:xfrm>
            <a:off x="6203342" y="3180942"/>
            <a:ext cx="397565" cy="369332"/>
          </a:xfrm>
          <a:prstGeom prst="rect">
            <a:avLst/>
          </a:prstGeom>
          <a:noFill/>
        </p:spPr>
        <p:txBody>
          <a:bodyPr wrap="square" rtlCol="0">
            <a:spAutoFit/>
          </a:bodyPr>
          <a:lstStyle/>
          <a:p>
            <a:r>
              <a:rPr lang="fr-FR" dirty="0"/>
              <a:t>5</a:t>
            </a:r>
          </a:p>
        </p:txBody>
      </p:sp>
      <p:sp>
        <p:nvSpPr>
          <p:cNvPr id="29" name="TextBox 28">
            <a:extLst>
              <a:ext uri="{FF2B5EF4-FFF2-40B4-BE49-F238E27FC236}">
                <a16:creationId xmlns:a16="http://schemas.microsoft.com/office/drawing/2014/main" id="{0EE45FF3-A9CC-415D-AD41-06E219ABDDFB}"/>
              </a:ext>
            </a:extLst>
          </p:cNvPr>
          <p:cNvSpPr txBox="1"/>
          <p:nvPr/>
        </p:nvSpPr>
        <p:spPr>
          <a:xfrm>
            <a:off x="6611678" y="3180942"/>
            <a:ext cx="397565" cy="369332"/>
          </a:xfrm>
          <a:prstGeom prst="rect">
            <a:avLst/>
          </a:prstGeom>
          <a:noFill/>
        </p:spPr>
        <p:txBody>
          <a:bodyPr wrap="square" rtlCol="0">
            <a:spAutoFit/>
          </a:bodyPr>
          <a:lstStyle/>
          <a:p>
            <a:r>
              <a:rPr lang="fr-FR" dirty="0"/>
              <a:t>6</a:t>
            </a:r>
          </a:p>
        </p:txBody>
      </p:sp>
      <p:sp>
        <p:nvSpPr>
          <p:cNvPr id="30" name="TextBox 29">
            <a:extLst>
              <a:ext uri="{FF2B5EF4-FFF2-40B4-BE49-F238E27FC236}">
                <a16:creationId xmlns:a16="http://schemas.microsoft.com/office/drawing/2014/main" id="{3AC12CB8-0F47-4EC7-AB03-DDF973C5C3F9}"/>
              </a:ext>
            </a:extLst>
          </p:cNvPr>
          <p:cNvSpPr txBox="1"/>
          <p:nvPr/>
        </p:nvSpPr>
        <p:spPr>
          <a:xfrm>
            <a:off x="5606997" y="3208983"/>
            <a:ext cx="636103" cy="369332"/>
          </a:xfrm>
          <a:prstGeom prst="rect">
            <a:avLst/>
          </a:prstGeom>
          <a:noFill/>
        </p:spPr>
        <p:txBody>
          <a:bodyPr wrap="square" rtlCol="0">
            <a:spAutoFit/>
          </a:bodyPr>
          <a:lstStyle/>
          <a:p>
            <a:r>
              <a:rPr lang="fr-FR" b="1" dirty="0"/>
              <a:t>,</a:t>
            </a:r>
          </a:p>
        </p:txBody>
      </p:sp>
      <p:grpSp>
        <p:nvGrpSpPr>
          <p:cNvPr id="54" name="Group 53">
            <a:extLst>
              <a:ext uri="{FF2B5EF4-FFF2-40B4-BE49-F238E27FC236}">
                <a16:creationId xmlns:a16="http://schemas.microsoft.com/office/drawing/2014/main" id="{2B54CFA1-1AC8-4945-8B39-839A1FADDDB9}"/>
              </a:ext>
            </a:extLst>
          </p:cNvPr>
          <p:cNvGrpSpPr/>
          <p:nvPr/>
        </p:nvGrpSpPr>
        <p:grpSpPr>
          <a:xfrm>
            <a:off x="718599" y="4228731"/>
            <a:ext cx="8763000" cy="1762010"/>
            <a:chOff x="810039" y="4614523"/>
            <a:chExt cx="8763000" cy="1762010"/>
          </a:xfrm>
        </p:grpSpPr>
        <p:grpSp>
          <p:nvGrpSpPr>
            <p:cNvPr id="47" name="Group 46">
              <a:extLst>
                <a:ext uri="{FF2B5EF4-FFF2-40B4-BE49-F238E27FC236}">
                  <a16:creationId xmlns:a16="http://schemas.microsoft.com/office/drawing/2014/main" id="{ACD12FC0-D18F-4CF0-876C-05051FDCAF7B}"/>
                </a:ext>
              </a:extLst>
            </p:cNvPr>
            <p:cNvGrpSpPr/>
            <p:nvPr/>
          </p:nvGrpSpPr>
          <p:grpSpPr>
            <a:xfrm>
              <a:off x="810039" y="4614523"/>
              <a:ext cx="8763000" cy="1762010"/>
              <a:chOff x="810039" y="4234299"/>
              <a:chExt cx="8763000" cy="1762010"/>
            </a:xfrm>
          </p:grpSpPr>
          <p:grpSp>
            <p:nvGrpSpPr>
              <p:cNvPr id="31" name="Group 30">
                <a:extLst>
                  <a:ext uri="{FF2B5EF4-FFF2-40B4-BE49-F238E27FC236}">
                    <a16:creationId xmlns:a16="http://schemas.microsoft.com/office/drawing/2014/main" id="{7E82B75D-F28D-4C8A-AED0-40C3CF19770F}"/>
                  </a:ext>
                </a:extLst>
              </p:cNvPr>
              <p:cNvGrpSpPr/>
              <p:nvPr/>
            </p:nvGrpSpPr>
            <p:grpSpPr>
              <a:xfrm>
                <a:off x="810039" y="4234299"/>
                <a:ext cx="8763000" cy="1255644"/>
                <a:chOff x="810039" y="4125437"/>
                <a:chExt cx="8763000" cy="1255644"/>
              </a:xfrm>
            </p:grpSpPr>
            <p:pic>
              <p:nvPicPr>
                <p:cNvPr id="32" name="Picture 31">
                  <a:extLst>
                    <a:ext uri="{FF2B5EF4-FFF2-40B4-BE49-F238E27FC236}">
                      <a16:creationId xmlns:a16="http://schemas.microsoft.com/office/drawing/2014/main" id="{1DE961F3-8E15-410D-8D32-5C7C55024617}"/>
                    </a:ext>
                  </a:extLst>
                </p:cNvPr>
                <p:cNvPicPr>
                  <a:picLocks noChangeAspect="1"/>
                </p:cNvPicPr>
                <p:nvPr/>
              </p:nvPicPr>
              <p:blipFill>
                <a:blip r:embed="rId2"/>
                <a:stretch>
                  <a:fillRect/>
                </a:stretch>
              </p:blipFill>
              <p:spPr>
                <a:xfrm>
                  <a:off x="810039" y="4125437"/>
                  <a:ext cx="8763000" cy="1255644"/>
                </a:xfrm>
                <a:prstGeom prst="rect">
                  <a:avLst/>
                </a:prstGeom>
              </p:spPr>
            </p:pic>
            <p:sp>
              <p:nvSpPr>
                <p:cNvPr id="33" name="TextBox 32">
                  <a:extLst>
                    <a:ext uri="{FF2B5EF4-FFF2-40B4-BE49-F238E27FC236}">
                      <a16:creationId xmlns:a16="http://schemas.microsoft.com/office/drawing/2014/main" id="{17C1D6B2-36EA-49D7-9925-D973C0C76B4D}"/>
                    </a:ext>
                  </a:extLst>
                </p:cNvPr>
                <p:cNvSpPr txBox="1"/>
                <p:nvPr/>
              </p:nvSpPr>
              <p:spPr>
                <a:xfrm>
                  <a:off x="6738731" y="4495178"/>
                  <a:ext cx="318052" cy="307777"/>
                </a:xfrm>
                <a:prstGeom prst="rect">
                  <a:avLst/>
                </a:prstGeom>
                <a:noFill/>
              </p:spPr>
              <p:txBody>
                <a:bodyPr wrap="square" rtlCol="0">
                  <a:spAutoFit/>
                </a:bodyPr>
                <a:lstStyle/>
                <a:p>
                  <a:r>
                    <a:rPr lang="fr-FR" sz="1400" dirty="0"/>
                    <a:t>L</a:t>
                  </a:r>
                </a:p>
              </p:txBody>
            </p:sp>
            <p:sp>
              <p:nvSpPr>
                <p:cNvPr id="34" name="TextBox 33">
                  <a:extLst>
                    <a:ext uri="{FF2B5EF4-FFF2-40B4-BE49-F238E27FC236}">
                      <a16:creationId xmlns:a16="http://schemas.microsoft.com/office/drawing/2014/main" id="{91445561-5897-4D62-8E1A-0C2B5E1336B3}"/>
                    </a:ext>
                  </a:extLst>
                </p:cNvPr>
                <p:cNvSpPr txBox="1"/>
                <p:nvPr/>
              </p:nvSpPr>
              <p:spPr>
                <a:xfrm>
                  <a:off x="7056783" y="4495177"/>
                  <a:ext cx="463826" cy="307777"/>
                </a:xfrm>
                <a:prstGeom prst="rect">
                  <a:avLst/>
                </a:prstGeom>
                <a:noFill/>
              </p:spPr>
              <p:txBody>
                <a:bodyPr wrap="square" rtlCol="0">
                  <a:spAutoFit/>
                </a:bodyPr>
                <a:lstStyle/>
                <a:p>
                  <a:r>
                    <a:rPr lang="fr-FR" sz="1400" dirty="0" err="1"/>
                    <a:t>dL</a:t>
                  </a:r>
                  <a:endParaRPr lang="fr-FR" sz="1400" dirty="0"/>
                </a:p>
              </p:txBody>
            </p:sp>
            <p:sp>
              <p:nvSpPr>
                <p:cNvPr id="35" name="TextBox 34">
                  <a:extLst>
                    <a:ext uri="{FF2B5EF4-FFF2-40B4-BE49-F238E27FC236}">
                      <a16:creationId xmlns:a16="http://schemas.microsoft.com/office/drawing/2014/main" id="{9C47D50C-7ADF-4E97-A6B3-BFABF4E9C274}"/>
                    </a:ext>
                  </a:extLst>
                </p:cNvPr>
                <p:cNvSpPr txBox="1"/>
                <p:nvPr/>
              </p:nvSpPr>
              <p:spPr>
                <a:xfrm>
                  <a:off x="7487479" y="4492071"/>
                  <a:ext cx="463826" cy="307777"/>
                </a:xfrm>
                <a:prstGeom prst="rect">
                  <a:avLst/>
                </a:prstGeom>
                <a:noFill/>
              </p:spPr>
              <p:txBody>
                <a:bodyPr wrap="square" rtlCol="0">
                  <a:spAutoFit/>
                </a:bodyPr>
                <a:lstStyle/>
                <a:p>
                  <a:r>
                    <a:rPr lang="fr-FR" sz="1400" dirty="0" err="1"/>
                    <a:t>cL</a:t>
                  </a:r>
                  <a:endParaRPr lang="fr-FR" sz="1400" dirty="0"/>
                </a:p>
              </p:txBody>
            </p:sp>
            <p:sp>
              <p:nvSpPr>
                <p:cNvPr id="36" name="TextBox 35">
                  <a:extLst>
                    <a:ext uri="{FF2B5EF4-FFF2-40B4-BE49-F238E27FC236}">
                      <a16:creationId xmlns:a16="http://schemas.microsoft.com/office/drawing/2014/main" id="{B3A5EF42-8408-4CA1-99F3-2B88B12B2927}"/>
                    </a:ext>
                  </a:extLst>
                </p:cNvPr>
                <p:cNvSpPr txBox="1"/>
                <p:nvPr/>
              </p:nvSpPr>
              <p:spPr>
                <a:xfrm>
                  <a:off x="7911549" y="4492071"/>
                  <a:ext cx="463826" cy="307777"/>
                </a:xfrm>
                <a:prstGeom prst="rect">
                  <a:avLst/>
                </a:prstGeom>
                <a:noFill/>
              </p:spPr>
              <p:txBody>
                <a:bodyPr wrap="square" rtlCol="0">
                  <a:spAutoFit/>
                </a:bodyPr>
                <a:lstStyle/>
                <a:p>
                  <a:r>
                    <a:rPr lang="fr-FR" sz="1400" dirty="0" err="1"/>
                    <a:t>mL</a:t>
                  </a:r>
                  <a:endParaRPr lang="fr-FR" sz="1400" dirty="0"/>
                </a:p>
              </p:txBody>
            </p:sp>
          </p:grpSp>
          <p:pic>
            <p:nvPicPr>
              <p:cNvPr id="41" name="Picture 40">
                <a:extLst>
                  <a:ext uri="{FF2B5EF4-FFF2-40B4-BE49-F238E27FC236}">
                    <a16:creationId xmlns:a16="http://schemas.microsoft.com/office/drawing/2014/main" id="{C0BC38CD-5096-4196-81FC-F4E6FBD9FA7C}"/>
                  </a:ext>
                </a:extLst>
              </p:cNvPr>
              <p:cNvPicPr>
                <a:picLocks noChangeAspect="1"/>
              </p:cNvPicPr>
              <p:nvPr/>
            </p:nvPicPr>
            <p:blipFill rotWithShape="1">
              <a:blip r:embed="rId2"/>
              <a:srcRect t="48335" b="-1"/>
              <a:stretch/>
            </p:blipFill>
            <p:spPr>
              <a:xfrm>
                <a:off x="810039" y="5347574"/>
                <a:ext cx="8763000" cy="648735"/>
              </a:xfrm>
              <a:prstGeom prst="rect">
                <a:avLst/>
              </a:prstGeom>
            </p:spPr>
          </p:pic>
        </p:grpSp>
        <p:sp>
          <p:nvSpPr>
            <p:cNvPr id="48" name="TextBox 47">
              <a:extLst>
                <a:ext uri="{FF2B5EF4-FFF2-40B4-BE49-F238E27FC236}">
                  <a16:creationId xmlns:a16="http://schemas.microsoft.com/office/drawing/2014/main" id="{0F05116C-A219-49E5-B1A0-636C3C51C780}"/>
                </a:ext>
              </a:extLst>
            </p:cNvPr>
            <p:cNvSpPr txBox="1"/>
            <p:nvPr/>
          </p:nvSpPr>
          <p:spPr>
            <a:xfrm>
              <a:off x="5453270" y="5288934"/>
              <a:ext cx="397565" cy="369332"/>
            </a:xfrm>
            <a:prstGeom prst="rect">
              <a:avLst/>
            </a:prstGeom>
            <a:noFill/>
          </p:spPr>
          <p:txBody>
            <a:bodyPr wrap="square" rtlCol="0">
              <a:spAutoFit/>
            </a:bodyPr>
            <a:lstStyle/>
            <a:p>
              <a:r>
                <a:rPr lang="fr-FR" dirty="0"/>
                <a:t>1</a:t>
              </a:r>
            </a:p>
          </p:txBody>
        </p:sp>
        <p:sp>
          <p:nvSpPr>
            <p:cNvPr id="49" name="TextBox 48">
              <a:extLst>
                <a:ext uri="{FF2B5EF4-FFF2-40B4-BE49-F238E27FC236}">
                  <a16:creationId xmlns:a16="http://schemas.microsoft.com/office/drawing/2014/main" id="{D149E671-9294-466F-BA9A-72A878AC8B02}"/>
                </a:ext>
              </a:extLst>
            </p:cNvPr>
            <p:cNvSpPr txBox="1"/>
            <p:nvPr/>
          </p:nvSpPr>
          <p:spPr>
            <a:xfrm>
              <a:off x="5857462" y="5809905"/>
              <a:ext cx="397565" cy="369332"/>
            </a:xfrm>
            <a:prstGeom prst="rect">
              <a:avLst/>
            </a:prstGeom>
            <a:noFill/>
          </p:spPr>
          <p:txBody>
            <a:bodyPr wrap="square" rtlCol="0">
              <a:spAutoFit/>
            </a:bodyPr>
            <a:lstStyle/>
            <a:p>
              <a:r>
                <a:rPr lang="fr-FR" dirty="0"/>
                <a:t>0</a:t>
              </a:r>
            </a:p>
          </p:txBody>
        </p:sp>
        <p:sp>
          <p:nvSpPr>
            <p:cNvPr id="50" name="TextBox 49">
              <a:extLst>
                <a:ext uri="{FF2B5EF4-FFF2-40B4-BE49-F238E27FC236}">
                  <a16:creationId xmlns:a16="http://schemas.microsoft.com/office/drawing/2014/main" id="{B0933658-0A73-4715-BFD1-E151AA1A6B64}"/>
                </a:ext>
              </a:extLst>
            </p:cNvPr>
            <p:cNvSpPr txBox="1"/>
            <p:nvPr/>
          </p:nvSpPr>
          <p:spPr>
            <a:xfrm>
              <a:off x="6268610" y="5806055"/>
              <a:ext cx="397565" cy="369332"/>
            </a:xfrm>
            <a:prstGeom prst="rect">
              <a:avLst/>
            </a:prstGeom>
            <a:noFill/>
          </p:spPr>
          <p:txBody>
            <a:bodyPr wrap="square" rtlCol="0">
              <a:spAutoFit/>
            </a:bodyPr>
            <a:lstStyle/>
            <a:p>
              <a:r>
                <a:rPr lang="fr-FR" dirty="0"/>
                <a:t>0</a:t>
              </a:r>
            </a:p>
          </p:txBody>
        </p:sp>
        <p:sp>
          <p:nvSpPr>
            <p:cNvPr id="51" name="TextBox 50">
              <a:extLst>
                <a:ext uri="{FF2B5EF4-FFF2-40B4-BE49-F238E27FC236}">
                  <a16:creationId xmlns:a16="http://schemas.microsoft.com/office/drawing/2014/main" id="{0DA9841B-1000-4A8B-86CE-13E02F84D1DA}"/>
                </a:ext>
              </a:extLst>
            </p:cNvPr>
            <p:cNvSpPr txBox="1"/>
            <p:nvPr/>
          </p:nvSpPr>
          <p:spPr>
            <a:xfrm>
              <a:off x="6692347" y="5800768"/>
              <a:ext cx="397565" cy="369332"/>
            </a:xfrm>
            <a:prstGeom prst="rect">
              <a:avLst/>
            </a:prstGeom>
            <a:noFill/>
          </p:spPr>
          <p:txBody>
            <a:bodyPr wrap="square" rtlCol="0">
              <a:spAutoFit/>
            </a:bodyPr>
            <a:lstStyle/>
            <a:p>
              <a:r>
                <a:rPr lang="fr-FR" dirty="0"/>
                <a:t>0</a:t>
              </a:r>
            </a:p>
          </p:txBody>
        </p:sp>
        <p:sp>
          <p:nvSpPr>
            <p:cNvPr id="52" name="TextBox 51">
              <a:extLst>
                <a:ext uri="{FF2B5EF4-FFF2-40B4-BE49-F238E27FC236}">
                  <a16:creationId xmlns:a16="http://schemas.microsoft.com/office/drawing/2014/main" id="{CD308C2A-B828-4C65-8E1B-171613466E31}"/>
                </a:ext>
              </a:extLst>
            </p:cNvPr>
            <p:cNvSpPr txBox="1"/>
            <p:nvPr/>
          </p:nvSpPr>
          <p:spPr>
            <a:xfrm>
              <a:off x="5462548" y="5800768"/>
              <a:ext cx="397565" cy="369332"/>
            </a:xfrm>
            <a:prstGeom prst="rect">
              <a:avLst/>
            </a:prstGeom>
            <a:noFill/>
          </p:spPr>
          <p:txBody>
            <a:bodyPr wrap="square" rtlCol="0">
              <a:spAutoFit/>
            </a:bodyPr>
            <a:lstStyle/>
            <a:p>
              <a:r>
                <a:rPr lang="fr-FR" dirty="0"/>
                <a:t>1</a:t>
              </a:r>
            </a:p>
          </p:txBody>
        </p:sp>
      </p:gr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4B33E92E-010F-47E8-83D8-39955276F76B}"/>
                  </a:ext>
                </a:extLst>
              </p:cNvPr>
              <p:cNvSpPr txBox="1"/>
              <p:nvPr/>
            </p:nvSpPr>
            <p:spPr>
              <a:xfrm>
                <a:off x="4704080" y="3669930"/>
                <a:ext cx="3116029" cy="369332"/>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𝐷𝑜𝑛𝑐</m:t>
                      </m:r>
                      <m:r>
                        <a:rPr lang="fr-FR" b="0" i="1" smtClean="0">
                          <a:latin typeface="Cambria Math" panose="02040503050406030204" pitchFamily="18" charset="0"/>
                        </a:rPr>
                        <m:t>  1256 </m:t>
                      </m:r>
                      <m:r>
                        <a:rPr lang="fr-FR" b="0" i="1" smtClean="0">
                          <a:latin typeface="Cambria Math" panose="02040503050406030204" pitchFamily="18" charset="0"/>
                        </a:rPr>
                        <m:t>𝑑</m:t>
                      </m:r>
                      <m:sSup>
                        <m:sSupPr>
                          <m:ctrlPr>
                            <a:rPr lang="fr-FR" b="0" i="1" smtClean="0">
                              <a:latin typeface="Cambria Math" panose="02040503050406030204" pitchFamily="18" charset="0"/>
                            </a:rPr>
                          </m:ctrlPr>
                        </m:sSupPr>
                        <m:e>
                          <m:r>
                            <a:rPr lang="fr-FR" b="0" i="1" smtClean="0">
                              <a:latin typeface="Cambria Math" panose="02040503050406030204" pitchFamily="18" charset="0"/>
                            </a:rPr>
                            <m:t>𝑚</m:t>
                          </m:r>
                        </m:e>
                        <m:sup>
                          <m:r>
                            <a:rPr lang="fr-FR" b="0" i="1" smtClean="0">
                              <a:latin typeface="Cambria Math" panose="02040503050406030204" pitchFamily="18" charset="0"/>
                            </a:rPr>
                            <m:t>3</m:t>
                          </m:r>
                        </m:sup>
                      </m:sSup>
                      <m:r>
                        <a:rPr lang="fr-FR" b="0" i="1" smtClean="0">
                          <a:latin typeface="Cambria Math" panose="02040503050406030204" pitchFamily="18" charset="0"/>
                        </a:rPr>
                        <m:t>=1,256</m:t>
                      </m:r>
                      <m:sSup>
                        <m:sSupPr>
                          <m:ctrlPr>
                            <a:rPr lang="fr-FR" b="0" i="1" smtClean="0">
                              <a:latin typeface="Cambria Math" panose="02040503050406030204" pitchFamily="18" charset="0"/>
                            </a:rPr>
                          </m:ctrlPr>
                        </m:sSupPr>
                        <m:e>
                          <m:r>
                            <a:rPr lang="fr-FR" b="0" i="1" smtClean="0">
                              <a:latin typeface="Cambria Math" panose="02040503050406030204" pitchFamily="18" charset="0"/>
                            </a:rPr>
                            <m:t>𝑚</m:t>
                          </m:r>
                        </m:e>
                        <m:sup>
                          <m:r>
                            <a:rPr lang="fr-FR" b="0" i="1" smtClean="0">
                              <a:latin typeface="Cambria Math" panose="02040503050406030204" pitchFamily="18" charset="0"/>
                            </a:rPr>
                            <m:t>3</m:t>
                          </m:r>
                        </m:sup>
                      </m:sSup>
                    </m:oMath>
                  </m:oMathPara>
                </a14:m>
                <a:endParaRPr lang="fr-FR" dirty="0"/>
              </a:p>
            </p:txBody>
          </p:sp>
        </mc:Choice>
        <mc:Fallback xmlns="">
          <p:sp>
            <p:nvSpPr>
              <p:cNvPr id="53" name="TextBox 52">
                <a:extLst>
                  <a:ext uri="{FF2B5EF4-FFF2-40B4-BE49-F238E27FC236}">
                    <a16:creationId xmlns:a16="http://schemas.microsoft.com/office/drawing/2014/main" id="{4B33E92E-010F-47E8-83D8-39955276F76B}"/>
                  </a:ext>
                </a:extLst>
              </p:cNvPr>
              <p:cNvSpPr txBox="1">
                <a:spLocks noRot="1" noChangeAspect="1" noMove="1" noResize="1" noEditPoints="1" noAdjustHandles="1" noChangeArrowheads="1" noChangeShapeType="1" noTextEdit="1"/>
              </p:cNvSpPr>
              <p:nvPr/>
            </p:nvSpPr>
            <p:spPr>
              <a:xfrm>
                <a:off x="4704080" y="3669930"/>
                <a:ext cx="3116029" cy="369332"/>
              </a:xfrm>
              <a:prstGeom prst="rect">
                <a:avLst/>
              </a:prstGeom>
              <a:blipFill>
                <a:blip r:embed="rId3"/>
                <a:stretch>
                  <a:fillRect/>
                </a:stretch>
              </a:blipFill>
              <a:ln>
                <a:solidFill>
                  <a:schemeClr val="tx1"/>
                </a:solidFill>
              </a:ln>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46C5F369-440F-42B3-B67D-4B4F4ED535F2}"/>
                  </a:ext>
                </a:extLst>
              </p:cNvPr>
              <p:cNvSpPr txBox="1"/>
              <p:nvPr/>
            </p:nvSpPr>
            <p:spPr>
              <a:xfrm>
                <a:off x="4704080" y="6068998"/>
                <a:ext cx="3116029" cy="369332"/>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𝐷𝑜𝑛𝑐</m:t>
                      </m:r>
                      <m:r>
                        <a:rPr lang="fr-FR" b="0" i="1" smtClean="0">
                          <a:latin typeface="Cambria Math" panose="02040503050406030204" pitchFamily="18" charset="0"/>
                        </a:rPr>
                        <m:t>  1</m:t>
                      </m:r>
                      <m:sSup>
                        <m:sSupPr>
                          <m:ctrlPr>
                            <a:rPr lang="fr-FR" b="0" i="1" smtClean="0">
                              <a:latin typeface="Cambria Math" panose="02040503050406030204" pitchFamily="18" charset="0"/>
                            </a:rPr>
                          </m:ctrlPr>
                        </m:sSupPr>
                        <m:e>
                          <m:r>
                            <a:rPr lang="fr-FR" b="0" i="1" smtClean="0">
                              <a:latin typeface="Cambria Math" panose="02040503050406030204" pitchFamily="18" charset="0"/>
                            </a:rPr>
                            <m:t>𝑚</m:t>
                          </m:r>
                        </m:e>
                        <m:sup>
                          <m:r>
                            <a:rPr lang="fr-FR" b="0" i="1" smtClean="0">
                              <a:latin typeface="Cambria Math" panose="02040503050406030204" pitchFamily="18" charset="0"/>
                            </a:rPr>
                            <m:t>3</m:t>
                          </m:r>
                        </m:sup>
                      </m:sSup>
                      <m:r>
                        <a:rPr lang="fr-FR" b="0" i="1" smtClean="0">
                          <a:latin typeface="Cambria Math" panose="02040503050406030204" pitchFamily="18" charset="0"/>
                        </a:rPr>
                        <m:t>=1 000 </m:t>
                      </m:r>
                      <m:r>
                        <a:rPr lang="fr-FR" b="0" i="1" smtClean="0">
                          <a:latin typeface="Cambria Math" panose="02040503050406030204" pitchFamily="18" charset="0"/>
                        </a:rPr>
                        <m:t>𝐿</m:t>
                      </m:r>
                    </m:oMath>
                  </m:oMathPara>
                </a14:m>
                <a:endParaRPr lang="fr-FR" dirty="0"/>
              </a:p>
            </p:txBody>
          </p:sp>
        </mc:Choice>
        <mc:Fallback xmlns="">
          <p:sp>
            <p:nvSpPr>
              <p:cNvPr id="55" name="TextBox 54">
                <a:extLst>
                  <a:ext uri="{FF2B5EF4-FFF2-40B4-BE49-F238E27FC236}">
                    <a16:creationId xmlns:a16="http://schemas.microsoft.com/office/drawing/2014/main" id="{46C5F369-440F-42B3-B67D-4B4F4ED535F2}"/>
                  </a:ext>
                </a:extLst>
              </p:cNvPr>
              <p:cNvSpPr txBox="1">
                <a:spLocks noRot="1" noChangeAspect="1" noMove="1" noResize="1" noEditPoints="1" noAdjustHandles="1" noChangeArrowheads="1" noChangeShapeType="1" noTextEdit="1"/>
              </p:cNvSpPr>
              <p:nvPr/>
            </p:nvSpPr>
            <p:spPr>
              <a:xfrm>
                <a:off x="4704080" y="6068998"/>
                <a:ext cx="3116029" cy="369332"/>
              </a:xfrm>
              <a:prstGeom prst="rect">
                <a:avLst/>
              </a:prstGeom>
              <a:blipFill>
                <a:blip r:embed="rId4"/>
                <a:stretch>
                  <a:fillRect/>
                </a:stretch>
              </a:blipFill>
              <a:ln>
                <a:solidFill>
                  <a:schemeClr val="tx1"/>
                </a:solidFill>
              </a:ln>
            </p:spPr>
            <p:txBody>
              <a:bodyPr/>
              <a:lstStyle/>
              <a:p>
                <a:r>
                  <a:rPr lang="fr-FR">
                    <a:noFill/>
                  </a:rPr>
                  <a:t> </a:t>
                </a:r>
              </a:p>
            </p:txBody>
          </p:sp>
        </mc:Fallback>
      </mc:AlternateContent>
    </p:spTree>
    <p:extLst>
      <p:ext uri="{BB962C8B-B14F-4D97-AF65-F5344CB8AC3E}">
        <p14:creationId xmlns:p14="http://schemas.microsoft.com/office/powerpoint/2010/main" val="2565309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23CD1ED-6D24-4D8A-BFB0-0E9FB036EFA6}"/>
              </a:ext>
            </a:extLst>
          </p:cNvPr>
          <p:cNvPicPr>
            <a:picLocks noChangeAspect="1"/>
          </p:cNvPicPr>
          <p:nvPr/>
        </p:nvPicPr>
        <p:blipFill>
          <a:blip r:embed="rId2"/>
          <a:stretch>
            <a:fillRect/>
          </a:stretch>
        </p:blipFill>
        <p:spPr>
          <a:xfrm>
            <a:off x="718599" y="517898"/>
            <a:ext cx="8763000" cy="1255644"/>
          </a:xfrm>
          <a:prstGeom prst="rect">
            <a:avLst/>
          </a:prstGeom>
        </p:spPr>
      </p:pic>
      <p:sp>
        <p:nvSpPr>
          <p:cNvPr id="4" name="TextBox 3">
            <a:extLst>
              <a:ext uri="{FF2B5EF4-FFF2-40B4-BE49-F238E27FC236}">
                <a16:creationId xmlns:a16="http://schemas.microsoft.com/office/drawing/2014/main" id="{4A7FC9DF-C243-4D1A-98E1-83E126AC2089}"/>
              </a:ext>
            </a:extLst>
          </p:cNvPr>
          <p:cNvSpPr txBox="1"/>
          <p:nvPr/>
        </p:nvSpPr>
        <p:spPr>
          <a:xfrm>
            <a:off x="718599" y="118633"/>
            <a:ext cx="7528891" cy="369332"/>
          </a:xfrm>
          <a:prstGeom prst="rect">
            <a:avLst/>
          </a:prstGeom>
          <a:noFill/>
        </p:spPr>
        <p:txBody>
          <a:bodyPr wrap="square" rtlCol="0">
            <a:spAutoFit/>
          </a:bodyPr>
          <a:lstStyle/>
          <a:p>
            <a:r>
              <a:rPr lang="fr-FR" dirty="0"/>
              <a:t>Lorsque l’on convertit des volumes, le tableau de conversion est le suivant : </a:t>
            </a:r>
          </a:p>
        </p:txBody>
      </p:sp>
      <p:sp>
        <p:nvSpPr>
          <p:cNvPr id="5" name="TextBox 4">
            <a:extLst>
              <a:ext uri="{FF2B5EF4-FFF2-40B4-BE49-F238E27FC236}">
                <a16:creationId xmlns:a16="http://schemas.microsoft.com/office/drawing/2014/main" id="{9B7393AD-FB61-476A-871C-AFB7CF71EF02}"/>
              </a:ext>
            </a:extLst>
          </p:cNvPr>
          <p:cNvSpPr txBox="1"/>
          <p:nvPr/>
        </p:nvSpPr>
        <p:spPr>
          <a:xfrm>
            <a:off x="6647291" y="887639"/>
            <a:ext cx="318052" cy="307777"/>
          </a:xfrm>
          <a:prstGeom prst="rect">
            <a:avLst/>
          </a:prstGeom>
          <a:noFill/>
        </p:spPr>
        <p:txBody>
          <a:bodyPr wrap="square" rtlCol="0">
            <a:spAutoFit/>
          </a:bodyPr>
          <a:lstStyle/>
          <a:p>
            <a:r>
              <a:rPr lang="fr-FR" sz="1400" dirty="0"/>
              <a:t>L</a:t>
            </a:r>
          </a:p>
        </p:txBody>
      </p:sp>
      <p:sp>
        <p:nvSpPr>
          <p:cNvPr id="6" name="TextBox 5">
            <a:extLst>
              <a:ext uri="{FF2B5EF4-FFF2-40B4-BE49-F238E27FC236}">
                <a16:creationId xmlns:a16="http://schemas.microsoft.com/office/drawing/2014/main" id="{7D817506-A4CD-48AE-B72D-A728451F06B9}"/>
              </a:ext>
            </a:extLst>
          </p:cNvPr>
          <p:cNvSpPr txBox="1"/>
          <p:nvPr/>
        </p:nvSpPr>
        <p:spPr>
          <a:xfrm>
            <a:off x="6965343" y="887638"/>
            <a:ext cx="463826" cy="307777"/>
          </a:xfrm>
          <a:prstGeom prst="rect">
            <a:avLst/>
          </a:prstGeom>
          <a:noFill/>
        </p:spPr>
        <p:txBody>
          <a:bodyPr wrap="square" rtlCol="0">
            <a:spAutoFit/>
          </a:bodyPr>
          <a:lstStyle/>
          <a:p>
            <a:r>
              <a:rPr lang="fr-FR" sz="1400" dirty="0" err="1"/>
              <a:t>dL</a:t>
            </a:r>
            <a:endParaRPr lang="fr-FR" sz="1400" dirty="0"/>
          </a:p>
        </p:txBody>
      </p:sp>
      <p:sp>
        <p:nvSpPr>
          <p:cNvPr id="7" name="TextBox 6">
            <a:extLst>
              <a:ext uri="{FF2B5EF4-FFF2-40B4-BE49-F238E27FC236}">
                <a16:creationId xmlns:a16="http://schemas.microsoft.com/office/drawing/2014/main" id="{22664BEB-3A75-4913-996C-70E21A0146F2}"/>
              </a:ext>
            </a:extLst>
          </p:cNvPr>
          <p:cNvSpPr txBox="1"/>
          <p:nvPr/>
        </p:nvSpPr>
        <p:spPr>
          <a:xfrm>
            <a:off x="7396039" y="884532"/>
            <a:ext cx="463826" cy="307777"/>
          </a:xfrm>
          <a:prstGeom prst="rect">
            <a:avLst/>
          </a:prstGeom>
          <a:noFill/>
        </p:spPr>
        <p:txBody>
          <a:bodyPr wrap="square" rtlCol="0">
            <a:spAutoFit/>
          </a:bodyPr>
          <a:lstStyle/>
          <a:p>
            <a:r>
              <a:rPr lang="fr-FR" sz="1400" dirty="0" err="1"/>
              <a:t>cL</a:t>
            </a:r>
            <a:endParaRPr lang="fr-FR" sz="1400" dirty="0"/>
          </a:p>
        </p:txBody>
      </p:sp>
      <p:sp>
        <p:nvSpPr>
          <p:cNvPr id="8" name="TextBox 7">
            <a:extLst>
              <a:ext uri="{FF2B5EF4-FFF2-40B4-BE49-F238E27FC236}">
                <a16:creationId xmlns:a16="http://schemas.microsoft.com/office/drawing/2014/main" id="{17A828FC-2D14-46E6-8316-76E45BFD90E7}"/>
              </a:ext>
            </a:extLst>
          </p:cNvPr>
          <p:cNvSpPr txBox="1"/>
          <p:nvPr/>
        </p:nvSpPr>
        <p:spPr>
          <a:xfrm>
            <a:off x="7820109" y="884532"/>
            <a:ext cx="463826" cy="307777"/>
          </a:xfrm>
          <a:prstGeom prst="rect">
            <a:avLst/>
          </a:prstGeom>
          <a:noFill/>
        </p:spPr>
        <p:txBody>
          <a:bodyPr wrap="square" rtlCol="0">
            <a:spAutoFit/>
          </a:bodyPr>
          <a:lstStyle/>
          <a:p>
            <a:r>
              <a:rPr lang="fr-FR" sz="1400" dirty="0" err="1"/>
              <a:t>mL</a:t>
            </a:r>
            <a:endParaRPr lang="fr-FR" sz="1400" dirty="0"/>
          </a:p>
        </p:txBody>
      </p:sp>
      <p:grpSp>
        <p:nvGrpSpPr>
          <p:cNvPr id="19" name="Group 18">
            <a:extLst>
              <a:ext uri="{FF2B5EF4-FFF2-40B4-BE49-F238E27FC236}">
                <a16:creationId xmlns:a16="http://schemas.microsoft.com/office/drawing/2014/main" id="{8FC430C9-A093-4F02-9997-1FE12A33E6EC}"/>
              </a:ext>
            </a:extLst>
          </p:cNvPr>
          <p:cNvGrpSpPr/>
          <p:nvPr/>
        </p:nvGrpSpPr>
        <p:grpSpPr>
          <a:xfrm>
            <a:off x="718599" y="1970021"/>
            <a:ext cx="8763000" cy="1255644"/>
            <a:chOff x="810039" y="4125437"/>
            <a:chExt cx="8763000" cy="1255644"/>
          </a:xfrm>
        </p:grpSpPr>
        <p:pic>
          <p:nvPicPr>
            <p:cNvPr id="14" name="Picture 13">
              <a:extLst>
                <a:ext uri="{FF2B5EF4-FFF2-40B4-BE49-F238E27FC236}">
                  <a16:creationId xmlns:a16="http://schemas.microsoft.com/office/drawing/2014/main" id="{4002CB7A-22E3-405E-866B-8BE1B0058216}"/>
                </a:ext>
              </a:extLst>
            </p:cNvPr>
            <p:cNvPicPr>
              <a:picLocks noChangeAspect="1"/>
            </p:cNvPicPr>
            <p:nvPr/>
          </p:nvPicPr>
          <p:blipFill>
            <a:blip r:embed="rId2"/>
            <a:stretch>
              <a:fillRect/>
            </a:stretch>
          </p:blipFill>
          <p:spPr>
            <a:xfrm>
              <a:off x="810039" y="4125437"/>
              <a:ext cx="8763000" cy="1255644"/>
            </a:xfrm>
            <a:prstGeom prst="rect">
              <a:avLst/>
            </a:prstGeom>
          </p:spPr>
        </p:pic>
        <p:sp>
          <p:nvSpPr>
            <p:cNvPr id="15" name="TextBox 14">
              <a:extLst>
                <a:ext uri="{FF2B5EF4-FFF2-40B4-BE49-F238E27FC236}">
                  <a16:creationId xmlns:a16="http://schemas.microsoft.com/office/drawing/2014/main" id="{0D21E5F8-B175-437B-92B0-F6C3A20EE217}"/>
                </a:ext>
              </a:extLst>
            </p:cNvPr>
            <p:cNvSpPr txBox="1"/>
            <p:nvPr/>
          </p:nvSpPr>
          <p:spPr>
            <a:xfrm>
              <a:off x="6738731" y="4495178"/>
              <a:ext cx="318052" cy="307777"/>
            </a:xfrm>
            <a:prstGeom prst="rect">
              <a:avLst/>
            </a:prstGeom>
            <a:noFill/>
          </p:spPr>
          <p:txBody>
            <a:bodyPr wrap="square" rtlCol="0">
              <a:spAutoFit/>
            </a:bodyPr>
            <a:lstStyle/>
            <a:p>
              <a:r>
                <a:rPr lang="fr-FR" sz="1400" dirty="0"/>
                <a:t>L</a:t>
              </a:r>
            </a:p>
          </p:txBody>
        </p:sp>
        <p:sp>
          <p:nvSpPr>
            <p:cNvPr id="16" name="TextBox 15">
              <a:extLst>
                <a:ext uri="{FF2B5EF4-FFF2-40B4-BE49-F238E27FC236}">
                  <a16:creationId xmlns:a16="http://schemas.microsoft.com/office/drawing/2014/main" id="{26035D13-BB82-4E0A-9A0F-C4812E9B5210}"/>
                </a:ext>
              </a:extLst>
            </p:cNvPr>
            <p:cNvSpPr txBox="1"/>
            <p:nvPr/>
          </p:nvSpPr>
          <p:spPr>
            <a:xfrm>
              <a:off x="7056783" y="4495177"/>
              <a:ext cx="463826" cy="307777"/>
            </a:xfrm>
            <a:prstGeom prst="rect">
              <a:avLst/>
            </a:prstGeom>
            <a:noFill/>
          </p:spPr>
          <p:txBody>
            <a:bodyPr wrap="square" rtlCol="0">
              <a:spAutoFit/>
            </a:bodyPr>
            <a:lstStyle/>
            <a:p>
              <a:r>
                <a:rPr lang="fr-FR" sz="1400" dirty="0" err="1"/>
                <a:t>dL</a:t>
              </a:r>
              <a:endParaRPr lang="fr-FR" sz="1400" dirty="0"/>
            </a:p>
          </p:txBody>
        </p:sp>
        <p:sp>
          <p:nvSpPr>
            <p:cNvPr id="17" name="TextBox 16">
              <a:extLst>
                <a:ext uri="{FF2B5EF4-FFF2-40B4-BE49-F238E27FC236}">
                  <a16:creationId xmlns:a16="http://schemas.microsoft.com/office/drawing/2014/main" id="{8C033794-96FF-487E-8F63-C36A49AE92F7}"/>
                </a:ext>
              </a:extLst>
            </p:cNvPr>
            <p:cNvSpPr txBox="1"/>
            <p:nvPr/>
          </p:nvSpPr>
          <p:spPr>
            <a:xfrm>
              <a:off x="7487479" y="4492071"/>
              <a:ext cx="463826" cy="307777"/>
            </a:xfrm>
            <a:prstGeom prst="rect">
              <a:avLst/>
            </a:prstGeom>
            <a:noFill/>
          </p:spPr>
          <p:txBody>
            <a:bodyPr wrap="square" rtlCol="0">
              <a:spAutoFit/>
            </a:bodyPr>
            <a:lstStyle/>
            <a:p>
              <a:r>
                <a:rPr lang="fr-FR" sz="1400" dirty="0" err="1"/>
                <a:t>cL</a:t>
              </a:r>
              <a:endParaRPr lang="fr-FR" sz="1400" dirty="0"/>
            </a:p>
          </p:txBody>
        </p:sp>
        <p:sp>
          <p:nvSpPr>
            <p:cNvPr id="18" name="TextBox 17">
              <a:extLst>
                <a:ext uri="{FF2B5EF4-FFF2-40B4-BE49-F238E27FC236}">
                  <a16:creationId xmlns:a16="http://schemas.microsoft.com/office/drawing/2014/main" id="{1892C0B1-5781-4EB0-B31A-00D1860A9AD5}"/>
                </a:ext>
              </a:extLst>
            </p:cNvPr>
            <p:cNvSpPr txBox="1"/>
            <p:nvPr/>
          </p:nvSpPr>
          <p:spPr>
            <a:xfrm>
              <a:off x="7911549" y="4492071"/>
              <a:ext cx="463826" cy="307777"/>
            </a:xfrm>
            <a:prstGeom prst="rect">
              <a:avLst/>
            </a:prstGeom>
            <a:noFill/>
          </p:spPr>
          <p:txBody>
            <a:bodyPr wrap="square" rtlCol="0">
              <a:spAutoFit/>
            </a:bodyPr>
            <a:lstStyle/>
            <a:p>
              <a:r>
                <a:rPr lang="fr-FR" sz="1400" dirty="0" err="1"/>
                <a:t>mL</a:t>
              </a:r>
              <a:endParaRPr lang="fr-FR" sz="1400" dirty="0"/>
            </a:p>
          </p:txBody>
        </p:sp>
      </p:grpSp>
      <p:sp>
        <p:nvSpPr>
          <p:cNvPr id="10" name="TextBox 9">
            <a:extLst>
              <a:ext uri="{FF2B5EF4-FFF2-40B4-BE49-F238E27FC236}">
                <a16:creationId xmlns:a16="http://schemas.microsoft.com/office/drawing/2014/main" id="{75FC5DFD-FA08-45CE-9D5F-F25089D80206}"/>
              </a:ext>
            </a:extLst>
          </p:cNvPr>
          <p:cNvSpPr txBox="1"/>
          <p:nvPr/>
        </p:nvSpPr>
        <p:spPr>
          <a:xfrm>
            <a:off x="5368457" y="2671668"/>
            <a:ext cx="397565" cy="369332"/>
          </a:xfrm>
          <a:prstGeom prst="rect">
            <a:avLst/>
          </a:prstGeom>
          <a:noFill/>
        </p:spPr>
        <p:txBody>
          <a:bodyPr wrap="square" rtlCol="0">
            <a:spAutoFit/>
          </a:bodyPr>
          <a:lstStyle/>
          <a:p>
            <a:r>
              <a:rPr lang="fr-FR" dirty="0"/>
              <a:t>5</a:t>
            </a:r>
          </a:p>
        </p:txBody>
      </p:sp>
      <p:sp>
        <p:nvSpPr>
          <p:cNvPr id="11" name="TextBox 10">
            <a:extLst>
              <a:ext uri="{FF2B5EF4-FFF2-40B4-BE49-F238E27FC236}">
                <a16:creationId xmlns:a16="http://schemas.microsoft.com/office/drawing/2014/main" id="{D768292D-83B0-43BB-A079-2C662ABE5B98}"/>
              </a:ext>
            </a:extLst>
          </p:cNvPr>
          <p:cNvSpPr txBox="1"/>
          <p:nvPr/>
        </p:nvSpPr>
        <p:spPr>
          <a:xfrm>
            <a:off x="5805777" y="2671668"/>
            <a:ext cx="397565" cy="369332"/>
          </a:xfrm>
          <a:prstGeom prst="rect">
            <a:avLst/>
          </a:prstGeom>
          <a:noFill/>
        </p:spPr>
        <p:txBody>
          <a:bodyPr wrap="square" rtlCol="0">
            <a:spAutoFit/>
          </a:bodyPr>
          <a:lstStyle/>
          <a:p>
            <a:r>
              <a:rPr lang="fr-FR" dirty="0"/>
              <a:t>6</a:t>
            </a:r>
          </a:p>
        </p:txBody>
      </p:sp>
      <p:sp>
        <p:nvSpPr>
          <p:cNvPr id="12" name="TextBox 11">
            <a:extLst>
              <a:ext uri="{FF2B5EF4-FFF2-40B4-BE49-F238E27FC236}">
                <a16:creationId xmlns:a16="http://schemas.microsoft.com/office/drawing/2014/main" id="{4BF0C6CD-0BFC-4398-8C28-13220B32504F}"/>
              </a:ext>
            </a:extLst>
          </p:cNvPr>
          <p:cNvSpPr txBox="1"/>
          <p:nvPr/>
        </p:nvSpPr>
        <p:spPr>
          <a:xfrm>
            <a:off x="6203342" y="2671668"/>
            <a:ext cx="397565" cy="369332"/>
          </a:xfrm>
          <a:prstGeom prst="rect">
            <a:avLst/>
          </a:prstGeom>
          <a:noFill/>
        </p:spPr>
        <p:txBody>
          <a:bodyPr wrap="square" rtlCol="0">
            <a:spAutoFit/>
          </a:bodyPr>
          <a:lstStyle/>
          <a:p>
            <a:r>
              <a:rPr lang="fr-FR" dirty="0"/>
              <a:t>7</a:t>
            </a:r>
          </a:p>
        </p:txBody>
      </p:sp>
      <p:sp>
        <p:nvSpPr>
          <p:cNvPr id="13" name="TextBox 12">
            <a:extLst>
              <a:ext uri="{FF2B5EF4-FFF2-40B4-BE49-F238E27FC236}">
                <a16:creationId xmlns:a16="http://schemas.microsoft.com/office/drawing/2014/main" id="{E6C18E97-3B1E-4414-93FA-369D54677FB8}"/>
              </a:ext>
            </a:extLst>
          </p:cNvPr>
          <p:cNvSpPr txBox="1"/>
          <p:nvPr/>
        </p:nvSpPr>
        <p:spPr>
          <a:xfrm>
            <a:off x="6611678" y="2671668"/>
            <a:ext cx="397565" cy="369332"/>
          </a:xfrm>
          <a:prstGeom prst="rect">
            <a:avLst/>
          </a:prstGeom>
          <a:noFill/>
        </p:spPr>
        <p:txBody>
          <a:bodyPr wrap="square" rtlCol="0">
            <a:spAutoFit/>
          </a:bodyPr>
          <a:lstStyle/>
          <a:p>
            <a:r>
              <a:rPr lang="fr-FR" dirty="0"/>
              <a:t>8</a:t>
            </a:r>
          </a:p>
        </p:txBody>
      </p:sp>
      <p:pic>
        <p:nvPicPr>
          <p:cNvPr id="21" name="Picture 20">
            <a:extLst>
              <a:ext uri="{FF2B5EF4-FFF2-40B4-BE49-F238E27FC236}">
                <a16:creationId xmlns:a16="http://schemas.microsoft.com/office/drawing/2014/main" id="{B6011A77-A388-4D15-9229-20FA2D3219E7}"/>
              </a:ext>
            </a:extLst>
          </p:cNvPr>
          <p:cNvPicPr>
            <a:picLocks noChangeAspect="1"/>
          </p:cNvPicPr>
          <p:nvPr/>
        </p:nvPicPr>
        <p:blipFill rotWithShape="1">
          <a:blip r:embed="rId2"/>
          <a:srcRect t="48335" b="-1"/>
          <a:stretch/>
        </p:blipFill>
        <p:spPr>
          <a:xfrm>
            <a:off x="718599" y="3113767"/>
            <a:ext cx="8763000" cy="648735"/>
          </a:xfrm>
          <a:prstGeom prst="rect">
            <a:avLst/>
          </a:prstGeom>
        </p:spPr>
      </p:pic>
      <p:sp>
        <p:nvSpPr>
          <p:cNvPr id="26" name="TextBox 25">
            <a:extLst>
              <a:ext uri="{FF2B5EF4-FFF2-40B4-BE49-F238E27FC236}">
                <a16:creationId xmlns:a16="http://schemas.microsoft.com/office/drawing/2014/main" id="{3E805164-220D-4F1C-8E9C-B2399B57B6DE}"/>
              </a:ext>
            </a:extLst>
          </p:cNvPr>
          <p:cNvSpPr txBox="1"/>
          <p:nvPr/>
        </p:nvSpPr>
        <p:spPr>
          <a:xfrm>
            <a:off x="5368457" y="3180942"/>
            <a:ext cx="397565" cy="369332"/>
          </a:xfrm>
          <a:prstGeom prst="rect">
            <a:avLst/>
          </a:prstGeom>
          <a:noFill/>
        </p:spPr>
        <p:txBody>
          <a:bodyPr wrap="square" rtlCol="0">
            <a:spAutoFit/>
          </a:bodyPr>
          <a:lstStyle/>
          <a:p>
            <a:r>
              <a:rPr lang="fr-FR" dirty="0"/>
              <a:t>5</a:t>
            </a:r>
          </a:p>
        </p:txBody>
      </p:sp>
      <p:sp>
        <p:nvSpPr>
          <p:cNvPr id="27" name="TextBox 26">
            <a:extLst>
              <a:ext uri="{FF2B5EF4-FFF2-40B4-BE49-F238E27FC236}">
                <a16:creationId xmlns:a16="http://schemas.microsoft.com/office/drawing/2014/main" id="{B4C1AE90-937D-4769-8354-DE8242D21FDA}"/>
              </a:ext>
            </a:extLst>
          </p:cNvPr>
          <p:cNvSpPr txBox="1"/>
          <p:nvPr/>
        </p:nvSpPr>
        <p:spPr>
          <a:xfrm>
            <a:off x="5805777" y="3180942"/>
            <a:ext cx="397565" cy="369332"/>
          </a:xfrm>
          <a:prstGeom prst="rect">
            <a:avLst/>
          </a:prstGeom>
          <a:noFill/>
        </p:spPr>
        <p:txBody>
          <a:bodyPr wrap="square" rtlCol="0">
            <a:spAutoFit/>
          </a:bodyPr>
          <a:lstStyle/>
          <a:p>
            <a:r>
              <a:rPr lang="fr-FR" dirty="0"/>
              <a:t>6</a:t>
            </a:r>
          </a:p>
        </p:txBody>
      </p:sp>
      <p:sp>
        <p:nvSpPr>
          <p:cNvPr id="28" name="TextBox 27">
            <a:extLst>
              <a:ext uri="{FF2B5EF4-FFF2-40B4-BE49-F238E27FC236}">
                <a16:creationId xmlns:a16="http://schemas.microsoft.com/office/drawing/2014/main" id="{4F55F9D2-3DCE-4E6B-A52C-58CDBF64BD6C}"/>
              </a:ext>
            </a:extLst>
          </p:cNvPr>
          <p:cNvSpPr txBox="1"/>
          <p:nvPr/>
        </p:nvSpPr>
        <p:spPr>
          <a:xfrm>
            <a:off x="6203342" y="3180942"/>
            <a:ext cx="397565" cy="369332"/>
          </a:xfrm>
          <a:prstGeom prst="rect">
            <a:avLst/>
          </a:prstGeom>
          <a:noFill/>
        </p:spPr>
        <p:txBody>
          <a:bodyPr wrap="square" rtlCol="0">
            <a:spAutoFit/>
          </a:bodyPr>
          <a:lstStyle/>
          <a:p>
            <a:r>
              <a:rPr lang="fr-FR" dirty="0"/>
              <a:t>7</a:t>
            </a:r>
          </a:p>
        </p:txBody>
      </p:sp>
      <p:sp>
        <p:nvSpPr>
          <p:cNvPr id="29" name="TextBox 28">
            <a:extLst>
              <a:ext uri="{FF2B5EF4-FFF2-40B4-BE49-F238E27FC236}">
                <a16:creationId xmlns:a16="http://schemas.microsoft.com/office/drawing/2014/main" id="{0EE45FF3-A9CC-415D-AD41-06E219ABDDFB}"/>
              </a:ext>
            </a:extLst>
          </p:cNvPr>
          <p:cNvSpPr txBox="1"/>
          <p:nvPr/>
        </p:nvSpPr>
        <p:spPr>
          <a:xfrm>
            <a:off x="6611678" y="3180942"/>
            <a:ext cx="397565" cy="369332"/>
          </a:xfrm>
          <a:prstGeom prst="rect">
            <a:avLst/>
          </a:prstGeom>
          <a:noFill/>
        </p:spPr>
        <p:txBody>
          <a:bodyPr wrap="square" rtlCol="0">
            <a:spAutoFit/>
          </a:bodyPr>
          <a:lstStyle/>
          <a:p>
            <a:r>
              <a:rPr lang="fr-FR" dirty="0"/>
              <a:t>8</a:t>
            </a:r>
          </a:p>
        </p:txBody>
      </p:sp>
      <p:sp>
        <p:nvSpPr>
          <p:cNvPr id="30" name="TextBox 29">
            <a:extLst>
              <a:ext uri="{FF2B5EF4-FFF2-40B4-BE49-F238E27FC236}">
                <a16:creationId xmlns:a16="http://schemas.microsoft.com/office/drawing/2014/main" id="{3AC12CB8-0F47-4EC7-AB03-DDF973C5C3F9}"/>
              </a:ext>
            </a:extLst>
          </p:cNvPr>
          <p:cNvSpPr txBox="1"/>
          <p:nvPr/>
        </p:nvSpPr>
        <p:spPr>
          <a:xfrm>
            <a:off x="5606998" y="3208983"/>
            <a:ext cx="198780" cy="369332"/>
          </a:xfrm>
          <a:prstGeom prst="rect">
            <a:avLst/>
          </a:prstGeom>
          <a:noFill/>
        </p:spPr>
        <p:txBody>
          <a:bodyPr wrap="square" rtlCol="0">
            <a:spAutoFit/>
          </a:bodyPr>
          <a:lstStyle/>
          <a:p>
            <a:r>
              <a:rPr lang="fr-FR" b="1" dirty="0"/>
              <a:t>,</a:t>
            </a:r>
          </a:p>
        </p:txBody>
      </p:sp>
      <p:grpSp>
        <p:nvGrpSpPr>
          <p:cNvPr id="31" name="Group 30">
            <a:extLst>
              <a:ext uri="{FF2B5EF4-FFF2-40B4-BE49-F238E27FC236}">
                <a16:creationId xmlns:a16="http://schemas.microsoft.com/office/drawing/2014/main" id="{7E82B75D-F28D-4C8A-AED0-40C3CF19770F}"/>
              </a:ext>
            </a:extLst>
          </p:cNvPr>
          <p:cNvGrpSpPr/>
          <p:nvPr/>
        </p:nvGrpSpPr>
        <p:grpSpPr>
          <a:xfrm>
            <a:off x="718599" y="4228731"/>
            <a:ext cx="8763000" cy="1255644"/>
            <a:chOff x="810039" y="4125437"/>
            <a:chExt cx="8763000" cy="1255644"/>
          </a:xfrm>
        </p:grpSpPr>
        <p:pic>
          <p:nvPicPr>
            <p:cNvPr id="32" name="Picture 31">
              <a:extLst>
                <a:ext uri="{FF2B5EF4-FFF2-40B4-BE49-F238E27FC236}">
                  <a16:creationId xmlns:a16="http://schemas.microsoft.com/office/drawing/2014/main" id="{1DE961F3-8E15-410D-8D32-5C7C55024617}"/>
                </a:ext>
              </a:extLst>
            </p:cNvPr>
            <p:cNvPicPr>
              <a:picLocks noChangeAspect="1"/>
            </p:cNvPicPr>
            <p:nvPr/>
          </p:nvPicPr>
          <p:blipFill>
            <a:blip r:embed="rId2"/>
            <a:stretch>
              <a:fillRect/>
            </a:stretch>
          </p:blipFill>
          <p:spPr>
            <a:xfrm>
              <a:off x="810039" y="4125437"/>
              <a:ext cx="8763000" cy="1255644"/>
            </a:xfrm>
            <a:prstGeom prst="rect">
              <a:avLst/>
            </a:prstGeom>
          </p:spPr>
        </p:pic>
        <p:sp>
          <p:nvSpPr>
            <p:cNvPr id="33" name="TextBox 32">
              <a:extLst>
                <a:ext uri="{FF2B5EF4-FFF2-40B4-BE49-F238E27FC236}">
                  <a16:creationId xmlns:a16="http://schemas.microsoft.com/office/drawing/2014/main" id="{17C1D6B2-36EA-49D7-9925-D973C0C76B4D}"/>
                </a:ext>
              </a:extLst>
            </p:cNvPr>
            <p:cNvSpPr txBox="1"/>
            <p:nvPr/>
          </p:nvSpPr>
          <p:spPr>
            <a:xfrm>
              <a:off x="6738731" y="4495178"/>
              <a:ext cx="318052" cy="307777"/>
            </a:xfrm>
            <a:prstGeom prst="rect">
              <a:avLst/>
            </a:prstGeom>
            <a:noFill/>
          </p:spPr>
          <p:txBody>
            <a:bodyPr wrap="square" rtlCol="0">
              <a:spAutoFit/>
            </a:bodyPr>
            <a:lstStyle/>
            <a:p>
              <a:r>
                <a:rPr lang="fr-FR" sz="1400" dirty="0"/>
                <a:t>L</a:t>
              </a:r>
            </a:p>
          </p:txBody>
        </p:sp>
        <p:sp>
          <p:nvSpPr>
            <p:cNvPr id="34" name="TextBox 33">
              <a:extLst>
                <a:ext uri="{FF2B5EF4-FFF2-40B4-BE49-F238E27FC236}">
                  <a16:creationId xmlns:a16="http://schemas.microsoft.com/office/drawing/2014/main" id="{91445561-5897-4D62-8E1A-0C2B5E1336B3}"/>
                </a:ext>
              </a:extLst>
            </p:cNvPr>
            <p:cNvSpPr txBox="1"/>
            <p:nvPr/>
          </p:nvSpPr>
          <p:spPr>
            <a:xfrm>
              <a:off x="7056783" y="4495177"/>
              <a:ext cx="463826" cy="307777"/>
            </a:xfrm>
            <a:prstGeom prst="rect">
              <a:avLst/>
            </a:prstGeom>
            <a:noFill/>
          </p:spPr>
          <p:txBody>
            <a:bodyPr wrap="square" rtlCol="0">
              <a:spAutoFit/>
            </a:bodyPr>
            <a:lstStyle/>
            <a:p>
              <a:r>
                <a:rPr lang="fr-FR" sz="1400" dirty="0" err="1"/>
                <a:t>dL</a:t>
              </a:r>
              <a:endParaRPr lang="fr-FR" sz="1400" dirty="0"/>
            </a:p>
          </p:txBody>
        </p:sp>
        <p:sp>
          <p:nvSpPr>
            <p:cNvPr id="35" name="TextBox 34">
              <a:extLst>
                <a:ext uri="{FF2B5EF4-FFF2-40B4-BE49-F238E27FC236}">
                  <a16:creationId xmlns:a16="http://schemas.microsoft.com/office/drawing/2014/main" id="{9C47D50C-7ADF-4E97-A6B3-BFABF4E9C274}"/>
                </a:ext>
              </a:extLst>
            </p:cNvPr>
            <p:cNvSpPr txBox="1"/>
            <p:nvPr/>
          </p:nvSpPr>
          <p:spPr>
            <a:xfrm>
              <a:off x="7487479" y="4492071"/>
              <a:ext cx="463826" cy="307777"/>
            </a:xfrm>
            <a:prstGeom prst="rect">
              <a:avLst/>
            </a:prstGeom>
            <a:noFill/>
          </p:spPr>
          <p:txBody>
            <a:bodyPr wrap="square" rtlCol="0">
              <a:spAutoFit/>
            </a:bodyPr>
            <a:lstStyle/>
            <a:p>
              <a:r>
                <a:rPr lang="fr-FR" sz="1400" dirty="0" err="1"/>
                <a:t>cL</a:t>
              </a:r>
              <a:endParaRPr lang="fr-FR" sz="1400" dirty="0"/>
            </a:p>
          </p:txBody>
        </p:sp>
        <p:sp>
          <p:nvSpPr>
            <p:cNvPr id="36" name="TextBox 35">
              <a:extLst>
                <a:ext uri="{FF2B5EF4-FFF2-40B4-BE49-F238E27FC236}">
                  <a16:creationId xmlns:a16="http://schemas.microsoft.com/office/drawing/2014/main" id="{B3A5EF42-8408-4CA1-99F3-2B88B12B2927}"/>
                </a:ext>
              </a:extLst>
            </p:cNvPr>
            <p:cNvSpPr txBox="1"/>
            <p:nvPr/>
          </p:nvSpPr>
          <p:spPr>
            <a:xfrm>
              <a:off x="7911549" y="4492071"/>
              <a:ext cx="463826" cy="307777"/>
            </a:xfrm>
            <a:prstGeom prst="rect">
              <a:avLst/>
            </a:prstGeom>
            <a:noFill/>
          </p:spPr>
          <p:txBody>
            <a:bodyPr wrap="square" rtlCol="0">
              <a:spAutoFit/>
            </a:bodyPr>
            <a:lstStyle/>
            <a:p>
              <a:r>
                <a:rPr lang="fr-FR" sz="1400" dirty="0" err="1"/>
                <a:t>mL</a:t>
              </a:r>
              <a:endParaRPr lang="fr-FR" sz="1400" dirty="0"/>
            </a:p>
          </p:txBody>
        </p:sp>
      </p:grpSp>
      <p:sp>
        <p:nvSpPr>
          <p:cNvPr id="48" name="TextBox 47">
            <a:extLst>
              <a:ext uri="{FF2B5EF4-FFF2-40B4-BE49-F238E27FC236}">
                <a16:creationId xmlns:a16="http://schemas.microsoft.com/office/drawing/2014/main" id="{0F05116C-A219-49E5-B1A0-636C3C51C780}"/>
              </a:ext>
            </a:extLst>
          </p:cNvPr>
          <p:cNvSpPr txBox="1"/>
          <p:nvPr/>
        </p:nvSpPr>
        <p:spPr>
          <a:xfrm>
            <a:off x="6611678" y="4945048"/>
            <a:ext cx="397565" cy="369332"/>
          </a:xfrm>
          <a:prstGeom prst="rect">
            <a:avLst/>
          </a:prstGeom>
          <a:noFill/>
        </p:spPr>
        <p:txBody>
          <a:bodyPr wrap="square" rtlCol="0">
            <a:spAutoFit/>
          </a:bodyPr>
          <a:lstStyle/>
          <a:p>
            <a:r>
              <a:rPr lang="fr-FR" dirty="0"/>
              <a:t>1</a:t>
            </a:r>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4B33E92E-010F-47E8-83D8-39955276F76B}"/>
                  </a:ext>
                </a:extLst>
              </p:cNvPr>
              <p:cNvSpPr txBox="1"/>
              <p:nvPr/>
            </p:nvSpPr>
            <p:spPr>
              <a:xfrm>
                <a:off x="4704080" y="3669930"/>
                <a:ext cx="3116029" cy="369332"/>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𝐷𝑜𝑛𝑐</m:t>
                      </m:r>
                      <m:r>
                        <a:rPr lang="fr-FR" b="0" i="1" smtClean="0">
                          <a:latin typeface="Cambria Math" panose="02040503050406030204" pitchFamily="18" charset="0"/>
                        </a:rPr>
                        <m:t>  5678 </m:t>
                      </m:r>
                      <m:r>
                        <a:rPr lang="fr-FR" b="0" i="1" smtClean="0">
                          <a:latin typeface="Cambria Math" panose="02040503050406030204" pitchFamily="18" charset="0"/>
                        </a:rPr>
                        <m:t>𝑑</m:t>
                      </m:r>
                      <m:sSup>
                        <m:sSupPr>
                          <m:ctrlPr>
                            <a:rPr lang="fr-FR" b="0" i="1" smtClean="0">
                              <a:latin typeface="Cambria Math" panose="02040503050406030204" pitchFamily="18" charset="0"/>
                            </a:rPr>
                          </m:ctrlPr>
                        </m:sSupPr>
                        <m:e>
                          <m:r>
                            <a:rPr lang="fr-FR" b="0" i="1" smtClean="0">
                              <a:latin typeface="Cambria Math" panose="02040503050406030204" pitchFamily="18" charset="0"/>
                            </a:rPr>
                            <m:t>𝑚</m:t>
                          </m:r>
                        </m:e>
                        <m:sup>
                          <m:r>
                            <a:rPr lang="fr-FR" b="0" i="1" smtClean="0">
                              <a:latin typeface="Cambria Math" panose="02040503050406030204" pitchFamily="18" charset="0"/>
                            </a:rPr>
                            <m:t>3</m:t>
                          </m:r>
                        </m:sup>
                      </m:sSup>
                      <m:r>
                        <a:rPr lang="fr-FR" b="0" i="1" smtClean="0">
                          <a:latin typeface="Cambria Math" panose="02040503050406030204" pitchFamily="18" charset="0"/>
                        </a:rPr>
                        <m:t>=5,678</m:t>
                      </m:r>
                      <m:sSup>
                        <m:sSupPr>
                          <m:ctrlPr>
                            <a:rPr lang="fr-FR" b="0" i="1" smtClean="0">
                              <a:latin typeface="Cambria Math" panose="02040503050406030204" pitchFamily="18" charset="0"/>
                            </a:rPr>
                          </m:ctrlPr>
                        </m:sSupPr>
                        <m:e>
                          <m:r>
                            <a:rPr lang="fr-FR" b="0" i="1" smtClean="0">
                              <a:latin typeface="Cambria Math" panose="02040503050406030204" pitchFamily="18" charset="0"/>
                            </a:rPr>
                            <m:t>𝑚</m:t>
                          </m:r>
                        </m:e>
                        <m:sup>
                          <m:r>
                            <a:rPr lang="fr-FR" b="0" i="1" smtClean="0">
                              <a:latin typeface="Cambria Math" panose="02040503050406030204" pitchFamily="18" charset="0"/>
                            </a:rPr>
                            <m:t>3</m:t>
                          </m:r>
                        </m:sup>
                      </m:sSup>
                    </m:oMath>
                  </m:oMathPara>
                </a14:m>
                <a:endParaRPr lang="fr-FR" dirty="0"/>
              </a:p>
            </p:txBody>
          </p:sp>
        </mc:Choice>
        <mc:Fallback xmlns="">
          <p:sp>
            <p:nvSpPr>
              <p:cNvPr id="53" name="TextBox 52">
                <a:extLst>
                  <a:ext uri="{FF2B5EF4-FFF2-40B4-BE49-F238E27FC236}">
                    <a16:creationId xmlns:a16="http://schemas.microsoft.com/office/drawing/2014/main" id="{4B33E92E-010F-47E8-83D8-39955276F76B}"/>
                  </a:ext>
                </a:extLst>
              </p:cNvPr>
              <p:cNvSpPr txBox="1">
                <a:spLocks noRot="1" noChangeAspect="1" noMove="1" noResize="1" noEditPoints="1" noAdjustHandles="1" noChangeArrowheads="1" noChangeShapeType="1" noTextEdit="1"/>
              </p:cNvSpPr>
              <p:nvPr/>
            </p:nvSpPr>
            <p:spPr>
              <a:xfrm>
                <a:off x="4704080" y="3669930"/>
                <a:ext cx="3116029" cy="369332"/>
              </a:xfrm>
              <a:prstGeom prst="rect">
                <a:avLst/>
              </a:prstGeom>
              <a:blipFill>
                <a:blip r:embed="rId3"/>
                <a:stretch>
                  <a:fillRect/>
                </a:stretch>
              </a:blipFill>
              <a:ln>
                <a:solidFill>
                  <a:schemeClr val="tx1"/>
                </a:solidFill>
              </a:ln>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46C5F369-440F-42B3-B67D-4B4F4ED535F2}"/>
                  </a:ext>
                </a:extLst>
              </p:cNvPr>
              <p:cNvSpPr txBox="1"/>
              <p:nvPr/>
            </p:nvSpPr>
            <p:spPr>
              <a:xfrm>
                <a:off x="4716449" y="5481677"/>
                <a:ext cx="3116029" cy="369332"/>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𝐷𝑜𝑛𝑐</m:t>
                      </m:r>
                      <m:r>
                        <a:rPr lang="fr-FR" b="0" i="1" smtClean="0">
                          <a:latin typeface="Cambria Math" panose="02040503050406030204" pitchFamily="18" charset="0"/>
                        </a:rPr>
                        <m:t>  1 </m:t>
                      </m:r>
                      <m:r>
                        <a:rPr lang="fr-FR" b="0" i="1" smtClean="0">
                          <a:latin typeface="Cambria Math" panose="02040503050406030204" pitchFamily="18" charset="0"/>
                        </a:rPr>
                        <m:t>𝑑</m:t>
                      </m:r>
                      <m:sSup>
                        <m:sSupPr>
                          <m:ctrlPr>
                            <a:rPr lang="fr-FR" b="0" i="1" smtClean="0">
                              <a:latin typeface="Cambria Math" panose="02040503050406030204" pitchFamily="18" charset="0"/>
                            </a:rPr>
                          </m:ctrlPr>
                        </m:sSupPr>
                        <m:e>
                          <m:r>
                            <a:rPr lang="fr-FR" b="0" i="1" smtClean="0">
                              <a:latin typeface="Cambria Math" panose="02040503050406030204" pitchFamily="18" charset="0"/>
                            </a:rPr>
                            <m:t>𝑚</m:t>
                          </m:r>
                        </m:e>
                        <m:sup>
                          <m:r>
                            <a:rPr lang="fr-FR" b="0" i="1" smtClean="0">
                              <a:latin typeface="Cambria Math" panose="02040503050406030204" pitchFamily="18" charset="0"/>
                            </a:rPr>
                            <m:t>3</m:t>
                          </m:r>
                        </m:sup>
                      </m:sSup>
                      <m:r>
                        <a:rPr lang="fr-FR" b="0" i="1" smtClean="0">
                          <a:latin typeface="Cambria Math" panose="02040503050406030204" pitchFamily="18" charset="0"/>
                        </a:rPr>
                        <m:t>=1 000 </m:t>
                      </m:r>
                      <m:r>
                        <a:rPr lang="fr-FR" b="0" i="1" smtClean="0">
                          <a:latin typeface="Cambria Math" panose="02040503050406030204" pitchFamily="18" charset="0"/>
                        </a:rPr>
                        <m:t>𝐿</m:t>
                      </m:r>
                    </m:oMath>
                  </m:oMathPara>
                </a14:m>
                <a:endParaRPr lang="fr-FR" dirty="0"/>
              </a:p>
            </p:txBody>
          </p:sp>
        </mc:Choice>
        <mc:Fallback xmlns="">
          <p:sp>
            <p:nvSpPr>
              <p:cNvPr id="55" name="TextBox 54">
                <a:extLst>
                  <a:ext uri="{FF2B5EF4-FFF2-40B4-BE49-F238E27FC236}">
                    <a16:creationId xmlns:a16="http://schemas.microsoft.com/office/drawing/2014/main" id="{46C5F369-440F-42B3-B67D-4B4F4ED535F2}"/>
                  </a:ext>
                </a:extLst>
              </p:cNvPr>
              <p:cNvSpPr txBox="1">
                <a:spLocks noRot="1" noChangeAspect="1" noMove="1" noResize="1" noEditPoints="1" noAdjustHandles="1" noChangeArrowheads="1" noChangeShapeType="1" noTextEdit="1"/>
              </p:cNvSpPr>
              <p:nvPr/>
            </p:nvSpPr>
            <p:spPr>
              <a:xfrm>
                <a:off x="4716449" y="5481677"/>
                <a:ext cx="3116029" cy="369332"/>
              </a:xfrm>
              <a:prstGeom prst="rect">
                <a:avLst/>
              </a:prstGeom>
              <a:blipFill>
                <a:blip r:embed="rId4"/>
                <a:stretch>
                  <a:fillRect/>
                </a:stretch>
              </a:blipFill>
              <a:ln>
                <a:solidFill>
                  <a:schemeClr val="tx1"/>
                </a:solidFill>
              </a:ln>
            </p:spPr>
            <p:txBody>
              <a:bodyPr/>
              <a:lstStyle/>
              <a:p>
                <a:r>
                  <a:rPr lang="fr-FR">
                    <a:noFill/>
                  </a:rPr>
                  <a:t> </a:t>
                </a:r>
              </a:p>
            </p:txBody>
          </p:sp>
        </mc:Fallback>
      </mc:AlternateContent>
    </p:spTree>
    <p:extLst>
      <p:ext uri="{BB962C8B-B14F-4D97-AF65-F5344CB8AC3E}">
        <p14:creationId xmlns:p14="http://schemas.microsoft.com/office/powerpoint/2010/main" val="1943989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79C3BC0-BF6F-4124-B535-5BE95252CDB1}"/>
              </a:ext>
            </a:extLst>
          </p:cNvPr>
          <p:cNvPicPr>
            <a:picLocks noChangeAspect="1"/>
          </p:cNvPicPr>
          <p:nvPr/>
        </p:nvPicPr>
        <p:blipFill>
          <a:blip r:embed="rId2"/>
          <a:stretch>
            <a:fillRect/>
          </a:stretch>
        </p:blipFill>
        <p:spPr>
          <a:xfrm>
            <a:off x="718599" y="517898"/>
            <a:ext cx="8763000" cy="1255644"/>
          </a:xfrm>
          <a:prstGeom prst="rect">
            <a:avLst/>
          </a:prstGeom>
        </p:spPr>
      </p:pic>
      <p:sp>
        <p:nvSpPr>
          <p:cNvPr id="3" name="TextBox 2">
            <a:extLst>
              <a:ext uri="{FF2B5EF4-FFF2-40B4-BE49-F238E27FC236}">
                <a16:creationId xmlns:a16="http://schemas.microsoft.com/office/drawing/2014/main" id="{B924B398-75B5-40C9-AB08-5525AEDCC005}"/>
              </a:ext>
            </a:extLst>
          </p:cNvPr>
          <p:cNvSpPr txBox="1"/>
          <p:nvPr/>
        </p:nvSpPr>
        <p:spPr>
          <a:xfrm>
            <a:off x="718599" y="118633"/>
            <a:ext cx="7528891" cy="369332"/>
          </a:xfrm>
          <a:prstGeom prst="rect">
            <a:avLst/>
          </a:prstGeom>
          <a:noFill/>
        </p:spPr>
        <p:txBody>
          <a:bodyPr wrap="square" rtlCol="0">
            <a:spAutoFit/>
          </a:bodyPr>
          <a:lstStyle/>
          <a:p>
            <a:r>
              <a:rPr lang="fr-FR" dirty="0"/>
              <a:t>Lorsque l’on convertit des volumes, le tableau de conversion est le suivant : </a:t>
            </a:r>
          </a:p>
        </p:txBody>
      </p:sp>
      <p:sp>
        <p:nvSpPr>
          <p:cNvPr id="4" name="TextBox 3">
            <a:extLst>
              <a:ext uri="{FF2B5EF4-FFF2-40B4-BE49-F238E27FC236}">
                <a16:creationId xmlns:a16="http://schemas.microsoft.com/office/drawing/2014/main" id="{B662E63D-D6B9-44EC-896B-A591A3DC11D9}"/>
              </a:ext>
            </a:extLst>
          </p:cNvPr>
          <p:cNvSpPr txBox="1"/>
          <p:nvPr/>
        </p:nvSpPr>
        <p:spPr>
          <a:xfrm>
            <a:off x="6647291" y="887639"/>
            <a:ext cx="318052" cy="307777"/>
          </a:xfrm>
          <a:prstGeom prst="rect">
            <a:avLst/>
          </a:prstGeom>
          <a:noFill/>
        </p:spPr>
        <p:txBody>
          <a:bodyPr wrap="square" rtlCol="0">
            <a:spAutoFit/>
          </a:bodyPr>
          <a:lstStyle/>
          <a:p>
            <a:r>
              <a:rPr lang="fr-FR" sz="1400" dirty="0"/>
              <a:t>L</a:t>
            </a:r>
          </a:p>
        </p:txBody>
      </p:sp>
      <p:sp>
        <p:nvSpPr>
          <p:cNvPr id="5" name="TextBox 4">
            <a:extLst>
              <a:ext uri="{FF2B5EF4-FFF2-40B4-BE49-F238E27FC236}">
                <a16:creationId xmlns:a16="http://schemas.microsoft.com/office/drawing/2014/main" id="{78E20BF2-2CDE-4CC5-90DE-5573EC449D64}"/>
              </a:ext>
            </a:extLst>
          </p:cNvPr>
          <p:cNvSpPr txBox="1"/>
          <p:nvPr/>
        </p:nvSpPr>
        <p:spPr>
          <a:xfrm>
            <a:off x="6965343" y="887638"/>
            <a:ext cx="463826" cy="307777"/>
          </a:xfrm>
          <a:prstGeom prst="rect">
            <a:avLst/>
          </a:prstGeom>
          <a:noFill/>
        </p:spPr>
        <p:txBody>
          <a:bodyPr wrap="square" rtlCol="0">
            <a:spAutoFit/>
          </a:bodyPr>
          <a:lstStyle/>
          <a:p>
            <a:r>
              <a:rPr lang="fr-FR" sz="1400" dirty="0" err="1"/>
              <a:t>dL</a:t>
            </a:r>
            <a:endParaRPr lang="fr-FR" sz="1400" dirty="0"/>
          </a:p>
        </p:txBody>
      </p:sp>
      <p:sp>
        <p:nvSpPr>
          <p:cNvPr id="6" name="TextBox 5">
            <a:extLst>
              <a:ext uri="{FF2B5EF4-FFF2-40B4-BE49-F238E27FC236}">
                <a16:creationId xmlns:a16="http://schemas.microsoft.com/office/drawing/2014/main" id="{E6B3E24B-4BF9-4F7D-A4A7-6EC480C73063}"/>
              </a:ext>
            </a:extLst>
          </p:cNvPr>
          <p:cNvSpPr txBox="1"/>
          <p:nvPr/>
        </p:nvSpPr>
        <p:spPr>
          <a:xfrm>
            <a:off x="7396039" y="884532"/>
            <a:ext cx="463826" cy="307777"/>
          </a:xfrm>
          <a:prstGeom prst="rect">
            <a:avLst/>
          </a:prstGeom>
          <a:noFill/>
        </p:spPr>
        <p:txBody>
          <a:bodyPr wrap="square" rtlCol="0">
            <a:spAutoFit/>
          </a:bodyPr>
          <a:lstStyle/>
          <a:p>
            <a:r>
              <a:rPr lang="fr-FR" sz="1400" dirty="0" err="1"/>
              <a:t>cL</a:t>
            </a:r>
            <a:endParaRPr lang="fr-FR" sz="1400" dirty="0"/>
          </a:p>
        </p:txBody>
      </p:sp>
      <p:sp>
        <p:nvSpPr>
          <p:cNvPr id="7" name="TextBox 6">
            <a:extLst>
              <a:ext uri="{FF2B5EF4-FFF2-40B4-BE49-F238E27FC236}">
                <a16:creationId xmlns:a16="http://schemas.microsoft.com/office/drawing/2014/main" id="{6E3884FC-4F2E-4D38-8F96-21952A2C8EE5}"/>
              </a:ext>
            </a:extLst>
          </p:cNvPr>
          <p:cNvSpPr txBox="1"/>
          <p:nvPr/>
        </p:nvSpPr>
        <p:spPr>
          <a:xfrm>
            <a:off x="7820109" y="884532"/>
            <a:ext cx="463826" cy="307777"/>
          </a:xfrm>
          <a:prstGeom prst="rect">
            <a:avLst/>
          </a:prstGeom>
          <a:noFill/>
        </p:spPr>
        <p:txBody>
          <a:bodyPr wrap="square" rtlCol="0">
            <a:spAutoFit/>
          </a:bodyPr>
          <a:lstStyle/>
          <a:p>
            <a:r>
              <a:rPr lang="fr-FR" sz="1400" dirty="0" err="1"/>
              <a:t>mL</a:t>
            </a:r>
            <a:endParaRPr lang="fr-FR" sz="1400" dirty="0"/>
          </a:p>
        </p:txBody>
      </p:sp>
      <p:grpSp>
        <p:nvGrpSpPr>
          <p:cNvPr id="8" name="Group 7">
            <a:extLst>
              <a:ext uri="{FF2B5EF4-FFF2-40B4-BE49-F238E27FC236}">
                <a16:creationId xmlns:a16="http://schemas.microsoft.com/office/drawing/2014/main" id="{AE17B288-484B-42A1-B7AA-EAE662659BEF}"/>
              </a:ext>
            </a:extLst>
          </p:cNvPr>
          <p:cNvGrpSpPr/>
          <p:nvPr/>
        </p:nvGrpSpPr>
        <p:grpSpPr>
          <a:xfrm>
            <a:off x="718599" y="1970021"/>
            <a:ext cx="8763000" cy="1255644"/>
            <a:chOff x="810039" y="4125437"/>
            <a:chExt cx="8763000" cy="1255644"/>
          </a:xfrm>
        </p:grpSpPr>
        <p:pic>
          <p:nvPicPr>
            <p:cNvPr id="9" name="Picture 8">
              <a:extLst>
                <a:ext uri="{FF2B5EF4-FFF2-40B4-BE49-F238E27FC236}">
                  <a16:creationId xmlns:a16="http://schemas.microsoft.com/office/drawing/2014/main" id="{B305534C-FA0F-43EC-A54D-062B659DB511}"/>
                </a:ext>
              </a:extLst>
            </p:cNvPr>
            <p:cNvPicPr>
              <a:picLocks noChangeAspect="1"/>
            </p:cNvPicPr>
            <p:nvPr/>
          </p:nvPicPr>
          <p:blipFill>
            <a:blip r:embed="rId2"/>
            <a:stretch>
              <a:fillRect/>
            </a:stretch>
          </p:blipFill>
          <p:spPr>
            <a:xfrm>
              <a:off x="810039" y="4125437"/>
              <a:ext cx="8763000" cy="1255644"/>
            </a:xfrm>
            <a:prstGeom prst="rect">
              <a:avLst/>
            </a:prstGeom>
          </p:spPr>
        </p:pic>
        <p:sp>
          <p:nvSpPr>
            <p:cNvPr id="10" name="TextBox 9">
              <a:extLst>
                <a:ext uri="{FF2B5EF4-FFF2-40B4-BE49-F238E27FC236}">
                  <a16:creationId xmlns:a16="http://schemas.microsoft.com/office/drawing/2014/main" id="{CD732E89-FE40-4801-B331-C03537737953}"/>
                </a:ext>
              </a:extLst>
            </p:cNvPr>
            <p:cNvSpPr txBox="1"/>
            <p:nvPr/>
          </p:nvSpPr>
          <p:spPr>
            <a:xfrm>
              <a:off x="6738731" y="4495178"/>
              <a:ext cx="318052" cy="307777"/>
            </a:xfrm>
            <a:prstGeom prst="rect">
              <a:avLst/>
            </a:prstGeom>
            <a:noFill/>
          </p:spPr>
          <p:txBody>
            <a:bodyPr wrap="square" rtlCol="0">
              <a:spAutoFit/>
            </a:bodyPr>
            <a:lstStyle/>
            <a:p>
              <a:r>
                <a:rPr lang="fr-FR" sz="1400" dirty="0"/>
                <a:t>L</a:t>
              </a:r>
            </a:p>
          </p:txBody>
        </p:sp>
        <p:sp>
          <p:nvSpPr>
            <p:cNvPr id="11" name="TextBox 10">
              <a:extLst>
                <a:ext uri="{FF2B5EF4-FFF2-40B4-BE49-F238E27FC236}">
                  <a16:creationId xmlns:a16="http://schemas.microsoft.com/office/drawing/2014/main" id="{1D1A91ED-C32A-412E-8525-141B832F1062}"/>
                </a:ext>
              </a:extLst>
            </p:cNvPr>
            <p:cNvSpPr txBox="1"/>
            <p:nvPr/>
          </p:nvSpPr>
          <p:spPr>
            <a:xfrm>
              <a:off x="7056783" y="4495177"/>
              <a:ext cx="463826" cy="307777"/>
            </a:xfrm>
            <a:prstGeom prst="rect">
              <a:avLst/>
            </a:prstGeom>
            <a:noFill/>
          </p:spPr>
          <p:txBody>
            <a:bodyPr wrap="square" rtlCol="0">
              <a:spAutoFit/>
            </a:bodyPr>
            <a:lstStyle/>
            <a:p>
              <a:r>
                <a:rPr lang="fr-FR" sz="1400" dirty="0" err="1"/>
                <a:t>dL</a:t>
              </a:r>
              <a:endParaRPr lang="fr-FR" sz="1400" dirty="0"/>
            </a:p>
          </p:txBody>
        </p:sp>
        <p:sp>
          <p:nvSpPr>
            <p:cNvPr id="12" name="TextBox 11">
              <a:extLst>
                <a:ext uri="{FF2B5EF4-FFF2-40B4-BE49-F238E27FC236}">
                  <a16:creationId xmlns:a16="http://schemas.microsoft.com/office/drawing/2014/main" id="{8E76755C-E0E6-4333-88E7-C59BC3AA4B56}"/>
                </a:ext>
              </a:extLst>
            </p:cNvPr>
            <p:cNvSpPr txBox="1"/>
            <p:nvPr/>
          </p:nvSpPr>
          <p:spPr>
            <a:xfrm>
              <a:off x="7487479" y="4492071"/>
              <a:ext cx="463826" cy="307777"/>
            </a:xfrm>
            <a:prstGeom prst="rect">
              <a:avLst/>
            </a:prstGeom>
            <a:noFill/>
          </p:spPr>
          <p:txBody>
            <a:bodyPr wrap="square" rtlCol="0">
              <a:spAutoFit/>
            </a:bodyPr>
            <a:lstStyle/>
            <a:p>
              <a:r>
                <a:rPr lang="fr-FR" sz="1400" dirty="0" err="1"/>
                <a:t>cL</a:t>
              </a:r>
              <a:endParaRPr lang="fr-FR" sz="1400" dirty="0"/>
            </a:p>
          </p:txBody>
        </p:sp>
        <p:sp>
          <p:nvSpPr>
            <p:cNvPr id="13" name="TextBox 12">
              <a:extLst>
                <a:ext uri="{FF2B5EF4-FFF2-40B4-BE49-F238E27FC236}">
                  <a16:creationId xmlns:a16="http://schemas.microsoft.com/office/drawing/2014/main" id="{CC1CC217-A43A-4CD4-B20B-798373C44122}"/>
                </a:ext>
              </a:extLst>
            </p:cNvPr>
            <p:cNvSpPr txBox="1"/>
            <p:nvPr/>
          </p:nvSpPr>
          <p:spPr>
            <a:xfrm>
              <a:off x="7911549" y="4492071"/>
              <a:ext cx="463826" cy="307777"/>
            </a:xfrm>
            <a:prstGeom prst="rect">
              <a:avLst/>
            </a:prstGeom>
            <a:noFill/>
          </p:spPr>
          <p:txBody>
            <a:bodyPr wrap="square" rtlCol="0">
              <a:spAutoFit/>
            </a:bodyPr>
            <a:lstStyle/>
            <a:p>
              <a:r>
                <a:rPr lang="fr-FR" sz="1400" dirty="0" err="1"/>
                <a:t>mL</a:t>
              </a:r>
              <a:endParaRPr lang="fr-FR" sz="1400" dirty="0"/>
            </a:p>
          </p:txBody>
        </p:sp>
      </p:grpSp>
      <p:sp>
        <p:nvSpPr>
          <p:cNvPr id="14" name="TextBox 13">
            <a:extLst>
              <a:ext uri="{FF2B5EF4-FFF2-40B4-BE49-F238E27FC236}">
                <a16:creationId xmlns:a16="http://schemas.microsoft.com/office/drawing/2014/main" id="{7B365AFE-893E-473F-92FB-5C04613AE570}"/>
              </a:ext>
            </a:extLst>
          </p:cNvPr>
          <p:cNvSpPr txBox="1"/>
          <p:nvPr/>
        </p:nvSpPr>
        <p:spPr>
          <a:xfrm>
            <a:off x="7429169" y="2692880"/>
            <a:ext cx="397565" cy="369332"/>
          </a:xfrm>
          <a:prstGeom prst="rect">
            <a:avLst/>
          </a:prstGeom>
          <a:noFill/>
        </p:spPr>
        <p:txBody>
          <a:bodyPr wrap="square" rtlCol="0">
            <a:spAutoFit/>
          </a:bodyPr>
          <a:lstStyle/>
          <a:p>
            <a:r>
              <a:rPr lang="fr-FR" dirty="0"/>
              <a:t>1</a:t>
            </a:r>
          </a:p>
        </p:txBody>
      </p:sp>
      <p:pic>
        <p:nvPicPr>
          <p:cNvPr id="18" name="Picture 17">
            <a:extLst>
              <a:ext uri="{FF2B5EF4-FFF2-40B4-BE49-F238E27FC236}">
                <a16:creationId xmlns:a16="http://schemas.microsoft.com/office/drawing/2014/main" id="{811596C1-365B-4595-8A2F-D2BABE9C5826}"/>
              </a:ext>
            </a:extLst>
          </p:cNvPr>
          <p:cNvPicPr>
            <a:picLocks noChangeAspect="1"/>
          </p:cNvPicPr>
          <p:nvPr/>
        </p:nvPicPr>
        <p:blipFill rotWithShape="1">
          <a:blip r:embed="rId2"/>
          <a:srcRect t="48335" b="-1"/>
          <a:stretch/>
        </p:blipFill>
        <p:spPr>
          <a:xfrm>
            <a:off x="718599" y="3113767"/>
            <a:ext cx="8763000" cy="648735"/>
          </a:xfrm>
          <a:prstGeom prst="rect">
            <a:avLst/>
          </a:prstGeom>
        </p:spPr>
      </p:pic>
      <p:sp>
        <p:nvSpPr>
          <p:cNvPr id="25" name="TextBox 24">
            <a:extLst>
              <a:ext uri="{FF2B5EF4-FFF2-40B4-BE49-F238E27FC236}">
                <a16:creationId xmlns:a16="http://schemas.microsoft.com/office/drawing/2014/main" id="{BBC3E70B-7817-4DAB-B2AF-8C87A8A678B5}"/>
              </a:ext>
            </a:extLst>
          </p:cNvPr>
          <p:cNvSpPr txBox="1"/>
          <p:nvPr/>
        </p:nvSpPr>
        <p:spPr>
          <a:xfrm>
            <a:off x="8119995" y="2698088"/>
            <a:ext cx="251846" cy="369332"/>
          </a:xfrm>
          <a:prstGeom prst="rect">
            <a:avLst/>
          </a:prstGeom>
          <a:noFill/>
        </p:spPr>
        <p:txBody>
          <a:bodyPr wrap="square" rtlCol="0">
            <a:spAutoFit/>
          </a:bodyPr>
          <a:lstStyle/>
          <a:p>
            <a:r>
              <a:rPr lang="fr-FR" b="1" dirty="0"/>
              <a:t>,</a:t>
            </a:r>
          </a:p>
        </p:txBody>
      </p:sp>
      <p:sp>
        <p:nvSpPr>
          <p:cNvPr id="26" name="TextBox 25">
            <a:extLst>
              <a:ext uri="{FF2B5EF4-FFF2-40B4-BE49-F238E27FC236}">
                <a16:creationId xmlns:a16="http://schemas.microsoft.com/office/drawing/2014/main" id="{D65EFD0C-D13C-4E43-ACFD-BA6FDFCD6D6C}"/>
              </a:ext>
            </a:extLst>
          </p:cNvPr>
          <p:cNvSpPr txBox="1"/>
          <p:nvPr/>
        </p:nvSpPr>
        <p:spPr>
          <a:xfrm>
            <a:off x="7849925" y="2692880"/>
            <a:ext cx="397565" cy="369332"/>
          </a:xfrm>
          <a:prstGeom prst="rect">
            <a:avLst/>
          </a:prstGeom>
          <a:noFill/>
        </p:spPr>
        <p:txBody>
          <a:bodyPr wrap="square" rtlCol="0">
            <a:spAutoFit/>
          </a:bodyPr>
          <a:lstStyle/>
          <a:p>
            <a:r>
              <a:rPr lang="fr-FR" dirty="0"/>
              <a:t>2</a:t>
            </a:r>
          </a:p>
        </p:txBody>
      </p:sp>
      <p:sp>
        <p:nvSpPr>
          <p:cNvPr id="27" name="TextBox 26">
            <a:extLst>
              <a:ext uri="{FF2B5EF4-FFF2-40B4-BE49-F238E27FC236}">
                <a16:creationId xmlns:a16="http://schemas.microsoft.com/office/drawing/2014/main" id="{24E343DC-5C59-449F-B2D3-9B57C32F077B}"/>
              </a:ext>
            </a:extLst>
          </p:cNvPr>
          <p:cNvSpPr txBox="1"/>
          <p:nvPr/>
        </p:nvSpPr>
        <p:spPr>
          <a:xfrm>
            <a:off x="8302543" y="2685321"/>
            <a:ext cx="397565" cy="369332"/>
          </a:xfrm>
          <a:prstGeom prst="rect">
            <a:avLst/>
          </a:prstGeom>
          <a:noFill/>
        </p:spPr>
        <p:txBody>
          <a:bodyPr wrap="square" rtlCol="0">
            <a:spAutoFit/>
          </a:bodyPr>
          <a:lstStyle/>
          <a:p>
            <a:r>
              <a:rPr lang="fr-FR" dirty="0"/>
              <a:t>3</a:t>
            </a:r>
          </a:p>
        </p:txBody>
      </p:sp>
      <p:sp>
        <p:nvSpPr>
          <p:cNvPr id="28" name="TextBox 27">
            <a:extLst>
              <a:ext uri="{FF2B5EF4-FFF2-40B4-BE49-F238E27FC236}">
                <a16:creationId xmlns:a16="http://schemas.microsoft.com/office/drawing/2014/main" id="{AD9FE6F6-5330-4713-B372-0D81615700F0}"/>
              </a:ext>
            </a:extLst>
          </p:cNvPr>
          <p:cNvSpPr txBox="1"/>
          <p:nvPr/>
        </p:nvSpPr>
        <p:spPr>
          <a:xfrm>
            <a:off x="6629346" y="3214073"/>
            <a:ext cx="397565" cy="369332"/>
          </a:xfrm>
          <a:prstGeom prst="rect">
            <a:avLst/>
          </a:prstGeom>
          <a:noFill/>
        </p:spPr>
        <p:txBody>
          <a:bodyPr wrap="square" rtlCol="0">
            <a:spAutoFit/>
          </a:bodyPr>
          <a:lstStyle/>
          <a:p>
            <a:r>
              <a:rPr lang="fr-FR" dirty="0"/>
              <a:t>0</a:t>
            </a:r>
          </a:p>
        </p:txBody>
      </p:sp>
      <p:sp>
        <p:nvSpPr>
          <p:cNvPr id="30" name="TextBox 29">
            <a:extLst>
              <a:ext uri="{FF2B5EF4-FFF2-40B4-BE49-F238E27FC236}">
                <a16:creationId xmlns:a16="http://schemas.microsoft.com/office/drawing/2014/main" id="{40CCC3BC-CE6C-44A2-B25A-F72A410EC2E3}"/>
              </a:ext>
            </a:extLst>
          </p:cNvPr>
          <p:cNvSpPr txBox="1"/>
          <p:nvPr/>
        </p:nvSpPr>
        <p:spPr>
          <a:xfrm>
            <a:off x="7849925" y="3214073"/>
            <a:ext cx="397565" cy="369332"/>
          </a:xfrm>
          <a:prstGeom prst="rect">
            <a:avLst/>
          </a:prstGeom>
          <a:noFill/>
        </p:spPr>
        <p:txBody>
          <a:bodyPr wrap="square" rtlCol="0">
            <a:spAutoFit/>
          </a:bodyPr>
          <a:lstStyle/>
          <a:p>
            <a:r>
              <a:rPr lang="fr-FR" dirty="0"/>
              <a:t>2</a:t>
            </a:r>
          </a:p>
        </p:txBody>
      </p:sp>
      <p:sp>
        <p:nvSpPr>
          <p:cNvPr id="31" name="TextBox 30">
            <a:extLst>
              <a:ext uri="{FF2B5EF4-FFF2-40B4-BE49-F238E27FC236}">
                <a16:creationId xmlns:a16="http://schemas.microsoft.com/office/drawing/2014/main" id="{87336ADF-B257-403D-9556-1CFA388C6003}"/>
              </a:ext>
            </a:extLst>
          </p:cNvPr>
          <p:cNvSpPr txBox="1"/>
          <p:nvPr/>
        </p:nvSpPr>
        <p:spPr>
          <a:xfrm>
            <a:off x="8283935" y="3214073"/>
            <a:ext cx="397565" cy="369332"/>
          </a:xfrm>
          <a:prstGeom prst="rect">
            <a:avLst/>
          </a:prstGeom>
          <a:noFill/>
        </p:spPr>
        <p:txBody>
          <a:bodyPr wrap="square" rtlCol="0">
            <a:spAutoFit/>
          </a:bodyPr>
          <a:lstStyle/>
          <a:p>
            <a:r>
              <a:rPr lang="fr-FR" dirty="0"/>
              <a:t>3</a:t>
            </a:r>
          </a:p>
        </p:txBody>
      </p:sp>
      <p:sp>
        <p:nvSpPr>
          <p:cNvPr id="32" name="TextBox 31">
            <a:extLst>
              <a:ext uri="{FF2B5EF4-FFF2-40B4-BE49-F238E27FC236}">
                <a16:creationId xmlns:a16="http://schemas.microsoft.com/office/drawing/2014/main" id="{021891FE-DCA9-4438-8F9C-63120EB7434B}"/>
              </a:ext>
            </a:extLst>
          </p:cNvPr>
          <p:cNvSpPr txBox="1"/>
          <p:nvPr/>
        </p:nvSpPr>
        <p:spPr>
          <a:xfrm>
            <a:off x="7032048" y="3214073"/>
            <a:ext cx="397565" cy="369332"/>
          </a:xfrm>
          <a:prstGeom prst="rect">
            <a:avLst/>
          </a:prstGeom>
          <a:noFill/>
        </p:spPr>
        <p:txBody>
          <a:bodyPr wrap="square" rtlCol="0">
            <a:spAutoFit/>
          </a:bodyPr>
          <a:lstStyle/>
          <a:p>
            <a:r>
              <a:rPr lang="fr-FR" dirty="0"/>
              <a:t>0</a:t>
            </a:r>
          </a:p>
        </p:txBody>
      </p:sp>
      <p:sp>
        <p:nvSpPr>
          <p:cNvPr id="33" name="TextBox 32">
            <a:extLst>
              <a:ext uri="{FF2B5EF4-FFF2-40B4-BE49-F238E27FC236}">
                <a16:creationId xmlns:a16="http://schemas.microsoft.com/office/drawing/2014/main" id="{4D66AF88-4FB8-4534-8137-D53CAB3D0EDB}"/>
              </a:ext>
            </a:extLst>
          </p:cNvPr>
          <p:cNvSpPr txBox="1"/>
          <p:nvPr/>
        </p:nvSpPr>
        <p:spPr>
          <a:xfrm>
            <a:off x="7447892" y="3214073"/>
            <a:ext cx="397565" cy="369332"/>
          </a:xfrm>
          <a:prstGeom prst="rect">
            <a:avLst/>
          </a:prstGeom>
          <a:noFill/>
        </p:spPr>
        <p:txBody>
          <a:bodyPr wrap="square" rtlCol="0">
            <a:spAutoFit/>
          </a:bodyPr>
          <a:lstStyle/>
          <a:p>
            <a:r>
              <a:rPr lang="fr-FR" dirty="0"/>
              <a:t>1</a:t>
            </a:r>
          </a:p>
        </p:txBody>
      </p:sp>
      <mc:AlternateContent xmlns:mc="http://schemas.openxmlformats.org/markup-compatibility/2006">
        <mc:Choice xmlns:a14="http://schemas.microsoft.com/office/drawing/2010/main" Requires="a14">
          <p:sp>
            <p:nvSpPr>
              <p:cNvPr id="34" name="TextBox 33">
                <a:extLst>
                  <a:ext uri="{FF2B5EF4-FFF2-40B4-BE49-F238E27FC236}">
                    <a16:creationId xmlns:a16="http://schemas.microsoft.com/office/drawing/2014/main" id="{559BF81F-9D61-4B62-8C03-965F63F1E04A}"/>
                  </a:ext>
                </a:extLst>
              </p:cNvPr>
              <p:cNvSpPr txBox="1"/>
              <p:nvPr/>
            </p:nvSpPr>
            <p:spPr>
              <a:xfrm>
                <a:off x="4483044" y="3762502"/>
                <a:ext cx="4998555" cy="369332"/>
              </a:xfrm>
              <a:prstGeom prst="rect">
                <a:avLst/>
              </a:prstGeom>
              <a:noFill/>
            </p:spPr>
            <p:txBody>
              <a:bodyPr wrap="square" rtlCol="0">
                <a:spAutoFit/>
              </a:bodyPr>
              <a:lstStyle/>
              <a:p>
                <a:r>
                  <a:rPr lang="fr-FR" dirty="0"/>
                  <a:t>Donc </a:t>
                </a:r>
                <a14:m>
                  <m:oMath xmlns:m="http://schemas.openxmlformats.org/officeDocument/2006/math">
                    <m:r>
                      <a:rPr lang="fr-FR" i="1" dirty="0" smtClean="0">
                        <a:latin typeface="Cambria Math" panose="02040503050406030204" pitchFamily="18" charset="0"/>
                      </a:rPr>
                      <m:t>12,3 </m:t>
                    </m:r>
                    <m:r>
                      <a:rPr lang="fr-FR" i="1" dirty="0" smtClean="0">
                        <a:latin typeface="Cambria Math" panose="02040503050406030204" pitchFamily="18" charset="0"/>
                      </a:rPr>
                      <m:t>𝑚</m:t>
                    </m:r>
                    <m:r>
                      <a:rPr lang="fr-FR" b="0" i="1" dirty="0" smtClean="0">
                        <a:latin typeface="Cambria Math" panose="02040503050406030204" pitchFamily="18" charset="0"/>
                      </a:rPr>
                      <m:t>𝐿</m:t>
                    </m:r>
                    <m:r>
                      <a:rPr lang="fr-FR" b="0" i="1" dirty="0" smtClean="0">
                        <a:latin typeface="Cambria Math" panose="02040503050406030204" pitchFamily="18" charset="0"/>
                      </a:rPr>
                      <m:t>=0,0123 </m:t>
                    </m:r>
                    <m:r>
                      <a:rPr lang="fr-FR" b="0" i="1" dirty="0" smtClean="0">
                        <a:latin typeface="Cambria Math" panose="02040503050406030204" pitchFamily="18" charset="0"/>
                      </a:rPr>
                      <m:t>𝑑</m:t>
                    </m:r>
                    <m:sSup>
                      <m:sSupPr>
                        <m:ctrlPr>
                          <a:rPr lang="fr-FR" b="0" i="1" dirty="0" smtClean="0">
                            <a:latin typeface="Cambria Math" panose="02040503050406030204" pitchFamily="18" charset="0"/>
                          </a:rPr>
                        </m:ctrlPr>
                      </m:sSupPr>
                      <m:e>
                        <m:r>
                          <a:rPr lang="fr-FR" b="0" i="1" dirty="0" smtClean="0">
                            <a:latin typeface="Cambria Math" panose="02040503050406030204" pitchFamily="18" charset="0"/>
                          </a:rPr>
                          <m:t>𝑚</m:t>
                        </m:r>
                      </m:e>
                      <m:sup>
                        <m:r>
                          <a:rPr lang="fr-FR" b="0" i="1" dirty="0" smtClean="0">
                            <a:latin typeface="Cambria Math" panose="02040503050406030204" pitchFamily="18" charset="0"/>
                          </a:rPr>
                          <m:t>3</m:t>
                        </m:r>
                      </m:sup>
                    </m:sSup>
                  </m:oMath>
                </a14:m>
                <a:endParaRPr lang="fr-FR" dirty="0"/>
              </a:p>
            </p:txBody>
          </p:sp>
        </mc:Choice>
        <mc:Fallback>
          <p:sp>
            <p:nvSpPr>
              <p:cNvPr id="34" name="TextBox 33">
                <a:extLst>
                  <a:ext uri="{FF2B5EF4-FFF2-40B4-BE49-F238E27FC236}">
                    <a16:creationId xmlns:a16="http://schemas.microsoft.com/office/drawing/2014/main" id="{559BF81F-9D61-4B62-8C03-965F63F1E04A}"/>
                  </a:ext>
                </a:extLst>
              </p:cNvPr>
              <p:cNvSpPr txBox="1">
                <a:spLocks noRot="1" noChangeAspect="1" noMove="1" noResize="1" noEditPoints="1" noAdjustHandles="1" noChangeArrowheads="1" noChangeShapeType="1" noTextEdit="1"/>
              </p:cNvSpPr>
              <p:nvPr/>
            </p:nvSpPr>
            <p:spPr>
              <a:xfrm>
                <a:off x="4483044" y="3762502"/>
                <a:ext cx="4998555" cy="369332"/>
              </a:xfrm>
              <a:prstGeom prst="rect">
                <a:avLst/>
              </a:prstGeom>
              <a:blipFill>
                <a:blip r:embed="rId3"/>
                <a:stretch>
                  <a:fillRect l="-976" t="-8197" b="-24590"/>
                </a:stretch>
              </a:blipFill>
            </p:spPr>
            <p:txBody>
              <a:bodyPr/>
              <a:lstStyle/>
              <a:p>
                <a:r>
                  <a:rPr lang="fr-FR">
                    <a:noFill/>
                  </a:rPr>
                  <a:t> </a:t>
                </a:r>
              </a:p>
            </p:txBody>
          </p:sp>
        </mc:Fallback>
      </mc:AlternateContent>
      <p:sp>
        <p:nvSpPr>
          <p:cNvPr id="29" name="TextBox 28">
            <a:extLst>
              <a:ext uri="{FF2B5EF4-FFF2-40B4-BE49-F238E27FC236}">
                <a16:creationId xmlns:a16="http://schemas.microsoft.com/office/drawing/2014/main" id="{1C37F977-D990-4E34-8F14-6079A9878FDE}"/>
              </a:ext>
            </a:extLst>
          </p:cNvPr>
          <p:cNvSpPr txBox="1"/>
          <p:nvPr/>
        </p:nvSpPr>
        <p:spPr>
          <a:xfrm>
            <a:off x="6866007" y="3215677"/>
            <a:ext cx="251846" cy="369332"/>
          </a:xfrm>
          <a:prstGeom prst="rect">
            <a:avLst/>
          </a:prstGeom>
          <a:noFill/>
        </p:spPr>
        <p:txBody>
          <a:bodyPr wrap="square" rtlCol="0">
            <a:spAutoFit/>
          </a:bodyPr>
          <a:lstStyle/>
          <a:p>
            <a:r>
              <a:rPr lang="fr-FR" b="1" dirty="0"/>
              <a:t>,</a:t>
            </a:r>
          </a:p>
        </p:txBody>
      </p:sp>
    </p:spTree>
    <p:extLst>
      <p:ext uri="{BB962C8B-B14F-4D97-AF65-F5344CB8AC3E}">
        <p14:creationId xmlns:p14="http://schemas.microsoft.com/office/powerpoint/2010/main" val="3391991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79C3BC0-BF6F-4124-B535-5BE95252CDB1}"/>
              </a:ext>
            </a:extLst>
          </p:cNvPr>
          <p:cNvPicPr>
            <a:picLocks noChangeAspect="1"/>
          </p:cNvPicPr>
          <p:nvPr/>
        </p:nvPicPr>
        <p:blipFill>
          <a:blip r:embed="rId2"/>
          <a:stretch>
            <a:fillRect/>
          </a:stretch>
        </p:blipFill>
        <p:spPr>
          <a:xfrm>
            <a:off x="718599" y="517898"/>
            <a:ext cx="8763000" cy="1255644"/>
          </a:xfrm>
          <a:prstGeom prst="rect">
            <a:avLst/>
          </a:prstGeom>
        </p:spPr>
      </p:pic>
      <p:sp>
        <p:nvSpPr>
          <p:cNvPr id="3" name="TextBox 2">
            <a:extLst>
              <a:ext uri="{FF2B5EF4-FFF2-40B4-BE49-F238E27FC236}">
                <a16:creationId xmlns:a16="http://schemas.microsoft.com/office/drawing/2014/main" id="{B924B398-75B5-40C9-AB08-5525AEDCC005}"/>
              </a:ext>
            </a:extLst>
          </p:cNvPr>
          <p:cNvSpPr txBox="1"/>
          <p:nvPr/>
        </p:nvSpPr>
        <p:spPr>
          <a:xfrm>
            <a:off x="718599" y="118633"/>
            <a:ext cx="7528891" cy="369332"/>
          </a:xfrm>
          <a:prstGeom prst="rect">
            <a:avLst/>
          </a:prstGeom>
          <a:noFill/>
        </p:spPr>
        <p:txBody>
          <a:bodyPr wrap="square" rtlCol="0">
            <a:spAutoFit/>
          </a:bodyPr>
          <a:lstStyle/>
          <a:p>
            <a:r>
              <a:rPr lang="fr-FR" dirty="0"/>
              <a:t>Lorsque l’on convertit des volumes, le tableau de conversion est le suivant : </a:t>
            </a:r>
          </a:p>
        </p:txBody>
      </p:sp>
      <p:sp>
        <p:nvSpPr>
          <p:cNvPr id="4" name="TextBox 3">
            <a:extLst>
              <a:ext uri="{FF2B5EF4-FFF2-40B4-BE49-F238E27FC236}">
                <a16:creationId xmlns:a16="http://schemas.microsoft.com/office/drawing/2014/main" id="{B662E63D-D6B9-44EC-896B-A591A3DC11D9}"/>
              </a:ext>
            </a:extLst>
          </p:cNvPr>
          <p:cNvSpPr txBox="1"/>
          <p:nvPr/>
        </p:nvSpPr>
        <p:spPr>
          <a:xfrm>
            <a:off x="6647291" y="887639"/>
            <a:ext cx="318052" cy="307777"/>
          </a:xfrm>
          <a:prstGeom prst="rect">
            <a:avLst/>
          </a:prstGeom>
          <a:noFill/>
        </p:spPr>
        <p:txBody>
          <a:bodyPr wrap="square" rtlCol="0">
            <a:spAutoFit/>
          </a:bodyPr>
          <a:lstStyle/>
          <a:p>
            <a:r>
              <a:rPr lang="fr-FR" sz="1400" dirty="0"/>
              <a:t>L</a:t>
            </a:r>
          </a:p>
        </p:txBody>
      </p:sp>
      <p:sp>
        <p:nvSpPr>
          <p:cNvPr id="5" name="TextBox 4">
            <a:extLst>
              <a:ext uri="{FF2B5EF4-FFF2-40B4-BE49-F238E27FC236}">
                <a16:creationId xmlns:a16="http://schemas.microsoft.com/office/drawing/2014/main" id="{78E20BF2-2CDE-4CC5-90DE-5573EC449D64}"/>
              </a:ext>
            </a:extLst>
          </p:cNvPr>
          <p:cNvSpPr txBox="1"/>
          <p:nvPr/>
        </p:nvSpPr>
        <p:spPr>
          <a:xfrm>
            <a:off x="6965343" y="887638"/>
            <a:ext cx="463826" cy="307777"/>
          </a:xfrm>
          <a:prstGeom prst="rect">
            <a:avLst/>
          </a:prstGeom>
          <a:noFill/>
        </p:spPr>
        <p:txBody>
          <a:bodyPr wrap="square" rtlCol="0">
            <a:spAutoFit/>
          </a:bodyPr>
          <a:lstStyle/>
          <a:p>
            <a:r>
              <a:rPr lang="fr-FR" sz="1400" dirty="0" err="1"/>
              <a:t>dL</a:t>
            </a:r>
            <a:endParaRPr lang="fr-FR" sz="1400" dirty="0"/>
          </a:p>
        </p:txBody>
      </p:sp>
      <p:sp>
        <p:nvSpPr>
          <p:cNvPr id="6" name="TextBox 5">
            <a:extLst>
              <a:ext uri="{FF2B5EF4-FFF2-40B4-BE49-F238E27FC236}">
                <a16:creationId xmlns:a16="http://schemas.microsoft.com/office/drawing/2014/main" id="{E6B3E24B-4BF9-4F7D-A4A7-6EC480C73063}"/>
              </a:ext>
            </a:extLst>
          </p:cNvPr>
          <p:cNvSpPr txBox="1"/>
          <p:nvPr/>
        </p:nvSpPr>
        <p:spPr>
          <a:xfrm>
            <a:off x="7396039" y="884532"/>
            <a:ext cx="463826" cy="307777"/>
          </a:xfrm>
          <a:prstGeom prst="rect">
            <a:avLst/>
          </a:prstGeom>
          <a:noFill/>
        </p:spPr>
        <p:txBody>
          <a:bodyPr wrap="square" rtlCol="0">
            <a:spAutoFit/>
          </a:bodyPr>
          <a:lstStyle/>
          <a:p>
            <a:r>
              <a:rPr lang="fr-FR" sz="1400" dirty="0" err="1"/>
              <a:t>cL</a:t>
            </a:r>
            <a:endParaRPr lang="fr-FR" sz="1400" dirty="0"/>
          </a:p>
        </p:txBody>
      </p:sp>
      <p:sp>
        <p:nvSpPr>
          <p:cNvPr id="7" name="TextBox 6">
            <a:extLst>
              <a:ext uri="{FF2B5EF4-FFF2-40B4-BE49-F238E27FC236}">
                <a16:creationId xmlns:a16="http://schemas.microsoft.com/office/drawing/2014/main" id="{6E3884FC-4F2E-4D38-8F96-21952A2C8EE5}"/>
              </a:ext>
            </a:extLst>
          </p:cNvPr>
          <p:cNvSpPr txBox="1"/>
          <p:nvPr/>
        </p:nvSpPr>
        <p:spPr>
          <a:xfrm>
            <a:off x="7820109" y="884532"/>
            <a:ext cx="463826" cy="307777"/>
          </a:xfrm>
          <a:prstGeom prst="rect">
            <a:avLst/>
          </a:prstGeom>
          <a:noFill/>
        </p:spPr>
        <p:txBody>
          <a:bodyPr wrap="square" rtlCol="0">
            <a:spAutoFit/>
          </a:bodyPr>
          <a:lstStyle/>
          <a:p>
            <a:r>
              <a:rPr lang="fr-FR" sz="1400" dirty="0" err="1"/>
              <a:t>mL</a:t>
            </a:r>
            <a:endParaRPr lang="fr-FR" sz="1400" dirty="0"/>
          </a:p>
        </p:txBody>
      </p:sp>
      <p:grpSp>
        <p:nvGrpSpPr>
          <p:cNvPr id="8" name="Group 7">
            <a:extLst>
              <a:ext uri="{FF2B5EF4-FFF2-40B4-BE49-F238E27FC236}">
                <a16:creationId xmlns:a16="http://schemas.microsoft.com/office/drawing/2014/main" id="{AE17B288-484B-42A1-B7AA-EAE662659BEF}"/>
              </a:ext>
            </a:extLst>
          </p:cNvPr>
          <p:cNvGrpSpPr/>
          <p:nvPr/>
        </p:nvGrpSpPr>
        <p:grpSpPr>
          <a:xfrm>
            <a:off x="718599" y="1970021"/>
            <a:ext cx="8763000" cy="1255644"/>
            <a:chOff x="810039" y="4125437"/>
            <a:chExt cx="8763000" cy="1255644"/>
          </a:xfrm>
        </p:grpSpPr>
        <p:pic>
          <p:nvPicPr>
            <p:cNvPr id="9" name="Picture 8">
              <a:extLst>
                <a:ext uri="{FF2B5EF4-FFF2-40B4-BE49-F238E27FC236}">
                  <a16:creationId xmlns:a16="http://schemas.microsoft.com/office/drawing/2014/main" id="{B305534C-FA0F-43EC-A54D-062B659DB511}"/>
                </a:ext>
              </a:extLst>
            </p:cNvPr>
            <p:cNvPicPr>
              <a:picLocks noChangeAspect="1"/>
            </p:cNvPicPr>
            <p:nvPr/>
          </p:nvPicPr>
          <p:blipFill>
            <a:blip r:embed="rId2"/>
            <a:stretch>
              <a:fillRect/>
            </a:stretch>
          </p:blipFill>
          <p:spPr>
            <a:xfrm>
              <a:off x="810039" y="4125437"/>
              <a:ext cx="8763000" cy="1255644"/>
            </a:xfrm>
            <a:prstGeom prst="rect">
              <a:avLst/>
            </a:prstGeom>
          </p:spPr>
        </p:pic>
        <p:sp>
          <p:nvSpPr>
            <p:cNvPr id="10" name="TextBox 9">
              <a:extLst>
                <a:ext uri="{FF2B5EF4-FFF2-40B4-BE49-F238E27FC236}">
                  <a16:creationId xmlns:a16="http://schemas.microsoft.com/office/drawing/2014/main" id="{CD732E89-FE40-4801-B331-C03537737953}"/>
                </a:ext>
              </a:extLst>
            </p:cNvPr>
            <p:cNvSpPr txBox="1"/>
            <p:nvPr/>
          </p:nvSpPr>
          <p:spPr>
            <a:xfrm>
              <a:off x="6738731" y="4495178"/>
              <a:ext cx="318052" cy="307777"/>
            </a:xfrm>
            <a:prstGeom prst="rect">
              <a:avLst/>
            </a:prstGeom>
            <a:noFill/>
          </p:spPr>
          <p:txBody>
            <a:bodyPr wrap="square" rtlCol="0">
              <a:spAutoFit/>
            </a:bodyPr>
            <a:lstStyle/>
            <a:p>
              <a:r>
                <a:rPr lang="fr-FR" sz="1400" dirty="0"/>
                <a:t>L</a:t>
              </a:r>
            </a:p>
          </p:txBody>
        </p:sp>
        <p:sp>
          <p:nvSpPr>
            <p:cNvPr id="11" name="TextBox 10">
              <a:extLst>
                <a:ext uri="{FF2B5EF4-FFF2-40B4-BE49-F238E27FC236}">
                  <a16:creationId xmlns:a16="http://schemas.microsoft.com/office/drawing/2014/main" id="{1D1A91ED-C32A-412E-8525-141B832F1062}"/>
                </a:ext>
              </a:extLst>
            </p:cNvPr>
            <p:cNvSpPr txBox="1"/>
            <p:nvPr/>
          </p:nvSpPr>
          <p:spPr>
            <a:xfrm>
              <a:off x="7056783" y="4495177"/>
              <a:ext cx="463826" cy="307777"/>
            </a:xfrm>
            <a:prstGeom prst="rect">
              <a:avLst/>
            </a:prstGeom>
            <a:noFill/>
          </p:spPr>
          <p:txBody>
            <a:bodyPr wrap="square" rtlCol="0">
              <a:spAutoFit/>
            </a:bodyPr>
            <a:lstStyle/>
            <a:p>
              <a:r>
                <a:rPr lang="fr-FR" sz="1400" dirty="0" err="1"/>
                <a:t>dL</a:t>
              </a:r>
              <a:endParaRPr lang="fr-FR" sz="1400" dirty="0"/>
            </a:p>
          </p:txBody>
        </p:sp>
        <p:sp>
          <p:nvSpPr>
            <p:cNvPr id="12" name="TextBox 11">
              <a:extLst>
                <a:ext uri="{FF2B5EF4-FFF2-40B4-BE49-F238E27FC236}">
                  <a16:creationId xmlns:a16="http://schemas.microsoft.com/office/drawing/2014/main" id="{8E76755C-E0E6-4333-88E7-C59BC3AA4B56}"/>
                </a:ext>
              </a:extLst>
            </p:cNvPr>
            <p:cNvSpPr txBox="1"/>
            <p:nvPr/>
          </p:nvSpPr>
          <p:spPr>
            <a:xfrm>
              <a:off x="7487479" y="4492071"/>
              <a:ext cx="463826" cy="307777"/>
            </a:xfrm>
            <a:prstGeom prst="rect">
              <a:avLst/>
            </a:prstGeom>
            <a:noFill/>
          </p:spPr>
          <p:txBody>
            <a:bodyPr wrap="square" rtlCol="0">
              <a:spAutoFit/>
            </a:bodyPr>
            <a:lstStyle/>
            <a:p>
              <a:r>
                <a:rPr lang="fr-FR" sz="1400" dirty="0" err="1"/>
                <a:t>cL</a:t>
              </a:r>
              <a:endParaRPr lang="fr-FR" sz="1400" dirty="0"/>
            </a:p>
          </p:txBody>
        </p:sp>
        <p:sp>
          <p:nvSpPr>
            <p:cNvPr id="13" name="TextBox 12">
              <a:extLst>
                <a:ext uri="{FF2B5EF4-FFF2-40B4-BE49-F238E27FC236}">
                  <a16:creationId xmlns:a16="http://schemas.microsoft.com/office/drawing/2014/main" id="{CC1CC217-A43A-4CD4-B20B-798373C44122}"/>
                </a:ext>
              </a:extLst>
            </p:cNvPr>
            <p:cNvSpPr txBox="1"/>
            <p:nvPr/>
          </p:nvSpPr>
          <p:spPr>
            <a:xfrm>
              <a:off x="7911549" y="4492071"/>
              <a:ext cx="463826" cy="307777"/>
            </a:xfrm>
            <a:prstGeom prst="rect">
              <a:avLst/>
            </a:prstGeom>
            <a:noFill/>
          </p:spPr>
          <p:txBody>
            <a:bodyPr wrap="square" rtlCol="0">
              <a:spAutoFit/>
            </a:bodyPr>
            <a:lstStyle/>
            <a:p>
              <a:r>
                <a:rPr lang="fr-FR" sz="1400" dirty="0" err="1"/>
                <a:t>mL</a:t>
              </a:r>
              <a:endParaRPr lang="fr-FR" sz="1400" dirty="0"/>
            </a:p>
          </p:txBody>
        </p:sp>
      </p:grpSp>
      <p:sp>
        <p:nvSpPr>
          <p:cNvPr id="14" name="TextBox 13">
            <a:extLst>
              <a:ext uri="{FF2B5EF4-FFF2-40B4-BE49-F238E27FC236}">
                <a16:creationId xmlns:a16="http://schemas.microsoft.com/office/drawing/2014/main" id="{7B365AFE-893E-473F-92FB-5C04613AE570}"/>
              </a:ext>
            </a:extLst>
          </p:cNvPr>
          <p:cNvSpPr txBox="1"/>
          <p:nvPr/>
        </p:nvSpPr>
        <p:spPr>
          <a:xfrm>
            <a:off x="7429169" y="2692880"/>
            <a:ext cx="397565" cy="369332"/>
          </a:xfrm>
          <a:prstGeom prst="rect">
            <a:avLst/>
          </a:prstGeom>
          <a:noFill/>
        </p:spPr>
        <p:txBody>
          <a:bodyPr wrap="square" rtlCol="0">
            <a:spAutoFit/>
          </a:bodyPr>
          <a:lstStyle/>
          <a:p>
            <a:r>
              <a:rPr lang="fr-FR" dirty="0"/>
              <a:t>5</a:t>
            </a:r>
          </a:p>
        </p:txBody>
      </p:sp>
      <p:pic>
        <p:nvPicPr>
          <p:cNvPr id="18" name="Picture 17">
            <a:extLst>
              <a:ext uri="{FF2B5EF4-FFF2-40B4-BE49-F238E27FC236}">
                <a16:creationId xmlns:a16="http://schemas.microsoft.com/office/drawing/2014/main" id="{811596C1-365B-4595-8A2F-D2BABE9C5826}"/>
              </a:ext>
            </a:extLst>
          </p:cNvPr>
          <p:cNvPicPr>
            <a:picLocks noChangeAspect="1"/>
          </p:cNvPicPr>
          <p:nvPr/>
        </p:nvPicPr>
        <p:blipFill rotWithShape="1">
          <a:blip r:embed="rId2"/>
          <a:srcRect t="48335" b="-1"/>
          <a:stretch/>
        </p:blipFill>
        <p:spPr>
          <a:xfrm>
            <a:off x="718599" y="3113767"/>
            <a:ext cx="8763000" cy="648735"/>
          </a:xfrm>
          <a:prstGeom prst="rect">
            <a:avLst/>
          </a:prstGeom>
        </p:spPr>
      </p:pic>
      <p:sp>
        <p:nvSpPr>
          <p:cNvPr id="25" name="TextBox 24">
            <a:extLst>
              <a:ext uri="{FF2B5EF4-FFF2-40B4-BE49-F238E27FC236}">
                <a16:creationId xmlns:a16="http://schemas.microsoft.com/office/drawing/2014/main" id="{BBC3E70B-7817-4DAB-B2AF-8C87A8A678B5}"/>
              </a:ext>
            </a:extLst>
          </p:cNvPr>
          <p:cNvSpPr txBox="1"/>
          <p:nvPr/>
        </p:nvSpPr>
        <p:spPr>
          <a:xfrm>
            <a:off x="8119995" y="2698088"/>
            <a:ext cx="251846" cy="369332"/>
          </a:xfrm>
          <a:prstGeom prst="rect">
            <a:avLst/>
          </a:prstGeom>
          <a:noFill/>
        </p:spPr>
        <p:txBody>
          <a:bodyPr wrap="square" rtlCol="0">
            <a:spAutoFit/>
          </a:bodyPr>
          <a:lstStyle/>
          <a:p>
            <a:r>
              <a:rPr lang="fr-FR" b="1" dirty="0"/>
              <a:t>,</a:t>
            </a:r>
          </a:p>
        </p:txBody>
      </p:sp>
      <p:sp>
        <p:nvSpPr>
          <p:cNvPr id="26" name="TextBox 25">
            <a:extLst>
              <a:ext uri="{FF2B5EF4-FFF2-40B4-BE49-F238E27FC236}">
                <a16:creationId xmlns:a16="http://schemas.microsoft.com/office/drawing/2014/main" id="{D65EFD0C-D13C-4E43-ACFD-BA6FDFCD6D6C}"/>
              </a:ext>
            </a:extLst>
          </p:cNvPr>
          <p:cNvSpPr txBox="1"/>
          <p:nvPr/>
        </p:nvSpPr>
        <p:spPr>
          <a:xfrm>
            <a:off x="7849925" y="2692880"/>
            <a:ext cx="397565" cy="369332"/>
          </a:xfrm>
          <a:prstGeom prst="rect">
            <a:avLst/>
          </a:prstGeom>
          <a:noFill/>
        </p:spPr>
        <p:txBody>
          <a:bodyPr wrap="square" rtlCol="0">
            <a:spAutoFit/>
          </a:bodyPr>
          <a:lstStyle/>
          <a:p>
            <a:r>
              <a:rPr lang="fr-FR" dirty="0"/>
              <a:t>6</a:t>
            </a:r>
          </a:p>
        </p:txBody>
      </p:sp>
      <p:sp>
        <p:nvSpPr>
          <p:cNvPr id="27" name="TextBox 26">
            <a:extLst>
              <a:ext uri="{FF2B5EF4-FFF2-40B4-BE49-F238E27FC236}">
                <a16:creationId xmlns:a16="http://schemas.microsoft.com/office/drawing/2014/main" id="{24E343DC-5C59-449F-B2D3-9B57C32F077B}"/>
              </a:ext>
            </a:extLst>
          </p:cNvPr>
          <p:cNvSpPr txBox="1"/>
          <p:nvPr/>
        </p:nvSpPr>
        <p:spPr>
          <a:xfrm>
            <a:off x="8302543" y="2685321"/>
            <a:ext cx="397565" cy="369332"/>
          </a:xfrm>
          <a:prstGeom prst="rect">
            <a:avLst/>
          </a:prstGeom>
          <a:noFill/>
        </p:spPr>
        <p:txBody>
          <a:bodyPr wrap="square" rtlCol="0">
            <a:spAutoFit/>
          </a:bodyPr>
          <a:lstStyle/>
          <a:p>
            <a:r>
              <a:rPr lang="fr-FR" dirty="0"/>
              <a:t>7</a:t>
            </a:r>
          </a:p>
        </p:txBody>
      </p:sp>
      <p:sp>
        <p:nvSpPr>
          <p:cNvPr id="28" name="TextBox 27">
            <a:extLst>
              <a:ext uri="{FF2B5EF4-FFF2-40B4-BE49-F238E27FC236}">
                <a16:creationId xmlns:a16="http://schemas.microsoft.com/office/drawing/2014/main" id="{AD9FE6F6-5330-4713-B372-0D81615700F0}"/>
              </a:ext>
            </a:extLst>
          </p:cNvPr>
          <p:cNvSpPr txBox="1"/>
          <p:nvPr/>
        </p:nvSpPr>
        <p:spPr>
          <a:xfrm>
            <a:off x="6629346" y="3214073"/>
            <a:ext cx="397565" cy="369332"/>
          </a:xfrm>
          <a:prstGeom prst="rect">
            <a:avLst/>
          </a:prstGeom>
          <a:noFill/>
        </p:spPr>
        <p:txBody>
          <a:bodyPr wrap="square" rtlCol="0">
            <a:spAutoFit/>
          </a:bodyPr>
          <a:lstStyle/>
          <a:p>
            <a:r>
              <a:rPr lang="fr-FR" dirty="0"/>
              <a:t>0</a:t>
            </a:r>
          </a:p>
        </p:txBody>
      </p:sp>
      <p:sp>
        <p:nvSpPr>
          <p:cNvPr id="30" name="TextBox 29">
            <a:extLst>
              <a:ext uri="{FF2B5EF4-FFF2-40B4-BE49-F238E27FC236}">
                <a16:creationId xmlns:a16="http://schemas.microsoft.com/office/drawing/2014/main" id="{40CCC3BC-CE6C-44A2-B25A-F72A410EC2E3}"/>
              </a:ext>
            </a:extLst>
          </p:cNvPr>
          <p:cNvSpPr txBox="1"/>
          <p:nvPr/>
        </p:nvSpPr>
        <p:spPr>
          <a:xfrm>
            <a:off x="7849925" y="3214073"/>
            <a:ext cx="397565" cy="369332"/>
          </a:xfrm>
          <a:prstGeom prst="rect">
            <a:avLst/>
          </a:prstGeom>
          <a:noFill/>
        </p:spPr>
        <p:txBody>
          <a:bodyPr wrap="square" rtlCol="0">
            <a:spAutoFit/>
          </a:bodyPr>
          <a:lstStyle/>
          <a:p>
            <a:r>
              <a:rPr lang="fr-FR" dirty="0"/>
              <a:t>6</a:t>
            </a:r>
          </a:p>
        </p:txBody>
      </p:sp>
      <p:sp>
        <p:nvSpPr>
          <p:cNvPr id="31" name="TextBox 30">
            <a:extLst>
              <a:ext uri="{FF2B5EF4-FFF2-40B4-BE49-F238E27FC236}">
                <a16:creationId xmlns:a16="http://schemas.microsoft.com/office/drawing/2014/main" id="{87336ADF-B257-403D-9556-1CFA388C6003}"/>
              </a:ext>
            </a:extLst>
          </p:cNvPr>
          <p:cNvSpPr txBox="1"/>
          <p:nvPr/>
        </p:nvSpPr>
        <p:spPr>
          <a:xfrm>
            <a:off x="8283935" y="3214073"/>
            <a:ext cx="397565" cy="369332"/>
          </a:xfrm>
          <a:prstGeom prst="rect">
            <a:avLst/>
          </a:prstGeom>
          <a:noFill/>
        </p:spPr>
        <p:txBody>
          <a:bodyPr wrap="square" rtlCol="0">
            <a:spAutoFit/>
          </a:bodyPr>
          <a:lstStyle/>
          <a:p>
            <a:r>
              <a:rPr lang="fr-FR" dirty="0"/>
              <a:t>7</a:t>
            </a:r>
          </a:p>
        </p:txBody>
      </p:sp>
      <p:sp>
        <p:nvSpPr>
          <p:cNvPr id="32" name="TextBox 31">
            <a:extLst>
              <a:ext uri="{FF2B5EF4-FFF2-40B4-BE49-F238E27FC236}">
                <a16:creationId xmlns:a16="http://schemas.microsoft.com/office/drawing/2014/main" id="{021891FE-DCA9-4438-8F9C-63120EB7434B}"/>
              </a:ext>
            </a:extLst>
          </p:cNvPr>
          <p:cNvSpPr txBox="1"/>
          <p:nvPr/>
        </p:nvSpPr>
        <p:spPr>
          <a:xfrm>
            <a:off x="7032048" y="3214073"/>
            <a:ext cx="397565" cy="369332"/>
          </a:xfrm>
          <a:prstGeom prst="rect">
            <a:avLst/>
          </a:prstGeom>
          <a:noFill/>
        </p:spPr>
        <p:txBody>
          <a:bodyPr wrap="square" rtlCol="0">
            <a:spAutoFit/>
          </a:bodyPr>
          <a:lstStyle/>
          <a:p>
            <a:r>
              <a:rPr lang="fr-FR" dirty="0"/>
              <a:t>0</a:t>
            </a:r>
          </a:p>
        </p:txBody>
      </p:sp>
      <p:sp>
        <p:nvSpPr>
          <p:cNvPr id="33" name="TextBox 32">
            <a:extLst>
              <a:ext uri="{FF2B5EF4-FFF2-40B4-BE49-F238E27FC236}">
                <a16:creationId xmlns:a16="http://schemas.microsoft.com/office/drawing/2014/main" id="{4D66AF88-4FB8-4534-8137-D53CAB3D0EDB}"/>
              </a:ext>
            </a:extLst>
          </p:cNvPr>
          <p:cNvSpPr txBox="1"/>
          <p:nvPr/>
        </p:nvSpPr>
        <p:spPr>
          <a:xfrm>
            <a:off x="7447892" y="3214073"/>
            <a:ext cx="397565" cy="369332"/>
          </a:xfrm>
          <a:prstGeom prst="rect">
            <a:avLst/>
          </a:prstGeom>
          <a:noFill/>
        </p:spPr>
        <p:txBody>
          <a:bodyPr wrap="square" rtlCol="0">
            <a:spAutoFit/>
          </a:bodyPr>
          <a:lstStyle/>
          <a:p>
            <a:r>
              <a:rPr lang="fr-FR" dirty="0"/>
              <a:t>5</a:t>
            </a:r>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559BF81F-9D61-4B62-8C03-965F63F1E04A}"/>
                  </a:ext>
                </a:extLst>
              </p:cNvPr>
              <p:cNvSpPr txBox="1"/>
              <p:nvPr/>
            </p:nvSpPr>
            <p:spPr>
              <a:xfrm>
                <a:off x="4483044" y="3762502"/>
                <a:ext cx="4998555" cy="369332"/>
              </a:xfrm>
              <a:prstGeom prst="rect">
                <a:avLst/>
              </a:prstGeom>
              <a:noFill/>
            </p:spPr>
            <p:txBody>
              <a:bodyPr wrap="square" rtlCol="0">
                <a:spAutoFit/>
              </a:bodyPr>
              <a:lstStyle/>
              <a:p>
                <a:r>
                  <a:rPr lang="fr-FR" dirty="0"/>
                  <a:t>Donc </a:t>
                </a:r>
                <a14:m>
                  <m:oMath xmlns:m="http://schemas.openxmlformats.org/officeDocument/2006/math">
                    <m:r>
                      <a:rPr lang="fr-FR" i="1" dirty="0">
                        <a:latin typeface="Cambria Math" panose="02040503050406030204" pitchFamily="18" charset="0"/>
                      </a:rPr>
                      <m:t>5</m:t>
                    </m:r>
                    <m:r>
                      <a:rPr lang="fr-FR" b="0" i="1" dirty="0" smtClean="0">
                        <a:latin typeface="Cambria Math" panose="02040503050406030204" pitchFamily="18" charset="0"/>
                      </a:rPr>
                      <m:t>6</m:t>
                    </m:r>
                    <m:r>
                      <a:rPr lang="fr-FR" i="1" dirty="0" smtClean="0">
                        <a:latin typeface="Cambria Math" panose="02040503050406030204" pitchFamily="18" charset="0"/>
                      </a:rPr>
                      <m:t>,</m:t>
                    </m:r>
                    <m:r>
                      <a:rPr lang="fr-FR" b="0" i="1" dirty="0" smtClean="0">
                        <a:latin typeface="Cambria Math" panose="02040503050406030204" pitchFamily="18" charset="0"/>
                      </a:rPr>
                      <m:t>7</m:t>
                    </m:r>
                    <m:r>
                      <a:rPr lang="fr-FR" i="1" dirty="0" smtClean="0">
                        <a:latin typeface="Cambria Math" panose="02040503050406030204" pitchFamily="18" charset="0"/>
                      </a:rPr>
                      <m:t> </m:t>
                    </m:r>
                    <m:r>
                      <a:rPr lang="fr-FR" i="1" dirty="0" smtClean="0">
                        <a:latin typeface="Cambria Math" panose="02040503050406030204" pitchFamily="18" charset="0"/>
                      </a:rPr>
                      <m:t>𝑐</m:t>
                    </m:r>
                    <m:sSup>
                      <m:sSupPr>
                        <m:ctrlPr>
                          <a:rPr lang="fr-FR" b="0" i="1" dirty="0" smtClean="0">
                            <a:latin typeface="Cambria Math" panose="02040503050406030204" pitchFamily="18" charset="0"/>
                          </a:rPr>
                        </m:ctrlPr>
                      </m:sSupPr>
                      <m:e>
                        <m:r>
                          <a:rPr lang="fr-FR" i="1" dirty="0" smtClean="0">
                            <a:latin typeface="Cambria Math" panose="02040503050406030204" pitchFamily="18" charset="0"/>
                          </a:rPr>
                          <m:t>𝑚</m:t>
                        </m:r>
                      </m:e>
                      <m:sup>
                        <m:r>
                          <a:rPr lang="fr-FR" b="0" i="1" dirty="0" smtClean="0">
                            <a:latin typeface="Cambria Math" panose="02040503050406030204" pitchFamily="18" charset="0"/>
                          </a:rPr>
                          <m:t>3</m:t>
                        </m:r>
                      </m:sup>
                    </m:sSup>
                    <m:r>
                      <a:rPr lang="fr-FR" b="0" i="1" dirty="0" smtClean="0">
                        <a:latin typeface="Cambria Math" panose="02040503050406030204" pitchFamily="18" charset="0"/>
                      </a:rPr>
                      <m:t>=0,0567 </m:t>
                    </m:r>
                    <m:r>
                      <a:rPr lang="fr-FR" b="0" i="1" dirty="0" smtClean="0">
                        <a:latin typeface="Cambria Math" panose="02040503050406030204" pitchFamily="18" charset="0"/>
                      </a:rPr>
                      <m:t>𝑑</m:t>
                    </m:r>
                    <m:sSup>
                      <m:sSupPr>
                        <m:ctrlPr>
                          <a:rPr lang="fr-FR" b="0" i="1" dirty="0" smtClean="0">
                            <a:latin typeface="Cambria Math" panose="02040503050406030204" pitchFamily="18" charset="0"/>
                          </a:rPr>
                        </m:ctrlPr>
                      </m:sSupPr>
                      <m:e>
                        <m:r>
                          <a:rPr lang="fr-FR" b="0" i="1" dirty="0" smtClean="0">
                            <a:latin typeface="Cambria Math" panose="02040503050406030204" pitchFamily="18" charset="0"/>
                          </a:rPr>
                          <m:t>𝑚</m:t>
                        </m:r>
                      </m:e>
                      <m:sup>
                        <m:r>
                          <a:rPr lang="fr-FR" b="0" i="1" dirty="0" smtClean="0">
                            <a:latin typeface="Cambria Math" panose="02040503050406030204" pitchFamily="18" charset="0"/>
                          </a:rPr>
                          <m:t>3</m:t>
                        </m:r>
                      </m:sup>
                    </m:sSup>
                  </m:oMath>
                </a14:m>
                <a:endParaRPr lang="fr-FR" dirty="0"/>
              </a:p>
            </p:txBody>
          </p:sp>
        </mc:Choice>
        <mc:Fallback xmlns="">
          <p:sp>
            <p:nvSpPr>
              <p:cNvPr id="34" name="TextBox 33">
                <a:extLst>
                  <a:ext uri="{FF2B5EF4-FFF2-40B4-BE49-F238E27FC236}">
                    <a16:creationId xmlns:a16="http://schemas.microsoft.com/office/drawing/2014/main" id="{559BF81F-9D61-4B62-8C03-965F63F1E04A}"/>
                  </a:ext>
                </a:extLst>
              </p:cNvPr>
              <p:cNvSpPr txBox="1">
                <a:spLocks noRot="1" noChangeAspect="1" noMove="1" noResize="1" noEditPoints="1" noAdjustHandles="1" noChangeArrowheads="1" noChangeShapeType="1" noTextEdit="1"/>
              </p:cNvSpPr>
              <p:nvPr/>
            </p:nvSpPr>
            <p:spPr>
              <a:xfrm>
                <a:off x="4483044" y="3762502"/>
                <a:ext cx="4998555" cy="369332"/>
              </a:xfrm>
              <a:prstGeom prst="rect">
                <a:avLst/>
              </a:prstGeom>
              <a:blipFill>
                <a:blip r:embed="rId3"/>
                <a:stretch>
                  <a:fillRect l="-976" t="-8197" b="-2459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9D0C9ED3-2807-4082-B38C-A1C9171F20AC}"/>
                  </a:ext>
                </a:extLst>
              </p:cNvPr>
              <p:cNvSpPr txBox="1"/>
              <p:nvPr/>
            </p:nvSpPr>
            <p:spPr>
              <a:xfrm>
                <a:off x="4948614" y="4120242"/>
                <a:ext cx="4998555" cy="369332"/>
              </a:xfrm>
              <a:prstGeom prst="rect">
                <a:avLst/>
              </a:prstGeom>
              <a:noFill/>
            </p:spPr>
            <p:txBody>
              <a:bodyPr wrap="square" rtlCol="0">
                <a:spAutoFit/>
              </a:bodyPr>
              <a:lstStyle/>
              <a:p>
                <a:r>
                  <a:rPr lang="fr-FR" dirty="0"/>
                  <a:t>et </a:t>
                </a:r>
                <a14:m>
                  <m:oMath xmlns:m="http://schemas.openxmlformats.org/officeDocument/2006/math">
                    <m:r>
                      <a:rPr lang="fr-FR" i="1" dirty="0">
                        <a:latin typeface="Cambria Math" panose="02040503050406030204" pitchFamily="18" charset="0"/>
                      </a:rPr>
                      <m:t>5</m:t>
                    </m:r>
                    <m:r>
                      <a:rPr lang="fr-FR" b="0" i="1" dirty="0" smtClean="0">
                        <a:latin typeface="Cambria Math" panose="02040503050406030204" pitchFamily="18" charset="0"/>
                      </a:rPr>
                      <m:t>6</m:t>
                    </m:r>
                    <m:r>
                      <a:rPr lang="fr-FR" i="1" dirty="0" smtClean="0">
                        <a:latin typeface="Cambria Math" panose="02040503050406030204" pitchFamily="18" charset="0"/>
                      </a:rPr>
                      <m:t>,</m:t>
                    </m:r>
                    <m:r>
                      <a:rPr lang="fr-FR" b="0" i="1" dirty="0" smtClean="0">
                        <a:latin typeface="Cambria Math" panose="02040503050406030204" pitchFamily="18" charset="0"/>
                      </a:rPr>
                      <m:t>7</m:t>
                    </m:r>
                    <m:r>
                      <a:rPr lang="fr-FR" i="1" dirty="0" smtClean="0">
                        <a:latin typeface="Cambria Math" panose="02040503050406030204" pitchFamily="18" charset="0"/>
                      </a:rPr>
                      <m:t> </m:t>
                    </m:r>
                    <m:r>
                      <a:rPr lang="fr-FR" i="1" dirty="0" smtClean="0">
                        <a:latin typeface="Cambria Math" panose="02040503050406030204" pitchFamily="18" charset="0"/>
                      </a:rPr>
                      <m:t>𝑐</m:t>
                    </m:r>
                    <m:sSup>
                      <m:sSupPr>
                        <m:ctrlPr>
                          <a:rPr lang="fr-FR" b="0" i="1" dirty="0" smtClean="0">
                            <a:latin typeface="Cambria Math" panose="02040503050406030204" pitchFamily="18" charset="0"/>
                          </a:rPr>
                        </m:ctrlPr>
                      </m:sSupPr>
                      <m:e>
                        <m:r>
                          <a:rPr lang="fr-FR" i="1" dirty="0" smtClean="0">
                            <a:latin typeface="Cambria Math" panose="02040503050406030204" pitchFamily="18" charset="0"/>
                          </a:rPr>
                          <m:t>𝑚</m:t>
                        </m:r>
                      </m:e>
                      <m:sup>
                        <m:r>
                          <a:rPr lang="fr-FR" b="0" i="1" dirty="0" smtClean="0">
                            <a:latin typeface="Cambria Math" panose="02040503050406030204" pitchFamily="18" charset="0"/>
                          </a:rPr>
                          <m:t>3</m:t>
                        </m:r>
                      </m:sup>
                    </m:sSup>
                    <m:r>
                      <a:rPr lang="fr-FR" b="0" i="1" dirty="0" smtClean="0">
                        <a:latin typeface="Cambria Math" panose="02040503050406030204" pitchFamily="18" charset="0"/>
                      </a:rPr>
                      <m:t>=56,7</m:t>
                    </m:r>
                  </m:oMath>
                </a14:m>
                <a:r>
                  <a:rPr lang="fr-FR" dirty="0"/>
                  <a:t> mL</a:t>
                </a:r>
              </a:p>
            </p:txBody>
          </p:sp>
        </mc:Choice>
        <mc:Fallback xmlns="">
          <p:sp>
            <p:nvSpPr>
              <p:cNvPr id="36" name="TextBox 35">
                <a:extLst>
                  <a:ext uri="{FF2B5EF4-FFF2-40B4-BE49-F238E27FC236}">
                    <a16:creationId xmlns:a16="http://schemas.microsoft.com/office/drawing/2014/main" id="{9D0C9ED3-2807-4082-B38C-A1C9171F20AC}"/>
                  </a:ext>
                </a:extLst>
              </p:cNvPr>
              <p:cNvSpPr txBox="1">
                <a:spLocks noRot="1" noChangeAspect="1" noMove="1" noResize="1" noEditPoints="1" noAdjustHandles="1" noChangeArrowheads="1" noChangeShapeType="1" noTextEdit="1"/>
              </p:cNvSpPr>
              <p:nvPr/>
            </p:nvSpPr>
            <p:spPr>
              <a:xfrm>
                <a:off x="4948614" y="4120242"/>
                <a:ext cx="4998555" cy="369332"/>
              </a:xfrm>
              <a:prstGeom prst="rect">
                <a:avLst/>
              </a:prstGeom>
              <a:blipFill>
                <a:blip r:embed="rId4"/>
                <a:stretch>
                  <a:fillRect l="-1098" t="-10000" b="-26667"/>
                </a:stretch>
              </a:blipFill>
            </p:spPr>
            <p:txBody>
              <a:bodyPr/>
              <a:lstStyle/>
              <a:p>
                <a:r>
                  <a:rPr lang="fr-FR">
                    <a:noFill/>
                  </a:rPr>
                  <a:t> </a:t>
                </a:r>
              </a:p>
            </p:txBody>
          </p:sp>
        </mc:Fallback>
      </mc:AlternateContent>
      <p:sp>
        <p:nvSpPr>
          <p:cNvPr id="29" name="TextBox 28">
            <a:extLst>
              <a:ext uri="{FF2B5EF4-FFF2-40B4-BE49-F238E27FC236}">
                <a16:creationId xmlns:a16="http://schemas.microsoft.com/office/drawing/2014/main" id="{1C37F977-D990-4E34-8F14-6079A9878FDE}"/>
              </a:ext>
            </a:extLst>
          </p:cNvPr>
          <p:cNvSpPr txBox="1"/>
          <p:nvPr/>
        </p:nvSpPr>
        <p:spPr>
          <a:xfrm>
            <a:off x="6866007" y="3215677"/>
            <a:ext cx="251846" cy="369332"/>
          </a:xfrm>
          <a:prstGeom prst="rect">
            <a:avLst/>
          </a:prstGeom>
          <a:noFill/>
        </p:spPr>
        <p:txBody>
          <a:bodyPr wrap="square" rtlCol="0">
            <a:spAutoFit/>
          </a:bodyPr>
          <a:lstStyle/>
          <a:p>
            <a:r>
              <a:rPr lang="fr-FR" b="1" dirty="0"/>
              <a:t>,</a:t>
            </a:r>
          </a:p>
        </p:txBody>
      </p:sp>
    </p:spTree>
    <p:extLst>
      <p:ext uri="{BB962C8B-B14F-4D97-AF65-F5344CB8AC3E}">
        <p14:creationId xmlns:p14="http://schemas.microsoft.com/office/powerpoint/2010/main" val="3299385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DAB872A-B61B-4EEE-B663-2D8816E82B8A}"/>
              </a:ext>
            </a:extLst>
          </p:cNvPr>
          <p:cNvPicPr>
            <a:picLocks noChangeAspect="1"/>
          </p:cNvPicPr>
          <p:nvPr/>
        </p:nvPicPr>
        <p:blipFill>
          <a:blip r:embed="rId2"/>
          <a:stretch>
            <a:fillRect/>
          </a:stretch>
        </p:blipFill>
        <p:spPr>
          <a:xfrm>
            <a:off x="1838472" y="662706"/>
            <a:ext cx="1598957" cy="2766294"/>
          </a:xfrm>
          <a:prstGeom prst="rect">
            <a:avLst/>
          </a:prstGeom>
        </p:spPr>
      </p:pic>
      <p:pic>
        <p:nvPicPr>
          <p:cNvPr id="3" name="Picture 2" descr="A picture containing text&#10;&#10;Description automatically generated">
            <a:extLst>
              <a:ext uri="{FF2B5EF4-FFF2-40B4-BE49-F238E27FC236}">
                <a16:creationId xmlns:a16="http://schemas.microsoft.com/office/drawing/2014/main" id="{9A4B7231-D4F2-401D-B6C8-4E50503FB8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1766" y="472205"/>
            <a:ext cx="3015698" cy="3015698"/>
          </a:xfrm>
          <a:prstGeom prst="rect">
            <a:avLst/>
          </a:prstGeom>
        </p:spPr>
      </p:pic>
      <p:sp>
        <p:nvSpPr>
          <p:cNvPr id="4" name="TextBox 3">
            <a:extLst>
              <a:ext uri="{FF2B5EF4-FFF2-40B4-BE49-F238E27FC236}">
                <a16:creationId xmlns:a16="http://schemas.microsoft.com/office/drawing/2014/main" id="{7059A48F-7C58-4704-8A8F-B26697118AB6}"/>
              </a:ext>
            </a:extLst>
          </p:cNvPr>
          <p:cNvSpPr txBox="1"/>
          <p:nvPr/>
        </p:nvSpPr>
        <p:spPr>
          <a:xfrm>
            <a:off x="1449603" y="3491504"/>
            <a:ext cx="2375452" cy="661720"/>
          </a:xfrm>
          <a:prstGeom prst="rect">
            <a:avLst/>
          </a:prstGeom>
          <a:noFill/>
        </p:spPr>
        <p:txBody>
          <a:bodyPr wrap="square" rtlCol="0">
            <a:spAutoFit/>
          </a:bodyPr>
          <a:lstStyle/>
          <a:p>
            <a:pPr algn="ctr"/>
            <a:r>
              <a:rPr lang="fr-FR" sz="1300" b="1" dirty="0"/>
              <a:t>Soupe A : </a:t>
            </a:r>
          </a:p>
          <a:p>
            <a:pPr algn="ctr"/>
            <a:r>
              <a:rPr lang="fr-FR" sz="1200" dirty="0"/>
              <a:t>Volume de la brique : 500mL</a:t>
            </a:r>
          </a:p>
          <a:p>
            <a:pPr algn="ctr"/>
            <a:r>
              <a:rPr lang="fr-FR" sz="1200" dirty="0"/>
              <a:t>Masse de sel dans la brique : 5g</a:t>
            </a:r>
          </a:p>
        </p:txBody>
      </p:sp>
      <p:sp>
        <p:nvSpPr>
          <p:cNvPr id="5" name="TextBox 4">
            <a:extLst>
              <a:ext uri="{FF2B5EF4-FFF2-40B4-BE49-F238E27FC236}">
                <a16:creationId xmlns:a16="http://schemas.microsoft.com/office/drawing/2014/main" id="{F036D658-D293-4FE5-8532-D728052A64F5}"/>
              </a:ext>
            </a:extLst>
          </p:cNvPr>
          <p:cNvSpPr txBox="1"/>
          <p:nvPr/>
        </p:nvSpPr>
        <p:spPr>
          <a:xfrm>
            <a:off x="3926931" y="3487903"/>
            <a:ext cx="2638839" cy="661720"/>
          </a:xfrm>
          <a:prstGeom prst="rect">
            <a:avLst/>
          </a:prstGeom>
          <a:noFill/>
        </p:spPr>
        <p:txBody>
          <a:bodyPr wrap="square" rtlCol="0">
            <a:spAutoFit/>
          </a:bodyPr>
          <a:lstStyle/>
          <a:p>
            <a:pPr algn="ctr"/>
            <a:r>
              <a:rPr lang="fr-FR" sz="1300" b="1" dirty="0"/>
              <a:t>Soupe B : </a:t>
            </a:r>
          </a:p>
          <a:p>
            <a:pPr algn="ctr"/>
            <a:r>
              <a:rPr lang="fr-FR" sz="1200" dirty="0"/>
              <a:t>Volume de la brique : 1,5 L</a:t>
            </a:r>
          </a:p>
          <a:p>
            <a:pPr algn="ctr"/>
            <a:r>
              <a:rPr lang="fr-FR" sz="1200" dirty="0"/>
              <a:t>Masse de sel dans la brique : 7,7g</a:t>
            </a:r>
          </a:p>
        </p:txBody>
      </p:sp>
      <p:sp>
        <p:nvSpPr>
          <p:cNvPr id="6" name="TextBox 5">
            <a:extLst>
              <a:ext uri="{FF2B5EF4-FFF2-40B4-BE49-F238E27FC236}">
                <a16:creationId xmlns:a16="http://schemas.microsoft.com/office/drawing/2014/main" id="{4F46E603-9AED-4A82-8F5A-F1B712D45BC1}"/>
              </a:ext>
            </a:extLst>
          </p:cNvPr>
          <p:cNvSpPr txBox="1"/>
          <p:nvPr/>
        </p:nvSpPr>
        <p:spPr>
          <a:xfrm>
            <a:off x="1084754" y="71621"/>
            <a:ext cx="4104861" cy="369332"/>
          </a:xfrm>
          <a:prstGeom prst="rect">
            <a:avLst/>
          </a:prstGeom>
          <a:noFill/>
        </p:spPr>
        <p:txBody>
          <a:bodyPr wrap="square" rtlCol="0">
            <a:spAutoFit/>
          </a:bodyPr>
          <a:lstStyle/>
          <a:p>
            <a:r>
              <a:rPr lang="fr-FR" dirty="0"/>
              <a:t>Laquelle de ces soupes est la plus salée ?</a:t>
            </a:r>
          </a:p>
        </p:txBody>
      </p:sp>
      <p:pic>
        <p:nvPicPr>
          <p:cNvPr id="7" name="Picture 6">
            <a:extLst>
              <a:ext uri="{FF2B5EF4-FFF2-40B4-BE49-F238E27FC236}">
                <a16:creationId xmlns:a16="http://schemas.microsoft.com/office/drawing/2014/main" id="{C59A1E46-A30A-4C15-BA48-78A8528B9C28}"/>
              </a:ext>
            </a:extLst>
          </p:cNvPr>
          <p:cNvPicPr>
            <a:picLocks noChangeAspect="1"/>
          </p:cNvPicPr>
          <p:nvPr/>
        </p:nvPicPr>
        <p:blipFill rotWithShape="1">
          <a:blip r:embed="rId4"/>
          <a:srcRect l="18411"/>
          <a:stretch/>
        </p:blipFill>
        <p:spPr>
          <a:xfrm>
            <a:off x="6596302" y="913631"/>
            <a:ext cx="2704872" cy="2264443"/>
          </a:xfrm>
          <a:prstGeom prst="rect">
            <a:avLst/>
          </a:prstGeom>
        </p:spPr>
      </p:pic>
      <p:sp>
        <p:nvSpPr>
          <p:cNvPr id="8" name="TextBox 7">
            <a:extLst>
              <a:ext uri="{FF2B5EF4-FFF2-40B4-BE49-F238E27FC236}">
                <a16:creationId xmlns:a16="http://schemas.microsoft.com/office/drawing/2014/main" id="{E15DD328-F8D5-4647-9E32-66671975AAAE}"/>
              </a:ext>
            </a:extLst>
          </p:cNvPr>
          <p:cNvSpPr txBox="1"/>
          <p:nvPr/>
        </p:nvSpPr>
        <p:spPr>
          <a:xfrm>
            <a:off x="6761012" y="3491504"/>
            <a:ext cx="2375452" cy="661720"/>
          </a:xfrm>
          <a:prstGeom prst="rect">
            <a:avLst/>
          </a:prstGeom>
          <a:noFill/>
        </p:spPr>
        <p:txBody>
          <a:bodyPr wrap="square" rtlCol="0">
            <a:spAutoFit/>
          </a:bodyPr>
          <a:lstStyle/>
          <a:p>
            <a:pPr algn="ctr"/>
            <a:r>
              <a:rPr lang="fr-FR" sz="1300" b="1" dirty="0"/>
              <a:t>Soupe C : </a:t>
            </a:r>
          </a:p>
          <a:p>
            <a:pPr algn="ctr"/>
            <a:r>
              <a:rPr lang="fr-FR" sz="1200" dirty="0"/>
              <a:t>Volume : 10 cL</a:t>
            </a:r>
          </a:p>
          <a:p>
            <a:pPr algn="ctr"/>
            <a:r>
              <a:rPr lang="fr-FR" sz="1200" dirty="0"/>
              <a:t>Masse de sel : 0,9g</a:t>
            </a: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6B321409-C739-46C8-A1AC-E04C9C06AFB5}"/>
                  </a:ext>
                </a:extLst>
              </p:cNvPr>
              <p:cNvSpPr/>
              <p:nvPr/>
            </p:nvSpPr>
            <p:spPr>
              <a:xfrm>
                <a:off x="1443103" y="4466654"/>
                <a:ext cx="7606496" cy="1932773"/>
              </a:xfrm>
              <a:prstGeom prst="rect">
                <a:avLst/>
              </a:prstGeom>
            </p:spPr>
            <p:txBody>
              <a:bodyPr wrap="square">
                <a:spAutoFit/>
              </a:bodyPr>
              <a:lstStyle/>
              <a:p>
                <a:r>
                  <a:rPr lang="fr-FR" sz="1200" dirty="0"/>
                  <a:t>Pour déterminer quelle soupe est la plus salée, il faut calculer la concentration en masse de sel dans chaque soupe. Nous choisissons de mettre toutes les unités de masse en g, et toutes les unités de volumes en L.</a:t>
                </a:r>
              </a:p>
              <a:p>
                <a:endParaRPr lang="fr-FR" sz="1200" dirty="0"/>
              </a:p>
              <a:p>
                <a:pPr/>
                <a14:m>
                  <m:oMathPara xmlns:m="http://schemas.openxmlformats.org/officeDocument/2006/math">
                    <m:oMathParaPr>
                      <m:jc m:val="centerGroup"/>
                    </m:oMathParaPr>
                    <m:oMath xmlns:m="http://schemas.openxmlformats.org/officeDocument/2006/math">
                      <m:sSub>
                        <m:sSubPr>
                          <m:ctrlPr>
                            <a:rPr lang="fr-FR" sz="1200" i="1">
                              <a:latin typeface="Cambria Math" panose="02040503050406030204" pitchFamily="18" charset="0"/>
                            </a:rPr>
                          </m:ctrlPr>
                        </m:sSubPr>
                        <m:e>
                          <m:r>
                            <a:rPr lang="fr-FR" sz="1200" i="1">
                              <a:latin typeface="Cambria Math" panose="02040503050406030204" pitchFamily="18" charset="0"/>
                            </a:rPr>
                            <m:t>𝐶</m:t>
                          </m:r>
                        </m:e>
                        <m:sub>
                          <m:r>
                            <a:rPr lang="fr-FR" sz="1200" i="1">
                              <a:latin typeface="Cambria Math" panose="02040503050406030204" pitchFamily="18" charset="0"/>
                            </a:rPr>
                            <m:t>𝑚𝑆𝑜𝑢𝑝𝑒𝐴</m:t>
                          </m:r>
                        </m:sub>
                      </m:sSub>
                      <m:r>
                        <a:rPr lang="fr-FR" sz="1200" i="1">
                          <a:latin typeface="Cambria Math" panose="02040503050406030204" pitchFamily="18" charset="0"/>
                        </a:rPr>
                        <m:t>=</m:t>
                      </m:r>
                      <m:f>
                        <m:fPr>
                          <m:ctrlPr>
                            <a:rPr lang="fr-FR" sz="1200" i="1">
                              <a:latin typeface="Cambria Math" panose="02040503050406030204" pitchFamily="18" charset="0"/>
                            </a:rPr>
                          </m:ctrlPr>
                        </m:fPr>
                        <m:num>
                          <m:r>
                            <a:rPr lang="fr-FR" sz="1200" i="1">
                              <a:latin typeface="Cambria Math" panose="02040503050406030204" pitchFamily="18" charset="0"/>
                            </a:rPr>
                            <m:t>5</m:t>
                          </m:r>
                          <m:r>
                            <a:rPr lang="fr-FR" sz="1200" i="1">
                              <a:latin typeface="Cambria Math" panose="02040503050406030204" pitchFamily="18" charset="0"/>
                            </a:rPr>
                            <m:t>𝑔</m:t>
                          </m:r>
                        </m:num>
                        <m:den>
                          <m:r>
                            <a:rPr lang="fr-FR" sz="1200" i="1">
                              <a:latin typeface="Cambria Math" panose="02040503050406030204" pitchFamily="18" charset="0"/>
                            </a:rPr>
                            <m:t>0,500</m:t>
                          </m:r>
                          <m:r>
                            <a:rPr lang="fr-FR" sz="1200" i="1">
                              <a:latin typeface="Cambria Math" panose="02040503050406030204" pitchFamily="18" charset="0"/>
                            </a:rPr>
                            <m:t>𝐿</m:t>
                          </m:r>
                        </m:den>
                      </m:f>
                      <m:r>
                        <a:rPr lang="fr-FR" sz="1200" i="1">
                          <a:latin typeface="Cambria Math" panose="02040503050406030204" pitchFamily="18" charset="0"/>
                        </a:rPr>
                        <m:t>=10</m:t>
                      </m:r>
                      <m:r>
                        <a:rPr lang="fr-FR" sz="1200" i="1">
                          <a:latin typeface="Cambria Math" panose="02040503050406030204" pitchFamily="18" charset="0"/>
                        </a:rPr>
                        <m:t>𝑔</m:t>
                      </m:r>
                      <m:r>
                        <a:rPr lang="fr-FR" sz="1200" i="1">
                          <a:latin typeface="Cambria Math" panose="02040503050406030204" pitchFamily="18" charset="0"/>
                        </a:rPr>
                        <m:t>/</m:t>
                      </m:r>
                      <m:r>
                        <a:rPr lang="fr-FR" sz="1200" i="1">
                          <a:latin typeface="Cambria Math" panose="02040503050406030204" pitchFamily="18" charset="0"/>
                        </a:rPr>
                        <m:t>𝐿</m:t>
                      </m:r>
                    </m:oMath>
                  </m:oMathPara>
                </a14:m>
                <a:endParaRPr lang="fr-FR" sz="1200" dirty="0"/>
              </a:p>
              <a:p>
                <a:pPr/>
                <a14:m>
                  <m:oMathPara xmlns:m="http://schemas.openxmlformats.org/officeDocument/2006/math">
                    <m:oMathParaPr>
                      <m:jc m:val="centerGroup"/>
                    </m:oMathParaPr>
                    <m:oMath xmlns:m="http://schemas.openxmlformats.org/officeDocument/2006/math">
                      <m:sSub>
                        <m:sSubPr>
                          <m:ctrlPr>
                            <a:rPr lang="fr-FR" sz="1200" i="1">
                              <a:latin typeface="Cambria Math" panose="02040503050406030204" pitchFamily="18" charset="0"/>
                            </a:rPr>
                          </m:ctrlPr>
                        </m:sSubPr>
                        <m:e>
                          <m:r>
                            <a:rPr lang="fr-FR" sz="1200" i="1">
                              <a:latin typeface="Cambria Math" panose="02040503050406030204" pitchFamily="18" charset="0"/>
                            </a:rPr>
                            <m:t>𝐶</m:t>
                          </m:r>
                        </m:e>
                        <m:sub>
                          <m:r>
                            <a:rPr lang="fr-FR" sz="1200" i="1">
                              <a:latin typeface="Cambria Math" panose="02040503050406030204" pitchFamily="18" charset="0"/>
                            </a:rPr>
                            <m:t>𝑚𝑆𝑜𝑢𝑝𝑒𝐵</m:t>
                          </m:r>
                        </m:sub>
                      </m:sSub>
                      <m:r>
                        <a:rPr lang="fr-FR" sz="1200" i="1">
                          <a:latin typeface="Cambria Math" panose="02040503050406030204" pitchFamily="18" charset="0"/>
                        </a:rPr>
                        <m:t>=</m:t>
                      </m:r>
                      <m:f>
                        <m:fPr>
                          <m:ctrlPr>
                            <a:rPr lang="fr-FR" sz="1200" i="1">
                              <a:latin typeface="Cambria Math" panose="02040503050406030204" pitchFamily="18" charset="0"/>
                            </a:rPr>
                          </m:ctrlPr>
                        </m:fPr>
                        <m:num>
                          <m:r>
                            <a:rPr lang="fr-FR" sz="1200" i="1">
                              <a:latin typeface="Cambria Math" panose="02040503050406030204" pitchFamily="18" charset="0"/>
                            </a:rPr>
                            <m:t>7</m:t>
                          </m:r>
                          <m:r>
                            <a:rPr lang="fr-FR" sz="1200" b="0" i="1" smtClean="0">
                              <a:latin typeface="Cambria Math" panose="02040503050406030204" pitchFamily="18" charset="0"/>
                            </a:rPr>
                            <m:t>,7</m:t>
                          </m:r>
                          <m:r>
                            <a:rPr lang="fr-FR" sz="1200" i="1">
                              <a:latin typeface="Cambria Math" panose="02040503050406030204" pitchFamily="18" charset="0"/>
                            </a:rPr>
                            <m:t>𝑔</m:t>
                          </m:r>
                        </m:num>
                        <m:den>
                          <m:r>
                            <a:rPr lang="fr-FR" sz="1200" b="0" i="1" smtClean="0">
                              <a:latin typeface="Cambria Math" panose="02040503050406030204" pitchFamily="18" charset="0"/>
                            </a:rPr>
                            <m:t>1,5</m:t>
                          </m:r>
                          <m:r>
                            <a:rPr lang="fr-FR" sz="1200" i="1">
                              <a:latin typeface="Cambria Math" panose="02040503050406030204" pitchFamily="18" charset="0"/>
                            </a:rPr>
                            <m:t>𝐿</m:t>
                          </m:r>
                        </m:den>
                      </m:f>
                      <m:r>
                        <a:rPr lang="fr-FR" sz="1200" i="1">
                          <a:latin typeface="Cambria Math" panose="02040503050406030204" pitchFamily="18" charset="0"/>
                        </a:rPr>
                        <m:t>=</m:t>
                      </m:r>
                      <m:r>
                        <a:rPr lang="fr-FR" sz="1200" b="0" i="1" smtClean="0">
                          <a:latin typeface="Cambria Math" panose="02040503050406030204" pitchFamily="18" charset="0"/>
                        </a:rPr>
                        <m:t>5,1</m:t>
                      </m:r>
                      <m:r>
                        <a:rPr lang="fr-FR" sz="1200" i="1">
                          <a:latin typeface="Cambria Math" panose="02040503050406030204" pitchFamily="18" charset="0"/>
                        </a:rPr>
                        <m:t>𝑔</m:t>
                      </m:r>
                      <m:r>
                        <a:rPr lang="fr-FR" sz="1200" i="1">
                          <a:latin typeface="Cambria Math" panose="02040503050406030204" pitchFamily="18" charset="0"/>
                        </a:rPr>
                        <m:t>/</m:t>
                      </m:r>
                      <m:r>
                        <a:rPr lang="fr-FR" sz="1200" i="1">
                          <a:latin typeface="Cambria Math" panose="02040503050406030204" pitchFamily="18" charset="0"/>
                        </a:rPr>
                        <m:t>𝐿</m:t>
                      </m:r>
                    </m:oMath>
                  </m:oMathPara>
                </a14:m>
                <a:endParaRPr lang="fr-FR" sz="1200" dirty="0"/>
              </a:p>
              <a:p>
                <a:pPr/>
                <a14:m>
                  <m:oMathPara xmlns:m="http://schemas.openxmlformats.org/officeDocument/2006/math">
                    <m:oMathParaPr>
                      <m:jc m:val="centerGroup"/>
                    </m:oMathParaPr>
                    <m:oMath xmlns:m="http://schemas.openxmlformats.org/officeDocument/2006/math">
                      <m:sSub>
                        <m:sSubPr>
                          <m:ctrlPr>
                            <a:rPr lang="fr-FR" sz="1200" i="1">
                              <a:latin typeface="Cambria Math" panose="02040503050406030204" pitchFamily="18" charset="0"/>
                            </a:rPr>
                          </m:ctrlPr>
                        </m:sSubPr>
                        <m:e>
                          <m:r>
                            <a:rPr lang="fr-FR" sz="1200" i="1">
                              <a:latin typeface="Cambria Math" panose="02040503050406030204" pitchFamily="18" charset="0"/>
                            </a:rPr>
                            <m:t>𝐶</m:t>
                          </m:r>
                        </m:e>
                        <m:sub>
                          <m:r>
                            <a:rPr lang="fr-FR" sz="1200" i="1">
                              <a:latin typeface="Cambria Math" panose="02040503050406030204" pitchFamily="18" charset="0"/>
                            </a:rPr>
                            <m:t>𝑚𝑆𝑜𝑢𝑝𝑒𝐶</m:t>
                          </m:r>
                        </m:sub>
                      </m:sSub>
                      <m:r>
                        <a:rPr lang="fr-FR" sz="1200" i="1">
                          <a:latin typeface="Cambria Math" panose="02040503050406030204" pitchFamily="18" charset="0"/>
                        </a:rPr>
                        <m:t>=</m:t>
                      </m:r>
                      <m:f>
                        <m:fPr>
                          <m:ctrlPr>
                            <a:rPr lang="fr-FR" sz="1200" i="1">
                              <a:latin typeface="Cambria Math" panose="02040503050406030204" pitchFamily="18" charset="0"/>
                            </a:rPr>
                          </m:ctrlPr>
                        </m:fPr>
                        <m:num>
                          <m:r>
                            <a:rPr lang="fr-FR" sz="1200" b="0" i="1" smtClean="0">
                              <a:latin typeface="Cambria Math" panose="02040503050406030204" pitchFamily="18" charset="0"/>
                            </a:rPr>
                            <m:t>0,9</m:t>
                          </m:r>
                          <m:r>
                            <a:rPr lang="fr-FR" sz="1200" i="1">
                              <a:latin typeface="Cambria Math" panose="02040503050406030204" pitchFamily="18" charset="0"/>
                            </a:rPr>
                            <m:t>𝑔</m:t>
                          </m:r>
                        </m:num>
                        <m:den>
                          <m:r>
                            <a:rPr lang="fr-FR" sz="1200" i="1">
                              <a:latin typeface="Cambria Math" panose="02040503050406030204" pitchFamily="18" charset="0"/>
                            </a:rPr>
                            <m:t>0,1</m:t>
                          </m:r>
                          <m:r>
                            <a:rPr lang="fr-FR" sz="1200" i="1">
                              <a:latin typeface="Cambria Math" panose="02040503050406030204" pitchFamily="18" charset="0"/>
                            </a:rPr>
                            <m:t>𝐿</m:t>
                          </m:r>
                        </m:den>
                      </m:f>
                      <m:r>
                        <a:rPr lang="fr-FR" sz="1200" i="1">
                          <a:latin typeface="Cambria Math" panose="02040503050406030204" pitchFamily="18" charset="0"/>
                        </a:rPr>
                        <m:t>=</m:t>
                      </m:r>
                      <m:r>
                        <a:rPr lang="fr-FR" sz="1200" b="0" i="1" smtClean="0">
                          <a:latin typeface="Cambria Math" panose="02040503050406030204" pitchFamily="18" charset="0"/>
                        </a:rPr>
                        <m:t>9</m:t>
                      </m:r>
                      <m:r>
                        <a:rPr lang="fr-FR" sz="1200" i="1">
                          <a:latin typeface="Cambria Math" panose="02040503050406030204" pitchFamily="18" charset="0"/>
                        </a:rPr>
                        <m:t>𝑔</m:t>
                      </m:r>
                      <m:r>
                        <a:rPr lang="fr-FR" sz="1200" i="1">
                          <a:latin typeface="Cambria Math" panose="02040503050406030204" pitchFamily="18" charset="0"/>
                        </a:rPr>
                        <m:t>/</m:t>
                      </m:r>
                      <m:r>
                        <a:rPr lang="fr-FR" sz="1200" i="1">
                          <a:latin typeface="Cambria Math" panose="02040503050406030204" pitchFamily="18" charset="0"/>
                        </a:rPr>
                        <m:t>𝐿</m:t>
                      </m:r>
                    </m:oMath>
                  </m:oMathPara>
                </a14:m>
                <a:endParaRPr lang="fr-FR" sz="1200" dirty="0"/>
              </a:p>
              <a:p>
                <a:r>
                  <a:rPr lang="fr-FR" sz="1200" dirty="0"/>
                  <a:t>Donc la soupe la plus salée est la soupe A.</a:t>
                </a:r>
              </a:p>
            </p:txBody>
          </p:sp>
        </mc:Choice>
        <mc:Fallback xmlns="">
          <p:sp>
            <p:nvSpPr>
              <p:cNvPr id="10" name="Rectangle 9">
                <a:extLst>
                  <a:ext uri="{FF2B5EF4-FFF2-40B4-BE49-F238E27FC236}">
                    <a16:creationId xmlns:a16="http://schemas.microsoft.com/office/drawing/2014/main" id="{6B321409-C739-46C8-A1AC-E04C9C06AFB5}"/>
                  </a:ext>
                </a:extLst>
              </p:cNvPr>
              <p:cNvSpPr>
                <a:spLocks noRot="1" noChangeAspect="1" noMove="1" noResize="1" noEditPoints="1" noAdjustHandles="1" noChangeArrowheads="1" noChangeShapeType="1" noTextEdit="1"/>
              </p:cNvSpPr>
              <p:nvPr/>
            </p:nvSpPr>
            <p:spPr>
              <a:xfrm>
                <a:off x="1443103" y="4466654"/>
                <a:ext cx="7606496" cy="1932773"/>
              </a:xfrm>
              <a:prstGeom prst="rect">
                <a:avLst/>
              </a:prstGeom>
              <a:blipFill>
                <a:blip r:embed="rId5"/>
                <a:stretch>
                  <a:fillRect l="-80" t="-315" b="-1577"/>
                </a:stretch>
              </a:blipFill>
            </p:spPr>
            <p:txBody>
              <a:bodyPr/>
              <a:lstStyle/>
              <a:p>
                <a:r>
                  <a:rPr lang="fr-FR">
                    <a:noFill/>
                  </a:rPr>
                  <a:t> </a:t>
                </a:r>
              </a:p>
            </p:txBody>
          </p:sp>
        </mc:Fallback>
      </mc:AlternateContent>
    </p:spTree>
    <p:extLst>
      <p:ext uri="{BB962C8B-B14F-4D97-AF65-F5344CB8AC3E}">
        <p14:creationId xmlns:p14="http://schemas.microsoft.com/office/powerpoint/2010/main" val="23714107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398</TotalTime>
  <Words>593</Words>
  <Application>Microsoft Office PowerPoint</Application>
  <PresentationFormat>Widescreen</PresentationFormat>
  <Paragraphs>143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pierre ghesquiere</dc:creator>
  <cp:lastModifiedBy>pierre ghesquiere</cp:lastModifiedBy>
  <cp:revision>14</cp:revision>
  <dcterms:created xsi:type="dcterms:W3CDTF">2020-10-31T16:49:41Z</dcterms:created>
  <dcterms:modified xsi:type="dcterms:W3CDTF">2020-11-20T16:43:08Z</dcterms:modified>
</cp:coreProperties>
</file>