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6" r:id="rId9"/>
    <p:sldId id="259" r:id="rId10"/>
    <p:sldId id="261" r:id="rId11"/>
    <p:sldId id="26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>
        <p:scale>
          <a:sx n="110" d="100"/>
          <a:sy n="110" d="100"/>
        </p:scale>
        <p:origin x="-64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2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97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2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33A53D-A035-45A9-9CFF-1C7265AA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60815" b="15686"/>
          <a:stretch/>
        </p:blipFill>
        <p:spPr>
          <a:xfrm>
            <a:off x="2548465" y="2464858"/>
            <a:ext cx="922867" cy="293707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5B650F-8030-4B93-9F81-41780806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8" t="24009" r="-1068" b="16035"/>
          <a:stretch/>
        </p:blipFill>
        <p:spPr>
          <a:xfrm>
            <a:off x="5711424" y="3010391"/>
            <a:ext cx="1298976" cy="2391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BBEA-31B1-4D16-A4B1-06E656DB7136}"/>
              </a:ext>
            </a:extLst>
          </p:cNvPr>
          <p:cNvSpPr txBox="1"/>
          <p:nvPr/>
        </p:nvSpPr>
        <p:spPr>
          <a:xfrm>
            <a:off x="1828801" y="5401937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20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E6B8-6911-4B7C-998B-182E37D05ADF}"/>
              </a:ext>
            </a:extLst>
          </p:cNvPr>
          <p:cNvSpPr txBox="1"/>
          <p:nvPr/>
        </p:nvSpPr>
        <p:spPr>
          <a:xfrm>
            <a:off x="5090253" y="5401937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100mL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D16A1B-BDEF-4378-AC76-F987864851A6}"/>
              </a:ext>
            </a:extLst>
          </p:cNvPr>
          <p:cNvSpPr/>
          <p:nvPr/>
        </p:nvSpPr>
        <p:spPr>
          <a:xfrm>
            <a:off x="3759199" y="5771269"/>
            <a:ext cx="3039533" cy="424532"/>
          </a:xfrm>
          <a:custGeom>
            <a:avLst/>
            <a:gdLst>
              <a:gd name="connsiteX0" fmla="*/ 0 w 2887134"/>
              <a:gd name="connsiteY0" fmla="*/ 8467 h 424532"/>
              <a:gd name="connsiteX1" fmla="*/ 474134 w 2887134"/>
              <a:gd name="connsiteY1" fmla="*/ 279400 h 424532"/>
              <a:gd name="connsiteX2" fmla="*/ 872067 w 2887134"/>
              <a:gd name="connsiteY2" fmla="*/ 381000 h 424532"/>
              <a:gd name="connsiteX3" fmla="*/ 1456267 w 2887134"/>
              <a:gd name="connsiteY3" fmla="*/ 423334 h 424532"/>
              <a:gd name="connsiteX4" fmla="*/ 2006600 w 2887134"/>
              <a:gd name="connsiteY4" fmla="*/ 338667 h 424532"/>
              <a:gd name="connsiteX5" fmla="*/ 2455334 w 2887134"/>
              <a:gd name="connsiteY5" fmla="*/ 220134 h 424532"/>
              <a:gd name="connsiteX6" fmla="*/ 2887134 w 2887134"/>
              <a:gd name="connsiteY6" fmla="*/ 0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7134" h="424532">
                <a:moveTo>
                  <a:pt x="0" y="8467"/>
                </a:moveTo>
                <a:cubicBezTo>
                  <a:pt x="164395" y="112889"/>
                  <a:pt x="328790" y="217311"/>
                  <a:pt x="474134" y="279400"/>
                </a:cubicBezTo>
                <a:cubicBezTo>
                  <a:pt x="619478" y="341489"/>
                  <a:pt x="708378" y="357011"/>
                  <a:pt x="872067" y="381000"/>
                </a:cubicBezTo>
                <a:cubicBezTo>
                  <a:pt x="1035756" y="404989"/>
                  <a:pt x="1267178" y="430390"/>
                  <a:pt x="1456267" y="423334"/>
                </a:cubicBezTo>
                <a:cubicBezTo>
                  <a:pt x="1645356" y="416279"/>
                  <a:pt x="1840089" y="372534"/>
                  <a:pt x="2006600" y="338667"/>
                </a:cubicBezTo>
                <a:cubicBezTo>
                  <a:pt x="2173111" y="304800"/>
                  <a:pt x="2308578" y="276578"/>
                  <a:pt x="2455334" y="220134"/>
                </a:cubicBezTo>
                <a:cubicBezTo>
                  <a:pt x="2602090" y="163690"/>
                  <a:pt x="2744612" y="81845"/>
                  <a:pt x="28871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/>
              <p:nvPr/>
            </p:nvSpPr>
            <p:spPr>
              <a:xfrm>
                <a:off x="4730421" y="6195801"/>
                <a:ext cx="91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21" y="6195801"/>
                <a:ext cx="910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/>
              <p:nvPr/>
            </p:nvSpPr>
            <p:spPr>
              <a:xfrm>
                <a:off x="1828801" y="1066800"/>
                <a:ext cx="6163732" cy="132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Comme la concentration après dilution est 5 fois plus faible qu’avant la dilution, le rapport de dilution est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Donc, il faut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𝑉𝑜𝑙𝑢𝑚𝑒𝐴𝑝𝑟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𝑠𝐷𝑖𝑙𝑢𝑡𝑖𝑜𝑛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𝑉𝑜𝑙𝑢𝑚𝑒𝐴𝑣𝑎𝑛𝑡𝐷𝑖𝑙𝑢𝑡𝑖𝑜𝑛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=5.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Parmi les choix proposés, la bonne verrerie est 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1066800"/>
                <a:ext cx="6163732" cy="1328697"/>
              </a:xfrm>
              <a:prstGeom prst="rect">
                <a:avLst/>
              </a:prstGeom>
              <a:blipFill>
                <a:blip r:embed="rId4"/>
                <a:stretch>
                  <a:fillRect l="-791" t="-2294" b="-6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71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D1ED-6D24-4D8A-BFB0-0E9FB036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FC9DF-C243-4D1A-98E1-83E126AC2089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393AD-FB61-476A-871C-AFB7CF71EF02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7506-A4CD-48AE-B72D-A728451F06B9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4BEB-3A75-4913-996C-70E21A0146F2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28FC-2D14-46E6-8316-76E45BFD90E7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C430C9-A093-4F02-9997-1FE12A33E6EC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2CB7A-22E3-405E-866B-8BE1B00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1E5F8-B175-437B-92B0-F6C3A20EE217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35D13-BB82-4E0A-9A0F-C4812E9B5210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033794-96FF-487E-8F63-C36A49AE92F7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92C0B1-5781-4EB0-B31A-00D1860A9AD5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68292D-83B0-43BB-A079-2C662ABE5B98}"/>
              </a:ext>
            </a:extLst>
          </p:cNvPr>
          <p:cNvSpPr txBox="1"/>
          <p:nvPr/>
        </p:nvSpPr>
        <p:spPr>
          <a:xfrm>
            <a:off x="6981908" y="266178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0C6CD-0BFC-4398-8C28-13220B32504F}"/>
              </a:ext>
            </a:extLst>
          </p:cNvPr>
          <p:cNvSpPr txBox="1"/>
          <p:nvPr/>
        </p:nvSpPr>
        <p:spPr>
          <a:xfrm>
            <a:off x="7434913" y="267166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18E97-3B1E-4414-93FA-369D54677FB8}"/>
              </a:ext>
            </a:extLst>
          </p:cNvPr>
          <p:cNvSpPr txBox="1"/>
          <p:nvPr/>
        </p:nvSpPr>
        <p:spPr>
          <a:xfrm>
            <a:off x="7820109" y="266178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011A77-A388-4D15-9229-20FA2D32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805164-220D-4F1C-8E9C-B2399B57B6DE}"/>
              </a:ext>
            </a:extLst>
          </p:cNvPr>
          <p:cNvSpPr txBox="1"/>
          <p:nvPr/>
        </p:nvSpPr>
        <p:spPr>
          <a:xfrm>
            <a:off x="6611678" y="320131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1AE90-937D-4769-8354-DE8242D21FDA}"/>
              </a:ext>
            </a:extLst>
          </p:cNvPr>
          <p:cNvSpPr txBox="1"/>
          <p:nvPr/>
        </p:nvSpPr>
        <p:spPr>
          <a:xfrm>
            <a:off x="7031604" y="319115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5F9D2-3DCE-4E6B-A52C-58CDBF64BD6C}"/>
              </a:ext>
            </a:extLst>
          </p:cNvPr>
          <p:cNvSpPr txBox="1"/>
          <p:nvPr/>
        </p:nvSpPr>
        <p:spPr>
          <a:xfrm>
            <a:off x="7462299" y="3188804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45FF3-A9CC-415D-AD41-06E219ABDDFB}"/>
              </a:ext>
            </a:extLst>
          </p:cNvPr>
          <p:cNvSpPr txBox="1"/>
          <p:nvPr/>
        </p:nvSpPr>
        <p:spPr>
          <a:xfrm>
            <a:off x="7820108" y="3177146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12CB8-0F47-4EC7-AB03-DDF973C5C3F9}"/>
              </a:ext>
            </a:extLst>
          </p:cNvPr>
          <p:cNvSpPr txBox="1"/>
          <p:nvPr/>
        </p:nvSpPr>
        <p:spPr>
          <a:xfrm>
            <a:off x="6873411" y="3140560"/>
            <a:ext cx="19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,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82B75D-F28D-4C8A-AED0-40C3CF19770F}"/>
              </a:ext>
            </a:extLst>
          </p:cNvPr>
          <p:cNvGrpSpPr/>
          <p:nvPr/>
        </p:nvGrpSpPr>
        <p:grpSpPr>
          <a:xfrm>
            <a:off x="718599" y="4228731"/>
            <a:ext cx="8763000" cy="1255644"/>
            <a:chOff x="810039" y="4125437"/>
            <a:chExt cx="8763000" cy="125564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DE961F3-8E15-410D-8D32-5C7C5502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C1D6B2-36EA-49D7-9925-D973C0C76B4D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445561-5897-4D62-8E1A-0C2B5E1336B3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47D50C-7ADF-4E97-A6B3-BFABF4E9C274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A5EF42-8408-4CA1-99F3-2B88B12B2927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F05116C-A219-49E5-B1A0-636C3C51C780}"/>
              </a:ext>
            </a:extLst>
          </p:cNvPr>
          <p:cNvSpPr txBox="1"/>
          <p:nvPr/>
        </p:nvSpPr>
        <p:spPr>
          <a:xfrm>
            <a:off x="6611678" y="494504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/>
              <p:nvPr/>
            </p:nvSpPr>
            <p:spPr>
              <a:xfrm>
                <a:off x="4704080" y="3669930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678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=0,678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80" y="3669930"/>
                <a:ext cx="3116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/>
              <p:nvPr/>
            </p:nvSpPr>
            <p:spPr>
              <a:xfrm>
                <a:off x="4716449" y="5481677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49" y="5481677"/>
                <a:ext cx="31160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4264E0-5E03-40AA-B58D-AF66A6884A86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720BA5-983D-45E9-BBFB-54907568B661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4E11E-655F-498A-A3BA-853A4A2D0A30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639B01-2E45-4608-BD70-BC3E4A566408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5BF821-C811-481A-AC0A-FC3C659A9D87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FBD75E-F736-48C4-B80C-6D2C4E937464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0BBC3-548B-435E-8175-036AE7CD5BE6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B815E7-B542-4149-A6E5-0ACCC20574CE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D767FF-CB2C-4AC3-9187-23833CC56965}"/>
              </a:ext>
            </a:extLst>
          </p:cNvPr>
          <p:cNvCxnSpPr/>
          <p:nvPr/>
        </p:nvCxnSpPr>
        <p:spPr>
          <a:xfrm>
            <a:off x="1993187" y="424586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67329E-180E-4D50-8CD4-C96CA40E0666}"/>
              </a:ext>
            </a:extLst>
          </p:cNvPr>
          <p:cNvCxnSpPr/>
          <p:nvPr/>
        </p:nvCxnSpPr>
        <p:spPr>
          <a:xfrm>
            <a:off x="3257234" y="424587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BEF753-F0EC-49A4-BC0D-8475C92F6FF1}"/>
              </a:ext>
            </a:extLst>
          </p:cNvPr>
          <p:cNvCxnSpPr/>
          <p:nvPr/>
        </p:nvCxnSpPr>
        <p:spPr>
          <a:xfrm>
            <a:off x="4495356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857BCA-0EA3-4E7F-84CC-C316B81CB8B5}"/>
              </a:ext>
            </a:extLst>
          </p:cNvPr>
          <p:cNvCxnSpPr/>
          <p:nvPr/>
        </p:nvCxnSpPr>
        <p:spPr>
          <a:xfrm>
            <a:off x="5749311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B2DA4D-91AB-4E12-B5E0-CB1D504C9A58}"/>
              </a:ext>
            </a:extLst>
          </p:cNvPr>
          <p:cNvCxnSpPr/>
          <p:nvPr/>
        </p:nvCxnSpPr>
        <p:spPr>
          <a:xfrm>
            <a:off x="6977655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1AEA6F-755A-43FA-97E8-36FDD0773D58}"/>
              </a:ext>
            </a:extLst>
          </p:cNvPr>
          <p:cNvCxnSpPr/>
          <p:nvPr/>
        </p:nvCxnSpPr>
        <p:spPr>
          <a:xfrm>
            <a:off x="8229986" y="424586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213894-7CB3-4989-9CB8-1C96E854109F}"/>
              </a:ext>
            </a:extLst>
          </p:cNvPr>
          <p:cNvCxnSpPr/>
          <p:nvPr/>
        </p:nvCxnSpPr>
        <p:spPr>
          <a:xfrm>
            <a:off x="9459725" y="424586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580ADD-57EB-4325-9ADF-9E18BC49567E}"/>
              </a:ext>
            </a:extLst>
          </p:cNvPr>
          <p:cNvCxnSpPr/>
          <p:nvPr/>
        </p:nvCxnSpPr>
        <p:spPr>
          <a:xfrm>
            <a:off x="776350" y="424586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2D67CA-DABA-40DE-92B1-B3027E0F70EE}"/>
              </a:ext>
            </a:extLst>
          </p:cNvPr>
          <p:cNvCxnSpPr>
            <a:cxnSpLocks/>
          </p:cNvCxnSpPr>
          <p:nvPr/>
        </p:nvCxnSpPr>
        <p:spPr>
          <a:xfrm>
            <a:off x="1993187" y="2032958"/>
            <a:ext cx="0" cy="1584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C1B6B0-15E8-4E90-9206-CB31C13669B7}"/>
              </a:ext>
            </a:extLst>
          </p:cNvPr>
          <p:cNvCxnSpPr>
            <a:cxnSpLocks/>
          </p:cNvCxnSpPr>
          <p:nvPr/>
        </p:nvCxnSpPr>
        <p:spPr>
          <a:xfrm>
            <a:off x="3244922" y="2011204"/>
            <a:ext cx="12312" cy="1658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3AE317-F42D-44ED-B669-1239CBCEB134}"/>
              </a:ext>
            </a:extLst>
          </p:cNvPr>
          <p:cNvCxnSpPr>
            <a:cxnSpLocks/>
          </p:cNvCxnSpPr>
          <p:nvPr/>
        </p:nvCxnSpPr>
        <p:spPr>
          <a:xfrm>
            <a:off x="4483044" y="2011203"/>
            <a:ext cx="12312" cy="1658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8071497-0048-480D-B06F-415F3E52BEBC}"/>
              </a:ext>
            </a:extLst>
          </p:cNvPr>
          <p:cNvCxnSpPr>
            <a:cxnSpLocks/>
          </p:cNvCxnSpPr>
          <p:nvPr/>
        </p:nvCxnSpPr>
        <p:spPr>
          <a:xfrm>
            <a:off x="5736999" y="2011203"/>
            <a:ext cx="0" cy="1621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82A8F2-2EC0-495B-A67C-0482D33985CA}"/>
              </a:ext>
            </a:extLst>
          </p:cNvPr>
          <p:cNvCxnSpPr>
            <a:cxnSpLocks/>
          </p:cNvCxnSpPr>
          <p:nvPr/>
        </p:nvCxnSpPr>
        <p:spPr>
          <a:xfrm>
            <a:off x="6965343" y="2011203"/>
            <a:ext cx="0" cy="1621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509750-791C-4430-A0B3-D4BC68FF6BE1}"/>
              </a:ext>
            </a:extLst>
          </p:cNvPr>
          <p:cNvCxnSpPr>
            <a:cxnSpLocks/>
          </p:cNvCxnSpPr>
          <p:nvPr/>
        </p:nvCxnSpPr>
        <p:spPr>
          <a:xfrm>
            <a:off x="8217674" y="2011202"/>
            <a:ext cx="0" cy="1621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E79CAF-AC0F-49C5-BD48-6F77E84B450B}"/>
              </a:ext>
            </a:extLst>
          </p:cNvPr>
          <p:cNvCxnSpPr>
            <a:cxnSpLocks/>
          </p:cNvCxnSpPr>
          <p:nvPr/>
        </p:nvCxnSpPr>
        <p:spPr>
          <a:xfrm>
            <a:off x="9447413" y="2011201"/>
            <a:ext cx="0" cy="1621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DAA0F4-F17A-4380-911C-B3D7EB99F30F}"/>
              </a:ext>
            </a:extLst>
          </p:cNvPr>
          <p:cNvCxnSpPr>
            <a:cxnSpLocks/>
          </p:cNvCxnSpPr>
          <p:nvPr/>
        </p:nvCxnSpPr>
        <p:spPr>
          <a:xfrm>
            <a:off x="764038" y="2011200"/>
            <a:ext cx="12312" cy="1658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8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C3BC0-BF6F-4124-B535-5BE952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4B398-75B5-40C9-AB08-5525AEDCC005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E63D-D6B9-44EC-896B-A591A3DC11D9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20BF2-2CDE-4CC5-90DE-5573EC449D64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3E24B-4BF9-4F7D-A4A7-6EC480C73063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884FC-4F2E-4D38-8F96-21952A2C8EE5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7B288-484B-42A1-B7AA-EAE662659BEF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05534C-FA0F-43EC-A54D-062B659D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32E89-FE40-4801-B331-C03537737953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A91ED-C32A-412E-8525-141B832F1062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76755C-E0E6-4333-88E7-C59BC3AA4B56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C217-A43A-4CD4-B20B-798373C44122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365AFE-893E-473F-92FB-5C04613AE570}"/>
              </a:ext>
            </a:extLst>
          </p:cNvPr>
          <p:cNvSpPr txBox="1"/>
          <p:nvPr/>
        </p:nvSpPr>
        <p:spPr>
          <a:xfrm>
            <a:off x="6661404" y="268404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1596C1-365B-4595-8A2F-D2BABE9C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5EFD0C-D13C-4E43-ACFD-BA6FDFCD6D6C}"/>
              </a:ext>
            </a:extLst>
          </p:cNvPr>
          <p:cNvSpPr txBox="1"/>
          <p:nvPr/>
        </p:nvSpPr>
        <p:spPr>
          <a:xfrm>
            <a:off x="7031085" y="268331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343DC-5C59-449F-B2D3-9B57C32F077B}"/>
              </a:ext>
            </a:extLst>
          </p:cNvPr>
          <p:cNvSpPr txBox="1"/>
          <p:nvPr/>
        </p:nvSpPr>
        <p:spPr>
          <a:xfrm>
            <a:off x="7422544" y="2690434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CC3BC-CE6C-44A2-B25A-F72A410EC2E3}"/>
              </a:ext>
            </a:extLst>
          </p:cNvPr>
          <p:cNvSpPr txBox="1"/>
          <p:nvPr/>
        </p:nvSpPr>
        <p:spPr>
          <a:xfrm>
            <a:off x="7072933" y="322015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36ADF-B257-403D-9556-1CFA388C6003}"/>
              </a:ext>
            </a:extLst>
          </p:cNvPr>
          <p:cNvSpPr txBox="1"/>
          <p:nvPr/>
        </p:nvSpPr>
        <p:spPr>
          <a:xfrm>
            <a:off x="7399792" y="322493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6AF88-4FB8-4534-8137-D53CAB3D0EDB}"/>
              </a:ext>
            </a:extLst>
          </p:cNvPr>
          <p:cNvSpPr txBox="1"/>
          <p:nvPr/>
        </p:nvSpPr>
        <p:spPr>
          <a:xfrm>
            <a:off x="6658803" y="322088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/>
              <p:nvPr/>
            </p:nvSpPr>
            <p:spPr>
              <a:xfrm>
                <a:off x="4483044" y="3762502"/>
                <a:ext cx="2946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123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=1,230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44" y="3762502"/>
                <a:ext cx="2946125" cy="369332"/>
              </a:xfrm>
              <a:prstGeom prst="rect">
                <a:avLst/>
              </a:prstGeom>
              <a:blipFill>
                <a:blip r:embed="rId3"/>
                <a:stretch>
                  <a:fillRect l="-144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37F977-D990-4E34-8F14-6079A9878FDE}"/>
              </a:ext>
            </a:extLst>
          </p:cNvPr>
          <p:cNvSpPr txBox="1"/>
          <p:nvPr/>
        </p:nvSpPr>
        <p:spPr>
          <a:xfrm>
            <a:off x="6864999" y="3244334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1469DF-BFAE-4F94-9428-CB74F5BF17D7}"/>
              </a:ext>
            </a:extLst>
          </p:cNvPr>
          <p:cNvSpPr txBox="1"/>
          <p:nvPr/>
        </p:nvSpPr>
        <p:spPr>
          <a:xfrm>
            <a:off x="7820109" y="269843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19975-CC82-479C-A1C2-6ACDCC6F93A4}"/>
              </a:ext>
            </a:extLst>
          </p:cNvPr>
          <p:cNvSpPr txBox="1"/>
          <p:nvPr/>
        </p:nvSpPr>
        <p:spPr>
          <a:xfrm>
            <a:off x="7820108" y="3223069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20E94-8CDA-4F73-93D6-E11D26E2C772}"/>
              </a:ext>
            </a:extLst>
          </p:cNvPr>
          <p:cNvCxnSpPr>
            <a:cxnSpLocks/>
          </p:cNvCxnSpPr>
          <p:nvPr/>
        </p:nvCxnSpPr>
        <p:spPr>
          <a:xfrm>
            <a:off x="1951498" y="1970021"/>
            <a:ext cx="0" cy="1678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EB292B-6A49-4F0E-BF52-86171775CBD2}"/>
              </a:ext>
            </a:extLst>
          </p:cNvPr>
          <p:cNvCxnSpPr>
            <a:cxnSpLocks/>
          </p:cNvCxnSpPr>
          <p:nvPr/>
        </p:nvCxnSpPr>
        <p:spPr>
          <a:xfrm>
            <a:off x="3215545" y="1970021"/>
            <a:ext cx="0" cy="1678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5F6CB4-2DD7-4551-AB1D-C912C1F6383D}"/>
              </a:ext>
            </a:extLst>
          </p:cNvPr>
          <p:cNvCxnSpPr>
            <a:cxnSpLocks/>
          </p:cNvCxnSpPr>
          <p:nvPr/>
        </p:nvCxnSpPr>
        <p:spPr>
          <a:xfrm>
            <a:off x="4453667" y="1970021"/>
            <a:ext cx="0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671467-E666-4BCC-B880-B3E8B7216D98}"/>
              </a:ext>
            </a:extLst>
          </p:cNvPr>
          <p:cNvCxnSpPr>
            <a:cxnSpLocks/>
          </p:cNvCxnSpPr>
          <p:nvPr/>
        </p:nvCxnSpPr>
        <p:spPr>
          <a:xfrm>
            <a:off x="5707622" y="1970021"/>
            <a:ext cx="0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9ED047-8796-4B76-9DF5-C677267D9402}"/>
              </a:ext>
            </a:extLst>
          </p:cNvPr>
          <p:cNvCxnSpPr>
            <a:cxnSpLocks/>
          </p:cNvCxnSpPr>
          <p:nvPr/>
        </p:nvCxnSpPr>
        <p:spPr>
          <a:xfrm flipH="1">
            <a:off x="6935967" y="1970021"/>
            <a:ext cx="29376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23D6B3-D733-4EDC-9578-DB9FF930E8D8}"/>
              </a:ext>
            </a:extLst>
          </p:cNvPr>
          <p:cNvCxnSpPr>
            <a:cxnSpLocks/>
          </p:cNvCxnSpPr>
          <p:nvPr/>
        </p:nvCxnSpPr>
        <p:spPr>
          <a:xfrm>
            <a:off x="8188297" y="1970021"/>
            <a:ext cx="0" cy="16780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F9E659-5885-4D3C-A3BA-32B60BFD8E97}"/>
              </a:ext>
            </a:extLst>
          </p:cNvPr>
          <p:cNvCxnSpPr>
            <a:cxnSpLocks/>
          </p:cNvCxnSpPr>
          <p:nvPr/>
        </p:nvCxnSpPr>
        <p:spPr>
          <a:xfrm>
            <a:off x="9418036" y="1970021"/>
            <a:ext cx="0" cy="1678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A758F6-7560-4F96-82F2-FEA2B39C075B}"/>
              </a:ext>
            </a:extLst>
          </p:cNvPr>
          <p:cNvCxnSpPr>
            <a:cxnSpLocks/>
          </p:cNvCxnSpPr>
          <p:nvPr/>
        </p:nvCxnSpPr>
        <p:spPr>
          <a:xfrm>
            <a:off x="734661" y="1970021"/>
            <a:ext cx="0" cy="1678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4D8D08-9CFF-4009-B711-A81621C57640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72C806A-7258-4FC5-BED2-2B346402909E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5348D5-C1FE-4173-8854-92E9C12528E9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6B1313-7C86-4A4D-A264-6D5276F15646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B0564BD-FEDD-441E-903F-ED6DCD26B40E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9A51A3-6181-4945-B9BA-595BBD1C7BFE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CD32A1-6743-4830-9360-0D116164CF1C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0ABE48-1D59-4C9D-8606-C7AD8B82F32B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C3BC0-BF6F-4124-B535-5BE952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4B398-75B5-40C9-AB08-5525AEDCC005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E63D-D6B9-44EC-896B-A591A3DC11D9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20BF2-2CDE-4CC5-90DE-5573EC449D64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3E24B-4BF9-4F7D-A4A7-6EC480C73063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884FC-4F2E-4D38-8F96-21952A2C8EE5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7B288-484B-42A1-B7AA-EAE662659BEF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05534C-FA0F-43EC-A54D-062B659D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32E89-FE40-4801-B331-C03537737953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A91ED-C32A-412E-8525-141B832F1062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76755C-E0E6-4333-88E7-C59BC3AA4B56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C217-A43A-4CD4-B20B-798373C44122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365AFE-893E-473F-92FB-5C04613AE570}"/>
              </a:ext>
            </a:extLst>
          </p:cNvPr>
          <p:cNvSpPr txBox="1"/>
          <p:nvPr/>
        </p:nvSpPr>
        <p:spPr>
          <a:xfrm>
            <a:off x="7429169" y="2692880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1596C1-365B-4595-8A2F-D2BABE9C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C3E70B-7817-4DAB-B2AF-8C87A8A678B5}"/>
              </a:ext>
            </a:extLst>
          </p:cNvPr>
          <p:cNvSpPr txBox="1"/>
          <p:nvPr/>
        </p:nvSpPr>
        <p:spPr>
          <a:xfrm>
            <a:off x="8119995" y="2698088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EFD0C-D13C-4E43-ACFD-BA6FDFCD6D6C}"/>
              </a:ext>
            </a:extLst>
          </p:cNvPr>
          <p:cNvSpPr txBox="1"/>
          <p:nvPr/>
        </p:nvSpPr>
        <p:spPr>
          <a:xfrm>
            <a:off x="7849925" y="2692880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343DC-5C59-449F-B2D3-9B57C32F077B}"/>
              </a:ext>
            </a:extLst>
          </p:cNvPr>
          <p:cNvSpPr txBox="1"/>
          <p:nvPr/>
        </p:nvSpPr>
        <p:spPr>
          <a:xfrm>
            <a:off x="8302543" y="268532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9FE6F6-5330-4713-B372-0D81615700F0}"/>
              </a:ext>
            </a:extLst>
          </p:cNvPr>
          <p:cNvSpPr txBox="1"/>
          <p:nvPr/>
        </p:nvSpPr>
        <p:spPr>
          <a:xfrm>
            <a:off x="6629346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CC3BC-CE6C-44A2-B25A-F72A410EC2E3}"/>
              </a:ext>
            </a:extLst>
          </p:cNvPr>
          <p:cNvSpPr txBox="1"/>
          <p:nvPr/>
        </p:nvSpPr>
        <p:spPr>
          <a:xfrm>
            <a:off x="7849925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36ADF-B257-403D-9556-1CFA388C6003}"/>
              </a:ext>
            </a:extLst>
          </p:cNvPr>
          <p:cNvSpPr txBox="1"/>
          <p:nvPr/>
        </p:nvSpPr>
        <p:spPr>
          <a:xfrm>
            <a:off x="8283935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891FE-DCA9-4438-8F9C-63120EB7434B}"/>
              </a:ext>
            </a:extLst>
          </p:cNvPr>
          <p:cNvSpPr txBox="1"/>
          <p:nvPr/>
        </p:nvSpPr>
        <p:spPr>
          <a:xfrm>
            <a:off x="7032048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6AF88-4FB8-4534-8137-D53CAB3D0EDB}"/>
              </a:ext>
            </a:extLst>
          </p:cNvPr>
          <p:cNvSpPr txBox="1"/>
          <p:nvPr/>
        </p:nvSpPr>
        <p:spPr>
          <a:xfrm>
            <a:off x="7447892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/>
              <p:nvPr/>
            </p:nvSpPr>
            <p:spPr>
              <a:xfrm>
                <a:off x="4483044" y="3762502"/>
                <a:ext cx="3130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=0,0567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44" y="3762502"/>
                <a:ext cx="3130107" cy="369332"/>
              </a:xfrm>
              <a:prstGeom prst="rect">
                <a:avLst/>
              </a:prstGeom>
              <a:blipFill>
                <a:blip r:embed="rId3"/>
                <a:stretch>
                  <a:fillRect l="-1357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37F977-D990-4E34-8F14-6079A9878FDE}"/>
              </a:ext>
            </a:extLst>
          </p:cNvPr>
          <p:cNvSpPr txBox="1"/>
          <p:nvPr/>
        </p:nvSpPr>
        <p:spPr>
          <a:xfrm>
            <a:off x="6866007" y="3215677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9938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34719-4F7A-47F8-9A93-3FAE717F2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5" y="-199314"/>
            <a:ext cx="5280660" cy="1648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/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1- </a:t>
                </a:r>
                <a:r>
                  <a:rPr lang="fr-FR" b="1" u="sng" dirty="0"/>
                  <a:t>Calcul de la concentration en masse de la solution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2- Calcul du volume restant dans la gourde quand le sportif en a bu les trois-quarts</a:t>
                </a:r>
              </a:p>
              <a:p>
                <a:r>
                  <a:rPr lang="fr-FR" dirty="0"/>
                  <a:t>Comme le sportif a bu les trois-quarts de la boisson, il reste un quart.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𝑟𝑒𝑠𝑡𝑎𝑛𝑡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=0.188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3- Calcul du volume de la solution S</a:t>
                </a:r>
                <a:r>
                  <a:rPr lang="fr-FR" b="1" u="sng" baseline="-25000" dirty="0"/>
                  <a:t>2 </a:t>
                </a:r>
                <a:r>
                  <a:rPr lang="fr-FR" b="1" u="sng" dirty="0"/>
                  <a:t>:</a:t>
                </a:r>
              </a:p>
              <a:p>
                <a:r>
                  <a:rPr lang="fr-FR" dirty="0"/>
                  <a:t>Comme la gourde est remplie, le volume de la solution S</a:t>
                </a:r>
                <a:r>
                  <a:rPr lang="fr-FR" baseline="-25000" dirty="0"/>
                  <a:t>2</a:t>
                </a:r>
                <a:r>
                  <a:rPr lang="fr-FR" dirty="0"/>
                  <a:t> est de 0,75L</a:t>
                </a:r>
              </a:p>
              <a:p>
                <a:endParaRPr lang="fr-FR" dirty="0"/>
              </a:p>
              <a:p>
                <a:r>
                  <a:rPr lang="fr-FR" b="1" u="sng" dirty="0"/>
                  <a:t>4- Calcul de la concentration en masse de la solution S</a:t>
                </a:r>
                <a:r>
                  <a:rPr lang="fr-FR" b="1" u="sng" baseline="-25000" dirty="0"/>
                  <a:t>2</a:t>
                </a:r>
                <a:r>
                  <a:rPr lang="fr-FR" b="1" u="sng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=0.188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𝑅𝑎𝑝𝑝𝑜𝑟𝑡𝐷𝑖𝑙𝑢𝑡𝑖𝑜𝑛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𝑠𝐷𝑖𝑙𝑢𝑡𝑖𝑜𝑛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𝑎𝑣𝑎𝑛𝑡𝐷𝑖𝑙𝑢𝑡𝑖𝑜𝑛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0.188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𝑚𝑓𝑖𝑛𝑎𝑙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𝑚𝑖𝑛𝑖𝑡𝑖𝑎𝑙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=15.0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endParaRPr lang="fr-FR" b="1" u="sn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blipFill>
                <a:blip r:embed="rId3"/>
                <a:stretch>
                  <a:fillRect l="-522" t="-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1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34719-4F7A-47F8-9A93-3FAE717F2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5" y="-199314"/>
            <a:ext cx="5280660" cy="1648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/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1- </a:t>
                </a:r>
                <a:r>
                  <a:rPr lang="fr-FR" b="1" u="sng" dirty="0"/>
                  <a:t>Calcul de la concentration en masse de la solution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2- Calcul du volume restant dans la gourde quand le sportif en a bu les trois-quarts</a:t>
                </a:r>
              </a:p>
              <a:p>
                <a:r>
                  <a:rPr lang="fr-FR" dirty="0"/>
                  <a:t>Comme le sportif a bu les deux-tiers de la boisson, il reste un tiers.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𝑟𝑒𝑠𝑡𝑎𝑛𝑡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3- Calcul du volume de la solution S</a:t>
                </a:r>
                <a:r>
                  <a:rPr lang="fr-FR" b="1" u="sng" baseline="-25000" dirty="0"/>
                  <a:t>2 </a:t>
                </a:r>
                <a:r>
                  <a:rPr lang="fr-FR" b="1" u="sng" dirty="0"/>
                  <a:t>:</a:t>
                </a:r>
              </a:p>
              <a:p>
                <a:r>
                  <a:rPr lang="fr-FR" dirty="0"/>
                  <a:t>Comme la gourde est remplie, le volume de la solution S</a:t>
                </a:r>
                <a:r>
                  <a:rPr lang="fr-FR" baseline="-25000" dirty="0"/>
                  <a:t>2</a:t>
                </a:r>
                <a:r>
                  <a:rPr lang="fr-FR" dirty="0"/>
                  <a:t> est de 0,75L</a:t>
                </a:r>
              </a:p>
              <a:p>
                <a:endParaRPr lang="fr-FR" dirty="0"/>
              </a:p>
              <a:p>
                <a:r>
                  <a:rPr lang="fr-FR" b="1" u="sng" dirty="0"/>
                  <a:t>4- Calcul de la concentration en masse de la solution S</a:t>
                </a:r>
                <a:r>
                  <a:rPr lang="fr-FR" b="1" u="sng" baseline="-25000" dirty="0"/>
                  <a:t>2</a:t>
                </a:r>
                <a:r>
                  <a:rPr lang="fr-FR" b="1" u="sng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𝑅𝑎𝑝𝑝𝑜𝑟𝑡𝐷𝑖𝑙𝑢𝑡𝑖𝑜𝑛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𝑠𝐷𝑖𝑙𝑢𝑡𝑖𝑜𝑛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𝑎𝑣𝑎𝑛𝑡𝐷𝑖𝑙𝑢𝑡𝑖𝑜𝑛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𝑚𝑓𝑖𝑛𝑎𝑙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𝑚𝑖𝑛𝑖𝑡𝑖𝑎𝑙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=20.0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endParaRPr lang="fr-FR" b="1" u="sn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blipFill>
                <a:blip r:embed="rId3"/>
                <a:stretch>
                  <a:fillRect l="-522" t="-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33A53D-A035-45A9-9CFF-1C7265AA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60815" b="15686"/>
          <a:stretch/>
        </p:blipFill>
        <p:spPr>
          <a:xfrm>
            <a:off x="2539998" y="2270125"/>
            <a:ext cx="922867" cy="293707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5B650F-8030-4B93-9F81-41780806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8" t="24009" r="-1068" b="16035"/>
          <a:stretch/>
        </p:blipFill>
        <p:spPr>
          <a:xfrm>
            <a:off x="5711659" y="2733963"/>
            <a:ext cx="1298976" cy="2391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BBEA-31B1-4D16-A4B1-06E656DB7136}"/>
              </a:ext>
            </a:extLst>
          </p:cNvPr>
          <p:cNvSpPr txBox="1"/>
          <p:nvPr/>
        </p:nvSpPr>
        <p:spPr>
          <a:xfrm>
            <a:off x="1828801" y="5125509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20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E6B8-6911-4B7C-998B-182E37D05ADF}"/>
              </a:ext>
            </a:extLst>
          </p:cNvPr>
          <p:cNvSpPr txBox="1"/>
          <p:nvPr/>
        </p:nvSpPr>
        <p:spPr>
          <a:xfrm>
            <a:off x="5081786" y="5125509"/>
            <a:ext cx="31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200mL = 0,2 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D16A1B-BDEF-4378-AC76-F987864851A6}"/>
              </a:ext>
            </a:extLst>
          </p:cNvPr>
          <p:cNvSpPr/>
          <p:nvPr/>
        </p:nvSpPr>
        <p:spPr>
          <a:xfrm>
            <a:off x="3688422" y="6255522"/>
            <a:ext cx="3000243" cy="424532"/>
          </a:xfrm>
          <a:custGeom>
            <a:avLst/>
            <a:gdLst>
              <a:gd name="connsiteX0" fmla="*/ 0 w 2887134"/>
              <a:gd name="connsiteY0" fmla="*/ 8467 h 424532"/>
              <a:gd name="connsiteX1" fmla="*/ 474134 w 2887134"/>
              <a:gd name="connsiteY1" fmla="*/ 279400 h 424532"/>
              <a:gd name="connsiteX2" fmla="*/ 872067 w 2887134"/>
              <a:gd name="connsiteY2" fmla="*/ 381000 h 424532"/>
              <a:gd name="connsiteX3" fmla="*/ 1456267 w 2887134"/>
              <a:gd name="connsiteY3" fmla="*/ 423334 h 424532"/>
              <a:gd name="connsiteX4" fmla="*/ 2006600 w 2887134"/>
              <a:gd name="connsiteY4" fmla="*/ 338667 h 424532"/>
              <a:gd name="connsiteX5" fmla="*/ 2455334 w 2887134"/>
              <a:gd name="connsiteY5" fmla="*/ 220134 h 424532"/>
              <a:gd name="connsiteX6" fmla="*/ 2887134 w 2887134"/>
              <a:gd name="connsiteY6" fmla="*/ 0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7134" h="424532">
                <a:moveTo>
                  <a:pt x="0" y="8467"/>
                </a:moveTo>
                <a:cubicBezTo>
                  <a:pt x="164395" y="112889"/>
                  <a:pt x="328790" y="217311"/>
                  <a:pt x="474134" y="279400"/>
                </a:cubicBezTo>
                <a:cubicBezTo>
                  <a:pt x="619478" y="341489"/>
                  <a:pt x="708378" y="357011"/>
                  <a:pt x="872067" y="381000"/>
                </a:cubicBezTo>
                <a:cubicBezTo>
                  <a:pt x="1035756" y="404989"/>
                  <a:pt x="1267178" y="430390"/>
                  <a:pt x="1456267" y="423334"/>
                </a:cubicBezTo>
                <a:cubicBezTo>
                  <a:pt x="1645356" y="416279"/>
                  <a:pt x="1840089" y="372534"/>
                  <a:pt x="2006600" y="338667"/>
                </a:cubicBezTo>
                <a:cubicBezTo>
                  <a:pt x="2173111" y="304800"/>
                  <a:pt x="2308578" y="276578"/>
                  <a:pt x="2455334" y="220134"/>
                </a:cubicBezTo>
                <a:cubicBezTo>
                  <a:pt x="2602090" y="163690"/>
                  <a:pt x="2744612" y="81845"/>
                  <a:pt x="28871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/>
              <p:nvPr/>
            </p:nvSpPr>
            <p:spPr>
              <a:xfrm>
                <a:off x="4713487" y="6373356"/>
                <a:ext cx="91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/>
                  <a:t>10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7" y="6373356"/>
                <a:ext cx="91082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/>
              <p:nvPr/>
            </p:nvSpPr>
            <p:spPr>
              <a:xfrm>
                <a:off x="815242" y="899949"/>
                <a:ext cx="7486277" cy="132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concentration après dilution est 10 fois plus faible (10g/L </a:t>
                </a:r>
                <a:r>
                  <a:rPr lang="fr-FR" dirty="0">
                    <a:sym typeface="Wingdings" panose="05000000000000000000" pitchFamily="2" charset="2"/>
                  </a:rPr>
                  <a:t> 1g/L).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Il faut donc un</a:t>
                </a:r>
                <a:r>
                  <a:rPr lang="fr-FR" dirty="0"/>
                  <a:t> rapport de dilution est  10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=10)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Donc, il faut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𝑉𝑜𝑙𝑢𝑚𝑒𝐴𝑝𝑟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𝑠𝐷𝑖𝑙𝑢𝑡𝑖𝑜𝑛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𝑉𝑜𝑙𝑢𝑚𝑒𝐴𝑣𝑎𝑛𝑡𝐷𝑖𝑙𝑢𝑡𝑖𝑜𝑛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Parmi les choix proposés, les trois sont possibles 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2" y="899949"/>
                <a:ext cx="7486277" cy="1328697"/>
              </a:xfrm>
              <a:prstGeom prst="rect">
                <a:avLst/>
              </a:prstGeom>
              <a:blipFill>
                <a:blip r:embed="rId4"/>
                <a:stretch>
                  <a:fillRect l="-733" t="-3211" b="-6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259365-42F4-4857-9724-70B5F852039A}"/>
              </a:ext>
            </a:extLst>
          </p:cNvPr>
          <p:cNvSpPr txBox="1"/>
          <p:nvPr/>
        </p:nvSpPr>
        <p:spPr>
          <a:xfrm>
            <a:off x="1828801" y="5509316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10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0511-46A5-4EF7-81C9-4993D46B73ED}"/>
              </a:ext>
            </a:extLst>
          </p:cNvPr>
          <p:cNvSpPr txBox="1"/>
          <p:nvPr/>
        </p:nvSpPr>
        <p:spPr>
          <a:xfrm>
            <a:off x="5076002" y="5543949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100mL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E707A-AA23-429B-94A7-F95EC01118C0}"/>
              </a:ext>
            </a:extLst>
          </p:cNvPr>
          <p:cNvSpPr txBox="1"/>
          <p:nvPr/>
        </p:nvSpPr>
        <p:spPr>
          <a:xfrm>
            <a:off x="1828801" y="5893123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5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64101-5F2B-41EA-833B-3DA5E6B61181}"/>
              </a:ext>
            </a:extLst>
          </p:cNvPr>
          <p:cNvSpPr txBox="1"/>
          <p:nvPr/>
        </p:nvSpPr>
        <p:spPr>
          <a:xfrm>
            <a:off x="5076002" y="5921066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50mL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4BCDC-2405-4D13-8DDD-759574B72765}"/>
              </a:ext>
            </a:extLst>
          </p:cNvPr>
          <p:cNvSpPr txBox="1"/>
          <p:nvPr/>
        </p:nvSpPr>
        <p:spPr>
          <a:xfrm>
            <a:off x="815242" y="5125509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1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71511-6A11-4A78-A577-D361D4F05A4D}"/>
              </a:ext>
            </a:extLst>
          </p:cNvPr>
          <p:cNvSpPr txBox="1"/>
          <p:nvPr/>
        </p:nvSpPr>
        <p:spPr>
          <a:xfrm>
            <a:off x="835791" y="5509316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2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94693-A053-4642-9456-7C1124FD5A68}"/>
              </a:ext>
            </a:extLst>
          </p:cNvPr>
          <p:cNvSpPr txBox="1"/>
          <p:nvPr/>
        </p:nvSpPr>
        <p:spPr>
          <a:xfrm>
            <a:off x="823467" y="5886190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3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F46C1-8F26-40B1-91C9-EC65AC2E7A9E}"/>
              </a:ext>
            </a:extLst>
          </p:cNvPr>
          <p:cNvSpPr txBox="1"/>
          <p:nvPr/>
        </p:nvSpPr>
        <p:spPr>
          <a:xfrm>
            <a:off x="4498809" y="5125509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7D364-65B6-4CD6-90CB-F00F780CE8F9}"/>
              </a:ext>
            </a:extLst>
          </p:cNvPr>
          <p:cNvSpPr txBox="1"/>
          <p:nvPr/>
        </p:nvSpPr>
        <p:spPr>
          <a:xfrm>
            <a:off x="4498809" y="5555657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994F3-9D02-473B-AD70-451E6D940393}"/>
              </a:ext>
            </a:extLst>
          </p:cNvPr>
          <p:cNvSpPr txBox="1"/>
          <p:nvPr/>
        </p:nvSpPr>
        <p:spPr>
          <a:xfrm>
            <a:off x="4498809" y="5921066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8325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33A53D-A035-45A9-9CFF-1C7265AA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60815" b="15686"/>
          <a:stretch/>
        </p:blipFill>
        <p:spPr>
          <a:xfrm>
            <a:off x="2539998" y="2270125"/>
            <a:ext cx="922867" cy="293707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5B650F-8030-4B93-9F81-41780806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8" t="24009" r="-1068" b="16035"/>
          <a:stretch/>
        </p:blipFill>
        <p:spPr>
          <a:xfrm>
            <a:off x="5711659" y="2733963"/>
            <a:ext cx="1298976" cy="2391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BBEA-31B1-4D16-A4B1-06E656DB7136}"/>
              </a:ext>
            </a:extLst>
          </p:cNvPr>
          <p:cNvSpPr txBox="1"/>
          <p:nvPr/>
        </p:nvSpPr>
        <p:spPr>
          <a:xfrm>
            <a:off x="1828801" y="5125509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2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E6B8-6911-4B7C-998B-182E37D05ADF}"/>
              </a:ext>
            </a:extLst>
          </p:cNvPr>
          <p:cNvSpPr txBox="1"/>
          <p:nvPr/>
        </p:nvSpPr>
        <p:spPr>
          <a:xfrm>
            <a:off x="5081786" y="5125509"/>
            <a:ext cx="31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200mL = 0,2 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D16A1B-BDEF-4378-AC76-F987864851A6}"/>
              </a:ext>
            </a:extLst>
          </p:cNvPr>
          <p:cNvSpPr/>
          <p:nvPr/>
        </p:nvSpPr>
        <p:spPr>
          <a:xfrm>
            <a:off x="3770615" y="5878648"/>
            <a:ext cx="3000243" cy="424532"/>
          </a:xfrm>
          <a:custGeom>
            <a:avLst/>
            <a:gdLst>
              <a:gd name="connsiteX0" fmla="*/ 0 w 2887134"/>
              <a:gd name="connsiteY0" fmla="*/ 8467 h 424532"/>
              <a:gd name="connsiteX1" fmla="*/ 474134 w 2887134"/>
              <a:gd name="connsiteY1" fmla="*/ 279400 h 424532"/>
              <a:gd name="connsiteX2" fmla="*/ 872067 w 2887134"/>
              <a:gd name="connsiteY2" fmla="*/ 381000 h 424532"/>
              <a:gd name="connsiteX3" fmla="*/ 1456267 w 2887134"/>
              <a:gd name="connsiteY3" fmla="*/ 423334 h 424532"/>
              <a:gd name="connsiteX4" fmla="*/ 2006600 w 2887134"/>
              <a:gd name="connsiteY4" fmla="*/ 338667 h 424532"/>
              <a:gd name="connsiteX5" fmla="*/ 2455334 w 2887134"/>
              <a:gd name="connsiteY5" fmla="*/ 220134 h 424532"/>
              <a:gd name="connsiteX6" fmla="*/ 2887134 w 2887134"/>
              <a:gd name="connsiteY6" fmla="*/ 0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7134" h="424532">
                <a:moveTo>
                  <a:pt x="0" y="8467"/>
                </a:moveTo>
                <a:cubicBezTo>
                  <a:pt x="164395" y="112889"/>
                  <a:pt x="328790" y="217311"/>
                  <a:pt x="474134" y="279400"/>
                </a:cubicBezTo>
                <a:cubicBezTo>
                  <a:pt x="619478" y="341489"/>
                  <a:pt x="708378" y="357011"/>
                  <a:pt x="872067" y="381000"/>
                </a:cubicBezTo>
                <a:cubicBezTo>
                  <a:pt x="1035756" y="404989"/>
                  <a:pt x="1267178" y="430390"/>
                  <a:pt x="1456267" y="423334"/>
                </a:cubicBezTo>
                <a:cubicBezTo>
                  <a:pt x="1645356" y="416279"/>
                  <a:pt x="1840089" y="372534"/>
                  <a:pt x="2006600" y="338667"/>
                </a:cubicBezTo>
                <a:cubicBezTo>
                  <a:pt x="2173111" y="304800"/>
                  <a:pt x="2308578" y="276578"/>
                  <a:pt x="2455334" y="220134"/>
                </a:cubicBezTo>
                <a:cubicBezTo>
                  <a:pt x="2602090" y="163690"/>
                  <a:pt x="2744612" y="81845"/>
                  <a:pt x="28871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/>
              <p:nvPr/>
            </p:nvSpPr>
            <p:spPr>
              <a:xfrm>
                <a:off x="4726187" y="5985805"/>
                <a:ext cx="91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/>
                  <a:t>100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87" y="5985805"/>
                <a:ext cx="910824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/>
              <p:nvPr/>
            </p:nvSpPr>
            <p:spPr>
              <a:xfrm>
                <a:off x="815242" y="899949"/>
                <a:ext cx="7486277" cy="132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concentration après dilution est 100 fois plus faible (10g/L </a:t>
                </a:r>
                <a:r>
                  <a:rPr lang="fr-FR" dirty="0">
                    <a:sym typeface="Wingdings" panose="05000000000000000000" pitchFamily="2" charset="2"/>
                  </a:rPr>
                  <a:t> 0,1g/L).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Il faut donc un</a:t>
                </a:r>
                <a:r>
                  <a:rPr lang="fr-FR" dirty="0"/>
                  <a:t> rapport de dilution est  100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=100)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Donc, il faut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𝑉𝑜𝑙𝑢𝑚𝑒𝐴𝑝𝑟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𝑠𝐷𝑖𝑙𝑢𝑡𝑖𝑜𝑛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𝑉𝑜𝑙𝑢𝑚𝑒𝐴𝑣𝑎𝑛𝑡𝐷𝑖𝑙𝑢𝑡𝑖𝑜𝑛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=100.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Voici les choix possibles parmi ceux proposés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2" y="899949"/>
                <a:ext cx="7486277" cy="1328697"/>
              </a:xfrm>
              <a:prstGeom prst="rect">
                <a:avLst/>
              </a:prstGeom>
              <a:blipFill>
                <a:blip r:embed="rId4"/>
                <a:stretch>
                  <a:fillRect l="-733" t="-3211" b="-6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259365-42F4-4857-9724-70B5F852039A}"/>
              </a:ext>
            </a:extLst>
          </p:cNvPr>
          <p:cNvSpPr txBox="1"/>
          <p:nvPr/>
        </p:nvSpPr>
        <p:spPr>
          <a:xfrm>
            <a:off x="1828801" y="5509316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10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0511-46A5-4EF7-81C9-4993D46B73ED}"/>
              </a:ext>
            </a:extLst>
          </p:cNvPr>
          <p:cNvSpPr txBox="1"/>
          <p:nvPr/>
        </p:nvSpPr>
        <p:spPr>
          <a:xfrm>
            <a:off x="5076001" y="5543949"/>
            <a:ext cx="31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1000mL = 1L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4BCDC-2405-4D13-8DDD-759574B72765}"/>
              </a:ext>
            </a:extLst>
          </p:cNvPr>
          <p:cNvSpPr txBox="1"/>
          <p:nvPr/>
        </p:nvSpPr>
        <p:spPr>
          <a:xfrm>
            <a:off x="815242" y="5125509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1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71511-6A11-4A78-A577-D361D4F05A4D}"/>
              </a:ext>
            </a:extLst>
          </p:cNvPr>
          <p:cNvSpPr txBox="1"/>
          <p:nvPr/>
        </p:nvSpPr>
        <p:spPr>
          <a:xfrm>
            <a:off x="835791" y="5509316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2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F46C1-8F26-40B1-91C9-EC65AC2E7A9E}"/>
              </a:ext>
            </a:extLst>
          </p:cNvPr>
          <p:cNvSpPr txBox="1"/>
          <p:nvPr/>
        </p:nvSpPr>
        <p:spPr>
          <a:xfrm>
            <a:off x="4498809" y="5125509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7D364-65B6-4CD6-90CB-F00F780CE8F9}"/>
              </a:ext>
            </a:extLst>
          </p:cNvPr>
          <p:cNvSpPr txBox="1"/>
          <p:nvPr/>
        </p:nvSpPr>
        <p:spPr>
          <a:xfrm>
            <a:off x="4498809" y="5555657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4000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33A53D-A035-45A9-9CFF-1C7265AA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60815" b="15686"/>
          <a:stretch/>
        </p:blipFill>
        <p:spPr>
          <a:xfrm>
            <a:off x="2539998" y="2270125"/>
            <a:ext cx="922867" cy="293707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5B650F-8030-4B93-9F81-41780806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8" t="24009" r="-1068" b="16035"/>
          <a:stretch/>
        </p:blipFill>
        <p:spPr>
          <a:xfrm>
            <a:off x="5711659" y="2733963"/>
            <a:ext cx="1298976" cy="2391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BBEA-31B1-4D16-A4B1-06E656DB7136}"/>
              </a:ext>
            </a:extLst>
          </p:cNvPr>
          <p:cNvSpPr txBox="1"/>
          <p:nvPr/>
        </p:nvSpPr>
        <p:spPr>
          <a:xfrm>
            <a:off x="1828801" y="5125509"/>
            <a:ext cx="25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Pipette jaugée de 2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E6B8-6911-4B7C-998B-182E37D05ADF}"/>
              </a:ext>
            </a:extLst>
          </p:cNvPr>
          <p:cNvSpPr txBox="1"/>
          <p:nvPr/>
        </p:nvSpPr>
        <p:spPr>
          <a:xfrm>
            <a:off x="5081786" y="5125509"/>
            <a:ext cx="31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Fiole jaugée de 100mL = 0,1 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D16A1B-BDEF-4378-AC76-F987864851A6}"/>
              </a:ext>
            </a:extLst>
          </p:cNvPr>
          <p:cNvSpPr/>
          <p:nvPr/>
        </p:nvSpPr>
        <p:spPr>
          <a:xfrm>
            <a:off x="3681477" y="5471872"/>
            <a:ext cx="3000243" cy="424532"/>
          </a:xfrm>
          <a:custGeom>
            <a:avLst/>
            <a:gdLst>
              <a:gd name="connsiteX0" fmla="*/ 0 w 2887134"/>
              <a:gd name="connsiteY0" fmla="*/ 8467 h 424532"/>
              <a:gd name="connsiteX1" fmla="*/ 474134 w 2887134"/>
              <a:gd name="connsiteY1" fmla="*/ 279400 h 424532"/>
              <a:gd name="connsiteX2" fmla="*/ 872067 w 2887134"/>
              <a:gd name="connsiteY2" fmla="*/ 381000 h 424532"/>
              <a:gd name="connsiteX3" fmla="*/ 1456267 w 2887134"/>
              <a:gd name="connsiteY3" fmla="*/ 423334 h 424532"/>
              <a:gd name="connsiteX4" fmla="*/ 2006600 w 2887134"/>
              <a:gd name="connsiteY4" fmla="*/ 338667 h 424532"/>
              <a:gd name="connsiteX5" fmla="*/ 2455334 w 2887134"/>
              <a:gd name="connsiteY5" fmla="*/ 220134 h 424532"/>
              <a:gd name="connsiteX6" fmla="*/ 2887134 w 2887134"/>
              <a:gd name="connsiteY6" fmla="*/ 0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7134" h="424532">
                <a:moveTo>
                  <a:pt x="0" y="8467"/>
                </a:moveTo>
                <a:cubicBezTo>
                  <a:pt x="164395" y="112889"/>
                  <a:pt x="328790" y="217311"/>
                  <a:pt x="474134" y="279400"/>
                </a:cubicBezTo>
                <a:cubicBezTo>
                  <a:pt x="619478" y="341489"/>
                  <a:pt x="708378" y="357011"/>
                  <a:pt x="872067" y="381000"/>
                </a:cubicBezTo>
                <a:cubicBezTo>
                  <a:pt x="1035756" y="404989"/>
                  <a:pt x="1267178" y="430390"/>
                  <a:pt x="1456267" y="423334"/>
                </a:cubicBezTo>
                <a:cubicBezTo>
                  <a:pt x="1645356" y="416279"/>
                  <a:pt x="1840089" y="372534"/>
                  <a:pt x="2006600" y="338667"/>
                </a:cubicBezTo>
                <a:cubicBezTo>
                  <a:pt x="2173111" y="304800"/>
                  <a:pt x="2308578" y="276578"/>
                  <a:pt x="2455334" y="220134"/>
                </a:cubicBezTo>
                <a:cubicBezTo>
                  <a:pt x="2602090" y="163690"/>
                  <a:pt x="2744612" y="81845"/>
                  <a:pt x="28871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/>
              <p:nvPr/>
            </p:nvSpPr>
            <p:spPr>
              <a:xfrm>
                <a:off x="4800835" y="5588719"/>
                <a:ext cx="91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/>
                  <a:t>50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6B13E-5882-46A3-B7C6-763ECF9E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35" y="5588719"/>
                <a:ext cx="91082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/>
              <p:nvPr/>
            </p:nvSpPr>
            <p:spPr>
              <a:xfrm>
                <a:off x="815242" y="899949"/>
                <a:ext cx="7486277" cy="148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concentration après dilution est 50 fois plus faible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0.1 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).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Il faut donc un</a:t>
                </a:r>
                <a:r>
                  <a:rPr lang="fr-FR" dirty="0"/>
                  <a:t> rapport de dilution est  50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=50)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Donc, il faut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𝑉𝑜𝑙𝑢𝑚𝑒𝐴𝑝𝑟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𝑠𝐷𝑖𝑙𝑢𝑡𝑖𝑜𝑛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𝑉𝑜𝑙𝑢𝑚𝑒𝐴𝑣𝑎𝑛𝑡𝐷𝑖𝑙𝑢𝑡𝑖𝑜𝑛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=50.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Voici les choix possibles parmi ceux proposés 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B4BF-AFD3-4C65-9103-0A57FC7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2" y="899949"/>
                <a:ext cx="7486277" cy="1487651"/>
              </a:xfrm>
              <a:prstGeom prst="rect">
                <a:avLst/>
              </a:prstGeom>
              <a:blipFill>
                <a:blip r:embed="rId4"/>
                <a:stretch>
                  <a:fillRect l="-733" b="-5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24BCDC-2405-4D13-8DDD-759574B72765}"/>
              </a:ext>
            </a:extLst>
          </p:cNvPr>
          <p:cNvSpPr txBox="1"/>
          <p:nvPr/>
        </p:nvSpPr>
        <p:spPr>
          <a:xfrm>
            <a:off x="815242" y="5125509"/>
            <a:ext cx="10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Choix 1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F46C1-8F26-40B1-91C9-EC65AC2E7A9E}"/>
              </a:ext>
            </a:extLst>
          </p:cNvPr>
          <p:cNvSpPr txBox="1"/>
          <p:nvPr/>
        </p:nvSpPr>
        <p:spPr>
          <a:xfrm>
            <a:off x="4498809" y="5125509"/>
            <a:ext cx="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7632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58B5E-BF61-40D9-A497-3EFB3BE98981}"/>
              </a:ext>
            </a:extLst>
          </p:cNvPr>
          <p:cNvPicPr/>
          <p:nvPr/>
        </p:nvPicPr>
        <p:blipFill rotWithShape="1">
          <a:blip r:embed="rId3"/>
          <a:srcRect b="57840"/>
          <a:stretch/>
        </p:blipFill>
        <p:spPr>
          <a:xfrm>
            <a:off x="1652605" y="1087598"/>
            <a:ext cx="2660650" cy="709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8149A-47B0-4A40-8B8C-533C551217C8}"/>
              </a:ext>
            </a:extLst>
          </p:cNvPr>
          <p:cNvSpPr txBox="1"/>
          <p:nvPr/>
        </p:nvSpPr>
        <p:spPr>
          <a:xfrm>
            <a:off x="4582460" y="734997"/>
            <a:ext cx="3282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Lisons le code, ligne par ligne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B6EA319-BD90-4908-B849-642850A0E2AE}"/>
              </a:ext>
            </a:extLst>
          </p:cNvPr>
          <p:cNvSpPr/>
          <p:nvPr/>
        </p:nvSpPr>
        <p:spPr>
          <a:xfrm>
            <a:off x="4718050" y="1003300"/>
            <a:ext cx="120650" cy="501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96FC8-F77B-4ED0-93FC-C6FF93C18761}"/>
              </a:ext>
            </a:extLst>
          </p:cNvPr>
          <p:cNvSpPr txBox="1"/>
          <p:nvPr/>
        </p:nvSpPr>
        <p:spPr>
          <a:xfrm>
            <a:off x="4870751" y="1050426"/>
            <a:ext cx="563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On commence par importer les bibliothèques de fonctions  </a:t>
            </a:r>
            <a:r>
              <a:rPr lang="fr-FR" sz="1000" i="1" dirty="0" err="1"/>
              <a:t>numpy</a:t>
            </a:r>
            <a:r>
              <a:rPr lang="fr-FR" sz="1000" i="1" dirty="0"/>
              <a:t> </a:t>
            </a:r>
            <a:r>
              <a:rPr lang="fr-FR" sz="1000" dirty="0"/>
              <a:t>et </a:t>
            </a:r>
            <a:r>
              <a:rPr lang="fr-FR" sz="1000" i="1" dirty="0" err="1"/>
              <a:t>matplotlib.pyplot</a:t>
            </a:r>
            <a:endParaRPr lang="fr-FR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9A47D-C74A-4A63-963A-88E7394E2732}"/>
              </a:ext>
            </a:extLst>
          </p:cNvPr>
          <p:cNvCxnSpPr/>
          <p:nvPr/>
        </p:nvCxnSpPr>
        <p:spPr>
          <a:xfrm>
            <a:off x="3746500" y="17081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FA180B-D776-4F7D-AC80-19B47DDEE089}"/>
              </a:ext>
            </a:extLst>
          </p:cNvPr>
          <p:cNvSpPr txBox="1"/>
          <p:nvPr/>
        </p:nvSpPr>
        <p:spPr>
          <a:xfrm>
            <a:off x="4902199" y="1550627"/>
            <a:ext cx="272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crée une image avec 2 lignes et 3 colonnes qui ne contient que des zéros :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813538-DE81-401E-8CA2-FFF7206C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9754"/>
              </p:ext>
            </p:extLst>
          </p:nvPr>
        </p:nvGraphicFramePr>
        <p:xfrm>
          <a:off x="7625081" y="1504950"/>
          <a:ext cx="11026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70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75507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42043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FC21B56-48A9-47B2-872A-2DD36E4A5571}"/>
              </a:ext>
            </a:extLst>
          </p:cNvPr>
          <p:cNvPicPr/>
          <p:nvPr/>
        </p:nvPicPr>
        <p:blipFill rotWithShape="1">
          <a:blip r:embed="rId3"/>
          <a:srcRect t="43743" b="30898"/>
          <a:stretch/>
        </p:blipFill>
        <p:spPr>
          <a:xfrm>
            <a:off x="1652605" y="2038307"/>
            <a:ext cx="2660650" cy="4267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EAE55-6CAC-4486-8283-C3123B04C3E5}"/>
              </a:ext>
            </a:extLst>
          </p:cNvPr>
          <p:cNvCxnSpPr>
            <a:cxnSpLocks/>
          </p:cNvCxnSpPr>
          <p:nvPr/>
        </p:nvCxnSpPr>
        <p:spPr>
          <a:xfrm>
            <a:off x="3200400" y="2222500"/>
            <a:ext cx="170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4783DC-F970-4F3C-8C13-396F43E1BC49}"/>
              </a:ext>
            </a:extLst>
          </p:cNvPr>
          <p:cNvSpPr txBox="1"/>
          <p:nvPr/>
        </p:nvSpPr>
        <p:spPr>
          <a:xfrm>
            <a:off x="4862495" y="2073232"/>
            <a:ext cx="26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0 et la colonne 1 :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DFB03C2D-F5C2-47E5-AB40-C86D720D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62066"/>
              </p:ext>
            </p:extLst>
          </p:nvPr>
        </p:nvGraphicFramePr>
        <p:xfrm>
          <a:off x="7625082" y="2095639"/>
          <a:ext cx="108991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9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81DBF-6B90-4C2F-A13F-E2DA86190B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95655" y="2400300"/>
            <a:ext cx="1666840" cy="4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884A1-4980-4237-A6A5-7483E59DD74B}"/>
              </a:ext>
            </a:extLst>
          </p:cNvPr>
          <p:cNvSpPr txBox="1"/>
          <p:nvPr/>
        </p:nvSpPr>
        <p:spPr>
          <a:xfrm>
            <a:off x="4862495" y="2587581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1 et la colonne 0 :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E7C368BA-531D-4E66-8E34-31FC6F8D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85270"/>
              </p:ext>
            </p:extLst>
          </p:nvPr>
        </p:nvGraphicFramePr>
        <p:xfrm>
          <a:off x="7625081" y="2588729"/>
          <a:ext cx="108991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9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E2F8460-62D1-4F24-BB37-CAE190C6AE7A}"/>
              </a:ext>
            </a:extLst>
          </p:cNvPr>
          <p:cNvPicPr/>
          <p:nvPr/>
        </p:nvPicPr>
        <p:blipFill rotWithShape="1">
          <a:blip r:embed="rId3"/>
          <a:srcRect t="68154"/>
          <a:stretch/>
        </p:blipFill>
        <p:spPr>
          <a:xfrm>
            <a:off x="1652605" y="3061126"/>
            <a:ext cx="2660650" cy="53588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E603B8-5729-4E13-90FC-CD2D80908713}"/>
              </a:ext>
            </a:extLst>
          </p:cNvPr>
          <p:cNvCxnSpPr>
            <a:cxnSpLocks/>
          </p:cNvCxnSpPr>
          <p:nvPr/>
        </p:nvCxnSpPr>
        <p:spPr>
          <a:xfrm>
            <a:off x="3171861" y="3159289"/>
            <a:ext cx="160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D77151-C936-4DB7-A2DF-EC73F05E674C}"/>
              </a:ext>
            </a:extLst>
          </p:cNvPr>
          <p:cNvSpPr txBox="1"/>
          <p:nvPr/>
        </p:nvSpPr>
        <p:spPr>
          <a:xfrm>
            <a:off x="4822361" y="3020789"/>
            <a:ext cx="27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1 et la colonne 2 :</a:t>
            </a:r>
          </a:p>
        </p:txBody>
      </p:sp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959B2C42-EB19-433F-8EDA-20CF940E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14388"/>
              </p:ext>
            </p:extLst>
          </p:nvPr>
        </p:nvGraphicFramePr>
        <p:xfrm>
          <a:off x="7625080" y="3096797"/>
          <a:ext cx="104965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B4A66C-BDD0-494F-A59C-55101EAF0314}"/>
              </a:ext>
            </a:extLst>
          </p:cNvPr>
          <p:cNvCxnSpPr>
            <a:cxnSpLocks/>
          </p:cNvCxnSpPr>
          <p:nvPr/>
        </p:nvCxnSpPr>
        <p:spPr>
          <a:xfrm>
            <a:off x="4181511" y="3509033"/>
            <a:ext cx="596864" cy="17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978C58-46E8-4E6A-92F8-76C9B9C9293B}"/>
              </a:ext>
            </a:extLst>
          </p:cNvPr>
          <p:cNvSpPr txBox="1"/>
          <p:nvPr/>
        </p:nvSpPr>
        <p:spPr>
          <a:xfrm>
            <a:off x="4778376" y="3572510"/>
            <a:ext cx="272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affiche l’image. (Les pixels à 0 sont en noirs, ceux à 255 sont en blancs)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39545BA-A849-46B1-A8AE-60141360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3280649"/>
            <a:ext cx="812448" cy="5707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8AC7A8-9987-4AE4-8496-08A8432B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2632739"/>
            <a:ext cx="812448" cy="570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EE8D6AB-C853-4BAE-AD23-CE52A0E4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1983798"/>
            <a:ext cx="812448" cy="5707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8E6361-B773-433F-8C03-C7144BE1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1345668"/>
            <a:ext cx="812448" cy="57079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4A63A43-C8F9-42C0-9DF1-58ED4BE54398}"/>
              </a:ext>
            </a:extLst>
          </p:cNvPr>
          <p:cNvSpPr/>
          <p:nvPr/>
        </p:nvSpPr>
        <p:spPr>
          <a:xfrm>
            <a:off x="9275388" y="1608172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01C10-AF16-475C-9149-61BF1787F700}"/>
              </a:ext>
            </a:extLst>
          </p:cNvPr>
          <p:cNvSpPr/>
          <p:nvPr/>
        </p:nvSpPr>
        <p:spPr>
          <a:xfrm>
            <a:off x="9521451" y="1357344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F5FE6A-93FE-4BCD-B383-3B2625921797}"/>
              </a:ext>
            </a:extLst>
          </p:cNvPr>
          <p:cNvSpPr/>
          <p:nvPr/>
        </p:nvSpPr>
        <p:spPr>
          <a:xfrm>
            <a:off x="9275388" y="1357345"/>
            <a:ext cx="745067" cy="488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6D0C11-022A-4565-B4C3-63C8FAFC5D0A}"/>
              </a:ext>
            </a:extLst>
          </p:cNvPr>
          <p:cNvSpPr/>
          <p:nvPr/>
        </p:nvSpPr>
        <p:spPr>
          <a:xfrm>
            <a:off x="9275388" y="2242155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06F161-34D1-4AD3-A0B0-1B6C99E51D0E}"/>
              </a:ext>
            </a:extLst>
          </p:cNvPr>
          <p:cNvSpPr/>
          <p:nvPr/>
        </p:nvSpPr>
        <p:spPr>
          <a:xfrm>
            <a:off x="9774391" y="2242154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A959EE-334B-4996-ACA8-8167143B5414}"/>
              </a:ext>
            </a:extLst>
          </p:cNvPr>
          <p:cNvSpPr/>
          <p:nvPr/>
        </p:nvSpPr>
        <p:spPr>
          <a:xfrm>
            <a:off x="9774391" y="2862424"/>
            <a:ext cx="246063" cy="271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36E5D7-C9A3-4AB5-8CC8-0A8BBBF4C668}"/>
              </a:ext>
            </a:extLst>
          </p:cNvPr>
          <p:cNvCxnSpPr>
            <a:cxnSpLocks/>
          </p:cNvCxnSpPr>
          <p:nvPr/>
        </p:nvCxnSpPr>
        <p:spPr>
          <a:xfrm flipH="1">
            <a:off x="3195655" y="1752321"/>
            <a:ext cx="52388" cy="1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D3E045-EDBC-4377-9C22-0A6F1D382BFC}"/>
              </a:ext>
            </a:extLst>
          </p:cNvPr>
          <p:cNvCxnSpPr>
            <a:cxnSpLocks/>
          </p:cNvCxnSpPr>
          <p:nvPr/>
        </p:nvCxnSpPr>
        <p:spPr>
          <a:xfrm>
            <a:off x="3424246" y="1752321"/>
            <a:ext cx="58042" cy="1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437CF5-6263-44BF-9973-A5FB12665288}"/>
              </a:ext>
            </a:extLst>
          </p:cNvPr>
          <p:cNvSpPr txBox="1"/>
          <p:nvPr/>
        </p:nvSpPr>
        <p:spPr>
          <a:xfrm>
            <a:off x="2530199" y="1836517"/>
            <a:ext cx="783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lignes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58363-B22D-498E-AEB9-15A47A07C338}"/>
              </a:ext>
            </a:extLst>
          </p:cNvPr>
          <p:cNvSpPr txBox="1"/>
          <p:nvPr/>
        </p:nvSpPr>
        <p:spPr>
          <a:xfrm>
            <a:off x="3387326" y="1846711"/>
            <a:ext cx="96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colonnes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EF2E5B-0FB1-41F2-A51A-EBC252FC36ED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785205" y="1631065"/>
            <a:ext cx="444676" cy="11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45A084-8E60-4685-820E-AB07A60CABA5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785204" y="2269195"/>
            <a:ext cx="444677" cy="4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DE7315-13A3-4BA4-B2D6-B0A31FD5C29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809006" y="2802089"/>
            <a:ext cx="420875" cy="11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9AF86C-EDE3-4909-B41D-7FF327266312}"/>
              </a:ext>
            </a:extLst>
          </p:cNvPr>
          <p:cNvCxnSpPr>
            <a:cxnSpLocks/>
          </p:cNvCxnSpPr>
          <p:nvPr/>
        </p:nvCxnSpPr>
        <p:spPr>
          <a:xfrm>
            <a:off x="8785203" y="3283371"/>
            <a:ext cx="392758" cy="24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AAD3A83-7625-427D-8F2A-F86BDEBC1BEE}"/>
              </a:ext>
            </a:extLst>
          </p:cNvPr>
          <p:cNvPicPr/>
          <p:nvPr/>
        </p:nvPicPr>
        <p:blipFill rotWithShape="1">
          <a:blip r:embed="rId3"/>
          <a:srcRect t="28936" r="33687" b="56166"/>
          <a:stretch/>
        </p:blipFill>
        <p:spPr>
          <a:xfrm>
            <a:off x="1883193" y="1508920"/>
            <a:ext cx="1981022" cy="29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8149A-47B0-4A40-8B8C-533C551217C8}"/>
              </a:ext>
            </a:extLst>
          </p:cNvPr>
          <p:cNvSpPr txBox="1"/>
          <p:nvPr/>
        </p:nvSpPr>
        <p:spPr>
          <a:xfrm>
            <a:off x="4582460" y="734997"/>
            <a:ext cx="3282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Lisons le code, ligne par ligne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B6EA319-BD90-4908-B849-642850A0E2AE}"/>
              </a:ext>
            </a:extLst>
          </p:cNvPr>
          <p:cNvSpPr/>
          <p:nvPr/>
        </p:nvSpPr>
        <p:spPr>
          <a:xfrm>
            <a:off x="4718050" y="1003300"/>
            <a:ext cx="120650" cy="501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96FC8-F77B-4ED0-93FC-C6FF93C18761}"/>
              </a:ext>
            </a:extLst>
          </p:cNvPr>
          <p:cNvSpPr txBox="1"/>
          <p:nvPr/>
        </p:nvSpPr>
        <p:spPr>
          <a:xfrm>
            <a:off x="4870751" y="1050426"/>
            <a:ext cx="563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On commence par importer les bibliothèques de fonctions utiles pour faire fonctionner </a:t>
            </a:r>
            <a:r>
              <a:rPr lang="fr-FR" sz="1000"/>
              <a:t>le programme</a:t>
            </a:r>
            <a:endParaRPr lang="fr-FR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9A47D-C74A-4A63-963A-88E7394E2732}"/>
              </a:ext>
            </a:extLst>
          </p:cNvPr>
          <p:cNvCxnSpPr>
            <a:cxnSpLocks/>
          </p:cNvCxnSpPr>
          <p:nvPr/>
        </p:nvCxnSpPr>
        <p:spPr>
          <a:xfrm>
            <a:off x="4130040" y="1697149"/>
            <a:ext cx="772160" cy="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FA180B-D776-4F7D-AC80-19B47DDEE089}"/>
              </a:ext>
            </a:extLst>
          </p:cNvPr>
          <p:cNvSpPr txBox="1"/>
          <p:nvPr/>
        </p:nvSpPr>
        <p:spPr>
          <a:xfrm>
            <a:off x="4902199" y="1550627"/>
            <a:ext cx="272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crée une image avec 3 lignes et 4 colonnes qui ne contient que des zéros :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813538-DE81-401E-8CA2-FFF7206C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43548"/>
              </p:ext>
            </p:extLst>
          </p:nvPr>
        </p:nvGraphicFramePr>
        <p:xfrm>
          <a:off x="7574677" y="1370064"/>
          <a:ext cx="15062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903194732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06592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EAE55-6CAC-4486-8283-C3123B04C3E5}"/>
              </a:ext>
            </a:extLst>
          </p:cNvPr>
          <p:cNvCxnSpPr>
            <a:cxnSpLocks/>
          </p:cNvCxnSpPr>
          <p:nvPr/>
        </p:nvCxnSpPr>
        <p:spPr>
          <a:xfrm flipV="1">
            <a:off x="3864215" y="2222500"/>
            <a:ext cx="1037984" cy="8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4783DC-F970-4F3C-8C13-396F43E1BC49}"/>
              </a:ext>
            </a:extLst>
          </p:cNvPr>
          <p:cNvSpPr txBox="1"/>
          <p:nvPr/>
        </p:nvSpPr>
        <p:spPr>
          <a:xfrm>
            <a:off x="4862495" y="2073232"/>
            <a:ext cx="26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</a:t>
            </a:r>
            <a:r>
              <a:rPr lang="fr-FR" sz="1200" b="1" dirty="0">
                <a:solidFill>
                  <a:srgbClr val="FF0000"/>
                </a:solidFill>
              </a:rPr>
              <a:t>255</a:t>
            </a:r>
            <a:r>
              <a:rPr lang="fr-FR" sz="1200" dirty="0"/>
              <a:t> dans la ligne 0 et la colonne 1 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81DBF-6B90-4C2F-A13F-E2DA86190B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64215" y="2474063"/>
            <a:ext cx="998280" cy="3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884A1-4980-4237-A6A5-7483E59DD74B}"/>
              </a:ext>
            </a:extLst>
          </p:cNvPr>
          <p:cNvSpPr txBox="1"/>
          <p:nvPr/>
        </p:nvSpPr>
        <p:spPr>
          <a:xfrm>
            <a:off x="4862495" y="2587581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</a:t>
            </a:r>
            <a:r>
              <a:rPr lang="fr-FR" sz="1200" b="1" dirty="0">
                <a:solidFill>
                  <a:srgbClr val="00B0F0"/>
                </a:solidFill>
              </a:rPr>
              <a:t>150</a:t>
            </a:r>
            <a:r>
              <a:rPr lang="fr-FR" sz="1200" dirty="0"/>
              <a:t> dans la ligne 1 et la colonne 0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D77151-C936-4DB7-A2DF-EC73F05E674C}"/>
              </a:ext>
            </a:extLst>
          </p:cNvPr>
          <p:cNvSpPr txBox="1"/>
          <p:nvPr/>
        </p:nvSpPr>
        <p:spPr>
          <a:xfrm>
            <a:off x="4822361" y="3020789"/>
            <a:ext cx="27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</a:t>
            </a:r>
            <a:r>
              <a:rPr lang="fr-FR" sz="1200" b="1" dirty="0">
                <a:solidFill>
                  <a:schemeClr val="accent2"/>
                </a:solidFill>
              </a:rPr>
              <a:t>150</a:t>
            </a:r>
            <a:r>
              <a:rPr lang="fr-FR" sz="1200" dirty="0"/>
              <a:t> dans la ligne 1 et la colonne 2 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B4A66C-BDD0-494F-A59C-55101EAF0314}"/>
              </a:ext>
            </a:extLst>
          </p:cNvPr>
          <p:cNvCxnSpPr>
            <a:cxnSpLocks/>
          </p:cNvCxnSpPr>
          <p:nvPr/>
        </p:nvCxnSpPr>
        <p:spPr>
          <a:xfrm>
            <a:off x="3864215" y="2901868"/>
            <a:ext cx="914160" cy="78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978C58-46E8-4E6A-92F8-76C9B9C9293B}"/>
              </a:ext>
            </a:extLst>
          </p:cNvPr>
          <p:cNvSpPr txBox="1"/>
          <p:nvPr/>
        </p:nvSpPr>
        <p:spPr>
          <a:xfrm>
            <a:off x="4778376" y="3572510"/>
            <a:ext cx="272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255</a:t>
            </a:r>
            <a:r>
              <a:rPr lang="fr-FR" sz="1200" dirty="0"/>
              <a:t> dans la ligne 2 et la colonne 3 :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36E5D7-C9A3-4AB5-8CC8-0A8BBBF4C668}"/>
              </a:ext>
            </a:extLst>
          </p:cNvPr>
          <p:cNvCxnSpPr>
            <a:cxnSpLocks/>
          </p:cNvCxnSpPr>
          <p:nvPr/>
        </p:nvCxnSpPr>
        <p:spPr>
          <a:xfrm flipH="1">
            <a:off x="3405205" y="1752321"/>
            <a:ext cx="52388" cy="1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D3E045-EDBC-4377-9C22-0A6F1D382BFC}"/>
              </a:ext>
            </a:extLst>
          </p:cNvPr>
          <p:cNvCxnSpPr>
            <a:cxnSpLocks/>
          </p:cNvCxnSpPr>
          <p:nvPr/>
        </p:nvCxnSpPr>
        <p:spPr>
          <a:xfrm>
            <a:off x="3633796" y="1752321"/>
            <a:ext cx="58042" cy="1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437CF5-6263-44BF-9973-A5FB12665288}"/>
              </a:ext>
            </a:extLst>
          </p:cNvPr>
          <p:cNvSpPr txBox="1"/>
          <p:nvPr/>
        </p:nvSpPr>
        <p:spPr>
          <a:xfrm>
            <a:off x="2739749" y="1836517"/>
            <a:ext cx="783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lignes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58363-B22D-498E-AEB9-15A47A07C338}"/>
              </a:ext>
            </a:extLst>
          </p:cNvPr>
          <p:cNvSpPr txBox="1"/>
          <p:nvPr/>
        </p:nvSpPr>
        <p:spPr>
          <a:xfrm>
            <a:off x="3596876" y="1846711"/>
            <a:ext cx="96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colonnes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6F94B8F-DE6A-4C88-84FA-A03DA49A6BCA}"/>
              </a:ext>
            </a:extLst>
          </p:cNvPr>
          <p:cNvPicPr/>
          <p:nvPr/>
        </p:nvPicPr>
        <p:blipFill rotWithShape="1">
          <a:blip r:embed="rId3"/>
          <a:srcRect r="6404" b="73516"/>
          <a:stretch/>
        </p:blipFill>
        <p:spPr>
          <a:xfrm>
            <a:off x="1912753" y="1013589"/>
            <a:ext cx="2796054" cy="5280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5B043E-CF2A-4147-A035-0308180AF805}"/>
              </a:ext>
            </a:extLst>
          </p:cNvPr>
          <p:cNvPicPr/>
          <p:nvPr/>
        </p:nvPicPr>
        <p:blipFill rotWithShape="1">
          <a:blip r:embed="rId3"/>
          <a:srcRect t="44959" r="52283" b="-1"/>
          <a:stretch/>
        </p:blipFill>
        <p:spPr>
          <a:xfrm>
            <a:off x="2513833" y="2183129"/>
            <a:ext cx="1425483" cy="1097520"/>
          </a:xfrm>
          <a:prstGeom prst="rect">
            <a:avLst/>
          </a:prstGeom>
        </p:spPr>
      </p:pic>
      <p:graphicFrame>
        <p:nvGraphicFramePr>
          <p:cNvPr id="50" name="Table 10">
            <a:extLst>
              <a:ext uri="{FF2B5EF4-FFF2-40B4-BE49-F238E27FC236}">
                <a16:creationId xmlns:a16="http://schemas.microsoft.com/office/drawing/2014/main" id="{07A3819A-EB37-4104-9CAE-178BB8A4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51912"/>
              </p:ext>
            </p:extLst>
          </p:nvPr>
        </p:nvGraphicFramePr>
        <p:xfrm>
          <a:off x="7562928" y="3292434"/>
          <a:ext cx="160647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31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403214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416654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  <a:gridCol w="356172">
                  <a:extLst>
                    <a:ext uri="{9D8B030D-6E8A-4147-A177-3AD203B41FA5}">
                      <a16:colId xmlns:a16="http://schemas.microsoft.com/office/drawing/2014/main" val="903194732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FF0000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F0"/>
                          </a:solidFill>
                        </a:rPr>
                        <a:t>150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accent2"/>
                          </a:solidFill>
                        </a:rPr>
                        <a:t>150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255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06592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E603B8-5729-4E13-90FC-CD2D80908713}"/>
              </a:ext>
            </a:extLst>
          </p:cNvPr>
          <p:cNvCxnSpPr>
            <a:cxnSpLocks/>
          </p:cNvCxnSpPr>
          <p:nvPr/>
        </p:nvCxnSpPr>
        <p:spPr>
          <a:xfrm>
            <a:off x="3797300" y="2681205"/>
            <a:ext cx="981075" cy="47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815FB3-6BB2-498F-866B-C2480ED50E4A}"/>
              </a:ext>
            </a:extLst>
          </p:cNvPr>
          <p:cNvCxnSpPr>
            <a:cxnSpLocks/>
          </p:cNvCxnSpPr>
          <p:nvPr/>
        </p:nvCxnSpPr>
        <p:spPr>
          <a:xfrm>
            <a:off x="3504229" y="3260625"/>
            <a:ext cx="1274146" cy="101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F8D2C1-6C5E-4E93-9BE9-6BB6825B6837}"/>
              </a:ext>
            </a:extLst>
          </p:cNvPr>
          <p:cNvSpPr txBox="1"/>
          <p:nvPr/>
        </p:nvSpPr>
        <p:spPr>
          <a:xfrm>
            <a:off x="4734559" y="4079431"/>
            <a:ext cx="27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affiche l’image à l’écran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74E018B-A73F-4F09-8A71-8196703E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508" y="3200262"/>
            <a:ext cx="1093778" cy="8791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5C301A-6F28-4972-A699-5CEFDAB0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508" y="1307161"/>
            <a:ext cx="1107649" cy="89031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EDB67C6-ED58-4E62-BAF6-C4DB67158BCC}"/>
              </a:ext>
            </a:extLst>
          </p:cNvPr>
          <p:cNvSpPr/>
          <p:nvPr/>
        </p:nvSpPr>
        <p:spPr>
          <a:xfrm>
            <a:off x="9577443" y="1346548"/>
            <a:ext cx="1005714" cy="7550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72175-14C6-4BF0-A561-1CF78A497086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9080897" y="1735824"/>
            <a:ext cx="394611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C45CA6-F7C7-49A4-99E7-ABB25415E31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157660" y="3618837"/>
            <a:ext cx="317848" cy="2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6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8149A-47B0-4A40-8B8C-533C551217C8}"/>
              </a:ext>
            </a:extLst>
          </p:cNvPr>
          <p:cNvSpPr txBox="1"/>
          <p:nvPr/>
        </p:nvSpPr>
        <p:spPr>
          <a:xfrm>
            <a:off x="4582460" y="734997"/>
            <a:ext cx="3282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Lisons le code, ligne par ligne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B6EA319-BD90-4908-B849-642850A0E2AE}"/>
              </a:ext>
            </a:extLst>
          </p:cNvPr>
          <p:cNvSpPr/>
          <p:nvPr/>
        </p:nvSpPr>
        <p:spPr>
          <a:xfrm>
            <a:off x="4718050" y="1003300"/>
            <a:ext cx="120650" cy="501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96FC8-F77B-4ED0-93FC-C6FF93C18761}"/>
              </a:ext>
            </a:extLst>
          </p:cNvPr>
          <p:cNvSpPr txBox="1"/>
          <p:nvPr/>
        </p:nvSpPr>
        <p:spPr>
          <a:xfrm>
            <a:off x="4870751" y="1050426"/>
            <a:ext cx="563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On commence par importer les bibliothèques de fonctions  </a:t>
            </a:r>
            <a:r>
              <a:rPr lang="fr-FR" sz="1000" i="1" dirty="0" err="1"/>
              <a:t>numpy</a:t>
            </a:r>
            <a:r>
              <a:rPr lang="fr-FR" sz="1000" i="1" dirty="0"/>
              <a:t> </a:t>
            </a:r>
            <a:r>
              <a:rPr lang="fr-FR" sz="1000" dirty="0"/>
              <a:t>et </a:t>
            </a:r>
            <a:r>
              <a:rPr lang="fr-FR" sz="1000" i="1" dirty="0" err="1"/>
              <a:t>matplotlib.pyplot</a:t>
            </a:r>
            <a:endParaRPr lang="fr-FR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9A47D-C74A-4A63-963A-88E7394E2732}"/>
              </a:ext>
            </a:extLst>
          </p:cNvPr>
          <p:cNvCxnSpPr/>
          <p:nvPr/>
        </p:nvCxnSpPr>
        <p:spPr>
          <a:xfrm>
            <a:off x="3746500" y="17081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FA180B-D776-4F7D-AC80-19B47DDEE089}"/>
              </a:ext>
            </a:extLst>
          </p:cNvPr>
          <p:cNvSpPr txBox="1"/>
          <p:nvPr/>
        </p:nvSpPr>
        <p:spPr>
          <a:xfrm>
            <a:off x="4902199" y="1550627"/>
            <a:ext cx="272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crée une image avec 2 lignes et 3 colonnes qui ne contient que des zéros :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813538-DE81-401E-8CA2-FFF7206C4A78}"/>
              </a:ext>
            </a:extLst>
          </p:cNvPr>
          <p:cNvGraphicFramePr>
            <a:graphicFrameLocks noGrp="1"/>
          </p:cNvGraphicFramePr>
          <p:nvPr/>
        </p:nvGraphicFramePr>
        <p:xfrm>
          <a:off x="7625081" y="1504950"/>
          <a:ext cx="11026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70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75507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42043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EAE55-6CAC-4486-8283-C3123B04C3E5}"/>
              </a:ext>
            </a:extLst>
          </p:cNvPr>
          <p:cNvCxnSpPr>
            <a:cxnSpLocks/>
          </p:cNvCxnSpPr>
          <p:nvPr/>
        </p:nvCxnSpPr>
        <p:spPr>
          <a:xfrm>
            <a:off x="3200400" y="2222500"/>
            <a:ext cx="170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4783DC-F970-4F3C-8C13-396F43E1BC49}"/>
              </a:ext>
            </a:extLst>
          </p:cNvPr>
          <p:cNvSpPr txBox="1"/>
          <p:nvPr/>
        </p:nvSpPr>
        <p:spPr>
          <a:xfrm>
            <a:off x="4862495" y="2073232"/>
            <a:ext cx="26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0 et la colonne 1 :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DFB03C2D-F5C2-47E5-AB40-C86D720D6BCD}"/>
              </a:ext>
            </a:extLst>
          </p:cNvPr>
          <p:cNvGraphicFramePr>
            <a:graphicFrameLocks noGrp="1"/>
          </p:cNvGraphicFramePr>
          <p:nvPr/>
        </p:nvGraphicFramePr>
        <p:xfrm>
          <a:off x="7625082" y="2095639"/>
          <a:ext cx="108991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9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81DBF-6B90-4C2F-A13F-E2DA86190B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95655" y="2400300"/>
            <a:ext cx="1666840" cy="4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884A1-4980-4237-A6A5-7483E59DD74B}"/>
              </a:ext>
            </a:extLst>
          </p:cNvPr>
          <p:cNvSpPr txBox="1"/>
          <p:nvPr/>
        </p:nvSpPr>
        <p:spPr>
          <a:xfrm>
            <a:off x="4862495" y="2587581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1 et la colonne 0 :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E7C368BA-531D-4E66-8E34-31FC6F8D235D}"/>
              </a:ext>
            </a:extLst>
          </p:cNvPr>
          <p:cNvGraphicFramePr>
            <a:graphicFrameLocks noGrp="1"/>
          </p:cNvGraphicFramePr>
          <p:nvPr/>
        </p:nvGraphicFramePr>
        <p:xfrm>
          <a:off x="7625081" y="2588729"/>
          <a:ext cx="108991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9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E2F8460-62D1-4F24-BB37-CAE190C6AE7A}"/>
              </a:ext>
            </a:extLst>
          </p:cNvPr>
          <p:cNvPicPr/>
          <p:nvPr/>
        </p:nvPicPr>
        <p:blipFill rotWithShape="1">
          <a:blip r:embed="rId3"/>
          <a:srcRect t="68154"/>
          <a:stretch/>
        </p:blipFill>
        <p:spPr>
          <a:xfrm>
            <a:off x="1652605" y="3061126"/>
            <a:ext cx="2660650" cy="53588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E603B8-5729-4E13-90FC-CD2D80908713}"/>
              </a:ext>
            </a:extLst>
          </p:cNvPr>
          <p:cNvCxnSpPr>
            <a:cxnSpLocks/>
          </p:cNvCxnSpPr>
          <p:nvPr/>
        </p:nvCxnSpPr>
        <p:spPr>
          <a:xfrm>
            <a:off x="3171861" y="3159289"/>
            <a:ext cx="160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D77151-C936-4DB7-A2DF-EC73F05E674C}"/>
              </a:ext>
            </a:extLst>
          </p:cNvPr>
          <p:cNvSpPr txBox="1"/>
          <p:nvPr/>
        </p:nvSpPr>
        <p:spPr>
          <a:xfrm>
            <a:off x="4822361" y="3020789"/>
            <a:ext cx="27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met la valeur 255 dans la ligne 1 et la colonne 2 :</a:t>
            </a:r>
          </a:p>
        </p:txBody>
      </p:sp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959B2C42-EB19-433F-8EDA-20CF940E7AF8}"/>
              </a:ext>
            </a:extLst>
          </p:cNvPr>
          <p:cNvGraphicFramePr>
            <a:graphicFrameLocks noGrp="1"/>
          </p:cNvGraphicFramePr>
          <p:nvPr/>
        </p:nvGraphicFramePr>
        <p:xfrm>
          <a:off x="7625080" y="3096797"/>
          <a:ext cx="104965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5518866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99829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597207495"/>
                    </a:ext>
                  </a:extLst>
                </a:gridCol>
              </a:tblGrid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1782"/>
                  </a:ext>
                </a:extLst>
              </a:tr>
              <a:tr h="146317"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9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B4A66C-BDD0-494F-A59C-55101EAF0314}"/>
              </a:ext>
            </a:extLst>
          </p:cNvPr>
          <p:cNvCxnSpPr>
            <a:cxnSpLocks/>
          </p:cNvCxnSpPr>
          <p:nvPr/>
        </p:nvCxnSpPr>
        <p:spPr>
          <a:xfrm>
            <a:off x="4181511" y="3509033"/>
            <a:ext cx="596864" cy="17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978C58-46E8-4E6A-92F8-76C9B9C9293B}"/>
              </a:ext>
            </a:extLst>
          </p:cNvPr>
          <p:cNvSpPr txBox="1"/>
          <p:nvPr/>
        </p:nvSpPr>
        <p:spPr>
          <a:xfrm>
            <a:off x="4778376" y="3572510"/>
            <a:ext cx="272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affiche l’image. (Les pixels à 0 sont en noirs, ceux à 255 sont en blancs)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39545BA-A849-46B1-A8AE-60141360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3280649"/>
            <a:ext cx="812448" cy="5707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8AC7A8-9987-4AE4-8496-08A8432B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2632739"/>
            <a:ext cx="812448" cy="570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EE8D6AB-C853-4BAE-AD23-CE52A0E4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1983798"/>
            <a:ext cx="812448" cy="5707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8E6361-B773-433F-8C03-C7144BE1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81" y="1345668"/>
            <a:ext cx="812448" cy="57079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4A63A43-C8F9-42C0-9DF1-58ED4BE54398}"/>
              </a:ext>
            </a:extLst>
          </p:cNvPr>
          <p:cNvSpPr/>
          <p:nvPr/>
        </p:nvSpPr>
        <p:spPr>
          <a:xfrm>
            <a:off x="9275388" y="1608172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01C10-AF16-475C-9149-61BF1787F700}"/>
              </a:ext>
            </a:extLst>
          </p:cNvPr>
          <p:cNvSpPr/>
          <p:nvPr/>
        </p:nvSpPr>
        <p:spPr>
          <a:xfrm>
            <a:off x="9521451" y="1357344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F5FE6A-93FE-4BCD-B383-3B2625921797}"/>
              </a:ext>
            </a:extLst>
          </p:cNvPr>
          <p:cNvSpPr/>
          <p:nvPr/>
        </p:nvSpPr>
        <p:spPr>
          <a:xfrm>
            <a:off x="9275388" y="1357345"/>
            <a:ext cx="745067" cy="488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6D0C11-022A-4565-B4C3-63C8FAFC5D0A}"/>
              </a:ext>
            </a:extLst>
          </p:cNvPr>
          <p:cNvSpPr/>
          <p:nvPr/>
        </p:nvSpPr>
        <p:spPr>
          <a:xfrm>
            <a:off x="9275388" y="2242155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06F161-34D1-4AD3-A0B0-1B6C99E51D0E}"/>
              </a:ext>
            </a:extLst>
          </p:cNvPr>
          <p:cNvSpPr/>
          <p:nvPr/>
        </p:nvSpPr>
        <p:spPr>
          <a:xfrm>
            <a:off x="9774391" y="2242154"/>
            <a:ext cx="246063" cy="241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A959EE-334B-4996-ACA8-8167143B5414}"/>
              </a:ext>
            </a:extLst>
          </p:cNvPr>
          <p:cNvSpPr/>
          <p:nvPr/>
        </p:nvSpPr>
        <p:spPr>
          <a:xfrm>
            <a:off x="9774391" y="2862424"/>
            <a:ext cx="246063" cy="271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36E5D7-C9A3-4AB5-8CC8-0A8BBBF4C668}"/>
              </a:ext>
            </a:extLst>
          </p:cNvPr>
          <p:cNvCxnSpPr>
            <a:cxnSpLocks/>
          </p:cNvCxnSpPr>
          <p:nvPr/>
        </p:nvCxnSpPr>
        <p:spPr>
          <a:xfrm flipH="1">
            <a:off x="3195655" y="1752321"/>
            <a:ext cx="52388" cy="1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D3E045-EDBC-4377-9C22-0A6F1D382BFC}"/>
              </a:ext>
            </a:extLst>
          </p:cNvPr>
          <p:cNvCxnSpPr>
            <a:cxnSpLocks/>
          </p:cNvCxnSpPr>
          <p:nvPr/>
        </p:nvCxnSpPr>
        <p:spPr>
          <a:xfrm>
            <a:off x="3424246" y="1752321"/>
            <a:ext cx="58042" cy="1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437CF5-6263-44BF-9973-A5FB12665288}"/>
              </a:ext>
            </a:extLst>
          </p:cNvPr>
          <p:cNvSpPr txBox="1"/>
          <p:nvPr/>
        </p:nvSpPr>
        <p:spPr>
          <a:xfrm>
            <a:off x="2530199" y="1836517"/>
            <a:ext cx="783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lignes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58363-B22D-498E-AEB9-15A47A07C338}"/>
              </a:ext>
            </a:extLst>
          </p:cNvPr>
          <p:cNvSpPr txBox="1"/>
          <p:nvPr/>
        </p:nvSpPr>
        <p:spPr>
          <a:xfrm>
            <a:off x="3387326" y="1846711"/>
            <a:ext cx="96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Nb de colonnes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EF2E5B-0FB1-41F2-A51A-EBC252FC36ED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785205" y="1631065"/>
            <a:ext cx="444676" cy="11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45A084-8E60-4685-820E-AB07A60CABA5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785204" y="2269195"/>
            <a:ext cx="444677" cy="4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DE7315-13A3-4BA4-B2D6-B0A31FD5C29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809006" y="2802089"/>
            <a:ext cx="420875" cy="11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9AF86C-EDE3-4909-B41D-7FF327266312}"/>
              </a:ext>
            </a:extLst>
          </p:cNvPr>
          <p:cNvCxnSpPr>
            <a:cxnSpLocks/>
          </p:cNvCxnSpPr>
          <p:nvPr/>
        </p:nvCxnSpPr>
        <p:spPr>
          <a:xfrm>
            <a:off x="8785203" y="3283371"/>
            <a:ext cx="392758" cy="24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0B8361-4CA3-4127-B6CF-D1678C082C42}"/>
              </a:ext>
            </a:extLst>
          </p:cNvPr>
          <p:cNvGrpSpPr/>
          <p:nvPr/>
        </p:nvGrpSpPr>
        <p:grpSpPr>
          <a:xfrm>
            <a:off x="0" y="2316406"/>
            <a:ext cx="12192000" cy="2225188"/>
            <a:chOff x="0" y="2316406"/>
            <a:chExt cx="12192000" cy="22251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95305-C14E-4AFD-8D8D-372028B8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16406"/>
              <a:ext cx="12192000" cy="222518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E2C104-93AA-4949-9C44-0E51A11CF8EC}"/>
                </a:ext>
              </a:extLst>
            </p:cNvPr>
            <p:cNvSpPr/>
            <p:nvPr/>
          </p:nvSpPr>
          <p:spPr>
            <a:xfrm>
              <a:off x="7335748" y="3976099"/>
              <a:ext cx="4685016" cy="53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378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D1ED-6D24-4D8A-BFB0-0E9FB036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FC9DF-C243-4D1A-98E1-83E126AC2089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393AD-FB61-476A-871C-AFB7CF71EF02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7506-A4CD-48AE-B72D-A728451F06B9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4BEB-3A75-4913-996C-70E21A0146F2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28FC-2D14-46E6-8316-76E45BFD90E7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C430C9-A093-4F02-9997-1FE12A33E6EC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2CB7A-22E3-405E-866B-8BE1B00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1E5F8-B175-437B-92B0-F6C3A20EE217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35D13-BB82-4E0A-9A0F-C4812E9B5210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033794-96FF-487E-8F63-C36A49AE92F7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92C0B1-5781-4EB0-B31A-00D1860A9AD5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C5DFD-FA08-45CE-9D5F-F25089D80206}"/>
              </a:ext>
            </a:extLst>
          </p:cNvPr>
          <p:cNvSpPr txBox="1"/>
          <p:nvPr/>
        </p:nvSpPr>
        <p:spPr>
          <a:xfrm>
            <a:off x="6640385" y="271256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8292D-83B0-43BB-A079-2C662ABE5B98}"/>
              </a:ext>
            </a:extLst>
          </p:cNvPr>
          <p:cNvSpPr txBox="1"/>
          <p:nvPr/>
        </p:nvSpPr>
        <p:spPr>
          <a:xfrm>
            <a:off x="7007685" y="270292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0C6CD-0BFC-4398-8C28-13220B32504F}"/>
              </a:ext>
            </a:extLst>
          </p:cNvPr>
          <p:cNvSpPr txBox="1"/>
          <p:nvPr/>
        </p:nvSpPr>
        <p:spPr>
          <a:xfrm>
            <a:off x="7396039" y="268460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18E97-3B1E-4414-93FA-369D54677FB8}"/>
              </a:ext>
            </a:extLst>
          </p:cNvPr>
          <p:cNvSpPr txBox="1"/>
          <p:nvPr/>
        </p:nvSpPr>
        <p:spPr>
          <a:xfrm>
            <a:off x="7820109" y="268460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011A77-A388-4D15-9229-20FA2D32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805164-220D-4F1C-8E9C-B2399B57B6DE}"/>
              </a:ext>
            </a:extLst>
          </p:cNvPr>
          <p:cNvSpPr txBox="1"/>
          <p:nvPr/>
        </p:nvSpPr>
        <p:spPr>
          <a:xfrm>
            <a:off x="6641730" y="320149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1AE90-937D-4769-8354-DE8242D21FDA}"/>
              </a:ext>
            </a:extLst>
          </p:cNvPr>
          <p:cNvSpPr txBox="1"/>
          <p:nvPr/>
        </p:nvSpPr>
        <p:spPr>
          <a:xfrm>
            <a:off x="7031604" y="319117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5F9D2-3DCE-4E6B-A52C-58CDBF64BD6C}"/>
              </a:ext>
            </a:extLst>
          </p:cNvPr>
          <p:cNvSpPr txBox="1"/>
          <p:nvPr/>
        </p:nvSpPr>
        <p:spPr>
          <a:xfrm>
            <a:off x="7456290" y="319147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45FF3-A9CC-415D-AD41-06E219ABDDFB}"/>
              </a:ext>
            </a:extLst>
          </p:cNvPr>
          <p:cNvSpPr txBox="1"/>
          <p:nvPr/>
        </p:nvSpPr>
        <p:spPr>
          <a:xfrm>
            <a:off x="7853239" y="318094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12CB8-0F47-4EC7-AB03-DDF973C5C3F9}"/>
              </a:ext>
            </a:extLst>
          </p:cNvPr>
          <p:cNvSpPr txBox="1"/>
          <p:nvPr/>
        </p:nvSpPr>
        <p:spPr>
          <a:xfrm>
            <a:off x="6839167" y="3076150"/>
            <a:ext cx="636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,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54CFA1-1AC8-4945-8B39-839A1FADDDB9}"/>
              </a:ext>
            </a:extLst>
          </p:cNvPr>
          <p:cNvGrpSpPr/>
          <p:nvPr/>
        </p:nvGrpSpPr>
        <p:grpSpPr>
          <a:xfrm>
            <a:off x="718599" y="4228731"/>
            <a:ext cx="8763000" cy="1255644"/>
            <a:chOff x="810039" y="4614523"/>
            <a:chExt cx="8763000" cy="12556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82B75D-F28D-4C8A-AED0-40C3CF19770F}"/>
                </a:ext>
              </a:extLst>
            </p:cNvPr>
            <p:cNvGrpSpPr/>
            <p:nvPr/>
          </p:nvGrpSpPr>
          <p:grpSpPr>
            <a:xfrm>
              <a:off x="810039" y="4614523"/>
              <a:ext cx="8763000" cy="1255644"/>
              <a:chOff x="810039" y="4125437"/>
              <a:chExt cx="8763000" cy="1255644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DE961F3-8E15-410D-8D32-5C7C55024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39" y="4125437"/>
                <a:ext cx="8763000" cy="125564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1D6B2-36EA-49D7-9925-D973C0C76B4D}"/>
                  </a:ext>
                </a:extLst>
              </p:cNvPr>
              <p:cNvSpPr txBox="1"/>
              <p:nvPr/>
            </p:nvSpPr>
            <p:spPr>
              <a:xfrm>
                <a:off x="6738731" y="4495178"/>
                <a:ext cx="31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445561-5897-4D62-8E1A-0C2B5E1336B3}"/>
                  </a:ext>
                </a:extLst>
              </p:cNvPr>
              <p:cNvSpPr txBox="1"/>
              <p:nvPr/>
            </p:nvSpPr>
            <p:spPr>
              <a:xfrm>
                <a:off x="7056783" y="4495177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dL</a:t>
                </a:r>
                <a:endParaRPr lang="fr-FR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7D50C-7ADF-4E97-A6B3-BFABF4E9C274}"/>
                  </a:ext>
                </a:extLst>
              </p:cNvPr>
              <p:cNvSpPr txBox="1"/>
              <p:nvPr/>
            </p:nvSpPr>
            <p:spPr>
              <a:xfrm>
                <a:off x="7487479" y="4492071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cL</a:t>
                </a:r>
                <a:endParaRPr lang="fr-FR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A5EF42-8408-4CA1-99F3-2B88B12B2927}"/>
                  </a:ext>
                </a:extLst>
              </p:cNvPr>
              <p:cNvSpPr txBox="1"/>
              <p:nvPr/>
            </p:nvSpPr>
            <p:spPr>
              <a:xfrm>
                <a:off x="7911549" y="4492071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mL</a:t>
                </a:r>
                <a:endParaRPr lang="fr-FR" sz="14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05116C-A219-49E5-B1A0-636C3C51C780}"/>
                </a:ext>
              </a:extLst>
            </p:cNvPr>
            <p:cNvSpPr txBox="1"/>
            <p:nvPr/>
          </p:nvSpPr>
          <p:spPr>
            <a:xfrm>
              <a:off x="7543800" y="5372147"/>
              <a:ext cx="39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A9841B-1000-4A8B-86CE-13E02F84D1DA}"/>
                </a:ext>
              </a:extLst>
            </p:cNvPr>
            <p:cNvSpPr txBox="1"/>
            <p:nvPr/>
          </p:nvSpPr>
          <p:spPr>
            <a:xfrm>
              <a:off x="7929713" y="5369575"/>
              <a:ext cx="39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/>
              <p:nvPr/>
            </p:nvSpPr>
            <p:spPr>
              <a:xfrm>
                <a:off x="4704079" y="3722017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1256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=1,256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79" y="3722017"/>
                <a:ext cx="3116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/>
              <p:nvPr/>
            </p:nvSpPr>
            <p:spPr>
              <a:xfrm>
                <a:off x="4677575" y="5581272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575" y="5581272"/>
                <a:ext cx="31160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CF7AE7-A3E7-4457-8E1F-79DD69D82C28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D3C495-83FC-4771-9F79-9B9FF043FB87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B1F988-2FB7-437F-BC9B-F2FF7A7202E6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9E3382-E0F6-409E-9B2E-1773A5731FB0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C9FF4-A85A-4584-B166-D5E71B9DD5F9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D42D44-1AE3-41A6-A211-C6CB84A4808E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9FB337-288D-4EAE-B74B-7D41F0391E6E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E29358-27A9-4E85-A0B8-7B360121F8B5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02AB-A278-4F73-9664-E5CDEA8E263D}"/>
              </a:ext>
            </a:extLst>
          </p:cNvPr>
          <p:cNvCxnSpPr>
            <a:cxnSpLocks/>
          </p:cNvCxnSpPr>
          <p:nvPr/>
        </p:nvCxnSpPr>
        <p:spPr>
          <a:xfrm flipH="1">
            <a:off x="1993187" y="2045254"/>
            <a:ext cx="8562" cy="1624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AF2EE4-4A2F-427D-AF97-CA3FA89BE3A1}"/>
              </a:ext>
            </a:extLst>
          </p:cNvPr>
          <p:cNvCxnSpPr>
            <a:cxnSpLocks/>
          </p:cNvCxnSpPr>
          <p:nvPr/>
        </p:nvCxnSpPr>
        <p:spPr>
          <a:xfrm flipH="1">
            <a:off x="3244922" y="2023500"/>
            <a:ext cx="8562" cy="1637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30689E-1F08-48EE-9DB4-E4B4448FDE6C}"/>
              </a:ext>
            </a:extLst>
          </p:cNvPr>
          <p:cNvCxnSpPr>
            <a:cxnSpLocks/>
          </p:cNvCxnSpPr>
          <p:nvPr/>
        </p:nvCxnSpPr>
        <p:spPr>
          <a:xfrm flipH="1">
            <a:off x="4483044" y="2023499"/>
            <a:ext cx="8562" cy="1608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5F64A2-0D18-4564-8E22-D877C13F058D}"/>
              </a:ext>
            </a:extLst>
          </p:cNvPr>
          <p:cNvCxnSpPr>
            <a:cxnSpLocks/>
          </p:cNvCxnSpPr>
          <p:nvPr/>
        </p:nvCxnSpPr>
        <p:spPr>
          <a:xfrm flipH="1">
            <a:off x="5743760" y="2023499"/>
            <a:ext cx="1802" cy="1637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A59D3B-66A9-446B-9A65-5B2D485E01F5}"/>
              </a:ext>
            </a:extLst>
          </p:cNvPr>
          <p:cNvCxnSpPr>
            <a:cxnSpLocks/>
          </p:cNvCxnSpPr>
          <p:nvPr/>
        </p:nvCxnSpPr>
        <p:spPr>
          <a:xfrm flipH="1">
            <a:off x="6934914" y="2034376"/>
            <a:ext cx="8562" cy="164643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269768-BADD-4CC5-BD89-D66421D4D5BC}"/>
              </a:ext>
            </a:extLst>
          </p:cNvPr>
          <p:cNvCxnSpPr>
            <a:cxnSpLocks/>
          </p:cNvCxnSpPr>
          <p:nvPr/>
        </p:nvCxnSpPr>
        <p:spPr>
          <a:xfrm flipH="1">
            <a:off x="8217058" y="2023498"/>
            <a:ext cx="9178" cy="1646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7AC895-0F30-478D-97F2-60B3DEAAA940}"/>
              </a:ext>
            </a:extLst>
          </p:cNvPr>
          <p:cNvCxnSpPr>
            <a:cxnSpLocks/>
          </p:cNvCxnSpPr>
          <p:nvPr/>
        </p:nvCxnSpPr>
        <p:spPr>
          <a:xfrm flipH="1">
            <a:off x="9447413" y="2023497"/>
            <a:ext cx="8562" cy="1668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6CADCF-7747-4168-98ED-B6067BCC56FB}"/>
              </a:ext>
            </a:extLst>
          </p:cNvPr>
          <p:cNvCxnSpPr>
            <a:cxnSpLocks/>
          </p:cNvCxnSpPr>
          <p:nvPr/>
        </p:nvCxnSpPr>
        <p:spPr>
          <a:xfrm>
            <a:off x="772600" y="2023496"/>
            <a:ext cx="0" cy="160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9C9F8AC-1764-42D8-AB10-8D59D16020B3}"/>
              </a:ext>
            </a:extLst>
          </p:cNvPr>
          <p:cNvCxnSpPr/>
          <p:nvPr/>
        </p:nvCxnSpPr>
        <p:spPr>
          <a:xfrm>
            <a:off x="1993187" y="432709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274CA45-F500-4E91-A25E-742BE18DAB5A}"/>
              </a:ext>
            </a:extLst>
          </p:cNvPr>
          <p:cNvCxnSpPr/>
          <p:nvPr/>
        </p:nvCxnSpPr>
        <p:spPr>
          <a:xfrm>
            <a:off x="3244922" y="4305343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FE185A-15FB-4221-B308-D07B9CAB3D63}"/>
              </a:ext>
            </a:extLst>
          </p:cNvPr>
          <p:cNvCxnSpPr/>
          <p:nvPr/>
        </p:nvCxnSpPr>
        <p:spPr>
          <a:xfrm>
            <a:off x="4483044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753D230-74D9-48D1-89C6-59DF1FA64133}"/>
              </a:ext>
            </a:extLst>
          </p:cNvPr>
          <p:cNvCxnSpPr/>
          <p:nvPr/>
        </p:nvCxnSpPr>
        <p:spPr>
          <a:xfrm>
            <a:off x="5736999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60ABF7-3C46-41B3-AFF9-347C3A7837CD}"/>
              </a:ext>
            </a:extLst>
          </p:cNvPr>
          <p:cNvCxnSpPr/>
          <p:nvPr/>
        </p:nvCxnSpPr>
        <p:spPr>
          <a:xfrm>
            <a:off x="6965343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490EF9-BC1F-448B-BE47-FABC16C5DB91}"/>
              </a:ext>
            </a:extLst>
          </p:cNvPr>
          <p:cNvCxnSpPr/>
          <p:nvPr/>
        </p:nvCxnSpPr>
        <p:spPr>
          <a:xfrm>
            <a:off x="8217674" y="430534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D50F38F-5FF8-45CB-B26A-80CDF70AEA1A}"/>
              </a:ext>
            </a:extLst>
          </p:cNvPr>
          <p:cNvCxnSpPr/>
          <p:nvPr/>
        </p:nvCxnSpPr>
        <p:spPr>
          <a:xfrm>
            <a:off x="9447413" y="430534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20D2A6-FE12-45F6-BA6F-7CB841FD3BA1}"/>
              </a:ext>
            </a:extLst>
          </p:cNvPr>
          <p:cNvCxnSpPr/>
          <p:nvPr/>
        </p:nvCxnSpPr>
        <p:spPr>
          <a:xfrm>
            <a:off x="764038" y="430533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1105</Words>
  <Application>Microsoft Office PowerPoint</Application>
  <PresentationFormat>Widescreen</PresentationFormat>
  <Paragraphs>263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68</cp:revision>
  <dcterms:created xsi:type="dcterms:W3CDTF">2020-10-31T20:53:45Z</dcterms:created>
  <dcterms:modified xsi:type="dcterms:W3CDTF">2020-11-21T16:13:17Z</dcterms:modified>
</cp:coreProperties>
</file>