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11A-0BFC-4107-86D5-25924219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4F1-F463-415D-98EA-58398C51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7E4E-CE3A-4ECD-98CA-1E74AF7A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2FE3-D54F-42C9-A010-8641C695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E5A0-A7B5-451F-B3F5-3A3E853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0537-9132-4506-AAEA-32AA4C0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6B6B6-EEF7-4423-9A42-6E9F89B8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64EC-B506-4C27-9A03-442FF45B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F7CC-23FC-4BD4-BC61-55FD02B5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17F7-148C-4B4B-A046-7F7EA663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818E9-D762-4600-9A21-D9CEEF67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284B5-D34E-488B-8B4D-750001F3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0E6A-B9D3-4980-B0F3-C8C6849D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AA48-0B87-48AA-A15D-2E75328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E7D7-1EAA-4BE0-A6F7-E1D9DFFF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FC5-7BFB-438C-B293-D2253080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8209-669E-41DF-88CF-86D9143B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A628-0316-4BD5-ACDC-8E483429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3F63-402E-4913-B940-CB43C576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9435-A0E2-4CCD-8542-33FCB0AD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549B-E76E-44F9-95B6-587935F8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C491-F54D-473C-B920-C8F35CCD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CBA2-EB2D-4424-91D0-8F9DCE16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FD13-BAD7-4BF3-B644-3F3804B1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703-079E-4096-9A40-5029B1B0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5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C998-6EC0-4E77-99D7-0E67363D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9670-2247-4B49-A269-FA8135EF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C73AE-7D50-46C2-BC70-F2DD4BC6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BE7F-D0EB-4ADE-89D1-32133023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B5370-1758-49DE-8F88-BAE3BB0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D3F0-D719-4809-8BE5-EE67CED6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1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352-1DDC-4AE9-A7B8-F1A88BC8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94DB-C8FA-41FA-9D92-95D2A706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7DCC6-61FA-4E83-88BA-6379B65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E71BF-BC0D-41CA-ADAA-9EB69B935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ADB90-A138-45C7-B717-D59C894CD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9ED4-A483-4FB5-A54D-01D71CDA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C424E-2A37-44F7-BF7C-7905BB01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BE95B-883D-431B-B042-93E057E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AC08-2778-4156-878A-AE12A476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F2FF0-CAB3-4664-9A18-091A9758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618AE-B160-4DD9-A10C-779499BB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F6720-BC53-4B55-B565-C06580F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8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AC2E9-0A57-4C89-A460-BBBB70C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815CE-738D-49A9-915C-21EEE9FD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071F1-E4A4-4EFB-829C-535D8F92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4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0109-F62B-49B1-BF04-F63DDA29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25F-3D79-4075-B8FA-FE995A45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F152D-7232-42B1-B4AA-ECD42D37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E71C5-E6FC-461F-AB83-26E0DA2E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7F0E4-CF6D-4C8B-9494-5E659A02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14DE-F6B1-46BE-ACBF-E2A7DE3C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56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0C2F-8C5C-4752-9326-FD30B5AB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D0572-0B96-4A26-AD88-EF514FBEE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32D00-E52B-4E2F-B6E5-031EFF4C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9F01-3FBE-4A35-8C6C-A8332F5A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A9A0-33F3-4E90-A93B-4C612D1C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7934-6341-4912-8849-24ED38B4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2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472C-18B3-4F3A-BF55-B85BD92D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3737-C5AB-48A7-9F00-9A498435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E506-4F32-4B51-A824-65BAA3DFE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BC14-172E-4055-81F6-AD0C5387224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6063-CBCA-4648-A38B-3E9EF2F35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6E75-1DD4-4CD7-9769-BF3B65062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15F1-971B-47E4-9374-7321E782C5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0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dée reçue : la bouillie bordelaise c'est bon pour le jardin">
            <a:extLst>
              <a:ext uri="{FF2B5EF4-FFF2-40B4-BE49-F238E27FC236}">
                <a16:creationId xmlns:a16="http://schemas.microsoft.com/office/drawing/2014/main" id="{53124D2A-D65A-4893-BE65-FBE991809D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2" y="566530"/>
            <a:ext cx="9412356" cy="62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B30917-0B82-4015-BDAE-3C622026B100}"/>
              </a:ext>
            </a:extLst>
          </p:cNvPr>
          <p:cNvSpPr/>
          <p:nvPr/>
        </p:nvSpPr>
        <p:spPr>
          <a:xfrm rot="-60000">
            <a:off x="7136131" y="960949"/>
            <a:ext cx="3120389" cy="208721"/>
          </a:xfrm>
          <a:prstGeom prst="rect">
            <a:avLst/>
          </a:pr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tx1"/>
                </a:solidFill>
                <a:latin typeface="AR BLANCA" panose="02000000000000000000" pitchFamily="2" charset="0"/>
              </a:rPr>
              <a:t>Solution à base de Sulfate de Cuivre</a:t>
            </a:r>
          </a:p>
        </p:txBody>
      </p:sp>
    </p:spTree>
    <p:extLst>
      <p:ext uri="{BB962C8B-B14F-4D97-AF65-F5344CB8AC3E}">
        <p14:creationId xmlns:p14="http://schemas.microsoft.com/office/powerpoint/2010/main" val="322813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0F6E9B-A81E-40F5-B980-364E9D64F9CF}"/>
              </a:ext>
            </a:extLst>
          </p:cNvPr>
          <p:cNvSpPr/>
          <p:nvPr/>
        </p:nvSpPr>
        <p:spPr>
          <a:xfrm>
            <a:off x="4383771" y="3681156"/>
            <a:ext cx="501042" cy="59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2" descr="Image associÃ©e">
            <a:extLst>
              <a:ext uri="{FF2B5EF4-FFF2-40B4-BE49-F238E27FC236}">
                <a16:creationId xmlns:a16="http://schemas.microsoft.com/office/drawing/2014/main" id="{B5602587-B6FF-45AC-ADDB-F9B6C658BB3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000"/>
          <a:stretch/>
        </p:blipFill>
        <p:spPr bwMode="auto">
          <a:xfrm>
            <a:off x="0" y="-437072"/>
            <a:ext cx="12192000" cy="507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2" descr="Image associÃ©e">
            <a:extLst>
              <a:ext uri="{FF2B5EF4-FFF2-40B4-BE49-F238E27FC236}">
                <a16:creationId xmlns:a16="http://schemas.microsoft.com/office/drawing/2014/main" id="{EF83F11A-79EC-4123-8418-F94AF42ADF47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000" r="79625" b="9334"/>
          <a:stretch/>
        </p:blipFill>
        <p:spPr bwMode="auto">
          <a:xfrm>
            <a:off x="129267" y="4637847"/>
            <a:ext cx="2484120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2" descr="Image associÃ©e">
            <a:extLst>
              <a:ext uri="{FF2B5EF4-FFF2-40B4-BE49-F238E27FC236}">
                <a16:creationId xmlns:a16="http://schemas.microsoft.com/office/drawing/2014/main" id="{20EFFB60-0D0A-4F31-A02F-9E2C5353E922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00" t="74000" r="66000" b="667"/>
          <a:stretch/>
        </p:blipFill>
        <p:spPr bwMode="auto">
          <a:xfrm>
            <a:off x="3240902" y="4581557"/>
            <a:ext cx="1280160" cy="17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2" descr="Image associÃ©e">
            <a:extLst>
              <a:ext uri="{FF2B5EF4-FFF2-40B4-BE49-F238E27FC236}">
                <a16:creationId xmlns:a16="http://schemas.microsoft.com/office/drawing/2014/main" id="{CAB4F78E-0468-4A0C-92C5-835381478A7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272" t="74000" r="39478" b="667"/>
          <a:stretch/>
        </p:blipFill>
        <p:spPr bwMode="auto">
          <a:xfrm>
            <a:off x="6284519" y="4517196"/>
            <a:ext cx="926964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2" descr="Image associÃ©e">
            <a:extLst>
              <a:ext uri="{FF2B5EF4-FFF2-40B4-BE49-F238E27FC236}">
                <a16:creationId xmlns:a16="http://schemas.microsoft.com/office/drawing/2014/main" id="{2412C465-A836-4A82-BC70-EA1D1200F1C7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10" t="74000" r="14449" b="667"/>
          <a:stretch/>
        </p:blipFill>
        <p:spPr bwMode="auto">
          <a:xfrm>
            <a:off x="9335595" y="4537845"/>
            <a:ext cx="1036320" cy="151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 2" descr="Image associÃ©e">
            <a:extLst>
              <a:ext uri="{FF2B5EF4-FFF2-40B4-BE49-F238E27FC236}">
                <a16:creationId xmlns:a16="http://schemas.microsoft.com/office/drawing/2014/main" id="{3F0FFB05-5F56-4CE5-9AD2-3BB671BB4A14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4000" r="4260" b="667"/>
          <a:stretch/>
        </p:blipFill>
        <p:spPr bwMode="auto">
          <a:xfrm>
            <a:off x="10668000" y="4551488"/>
            <a:ext cx="902366" cy="15163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6534543-FDBF-4B30-BE34-C688BD3479DD}"/>
              </a:ext>
            </a:extLst>
          </p:cNvPr>
          <p:cNvGrpSpPr/>
          <p:nvPr/>
        </p:nvGrpSpPr>
        <p:grpSpPr>
          <a:xfrm>
            <a:off x="5067495" y="4517196"/>
            <a:ext cx="1270271" cy="1516380"/>
            <a:chOff x="5068766" y="5074918"/>
            <a:chExt cx="1270271" cy="1516380"/>
          </a:xfrm>
        </p:grpSpPr>
        <p:pic>
          <p:nvPicPr>
            <p:cNvPr id="13" name="Image 2" descr="Image associÃ©e">
              <a:extLst>
                <a:ext uri="{FF2B5EF4-FFF2-40B4-BE49-F238E27FC236}">
                  <a16:creationId xmlns:a16="http://schemas.microsoft.com/office/drawing/2014/main" id="{231397BD-79B9-4B89-95D8-491305E2A45B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02" t="74000" r="50398" b="667"/>
            <a:stretch/>
          </p:blipFill>
          <p:spPr bwMode="auto">
            <a:xfrm>
              <a:off x="5068766" y="5074918"/>
              <a:ext cx="1270271" cy="1516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F1C92-3A71-49CF-B184-278DFECE5C26}"/>
                </a:ext>
              </a:extLst>
            </p:cNvPr>
            <p:cNvSpPr txBox="1"/>
            <p:nvPr/>
          </p:nvSpPr>
          <p:spPr>
            <a:xfrm>
              <a:off x="5148577" y="5421124"/>
              <a:ext cx="1190460" cy="8925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ajouter de l’eau distillée</a:t>
              </a:r>
            </a:p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jusqu’en bas du col</a:t>
              </a:r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A72B6EC-6404-493F-929B-A21D78746FD3}"/>
              </a:ext>
            </a:extLst>
          </p:cNvPr>
          <p:cNvSpPr/>
          <p:nvPr/>
        </p:nvSpPr>
        <p:spPr>
          <a:xfrm rot="5400000">
            <a:off x="3555635" y="3306852"/>
            <a:ext cx="437071" cy="2112338"/>
          </a:xfrm>
          <a:prstGeom prst="rightBrace">
            <a:avLst>
              <a:gd name="adj1" fmla="val 15145"/>
              <a:gd name="adj2" fmla="val 49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62C66D-3A85-4B22-83C1-A07F11CD3B29}"/>
              </a:ext>
            </a:extLst>
          </p:cNvPr>
          <p:cNvGrpSpPr/>
          <p:nvPr/>
        </p:nvGrpSpPr>
        <p:grpSpPr>
          <a:xfrm>
            <a:off x="7761965" y="4537845"/>
            <a:ext cx="1573630" cy="1952407"/>
            <a:chOff x="7777009" y="5074918"/>
            <a:chExt cx="1573630" cy="1853398"/>
          </a:xfrm>
        </p:grpSpPr>
        <p:pic>
          <p:nvPicPr>
            <p:cNvPr id="15" name="Image 2" descr="Image associÃ©e">
              <a:extLst>
                <a:ext uri="{FF2B5EF4-FFF2-40B4-BE49-F238E27FC236}">
                  <a16:creationId xmlns:a16="http://schemas.microsoft.com/office/drawing/2014/main" id="{305E4733-04B4-4AAA-AE90-9F424A78794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4" t="74000" r="26785" b="667"/>
            <a:stretch/>
          </p:blipFill>
          <p:spPr bwMode="auto">
            <a:xfrm>
              <a:off x="8123052" y="5074918"/>
              <a:ext cx="1036320" cy="1516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B7F77A-AE30-47DE-9AF6-4EF7FBEAD784}"/>
                </a:ext>
              </a:extLst>
            </p:cNvPr>
            <p:cNvSpPr txBox="1"/>
            <p:nvPr/>
          </p:nvSpPr>
          <p:spPr>
            <a:xfrm>
              <a:off x="7777009" y="5435600"/>
              <a:ext cx="1573630" cy="14927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ajouter de l’eau distillée</a:t>
              </a:r>
            </a:p>
            <a:p>
              <a:pPr algn="ctr"/>
              <a:r>
                <a:rPr lang="fr-F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jusqu’au trait de jauge. Utiliser une pipette pour être très précis sur les dernières gouttes</a:t>
              </a:r>
            </a:p>
          </p:txBody>
        </p:sp>
      </p:grpSp>
      <p:pic>
        <p:nvPicPr>
          <p:cNvPr id="26" name="Picture 25" descr="A picture containing light&#10;&#10;Description automatically generated">
            <a:extLst>
              <a:ext uri="{FF2B5EF4-FFF2-40B4-BE49-F238E27FC236}">
                <a16:creationId xmlns:a16="http://schemas.microsoft.com/office/drawing/2014/main" id="{F19F2D41-72E0-46ED-999D-A0843F95A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60" y="666811"/>
            <a:ext cx="1201420" cy="12014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FB02EE-BFC2-402B-AF08-E7479B77A574}"/>
              </a:ext>
            </a:extLst>
          </p:cNvPr>
          <p:cNvSpPr txBox="1"/>
          <p:nvPr/>
        </p:nvSpPr>
        <p:spPr>
          <a:xfrm>
            <a:off x="7364116" y="632582"/>
            <a:ext cx="21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pissette puis pipette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C7F830-A0B5-4BC9-8E8C-46394D5663EC}"/>
              </a:ext>
            </a:extLst>
          </p:cNvPr>
          <p:cNvCxnSpPr/>
          <p:nvPr/>
        </p:nvCxnSpPr>
        <p:spPr>
          <a:xfrm>
            <a:off x="7761965" y="894080"/>
            <a:ext cx="203475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3580D7-E674-46F2-B183-0AD08D110450}"/>
              </a:ext>
            </a:extLst>
          </p:cNvPr>
          <p:cNvCxnSpPr>
            <a:cxnSpLocks/>
          </p:cNvCxnSpPr>
          <p:nvPr/>
        </p:nvCxnSpPr>
        <p:spPr>
          <a:xfrm>
            <a:off x="8626168" y="850519"/>
            <a:ext cx="290502" cy="3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Résultat de recherche d'images pour &quot;préparation d'une solution par dilution&quot;">
            <a:extLst>
              <a:ext uri="{FF2B5EF4-FFF2-40B4-BE49-F238E27FC236}">
                <a16:creationId xmlns:a16="http://schemas.microsoft.com/office/drawing/2014/main" id="{729FF130-36E1-4C20-AA9B-80B9428AECBF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863"/>
          <a:stretch/>
        </p:blipFill>
        <p:spPr bwMode="auto">
          <a:xfrm>
            <a:off x="452211" y="-350911"/>
            <a:ext cx="11618844" cy="57448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3814A-68BD-4AE7-A685-58E852E4C018}"/>
              </a:ext>
            </a:extLst>
          </p:cNvPr>
          <p:cNvSpPr txBox="1"/>
          <p:nvPr/>
        </p:nvSpPr>
        <p:spPr>
          <a:xfrm>
            <a:off x="960784" y="5249420"/>
            <a:ext cx="145181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1- </a:t>
            </a:r>
            <a:r>
              <a:rPr lang="fr-FR" sz="1300" b="1" u="sng" dirty="0"/>
              <a:t>APPELER LE PROFESSEUR </a:t>
            </a:r>
            <a:r>
              <a:rPr lang="fr-FR" sz="1300" b="1" dirty="0"/>
              <a:t>puis prélever la solution mère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BAD4-2A4A-4D33-BA38-F9E9B9D2704B}"/>
              </a:ext>
            </a:extLst>
          </p:cNvPr>
          <p:cNvSpPr txBox="1"/>
          <p:nvPr/>
        </p:nvSpPr>
        <p:spPr>
          <a:xfrm>
            <a:off x="2559153" y="5261413"/>
            <a:ext cx="158363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2</a:t>
            </a:r>
            <a:r>
              <a:rPr lang="fr-FR" sz="1300" b="1" dirty="0"/>
              <a:t>- Verser </a:t>
            </a:r>
            <a:r>
              <a:rPr lang="fr-FR" sz="1300" b="1"/>
              <a:t>la solution </a:t>
            </a:r>
            <a:r>
              <a:rPr lang="fr-FR" sz="1300" b="1" dirty="0"/>
              <a:t>dans la fiole jaugée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EC3D3-568F-4D83-B14C-73E9BB4FA5E5}"/>
              </a:ext>
            </a:extLst>
          </p:cNvPr>
          <p:cNvSpPr txBox="1"/>
          <p:nvPr/>
        </p:nvSpPr>
        <p:spPr>
          <a:xfrm>
            <a:off x="4629170" y="5274046"/>
            <a:ext cx="145957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3</a:t>
            </a:r>
            <a:r>
              <a:rPr lang="fr-FR" sz="1300" b="1" dirty="0"/>
              <a:t>- Remplir la fiole jusqu’au dessous du 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D2D26-3D66-4CF4-9A9F-9301A784C2D0}"/>
              </a:ext>
            </a:extLst>
          </p:cNvPr>
          <p:cNvSpPr txBox="1"/>
          <p:nvPr/>
        </p:nvSpPr>
        <p:spPr>
          <a:xfrm>
            <a:off x="6039713" y="5293274"/>
            <a:ext cx="110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4</a:t>
            </a:r>
            <a:r>
              <a:rPr lang="fr-FR" sz="1300" b="1" dirty="0"/>
              <a:t>- Secouer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157DD-517C-47CF-A9D5-D03E17D8E28D}"/>
              </a:ext>
            </a:extLst>
          </p:cNvPr>
          <p:cNvSpPr txBox="1"/>
          <p:nvPr/>
        </p:nvSpPr>
        <p:spPr>
          <a:xfrm>
            <a:off x="7418836" y="5036930"/>
            <a:ext cx="1746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5</a:t>
            </a:r>
            <a:r>
              <a:rPr lang="fr-FR" sz="1300" b="1" dirty="0"/>
              <a:t>- Remplir jusqu’au trait de jauge. Utiliser la pipette pour être très précis sur les dernières gouttes</a:t>
            </a:r>
            <a:br>
              <a:rPr lang="fr-FR" sz="1300" b="1" dirty="0"/>
            </a:br>
            <a:r>
              <a:rPr lang="fr-FR" sz="1300" b="1" u="sng" dirty="0"/>
              <a:t>APPELER LE PROFESSEUR</a:t>
            </a:r>
          </a:p>
          <a:p>
            <a:pPr algn="ctr"/>
            <a:endParaRPr lang="fr-FR" sz="1300" b="1" dirty="0"/>
          </a:p>
          <a:p>
            <a:pPr algn="ctr"/>
            <a:endParaRPr lang="fr-FR" sz="1300" b="1" dirty="0"/>
          </a:p>
        </p:txBody>
      </p:sp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0FE2DA5-F1D6-44A3-910F-D9AA9E656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69" y="1933639"/>
            <a:ext cx="1201420" cy="1201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676AFB-4494-4FA0-B919-66F376B01D4F}"/>
              </a:ext>
            </a:extLst>
          </p:cNvPr>
          <p:cNvSpPr txBox="1"/>
          <p:nvPr/>
        </p:nvSpPr>
        <p:spPr>
          <a:xfrm>
            <a:off x="7264725" y="1899410"/>
            <a:ext cx="21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pissette puis pipette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16A18B-8A79-45C5-998F-6651159653C6}"/>
              </a:ext>
            </a:extLst>
          </p:cNvPr>
          <p:cNvCxnSpPr/>
          <p:nvPr/>
        </p:nvCxnSpPr>
        <p:spPr>
          <a:xfrm>
            <a:off x="7662574" y="2160908"/>
            <a:ext cx="203475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29E09E-4F67-4EA4-8A38-0D5215960DD0}"/>
              </a:ext>
            </a:extLst>
          </p:cNvPr>
          <p:cNvCxnSpPr>
            <a:cxnSpLocks/>
          </p:cNvCxnSpPr>
          <p:nvPr/>
        </p:nvCxnSpPr>
        <p:spPr>
          <a:xfrm>
            <a:off x="8526777" y="2117347"/>
            <a:ext cx="290502" cy="3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5DCE35-BC77-4080-BC97-AD792DC68D43}"/>
              </a:ext>
            </a:extLst>
          </p:cNvPr>
          <p:cNvSpPr txBox="1"/>
          <p:nvPr/>
        </p:nvSpPr>
        <p:spPr>
          <a:xfrm>
            <a:off x="8994912" y="5308351"/>
            <a:ext cx="110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6</a:t>
            </a:r>
            <a:r>
              <a:rPr lang="fr-FR" sz="1300" b="1" dirty="0"/>
              <a:t>- Secouer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E73B4-5576-4946-9A95-88BBDDDFE0F0}"/>
              </a:ext>
            </a:extLst>
          </p:cNvPr>
          <p:cNvSpPr txBox="1"/>
          <p:nvPr/>
        </p:nvSpPr>
        <p:spPr>
          <a:xfrm>
            <a:off x="10557030" y="5309212"/>
            <a:ext cx="110655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/>
              <a:t>Etape 7</a:t>
            </a:r>
            <a:r>
              <a:rPr lang="fr-FR" sz="1300" b="1" dirty="0"/>
              <a:t>-</a:t>
            </a:r>
          </a:p>
          <a:p>
            <a:pPr algn="ctr"/>
            <a:r>
              <a:rPr lang="fr-FR" sz="1300" b="1" dirty="0"/>
              <a:t> La solution est prête</a:t>
            </a:r>
          </a:p>
        </p:txBody>
      </p:sp>
    </p:spTree>
    <p:extLst>
      <p:ext uri="{BB962C8B-B14F-4D97-AF65-F5344CB8AC3E}">
        <p14:creationId xmlns:p14="http://schemas.microsoft.com/office/powerpoint/2010/main" val="37974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105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 BLANCA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15</cp:revision>
  <dcterms:created xsi:type="dcterms:W3CDTF">2020-10-28T11:09:06Z</dcterms:created>
  <dcterms:modified xsi:type="dcterms:W3CDTF">2020-11-12T13:08:41Z</dcterms:modified>
</cp:coreProperties>
</file>