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C73A-4EB4-4194-B53D-FF7682D43CF9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7205-24C4-4DEB-8F0E-3BA3A2F90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55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7205-24C4-4DEB-8F0E-3BA3A2F907E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99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B20E-F9AC-444E-88E3-8B0A75F1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66B1C-BFD8-4AD8-9126-5F5D0156D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2A61-464E-4DD2-A040-74D29428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44BB-50FC-4D7A-92C8-D5E6A91B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58CA-B858-4E96-A552-644E2123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15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F416-4EB8-4231-B321-65427CBC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F7AA6-9082-464E-91C5-02637D55E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6FFE-E35F-462E-A1FE-26875598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C862-118B-4E80-BD48-CDD5B8A3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A4DE-5E42-4DA6-BF6D-42E43583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B641F-9393-4A79-83F1-4E813485F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0E4B3-0261-47DF-8518-553794123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2EE40-3247-41D1-899C-B77361F2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2AE0-7631-4A63-AA4F-68AEBFF9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BDD4-9363-4D99-A638-FFCE8553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78EB-02AA-4E88-82AC-07C72B83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C325-BE57-421D-90E4-07897CAD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16C5-9B34-4F6E-B31F-1C7B72CD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3EB2-5E29-4114-BD1F-991CEA3D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E87C-1137-4791-A992-A3979BB8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2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CF75-9045-4B03-8291-2E94ABE9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1A855-8547-41B3-9D20-5660656B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26AD-709A-4847-94EB-95785634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F641-5574-439D-9515-927A4CA8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200A-1CA8-40C1-AF95-7C968847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4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EEFE-2319-48B0-8B61-25505280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99B0-BAA3-49AA-B047-618D7C9EE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58D3-7E4C-49E6-8698-841FB4185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FA918-4562-4DCB-9DE5-FC2E7456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C4FCD-768F-444F-8D24-39829784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F7C9-6D5B-46B1-8F0D-031D5AE9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62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39BA-BAD6-4E92-83AE-2C223AC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562-BD7C-4EF7-8C6E-E89F9058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927F0-4F88-4587-9D13-BD69E978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8B210-FA02-44C5-AE3B-C2CBC248C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A5295-78C1-4020-8092-CA5AB3C7C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6CDE-EACC-47E5-A648-7911646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B3D54-A34C-49DA-A991-BD86CD82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23431-1A19-485D-9110-C16B0A90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76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A3B6-FAA6-45D6-B5D1-56DE3E7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007B5-32C9-4C4C-B905-E8D26B49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1B69F-6B49-4BC7-89FF-0645CC76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86B4-3227-495D-977F-E54DFFB8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FF031-838B-4ED2-B971-BA72E1F3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15895-EFA9-4B3D-9811-731D8D3B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FF6B1-2FDF-49B6-8F64-813DA618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06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BAA1-379E-4BCF-832D-9F04DD58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E7E5-E2A0-4218-B8E1-EDBDED104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2E5C-E57E-4A18-852C-EEFBD4A1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6F6C-25FD-432C-A5ED-7C3C1CFC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CA4E6-4F95-4036-9BCF-37F706BF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8D88B-625D-4D8E-A47C-7B331E85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80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0947-901D-4DB8-AA32-F9365094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79A23-D10D-4018-BAA4-F60A2252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5FD2-0808-47DE-98B5-0028C4CA6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AFDAB-4A03-452F-B4A6-E131B00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EBD37-4178-4EE7-876F-4F3D2AD0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091F1-767C-4EED-A7F4-27AD44ED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73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E67F0-CC3D-4195-874E-F3BCB4A2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656F-05A8-457D-A1C3-F9C13893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F4E2-F745-4228-89DA-CEDE61824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27A4-74BC-4C6C-9CF2-F4DF16D29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51AA-4BC2-4637-BA1F-17B7EFD26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D914-A0AD-4800-9441-1AA99E32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9EF-EB60-434C-B2C8-BD930F7B21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8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EAB5F35-F795-4CC6-B265-44D570F87A31}"/>
              </a:ext>
            </a:extLst>
          </p:cNvPr>
          <p:cNvGrpSpPr/>
          <p:nvPr/>
        </p:nvGrpSpPr>
        <p:grpSpPr>
          <a:xfrm>
            <a:off x="292267" y="410201"/>
            <a:ext cx="6778830" cy="3982145"/>
            <a:chOff x="986378" y="60213"/>
            <a:chExt cx="6778830" cy="398214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1BDAA3-691C-491F-80C4-6C5083F90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7092" y="297712"/>
              <a:ext cx="0" cy="30659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B45E37-450F-4AF7-B557-FA83D28C08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1267" y="3349375"/>
              <a:ext cx="45737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D6A873-D884-47C6-81B6-7BD6FAFBB0B8}"/>
                </a:ext>
              </a:extLst>
            </p:cNvPr>
            <p:cNvSpPr txBox="1"/>
            <p:nvPr/>
          </p:nvSpPr>
          <p:spPr>
            <a:xfrm>
              <a:off x="5447479" y="3589374"/>
              <a:ext cx="231772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Longueur d’onde (nm)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469F86-0BF9-4F36-8CAE-38F2C5C7214F}"/>
                </a:ext>
              </a:extLst>
            </p:cNvPr>
            <p:cNvCxnSpPr/>
            <p:nvPr/>
          </p:nvCxnSpPr>
          <p:spPr>
            <a:xfrm flipV="1">
              <a:off x="3362400" y="3263653"/>
              <a:ext cx="0" cy="165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E93D6-719F-413B-91F0-A6E461128825}"/>
                </a:ext>
              </a:extLst>
            </p:cNvPr>
            <p:cNvCxnSpPr/>
            <p:nvPr/>
          </p:nvCxnSpPr>
          <p:spPr>
            <a:xfrm flipV="1">
              <a:off x="4802400" y="3266824"/>
              <a:ext cx="0" cy="165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61109F-4FF4-4DD6-BDB0-5046997E2DD0}"/>
                </a:ext>
              </a:extLst>
            </p:cNvPr>
            <p:cNvCxnSpPr/>
            <p:nvPr/>
          </p:nvCxnSpPr>
          <p:spPr>
            <a:xfrm flipV="1">
              <a:off x="6242400" y="3266576"/>
              <a:ext cx="0" cy="165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B79E2-A713-4CD1-8C26-C397C2439617}"/>
                </a:ext>
              </a:extLst>
            </p:cNvPr>
            <p:cNvSpPr txBox="1"/>
            <p:nvPr/>
          </p:nvSpPr>
          <p:spPr>
            <a:xfrm>
              <a:off x="3032661" y="3342754"/>
              <a:ext cx="68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28EAD6-0118-4460-92D3-DF4E07419873}"/>
                </a:ext>
              </a:extLst>
            </p:cNvPr>
            <p:cNvSpPr txBox="1"/>
            <p:nvPr/>
          </p:nvSpPr>
          <p:spPr>
            <a:xfrm>
              <a:off x="4493707" y="3363667"/>
              <a:ext cx="68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DE9146-E504-4C91-83C6-A56073B78835}"/>
                </a:ext>
              </a:extLst>
            </p:cNvPr>
            <p:cNvSpPr txBox="1"/>
            <p:nvPr/>
          </p:nvSpPr>
          <p:spPr>
            <a:xfrm>
              <a:off x="5920548" y="3377958"/>
              <a:ext cx="68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3000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34C58-59C4-454B-88C5-735064EB6394}"/>
                </a:ext>
              </a:extLst>
            </p:cNvPr>
            <p:cNvSpPr txBox="1"/>
            <p:nvPr/>
          </p:nvSpPr>
          <p:spPr>
            <a:xfrm>
              <a:off x="1791050" y="3287659"/>
              <a:ext cx="68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5FD2A65-775B-4A29-88F3-B7390B60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8003" y="476629"/>
              <a:ext cx="572005" cy="287249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B10B93-7CA9-4F82-B73F-2E1BB064A292}"/>
                </a:ext>
              </a:extLst>
            </p:cNvPr>
            <p:cNvSpPr txBox="1"/>
            <p:nvPr/>
          </p:nvSpPr>
          <p:spPr>
            <a:xfrm>
              <a:off x="986378" y="60213"/>
              <a:ext cx="29809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500" dirty="0"/>
                <a:t>Intensité lumineuse (normalisée)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21FF68-F8BC-4506-93BC-2C7FF6589006}"/>
                </a:ext>
              </a:extLst>
            </p:cNvPr>
            <p:cNvSpPr/>
            <p:nvPr/>
          </p:nvSpPr>
          <p:spPr>
            <a:xfrm>
              <a:off x="1915934" y="491170"/>
              <a:ext cx="4326466" cy="2872497"/>
            </a:xfrm>
            <a:custGeom>
              <a:avLst/>
              <a:gdLst>
                <a:gd name="connsiteX0" fmla="*/ 0 w 4326466"/>
                <a:gd name="connsiteY0" fmla="*/ 2272870 h 2326369"/>
                <a:gd name="connsiteX1" fmla="*/ 457200 w 4326466"/>
                <a:gd name="connsiteY1" fmla="*/ 2247470 h 2326369"/>
                <a:gd name="connsiteX2" fmla="*/ 719666 w 4326466"/>
                <a:gd name="connsiteY2" fmla="*/ 1519337 h 2326369"/>
                <a:gd name="connsiteX3" fmla="*/ 1016000 w 4326466"/>
                <a:gd name="connsiteY3" fmla="*/ 444070 h 2326369"/>
                <a:gd name="connsiteX4" fmla="*/ 1244600 w 4326466"/>
                <a:gd name="connsiteY4" fmla="*/ 54603 h 2326369"/>
                <a:gd name="connsiteX5" fmla="*/ 1430866 w 4326466"/>
                <a:gd name="connsiteY5" fmla="*/ 20737 h 2326369"/>
                <a:gd name="connsiteX6" fmla="*/ 1718733 w 4326466"/>
                <a:gd name="connsiteY6" fmla="*/ 223937 h 2326369"/>
                <a:gd name="connsiteX7" fmla="*/ 2150533 w 4326466"/>
                <a:gd name="connsiteY7" fmla="*/ 723470 h 2326369"/>
                <a:gd name="connsiteX8" fmla="*/ 2565400 w 4326466"/>
                <a:gd name="connsiteY8" fmla="*/ 1172203 h 2326369"/>
                <a:gd name="connsiteX9" fmla="*/ 3056466 w 4326466"/>
                <a:gd name="connsiteY9" fmla="*/ 1536270 h 2326369"/>
                <a:gd name="connsiteX10" fmla="*/ 3530600 w 4326466"/>
                <a:gd name="connsiteY10" fmla="*/ 1781803 h 2326369"/>
                <a:gd name="connsiteX11" fmla="*/ 4157133 w 4326466"/>
                <a:gd name="connsiteY11" fmla="*/ 1951137 h 2326369"/>
                <a:gd name="connsiteX12" fmla="*/ 4326466 w 4326466"/>
                <a:gd name="connsiteY12" fmla="*/ 2010403 h 232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26466" h="2326369">
                  <a:moveTo>
                    <a:pt x="0" y="2272870"/>
                  </a:moveTo>
                  <a:cubicBezTo>
                    <a:pt x="168628" y="2322964"/>
                    <a:pt x="337256" y="2373059"/>
                    <a:pt x="457200" y="2247470"/>
                  </a:cubicBezTo>
                  <a:cubicBezTo>
                    <a:pt x="577144" y="2121881"/>
                    <a:pt x="626533" y="1819904"/>
                    <a:pt x="719666" y="1519337"/>
                  </a:cubicBezTo>
                  <a:cubicBezTo>
                    <a:pt x="812799" y="1218770"/>
                    <a:pt x="928511" y="688192"/>
                    <a:pt x="1016000" y="444070"/>
                  </a:cubicBezTo>
                  <a:cubicBezTo>
                    <a:pt x="1103489" y="199948"/>
                    <a:pt x="1175456" y="125159"/>
                    <a:pt x="1244600" y="54603"/>
                  </a:cubicBezTo>
                  <a:cubicBezTo>
                    <a:pt x="1313744" y="-15953"/>
                    <a:pt x="1351844" y="-7485"/>
                    <a:pt x="1430866" y="20737"/>
                  </a:cubicBezTo>
                  <a:cubicBezTo>
                    <a:pt x="1509888" y="48959"/>
                    <a:pt x="1598789" y="106815"/>
                    <a:pt x="1718733" y="223937"/>
                  </a:cubicBezTo>
                  <a:cubicBezTo>
                    <a:pt x="1838678" y="341059"/>
                    <a:pt x="2009422" y="565426"/>
                    <a:pt x="2150533" y="723470"/>
                  </a:cubicBezTo>
                  <a:cubicBezTo>
                    <a:pt x="2291644" y="881514"/>
                    <a:pt x="2414411" y="1036736"/>
                    <a:pt x="2565400" y="1172203"/>
                  </a:cubicBezTo>
                  <a:cubicBezTo>
                    <a:pt x="2716389" y="1307670"/>
                    <a:pt x="2895599" y="1434670"/>
                    <a:pt x="3056466" y="1536270"/>
                  </a:cubicBezTo>
                  <a:cubicBezTo>
                    <a:pt x="3217333" y="1637870"/>
                    <a:pt x="3347156" y="1712658"/>
                    <a:pt x="3530600" y="1781803"/>
                  </a:cubicBezTo>
                  <a:cubicBezTo>
                    <a:pt x="3714045" y="1850947"/>
                    <a:pt x="4024489" y="1913037"/>
                    <a:pt x="4157133" y="1951137"/>
                  </a:cubicBezTo>
                  <a:cubicBezTo>
                    <a:pt x="4289777" y="1989237"/>
                    <a:pt x="4308121" y="1999820"/>
                    <a:pt x="4326466" y="2010403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69DC05-497C-43EF-BA8C-6F2F3CEF84BC}"/>
                </a:ext>
              </a:extLst>
            </p:cNvPr>
            <p:cNvSpPr/>
            <p:nvPr/>
          </p:nvSpPr>
          <p:spPr>
            <a:xfrm>
              <a:off x="1964107" y="491170"/>
              <a:ext cx="4401532" cy="2878318"/>
            </a:xfrm>
            <a:custGeom>
              <a:avLst/>
              <a:gdLst>
                <a:gd name="connsiteX0" fmla="*/ 7332 w 4401532"/>
                <a:gd name="connsiteY0" fmla="*/ 2913651 h 2948556"/>
                <a:gd name="connsiteX1" fmla="*/ 7332 w 4401532"/>
                <a:gd name="connsiteY1" fmla="*/ 2828984 h 2948556"/>
                <a:gd name="connsiteX2" fmla="*/ 83532 w 4401532"/>
                <a:gd name="connsiteY2" fmla="*/ 2905184 h 2948556"/>
                <a:gd name="connsiteX3" fmla="*/ 125865 w 4401532"/>
                <a:gd name="connsiteY3" fmla="*/ 2888251 h 2948556"/>
                <a:gd name="connsiteX4" fmla="*/ 142798 w 4401532"/>
                <a:gd name="connsiteY4" fmla="*/ 2837451 h 2948556"/>
                <a:gd name="connsiteX5" fmla="*/ 244398 w 4401532"/>
                <a:gd name="connsiteY5" fmla="*/ 1550518 h 2948556"/>
                <a:gd name="connsiteX6" fmla="*/ 320598 w 4401532"/>
                <a:gd name="connsiteY6" fmla="*/ 415984 h 2948556"/>
                <a:gd name="connsiteX7" fmla="*/ 379865 w 4401532"/>
                <a:gd name="connsiteY7" fmla="*/ 85784 h 2948556"/>
                <a:gd name="connsiteX8" fmla="*/ 430665 w 4401532"/>
                <a:gd name="connsiteY8" fmla="*/ 9584 h 2948556"/>
                <a:gd name="connsiteX9" fmla="*/ 515332 w 4401532"/>
                <a:gd name="connsiteY9" fmla="*/ 255118 h 2948556"/>
                <a:gd name="connsiteX10" fmla="*/ 591532 w 4401532"/>
                <a:gd name="connsiteY10" fmla="*/ 644584 h 2948556"/>
                <a:gd name="connsiteX11" fmla="*/ 726998 w 4401532"/>
                <a:gd name="connsiteY11" fmla="*/ 1228784 h 2948556"/>
                <a:gd name="connsiteX12" fmla="*/ 879398 w 4401532"/>
                <a:gd name="connsiteY12" fmla="*/ 1880718 h 2948556"/>
                <a:gd name="connsiteX13" fmla="*/ 1209598 w 4401532"/>
                <a:gd name="connsiteY13" fmla="*/ 2456451 h 2948556"/>
                <a:gd name="connsiteX14" fmla="*/ 1666798 w 4401532"/>
                <a:gd name="connsiteY14" fmla="*/ 2744318 h 2948556"/>
                <a:gd name="connsiteX15" fmla="*/ 2547332 w 4401532"/>
                <a:gd name="connsiteY15" fmla="*/ 2871318 h 2948556"/>
                <a:gd name="connsiteX16" fmla="*/ 3758065 w 4401532"/>
                <a:gd name="connsiteY16" fmla="*/ 2922118 h 2948556"/>
                <a:gd name="connsiteX17" fmla="*/ 4401532 w 4401532"/>
                <a:gd name="connsiteY17" fmla="*/ 2913651 h 294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01532" h="2948556">
                  <a:moveTo>
                    <a:pt x="7332" y="2913651"/>
                  </a:moveTo>
                  <a:cubicBezTo>
                    <a:pt x="982" y="2872023"/>
                    <a:pt x="-5368" y="2830395"/>
                    <a:pt x="7332" y="2828984"/>
                  </a:cubicBezTo>
                  <a:cubicBezTo>
                    <a:pt x="20032" y="2827573"/>
                    <a:pt x="63777" y="2895306"/>
                    <a:pt x="83532" y="2905184"/>
                  </a:cubicBezTo>
                  <a:cubicBezTo>
                    <a:pt x="103287" y="2915062"/>
                    <a:pt x="115987" y="2899540"/>
                    <a:pt x="125865" y="2888251"/>
                  </a:cubicBezTo>
                  <a:cubicBezTo>
                    <a:pt x="135743" y="2876962"/>
                    <a:pt x="123043" y="3060407"/>
                    <a:pt x="142798" y="2837451"/>
                  </a:cubicBezTo>
                  <a:cubicBezTo>
                    <a:pt x="162554" y="2614495"/>
                    <a:pt x="214765" y="1954096"/>
                    <a:pt x="244398" y="1550518"/>
                  </a:cubicBezTo>
                  <a:cubicBezTo>
                    <a:pt x="274031" y="1146940"/>
                    <a:pt x="298020" y="660106"/>
                    <a:pt x="320598" y="415984"/>
                  </a:cubicBezTo>
                  <a:cubicBezTo>
                    <a:pt x="343176" y="171862"/>
                    <a:pt x="361521" y="153517"/>
                    <a:pt x="379865" y="85784"/>
                  </a:cubicBezTo>
                  <a:cubicBezTo>
                    <a:pt x="398209" y="18051"/>
                    <a:pt x="408087" y="-18638"/>
                    <a:pt x="430665" y="9584"/>
                  </a:cubicBezTo>
                  <a:cubicBezTo>
                    <a:pt x="453243" y="37806"/>
                    <a:pt x="488521" y="149285"/>
                    <a:pt x="515332" y="255118"/>
                  </a:cubicBezTo>
                  <a:cubicBezTo>
                    <a:pt x="542143" y="360951"/>
                    <a:pt x="556254" y="482306"/>
                    <a:pt x="591532" y="644584"/>
                  </a:cubicBezTo>
                  <a:cubicBezTo>
                    <a:pt x="626810" y="806862"/>
                    <a:pt x="679020" y="1022762"/>
                    <a:pt x="726998" y="1228784"/>
                  </a:cubicBezTo>
                  <a:cubicBezTo>
                    <a:pt x="774976" y="1434806"/>
                    <a:pt x="798965" y="1676107"/>
                    <a:pt x="879398" y="1880718"/>
                  </a:cubicBezTo>
                  <a:cubicBezTo>
                    <a:pt x="959831" y="2085329"/>
                    <a:pt x="1078365" y="2312518"/>
                    <a:pt x="1209598" y="2456451"/>
                  </a:cubicBezTo>
                  <a:cubicBezTo>
                    <a:pt x="1340831" y="2600384"/>
                    <a:pt x="1443842" y="2675173"/>
                    <a:pt x="1666798" y="2744318"/>
                  </a:cubicBezTo>
                  <a:cubicBezTo>
                    <a:pt x="1889754" y="2813463"/>
                    <a:pt x="2198788" y="2841685"/>
                    <a:pt x="2547332" y="2871318"/>
                  </a:cubicBezTo>
                  <a:cubicBezTo>
                    <a:pt x="2895876" y="2900951"/>
                    <a:pt x="3449032" y="2915063"/>
                    <a:pt x="3758065" y="2922118"/>
                  </a:cubicBezTo>
                  <a:cubicBezTo>
                    <a:pt x="4067098" y="2929173"/>
                    <a:pt x="4234315" y="2921412"/>
                    <a:pt x="4401532" y="291365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4CD56FF5-E6AA-40CE-BD68-BCAF868CB0C8}"/>
                </a:ext>
              </a:extLst>
            </p:cNvPr>
            <p:cNvSpPr/>
            <p:nvPr/>
          </p:nvSpPr>
          <p:spPr>
            <a:xfrm rot="5400000">
              <a:off x="2664485" y="3246132"/>
              <a:ext cx="200941" cy="5590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4565A8-3E95-45A5-AC9D-C70F69387B89}"/>
                </a:ext>
              </a:extLst>
            </p:cNvPr>
            <p:cNvSpPr txBox="1"/>
            <p:nvPr/>
          </p:nvSpPr>
          <p:spPr>
            <a:xfrm>
              <a:off x="2179466" y="3549915"/>
              <a:ext cx="1219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/>
                <a:t>Domaine du visible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981065B-DB01-4046-BCE4-D2E223CD5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005" y="1408461"/>
              <a:ext cx="472395" cy="360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F3ADD9-9C7A-4DBC-B2C6-D9075912CFCB}"/>
                </a:ext>
              </a:extLst>
            </p:cNvPr>
            <p:cNvSpPr txBox="1"/>
            <p:nvPr/>
          </p:nvSpPr>
          <p:spPr>
            <a:xfrm>
              <a:off x="4698815" y="1199831"/>
              <a:ext cx="20658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Spectre 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474923C-1BFB-40B2-8ED3-895405BD3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6618" y="2734733"/>
              <a:ext cx="421839" cy="278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59A65-5C6E-43F6-8362-2E087C826C42}"/>
                </a:ext>
              </a:extLst>
            </p:cNvPr>
            <p:cNvSpPr txBox="1"/>
            <p:nvPr/>
          </p:nvSpPr>
          <p:spPr>
            <a:xfrm>
              <a:off x="3410928" y="2548231"/>
              <a:ext cx="20658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Spectre 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36DC25-3688-4F4C-8C4C-91C5023C7B83}"/>
              </a:ext>
            </a:extLst>
          </p:cNvPr>
          <p:cNvGrpSpPr/>
          <p:nvPr/>
        </p:nvGrpSpPr>
        <p:grpSpPr>
          <a:xfrm>
            <a:off x="8358329" y="449748"/>
            <a:ext cx="4921924" cy="2784918"/>
            <a:chOff x="2926676" y="3616175"/>
            <a:chExt cx="4921924" cy="278491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F4FAA69-24B0-45D2-9E62-D0A371C1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6676" y="3616175"/>
              <a:ext cx="4783086" cy="276798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9F8F62-83FB-42D2-9E35-47057942B906}"/>
                </a:ext>
              </a:extLst>
            </p:cNvPr>
            <p:cNvSpPr/>
            <p:nvPr/>
          </p:nvSpPr>
          <p:spPr>
            <a:xfrm>
              <a:off x="7137399" y="6137342"/>
              <a:ext cx="711201" cy="263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500" dirty="0">
                  <a:solidFill>
                    <a:schemeClr val="bg1">
                      <a:lumMod val="50000"/>
                    </a:schemeClr>
                  </a:solidFill>
                </a:rPr>
                <a:t>(nm)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0CF37-9F50-4CA9-BF38-D8DE01983A40}"/>
              </a:ext>
            </a:extLst>
          </p:cNvPr>
          <p:cNvCxnSpPr>
            <a:cxnSpLocks/>
          </p:cNvCxnSpPr>
          <p:nvPr/>
        </p:nvCxnSpPr>
        <p:spPr>
          <a:xfrm flipV="1">
            <a:off x="3391200" y="3662362"/>
            <a:ext cx="0" cy="82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2BE94F-7445-4E36-9CF4-FD0FD0FD51B4}"/>
              </a:ext>
            </a:extLst>
          </p:cNvPr>
          <p:cNvCxnSpPr>
            <a:cxnSpLocks/>
          </p:cNvCxnSpPr>
          <p:nvPr/>
        </p:nvCxnSpPr>
        <p:spPr>
          <a:xfrm flipV="1">
            <a:off x="1944000" y="3662362"/>
            <a:ext cx="0" cy="82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4D46DC-9F79-478E-AF4A-A5E8007EC665}"/>
              </a:ext>
            </a:extLst>
          </p:cNvPr>
          <p:cNvCxnSpPr>
            <a:cxnSpLocks/>
          </p:cNvCxnSpPr>
          <p:nvPr/>
        </p:nvCxnSpPr>
        <p:spPr>
          <a:xfrm flipV="1">
            <a:off x="4827600" y="3660991"/>
            <a:ext cx="0" cy="82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etelgeuse and Bellatrix: Orion's Shoulders | We Are Star Stuff">
            <a:extLst>
              <a:ext uri="{FF2B5EF4-FFF2-40B4-BE49-F238E27FC236}">
                <a16:creationId xmlns:a16="http://schemas.microsoft.com/office/drawing/2014/main" id="{6F7CA4EF-21FA-4A6C-A0C2-1A103AFC9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46"/>
          <a:stretch/>
        </p:blipFill>
        <p:spPr bwMode="auto">
          <a:xfrm>
            <a:off x="1166821" y="4706924"/>
            <a:ext cx="4634048" cy="13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3DA52-2BA3-47A0-8B94-D5BC9FB684D6}"/>
              </a:ext>
            </a:extLst>
          </p:cNvPr>
          <p:cNvCxnSpPr>
            <a:cxnSpLocks/>
          </p:cNvCxnSpPr>
          <p:nvPr/>
        </p:nvCxnSpPr>
        <p:spPr>
          <a:xfrm>
            <a:off x="1156994" y="832357"/>
            <a:ext cx="1473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BEF00-DCCA-4E4E-A0A8-7FB8705613C0}"/>
              </a:ext>
            </a:extLst>
          </p:cNvPr>
          <p:cNvSpPr txBox="1"/>
          <p:nvPr/>
        </p:nvSpPr>
        <p:spPr>
          <a:xfrm>
            <a:off x="880157" y="640197"/>
            <a:ext cx="40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29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B645AE-2F53-48A4-8619-3B2ABEEF40B8}"/>
              </a:ext>
            </a:extLst>
          </p:cNvPr>
          <p:cNvSpPr/>
          <p:nvPr/>
        </p:nvSpPr>
        <p:spPr>
          <a:xfrm>
            <a:off x="270933" y="3263900"/>
            <a:ext cx="10663767" cy="215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4AF190-1FBA-4F39-9EEB-82958D6E8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556" t="16111" r="46176" b="40185"/>
          <a:stretch/>
        </p:blipFill>
        <p:spPr>
          <a:xfrm>
            <a:off x="790797" y="952901"/>
            <a:ext cx="1455882" cy="116866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EC4415-30EF-4894-80BC-5B687CD7B736}"/>
              </a:ext>
            </a:extLst>
          </p:cNvPr>
          <p:cNvCxnSpPr>
            <a:cxnSpLocks/>
          </p:cNvCxnSpPr>
          <p:nvPr/>
        </p:nvCxnSpPr>
        <p:spPr>
          <a:xfrm>
            <a:off x="3436219" y="2538381"/>
            <a:ext cx="760396" cy="445451"/>
          </a:xfrm>
          <a:prstGeom prst="straightConnector1">
            <a:avLst/>
          </a:prstGeom>
          <a:ln w="95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D0315-64B1-4175-8DFE-05A9AB364897}"/>
              </a:ext>
            </a:extLst>
          </p:cNvPr>
          <p:cNvCxnSpPr>
            <a:cxnSpLocks/>
          </p:cNvCxnSpPr>
          <p:nvPr/>
        </p:nvCxnSpPr>
        <p:spPr>
          <a:xfrm>
            <a:off x="2011680" y="1703672"/>
            <a:ext cx="2675233" cy="1563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06231444-1717-4FC1-90F4-26E506FBA142}"/>
              </a:ext>
            </a:extLst>
          </p:cNvPr>
          <p:cNvSpPr/>
          <p:nvPr/>
        </p:nvSpPr>
        <p:spPr>
          <a:xfrm rot="5400000">
            <a:off x="2760655" y="1405926"/>
            <a:ext cx="3226602" cy="4270201"/>
          </a:xfrm>
          <a:prstGeom prst="arc">
            <a:avLst>
              <a:gd name="adj1" fmla="val 16436924"/>
              <a:gd name="adj2" fmla="val 19568335"/>
            </a:avLst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 descr="Caractéristiques du poisson: définition">
            <a:extLst>
              <a:ext uri="{FF2B5EF4-FFF2-40B4-BE49-F238E27FC236}">
                <a16:creationId xmlns:a16="http://schemas.microsoft.com/office/drawing/2014/main" id="{B848D221-6265-40D1-93B7-90632896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00" b="93733" l="1375" r="97375">
                        <a14:foregroundMark x1="34375" y1="8400" x2="34375" y2="8400"/>
                        <a14:foregroundMark x1="92688" y1="40400" x2="92688" y2="40400"/>
                        <a14:foregroundMark x1="92625" y1="74933" x2="92625" y2="74933"/>
                        <a14:foregroundMark x1="97375" y1="32000" x2="97375" y2="32000"/>
                        <a14:foregroundMark x1="7625" y1="48267" x2="7625" y2="48267"/>
                        <a14:foregroundMark x1="3125" y1="62400" x2="3125" y2="62400"/>
                        <a14:foregroundMark x1="2063" y1="51333" x2="2063" y2="51333"/>
                        <a14:foregroundMark x1="1375" y1="60400" x2="1375" y2="60400"/>
                        <a14:foregroundMark x1="13313" y1="44267" x2="13313" y2="44267"/>
                        <a14:foregroundMark x1="38875" y1="93733" x2="38875" y2="93733"/>
                        <a14:backgroundMark x1="38563" y1="3333" x2="38563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16" y="4533796"/>
            <a:ext cx="626861" cy="2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FC6C6-9821-42C3-A66E-1FAFF468D044}"/>
                  </a:ext>
                </a:extLst>
              </p:cNvPr>
              <p:cNvSpPr txBox="1"/>
              <p:nvPr/>
            </p:nvSpPr>
            <p:spPr>
              <a:xfrm>
                <a:off x="972708" y="2944261"/>
                <a:ext cx="19473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=1,00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=1,30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FC6C6-9821-42C3-A66E-1FAFF468D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8" y="2944261"/>
                <a:ext cx="194733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07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 Ans de Patience pour la Photo Parfaite de Martin Pêcheur Plongeur -  MaxiTendance">
            <a:extLst>
              <a:ext uri="{FF2B5EF4-FFF2-40B4-BE49-F238E27FC236}">
                <a16:creationId xmlns:a16="http://schemas.microsoft.com/office/drawing/2014/main" id="{B61B1044-8081-447E-9C7B-F967E008F974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154" y1="28812" x2="25231" y2="30269"/>
                        <a14:foregroundMark x1="25385" y1="27466" x2="27846" y2="27242"/>
                        <a14:backgroundMark x1="61692" y1="47085" x2="61692" y2="47085"/>
                        <a14:backgroundMark x1="50769" y1="72870" x2="50769" y2="72870"/>
                        <a14:backgroundMark x1="51385" y1="71637" x2="51385" y2="71637"/>
                        <a14:backgroundMark x1="52769" y1="76570" x2="57385" y2="71076"/>
                        <a14:backgroundMark x1="57385" y1="71076" x2="46615" y2="71076"/>
                        <a14:backgroundMark x1="46615" y1="71076" x2="58923" y2="70740"/>
                        <a14:backgroundMark x1="58923" y1="70740" x2="50154" y2="70740"/>
                        <a14:backgroundMark x1="50154" y1="70740" x2="52000" y2="64462"/>
                        <a14:backgroundMark x1="52000" y1="64462" x2="56308" y2="69731"/>
                        <a14:backgroundMark x1="56308" y1="69731" x2="45538" y2="73094"/>
                        <a14:backgroundMark x1="45538" y1="73094" x2="65077" y2="73543"/>
                        <a14:backgroundMark x1="65077" y1="73543" x2="44000" y2="74888"/>
                        <a14:backgroundMark x1="44000" y1="74888" x2="55231" y2="75785"/>
                        <a14:backgroundMark x1="55231" y1="75785" x2="36769" y2="77915"/>
                        <a14:backgroundMark x1="36769" y1="77915" x2="61231" y2="78587"/>
                        <a14:backgroundMark x1="61231" y1="78587" x2="35846" y2="79484"/>
                        <a14:backgroundMark x1="35846" y1="79484" x2="57846" y2="79484"/>
                        <a14:backgroundMark x1="57846" y1="79484" x2="41385" y2="80830"/>
                        <a14:backgroundMark x1="41385" y1="80830" x2="45077" y2="80157"/>
                        <a14:backgroundMark x1="50308" y1="81166" x2="54154" y2="77242"/>
                        <a14:backgroundMark x1="69538" y1="44283" x2="69538" y2="44283"/>
                        <a14:backgroundMark x1="64154" y1="50224" x2="64154" y2="50224"/>
                        <a14:backgroundMark x1="63385" y1="49552" x2="63385" y2="49552"/>
                        <a14:backgroundMark x1="68615" y1="49327" x2="68615" y2="49327"/>
                        <a14:backgroundMark x1="68615" y1="49327" x2="59846" y2="52018"/>
                        <a14:backgroundMark x1="59846" y1="52018" x2="64000" y2="46300"/>
                        <a14:backgroundMark x1="64000" y1="46300" x2="64154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06499"/>
            <a:ext cx="2321560" cy="32150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043BC2-AF5E-47C3-B3F2-82524E289094}"/>
              </a:ext>
            </a:extLst>
          </p:cNvPr>
          <p:cNvSpPr/>
          <p:nvPr/>
        </p:nvSpPr>
        <p:spPr>
          <a:xfrm>
            <a:off x="512233" y="3342004"/>
            <a:ext cx="10663767" cy="1382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 descr="Caractéristiques du poisson: définition">
            <a:extLst>
              <a:ext uri="{FF2B5EF4-FFF2-40B4-BE49-F238E27FC236}">
                <a16:creationId xmlns:a16="http://schemas.microsoft.com/office/drawing/2014/main" id="{BF313ECE-3AE2-4743-BC68-199675C2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00" b="93733" l="1375" r="97375">
                        <a14:foregroundMark x1="34375" y1="8400" x2="34375" y2="8400"/>
                        <a14:foregroundMark x1="92688" y1="40400" x2="92688" y2="40400"/>
                        <a14:foregroundMark x1="92625" y1="74933" x2="92625" y2="74933"/>
                        <a14:foregroundMark x1="97375" y1="32000" x2="97375" y2="32000"/>
                        <a14:foregroundMark x1="7625" y1="48267" x2="7625" y2="48267"/>
                        <a14:foregroundMark x1="3125" y1="62400" x2="3125" y2="62400"/>
                        <a14:foregroundMark x1="2063" y1="51333" x2="2063" y2="51333"/>
                        <a14:foregroundMark x1="1375" y1="60400" x2="1375" y2="60400"/>
                        <a14:foregroundMark x1="13313" y1="44267" x2="13313" y2="44267"/>
                        <a14:foregroundMark x1="38875" y1="93733" x2="38875" y2="93733"/>
                        <a14:backgroundMark x1="38563" y1="3333" x2="38563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49" y="3987963"/>
            <a:ext cx="626861" cy="2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4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7B85BE-DE13-4024-B245-756ED24BB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556" t="16111" r="46176" b="40185"/>
          <a:stretch/>
        </p:blipFill>
        <p:spPr>
          <a:xfrm>
            <a:off x="2016386" y="1591069"/>
            <a:ext cx="1455882" cy="11686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B645AE-2F53-48A4-8619-3B2ABEEF40B8}"/>
              </a:ext>
            </a:extLst>
          </p:cNvPr>
          <p:cNvSpPr/>
          <p:nvPr/>
        </p:nvSpPr>
        <p:spPr>
          <a:xfrm>
            <a:off x="0" y="3255433"/>
            <a:ext cx="10934700" cy="1844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6B012F-0855-4169-A598-A4436343FEE1}"/>
              </a:ext>
            </a:extLst>
          </p:cNvPr>
          <p:cNvCxnSpPr>
            <a:cxnSpLocks/>
          </p:cNvCxnSpPr>
          <p:nvPr/>
        </p:nvCxnSpPr>
        <p:spPr>
          <a:xfrm flipH="1" flipV="1">
            <a:off x="5133975" y="3778250"/>
            <a:ext cx="571502" cy="663576"/>
          </a:xfrm>
          <a:prstGeom prst="straightConnector1">
            <a:avLst/>
          </a:prstGeom>
          <a:ln w="95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09B1F0B6-0F61-420E-8DEE-85CC364C73AB}"/>
              </a:ext>
            </a:extLst>
          </p:cNvPr>
          <p:cNvSpPr/>
          <p:nvPr/>
        </p:nvSpPr>
        <p:spPr>
          <a:xfrm rot="5400000">
            <a:off x="2760655" y="1405926"/>
            <a:ext cx="3226602" cy="4270201"/>
          </a:xfrm>
          <a:prstGeom prst="arc">
            <a:avLst>
              <a:gd name="adj1" fmla="val 16436924"/>
              <a:gd name="adj2" fmla="val 19568335"/>
            </a:avLst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 descr="Caractéristiques du poisson: définition">
            <a:extLst>
              <a:ext uri="{FF2B5EF4-FFF2-40B4-BE49-F238E27FC236}">
                <a16:creationId xmlns:a16="http://schemas.microsoft.com/office/drawing/2014/main" id="{BDBD6554-8AB6-4D1F-848A-5B709D28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00" b="93733" l="1375" r="97375">
                        <a14:foregroundMark x1="34375" y1="8400" x2="34375" y2="8400"/>
                        <a14:foregroundMark x1="92688" y1="40400" x2="92688" y2="40400"/>
                        <a14:foregroundMark x1="92625" y1="74933" x2="92625" y2="74933"/>
                        <a14:foregroundMark x1="97375" y1="32000" x2="97375" y2="32000"/>
                        <a14:foregroundMark x1="7625" y1="48267" x2="7625" y2="48267"/>
                        <a14:foregroundMark x1="3125" y1="62400" x2="3125" y2="62400"/>
                        <a14:foregroundMark x1="2063" y1="51333" x2="2063" y2="51333"/>
                        <a14:foregroundMark x1="1375" y1="60400" x2="1375" y2="60400"/>
                        <a14:foregroundMark x1="13313" y1="44267" x2="13313" y2="44267"/>
                        <a14:foregroundMark x1="38875" y1="93733" x2="38875" y2="93733"/>
                        <a14:backgroundMark x1="38563" y1="3333" x2="38563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16" y="4533796"/>
            <a:ext cx="626861" cy="2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764F29-4D7A-4588-8C67-588EC62E23A1}"/>
                  </a:ext>
                </a:extLst>
              </p:cNvPr>
              <p:cNvSpPr txBox="1"/>
              <p:nvPr/>
            </p:nvSpPr>
            <p:spPr>
              <a:xfrm>
                <a:off x="972708" y="2944261"/>
                <a:ext cx="19473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=1,00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=1,30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764F29-4D7A-4588-8C67-588EC62E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8" y="2944261"/>
                <a:ext cx="194733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1AD9B2-4421-4CD4-BFCD-487F83FEBD06}"/>
              </a:ext>
            </a:extLst>
          </p:cNvPr>
          <p:cNvCxnSpPr>
            <a:cxnSpLocks/>
          </p:cNvCxnSpPr>
          <p:nvPr/>
        </p:nvCxnSpPr>
        <p:spPr>
          <a:xfrm rot="-3480000">
            <a:off x="9028308" y="334065"/>
            <a:ext cx="0" cy="172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251399-C0E6-44A2-8932-0D20FAED67D9}"/>
              </a:ext>
            </a:extLst>
          </p:cNvPr>
          <p:cNvCxnSpPr>
            <a:cxnSpLocks/>
          </p:cNvCxnSpPr>
          <p:nvPr/>
        </p:nvCxnSpPr>
        <p:spPr>
          <a:xfrm rot="-3480000">
            <a:off x="9283964" y="117868"/>
            <a:ext cx="0" cy="172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E4A672E7-4F26-4FB6-9EE3-1D40C2B96D00}"/>
              </a:ext>
            </a:extLst>
          </p:cNvPr>
          <p:cNvSpPr/>
          <p:nvPr/>
        </p:nvSpPr>
        <p:spPr>
          <a:xfrm>
            <a:off x="5781543" y="4552121"/>
            <a:ext cx="247278" cy="248237"/>
          </a:xfrm>
          <a:prstGeom prst="mathMultiply">
            <a:avLst>
              <a:gd name="adj1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38BC4-2CBB-4DCA-83FE-128260BEC70B}"/>
              </a:ext>
            </a:extLst>
          </p:cNvPr>
          <p:cNvCxnSpPr>
            <a:cxnSpLocks/>
          </p:cNvCxnSpPr>
          <p:nvPr/>
        </p:nvCxnSpPr>
        <p:spPr>
          <a:xfrm rot="-2460000">
            <a:off x="5297097" y="3035762"/>
            <a:ext cx="0" cy="1860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7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CFB9D-764C-4359-9DFF-0CCB26C0A765}"/>
              </a:ext>
            </a:extLst>
          </p:cNvPr>
          <p:cNvSpPr txBox="1"/>
          <p:nvPr/>
        </p:nvSpPr>
        <p:spPr>
          <a:xfrm>
            <a:off x="254000" y="95885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I(A)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469F33-A74A-4B26-B66E-5793A75449D0}"/>
              </a:ext>
            </a:extLst>
          </p:cNvPr>
          <p:cNvGrpSpPr/>
          <p:nvPr/>
        </p:nvGrpSpPr>
        <p:grpSpPr>
          <a:xfrm>
            <a:off x="452287" y="1286326"/>
            <a:ext cx="4937860" cy="2553338"/>
            <a:chOff x="452287" y="1286326"/>
            <a:chExt cx="4937860" cy="25533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B5C9AD-8230-4B0E-8E6D-6F508B8C9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287" y="1286326"/>
              <a:ext cx="4937860" cy="255333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B606C96-3C9E-4E4A-A95E-BDE7C4DD99A1}"/>
                </a:ext>
              </a:extLst>
            </p:cNvPr>
            <p:cNvCxnSpPr/>
            <p:nvPr/>
          </p:nvCxnSpPr>
          <p:spPr>
            <a:xfrm flipV="1">
              <a:off x="825500" y="1328182"/>
              <a:ext cx="0" cy="2259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185476A-7087-465A-BF92-9D097330BBD7}"/>
                </a:ext>
              </a:extLst>
            </p:cNvPr>
            <p:cNvCxnSpPr>
              <a:cxnSpLocks/>
            </p:cNvCxnSpPr>
            <p:nvPr/>
          </p:nvCxnSpPr>
          <p:spPr>
            <a:xfrm>
              <a:off x="825500" y="3587750"/>
              <a:ext cx="450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02AF3B-2453-4968-A614-8CD4EE8F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52" y="1265241"/>
            <a:ext cx="5233348" cy="270562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61FAB8-6DDE-4030-A542-FDCB97A28317}"/>
              </a:ext>
            </a:extLst>
          </p:cNvPr>
          <p:cNvCxnSpPr>
            <a:cxnSpLocks/>
          </p:cNvCxnSpPr>
          <p:nvPr/>
        </p:nvCxnSpPr>
        <p:spPr>
          <a:xfrm flipV="1">
            <a:off x="6747933" y="1328182"/>
            <a:ext cx="0" cy="23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CE7211-2FA8-47FB-8531-1560273D092B}"/>
              </a:ext>
            </a:extLst>
          </p:cNvPr>
          <p:cNvCxnSpPr>
            <a:cxnSpLocks/>
          </p:cNvCxnSpPr>
          <p:nvPr/>
        </p:nvCxnSpPr>
        <p:spPr>
          <a:xfrm>
            <a:off x="6747933" y="3675010"/>
            <a:ext cx="473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DAAB01-7947-4A32-93B6-D9634BA9F679}"/>
              </a:ext>
            </a:extLst>
          </p:cNvPr>
          <p:cNvSpPr txBox="1"/>
          <p:nvPr/>
        </p:nvSpPr>
        <p:spPr>
          <a:xfrm>
            <a:off x="6201833" y="958850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P(W)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E797D-E0B4-4FBE-AB54-EADB91580A63}"/>
              </a:ext>
            </a:extLst>
          </p:cNvPr>
          <p:cNvSpPr txBox="1"/>
          <p:nvPr/>
        </p:nvSpPr>
        <p:spPr>
          <a:xfrm>
            <a:off x="11017516" y="3839664"/>
            <a:ext cx="70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U(V)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210ED-BCCF-40EB-A64D-18FB5954BEFA}"/>
              </a:ext>
            </a:extLst>
          </p:cNvPr>
          <p:cNvSpPr txBox="1"/>
          <p:nvPr/>
        </p:nvSpPr>
        <p:spPr>
          <a:xfrm>
            <a:off x="4974723" y="3780955"/>
            <a:ext cx="70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U(V)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B0EC66-53FF-4202-BE3F-34BB3EE53E0D}"/>
                  </a:ext>
                </a:extLst>
              </p:cNvPr>
              <p:cNvSpPr txBox="1"/>
              <p:nvPr/>
            </p:nvSpPr>
            <p:spPr>
              <a:xfrm>
                <a:off x="824017" y="682728"/>
                <a:ext cx="4258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Caractéristique de la cellule photovoltaïque</a:t>
                </a:r>
              </a:p>
              <a:p>
                <a:r>
                  <a:rPr lang="fr-FR" dirty="0"/>
                  <a:t>pour un éclairement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W/m²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B0EC66-53FF-4202-BE3F-34BB3EE53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7" y="682728"/>
                <a:ext cx="4258732" cy="646331"/>
              </a:xfrm>
              <a:prstGeom prst="rect">
                <a:avLst/>
              </a:prstGeom>
              <a:blipFill>
                <a:blip r:embed="rId4"/>
                <a:stretch>
                  <a:fillRect l="-1144" t="-5660" r="-715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8F2159-58BF-44E3-9BDD-9CA460560CD7}"/>
                  </a:ext>
                </a:extLst>
              </p:cNvPr>
              <p:cNvSpPr txBox="1"/>
              <p:nvPr/>
            </p:nvSpPr>
            <p:spPr>
              <a:xfrm>
                <a:off x="6985001" y="700265"/>
                <a:ext cx="4258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Puissance en fonction de la tension pour un éclairement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W/m²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8F2159-58BF-44E3-9BDD-9CA460560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1" y="700265"/>
                <a:ext cx="4258732" cy="646331"/>
              </a:xfrm>
              <a:prstGeom prst="rect">
                <a:avLst/>
              </a:prstGeom>
              <a:blipFill>
                <a:blip r:embed="rId5"/>
                <a:stretch>
                  <a:fillRect l="-1289" t="-5660" r="-2006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33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ECBAB-02E0-4C6C-A870-222355EF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87" y="291365"/>
            <a:ext cx="5018422" cy="2619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D592E-F05F-42AB-AF0C-D90A62A4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60" y="306652"/>
            <a:ext cx="5018423" cy="26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85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19</cp:revision>
  <dcterms:created xsi:type="dcterms:W3CDTF">2020-12-16T17:59:36Z</dcterms:created>
  <dcterms:modified xsi:type="dcterms:W3CDTF">2020-12-18T07:35:15Z</dcterms:modified>
</cp:coreProperties>
</file>