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733B"/>
    <a:srgbClr val="206E3B"/>
    <a:srgbClr val="1D3620"/>
    <a:srgbClr val="1C351F"/>
    <a:srgbClr val="252B65"/>
    <a:srgbClr val="99D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100" d="100"/>
          <a:sy n="100" d="100"/>
        </p:scale>
        <p:origin x="4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E23E-FD49-496D-BE11-E9BCF8D505B1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333-FD08-493E-B1FC-EC2D4F2D34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3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C4D-5115-4545-B43F-8CA9F9FF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3028-94D0-4220-98D0-F72D51E5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2332-8ECF-4CE8-B009-8308482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BFD6-00E2-4F7E-A5CB-178AEBBD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0A2-CCDD-46F5-A954-3AB533FF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5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61E5-13E2-44C1-B1EE-21A4C6B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8188-3D3A-4329-AB5A-4DFCE84C7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027A-27A0-4628-A00E-6A5CC7E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9A7B-BDB3-499D-8C1E-945C4015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DA8-4F4F-4312-84AB-02FF6016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1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FD69E-C84A-46F4-A69D-D37F221F0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901D8-731C-4A2E-A4A6-6EF9D27C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C85-0C28-4656-9E69-347593FD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845-8D14-40D6-A4B3-8131977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7049-4789-42C9-A121-5063049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DDA9-5038-4523-8B7A-67C39834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EF5E-FE86-4353-86E9-DC92FAF8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CC9-983E-44A6-95C8-63EE62D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1E66-87D2-4205-8D6F-90A21BB5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AF5-7B98-4170-8B46-75E8D208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134-8CC3-4B63-8449-D51589A2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B9F4-3F00-4CC6-ACAE-6796CC87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DC05D-3D3E-42C1-8501-1A1EA4C6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91D5-B965-41EA-8328-670C4660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AD665-C9F1-44A0-A2FF-2976B091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1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C902-96B2-4272-976B-538F8FD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648D-D0AB-44B3-A259-A0D19E0A5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11A08-DE00-4332-93C1-5C47DA0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13C7-F8E3-46B9-BF4F-D5E1831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3367-E803-46DC-BA7A-63FD2D8C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9E68-26C0-4001-A720-5F68FC54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1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F9C-5341-48F9-A63F-AC8286F6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FFD3-DF84-4613-AD91-4569E9DCE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D31F6-6742-48A2-B9A2-BF2882606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FD577-71A2-470B-9766-E2EC301B8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6EDA-751F-4BAF-818E-5B53A69CD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9CD8D-0621-494B-B4C8-605A3CCA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F8166-D939-447E-96FE-8F6BF32B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A4342-8AB1-417E-96BD-21EADA27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F35B-A7B0-4920-B572-E40E6BC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CB4CB-2672-4A25-ADD8-61FBA9E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64636-4247-4D4B-9583-42707F3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4A676-B5E0-4B5C-9828-53B605EA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4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4684-A47F-4AA3-9B6C-06456325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42ED9-3185-4EBA-B1E1-9C4BE47A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DB10F-3C59-483D-B90F-74211D3A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24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E592-8244-4887-BD79-C9F2D598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B099-A3B2-4580-B734-1AD5CE54C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6956D-FE63-4D88-8059-B444ABCD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58AF-20DF-49C1-8434-7C93007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EE947-679A-4229-9C93-98D00316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FC4E-323A-4B53-B6EF-803E16FA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4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CD30-D039-4B10-A9EF-A762EF24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154B-2B79-407B-AB04-3BFD1091C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02F1-CF39-4636-8FCE-6385AB10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1CDF3-4B3C-407C-AB16-4AF710B6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4679-7298-4825-B33F-BBAB7D0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303B-42CF-4C6E-8C0E-19942089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95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0396C-1201-42A7-B09D-C216A7A8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73A6-5037-4916-A01F-0D6218AD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E054D-0143-4FF4-B243-EDCC9A7C6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A185F-D24C-42B2-AD6A-075F44D26520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9A7C-6617-4E9F-8B28-4AE0B6582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7622-423D-4969-AC1C-7B60843D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D022-E669-49EE-A0B0-07276769AAC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9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F6A159-96D2-4562-AA03-5349AB831641}"/>
              </a:ext>
            </a:extLst>
          </p:cNvPr>
          <p:cNvGrpSpPr/>
          <p:nvPr/>
        </p:nvGrpSpPr>
        <p:grpSpPr>
          <a:xfrm>
            <a:off x="901699" y="190500"/>
            <a:ext cx="10006460" cy="6477000"/>
            <a:chOff x="863351" y="380974"/>
            <a:chExt cx="10006708" cy="64770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2FE1DB-0915-4539-82BB-F61747F243BC}"/>
                </a:ext>
              </a:extLst>
            </p:cNvPr>
            <p:cNvGrpSpPr/>
            <p:nvPr/>
          </p:nvGrpSpPr>
          <p:grpSpPr>
            <a:xfrm>
              <a:off x="863351" y="380974"/>
              <a:ext cx="10006708" cy="6477026"/>
              <a:chOff x="976366" y="340278"/>
              <a:chExt cx="10006708" cy="647702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B3E33-250C-44BB-89A9-0EC19B877C80}"/>
                  </a:ext>
                </a:extLst>
              </p:cNvPr>
              <p:cNvGrpSpPr/>
              <p:nvPr/>
            </p:nvGrpSpPr>
            <p:grpSpPr>
              <a:xfrm>
                <a:off x="976366" y="340278"/>
                <a:ext cx="10006708" cy="6477026"/>
                <a:chOff x="976366" y="340278"/>
                <a:chExt cx="10006708" cy="64770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6DF483B-F5A6-416B-8592-01EF6D627626}"/>
                    </a:ext>
                  </a:extLst>
                </p:cNvPr>
                <p:cNvGrpSpPr/>
                <p:nvPr/>
              </p:nvGrpSpPr>
              <p:grpSpPr>
                <a:xfrm>
                  <a:off x="976366" y="340278"/>
                  <a:ext cx="10006708" cy="6477026"/>
                  <a:chOff x="976366" y="340278"/>
                  <a:chExt cx="10006708" cy="6477026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9AFE2B88-3BE2-4DE0-9782-B806DF0C40CB}"/>
                      </a:ext>
                    </a:extLst>
                  </p:cNvPr>
                  <p:cNvGrpSpPr/>
                  <p:nvPr/>
                </p:nvGrpSpPr>
                <p:grpSpPr>
                  <a:xfrm>
                    <a:off x="976366" y="340278"/>
                    <a:ext cx="10006708" cy="6477026"/>
                    <a:chOff x="976366" y="340278"/>
                    <a:chExt cx="10006708" cy="6477026"/>
                  </a:xfrm>
                </p:grpSpPr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3A799B6F-368A-4C42-AD91-8A409B386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976366" y="340278"/>
                      <a:ext cx="10006708" cy="647702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21BCAFB3-673B-438C-A4D3-5BABF1B3FC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5392" y="472611"/>
                      <a:ext cx="5774077" cy="1077218"/>
                    </a:xfrm>
                    <a:prstGeom prst="rect">
                      <a:avLst/>
                    </a:prstGeom>
                    <a:solidFill>
                      <a:srgbClr val="252B65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2300" b="1" dirty="0">
                          <a:solidFill>
                            <a:schemeClr val="bg1"/>
                          </a:solidFill>
                        </a:rPr>
                        <a:t>Le premier assistant allume sa lanterne et déclenche un chronomètre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F13F5090-A7B9-4368-902A-FB1B77075BF5}"/>
                      </a:ext>
                    </a:extLst>
                  </p:cNvPr>
                  <p:cNvSpPr/>
                  <p:nvPr/>
                </p:nvSpPr>
                <p:spPr>
                  <a:xfrm>
                    <a:off x="6411074" y="3798285"/>
                    <a:ext cx="3667874" cy="1236052"/>
                  </a:xfrm>
                  <a:prstGeom prst="rect">
                    <a:avLst/>
                  </a:prstGeom>
                  <a:solidFill>
                    <a:srgbClr val="1D362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85B2FE-9B7C-4FE6-88AB-BE89014A3580}"/>
                    </a:ext>
                  </a:extLst>
                </p:cNvPr>
                <p:cNvSpPr txBox="1"/>
                <p:nvPr/>
              </p:nvSpPr>
              <p:spPr>
                <a:xfrm>
                  <a:off x="6411074" y="3719494"/>
                  <a:ext cx="4572000" cy="1154162"/>
                </a:xfrm>
                <a:prstGeom prst="rect">
                  <a:avLst/>
                </a:prstGeom>
                <a:solidFill>
                  <a:srgbClr val="1C351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300" b="1" dirty="0">
                      <a:solidFill>
                        <a:schemeClr val="bg1"/>
                      </a:solidFill>
                    </a:rPr>
                    <a:t>Dès qu’il aperçoit la première lumière, le second assistant allume à son tour sa lanterne</a:t>
                  </a:r>
                  <a:endParaRPr lang="fr-FR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43699E3-702D-4CF3-90E5-7A509070E5D9}"/>
                  </a:ext>
                </a:extLst>
              </p:cNvPr>
              <p:cNvSpPr/>
              <p:nvPr/>
            </p:nvSpPr>
            <p:spPr>
              <a:xfrm>
                <a:off x="4284324" y="5897366"/>
                <a:ext cx="4777483" cy="811659"/>
              </a:xfrm>
              <a:prstGeom prst="rect">
                <a:avLst/>
              </a:prstGeom>
              <a:solidFill>
                <a:srgbClr val="2473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38447-BE8E-4DD4-B25D-C489DCE11755}"/>
                </a:ext>
              </a:extLst>
            </p:cNvPr>
            <p:cNvSpPr txBox="1"/>
            <p:nvPr/>
          </p:nvSpPr>
          <p:spPr>
            <a:xfrm>
              <a:off x="4171309" y="5703838"/>
              <a:ext cx="5260367" cy="1154162"/>
            </a:xfrm>
            <a:prstGeom prst="rect">
              <a:avLst/>
            </a:prstGeom>
            <a:solidFill>
              <a:srgbClr val="206E3B"/>
            </a:solidFill>
          </p:spPr>
          <p:txBody>
            <a:bodyPr wrap="square" rtlCol="0">
              <a:spAutoFit/>
            </a:bodyPr>
            <a:lstStyle/>
            <a:p>
              <a:r>
                <a:rPr lang="fr-FR" sz="2300" b="1" dirty="0">
                  <a:solidFill>
                    <a:schemeClr val="bg1"/>
                  </a:solidFill>
                </a:rPr>
                <a:t>Le premier assistant arrête son chronomètre dès qu’il aperçoit la lumière du second assistant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71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3B1C3-4E64-45C0-B687-9558EA982A94}"/>
              </a:ext>
            </a:extLst>
          </p:cNvPr>
          <p:cNvPicPr/>
          <p:nvPr/>
        </p:nvPicPr>
        <p:blipFill rotWithShape="1">
          <a:blip r:embed="rId2"/>
          <a:srcRect b="32131"/>
          <a:stretch/>
        </p:blipFill>
        <p:spPr>
          <a:xfrm>
            <a:off x="1212850" y="718185"/>
            <a:ext cx="3111500" cy="8007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CA3BDE-B13B-44DE-83CD-FA134CFD8A7A}"/>
                  </a:ext>
                </a:extLst>
              </p:cNvPr>
              <p:cNvSpPr txBox="1"/>
              <p:nvPr/>
            </p:nvSpPr>
            <p:spPr>
              <a:xfrm>
                <a:off x="1258570" y="1487370"/>
                <a:ext cx="4922520" cy="1277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b="0" dirty="0"/>
                  <a:t>Donc 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11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sz="11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=15×</m:t>
                    </m:r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11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1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+13 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=8×60+13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=493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1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fr-FR" sz="11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sz="11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i="1"/>
                          <m:t>15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493 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=3,0×</m:t>
                    </m:r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1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CA3BDE-B13B-44DE-83CD-FA134CFD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570" y="1487370"/>
                <a:ext cx="4922520" cy="1277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7F92F6-375B-43D1-A749-CAB0E86E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83845"/>
            <a:ext cx="5143500" cy="333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82CE9-E1A1-4E4C-A9A3-995891ED3548}"/>
              </a:ext>
            </a:extLst>
          </p:cNvPr>
          <p:cNvSpPr txBox="1"/>
          <p:nvPr/>
        </p:nvSpPr>
        <p:spPr>
          <a:xfrm>
            <a:off x="716280" y="1930400"/>
            <a:ext cx="1046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Suresnes</a:t>
            </a:r>
          </a:p>
        </p:txBody>
      </p:sp>
    </p:spTree>
    <p:extLst>
      <p:ext uri="{BB962C8B-B14F-4D97-AF65-F5344CB8AC3E}">
        <p14:creationId xmlns:p14="http://schemas.microsoft.com/office/powerpoint/2010/main" val="62626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B75E40-F4AD-4433-9D07-087F7621BF7B}"/>
              </a:ext>
            </a:extLst>
          </p:cNvPr>
          <p:cNvPicPr/>
          <p:nvPr/>
        </p:nvPicPr>
        <p:blipFill rotWithShape="1">
          <a:blip r:embed="rId2"/>
          <a:srcRect b="32131"/>
          <a:stretch/>
        </p:blipFill>
        <p:spPr>
          <a:xfrm>
            <a:off x="768350" y="197485"/>
            <a:ext cx="3111500" cy="8007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C8C94-7FAD-44B8-AD96-2B40B1EA1080}"/>
                  </a:ext>
                </a:extLst>
              </p:cNvPr>
              <p:cNvSpPr txBox="1"/>
              <p:nvPr/>
            </p:nvSpPr>
            <p:spPr>
              <a:xfrm>
                <a:off x="838200" y="952500"/>
                <a:ext cx="4406900" cy="2531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b="0" dirty="0"/>
                  <a:t>Donc  </a:t>
                </a:r>
                <a14:m>
                  <m:oMath xmlns:m="http://schemas.openxmlformats.org/officeDocument/2006/math"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5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1500" dirty="0"/>
                  <a:t> .</a:t>
                </a:r>
              </a:p>
              <a:p>
                <a:endParaRPr lang="fr-FR" sz="1500" dirty="0"/>
              </a:p>
              <a:p>
                <a:r>
                  <a:rPr lang="fr-FR" sz="1400" dirty="0"/>
                  <a:t>Comme la lumière fait un aller-retour entre Suresnes et Montmartre, la distance parcourue est :</a:t>
                </a:r>
              </a:p>
              <a:p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=2×8633 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=17 266</m:t>
                    </m:r>
                  </m:oMath>
                </a14:m>
                <a:r>
                  <a:rPr lang="fr-FR" sz="1400" dirty="0"/>
                  <a:t>m </a:t>
                </a:r>
              </a:p>
              <a:p>
                <a:endParaRPr lang="fr-FR" sz="1400" dirty="0"/>
              </a:p>
              <a:p>
                <a:r>
                  <a:rPr lang="fr-FR" sz="1400" dirty="0"/>
                  <a:t>De plus,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=55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=55×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sz="1400" b="0" dirty="0"/>
              </a:p>
              <a:p>
                <a:endParaRPr lang="fr-FR" sz="1400" b="0" dirty="0"/>
              </a:p>
              <a:p>
                <a:r>
                  <a:rPr lang="fr-FR" sz="1400" dirty="0"/>
                  <a:t>Donc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17 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266 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55×</m:t>
                        </m:r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400" i="1">
                        <a:latin typeface="Cambria Math" panose="02040503050406030204" pitchFamily="18" charset="0"/>
                      </a:rPr>
                      <m:t>=31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5 000 000</m:t>
                    </m:r>
                  </m:oMath>
                </a14:m>
                <a:r>
                  <a:rPr lang="fr-FR" sz="1400" dirty="0"/>
                  <a:t> m/s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C8C94-7FAD-44B8-AD96-2B40B1EA1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52500"/>
                <a:ext cx="4406900" cy="2531270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49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5269AA-323A-42A1-8714-31FB09F90041}"/>
                  </a:ext>
                </a:extLst>
              </p:cNvPr>
              <p:cNvSpPr txBox="1"/>
              <p:nvPr/>
            </p:nvSpPr>
            <p:spPr>
              <a:xfrm>
                <a:off x="622300" y="336550"/>
                <a:ext cx="4406900" cy="166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500" b="0" dirty="0"/>
                  <a:t>Convertissons la vitesse du TGV en m/s:</a:t>
                </a:r>
              </a:p>
              <a:p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300 000 </m:t>
                        </m:r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3600 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=83,3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400" dirty="0"/>
                  <a:t> </a:t>
                </a:r>
              </a:p>
              <a:p>
                <a:endParaRPr lang="fr-FR" sz="1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×10</m:t>
                            </m:r>
                          </m:e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83,3</m:t>
                        </m:r>
                      </m:den>
                    </m:f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3 600 000= 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,6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𝑚𝑖𝑙𝑙𝑖𝑜𝑛𝑠</m:t>
                    </m:r>
                  </m:oMath>
                </a14:m>
                <a:r>
                  <a:rPr lang="fr-FR" dirty="0"/>
                  <a:t> </a:t>
                </a:r>
              </a:p>
              <a:p>
                <a:r>
                  <a:rPr lang="fr-FR" sz="1500" dirty="0"/>
                  <a:t>Donc, il faudrait multiplier la vitesse du TGV par 3,6 millions pour atteindre la vitesse de la lumière.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5269AA-323A-42A1-8714-31FB09F9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36550"/>
                <a:ext cx="4406900" cy="1663212"/>
              </a:xfrm>
              <a:prstGeom prst="rect">
                <a:avLst/>
              </a:prstGeom>
              <a:blipFill>
                <a:blip r:embed="rId2"/>
                <a:stretch>
                  <a:fillRect l="-553" t="-733" b="-32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9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566F5E-2C93-4D9A-95EC-B806987C6FBB}"/>
                  </a:ext>
                </a:extLst>
              </p:cNvPr>
              <p:cNvSpPr txBox="1"/>
              <p:nvPr/>
            </p:nvSpPr>
            <p:spPr>
              <a:xfrm>
                <a:off x="622300" y="336550"/>
                <a:ext cx="4406900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107 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107 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107 000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3600 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=29,7 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566F5E-2C93-4D9A-95EC-B806987C6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36550"/>
                <a:ext cx="4406900" cy="530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F860C8-2C0D-4753-BCF5-F73A75CD1D8D}"/>
                  </a:ext>
                </a:extLst>
              </p:cNvPr>
              <p:cNvSpPr txBox="1"/>
              <p:nvPr/>
            </p:nvSpPr>
            <p:spPr>
              <a:xfrm>
                <a:off x="622300" y="1009650"/>
                <a:ext cx="4406900" cy="530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55 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55 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num>
                        <m:den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55 000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3600 </m:t>
                          </m:r>
                          <m:r>
                            <a:rPr lang="fr-FR" sz="15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=15,3 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5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5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F860C8-2C0D-4753-BCF5-F73A75CD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009650"/>
                <a:ext cx="4406900" cy="530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A1BD3-1D8A-4457-8BCE-8714D1005FCF}"/>
                  </a:ext>
                </a:extLst>
              </p:cNvPr>
              <p:cNvSpPr txBox="1"/>
              <p:nvPr/>
            </p:nvSpPr>
            <p:spPr>
              <a:xfrm>
                <a:off x="622300" y="1758950"/>
                <a:ext cx="4406900" cy="180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5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5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0,100 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=0,100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500" dirty="0"/>
                  <a:t> </a:t>
                </a:r>
              </a:p>
              <a:p>
                <a:endParaRPr lang="fr-FR" sz="1500" dirty="0"/>
              </a:p>
              <a:p>
                <a:r>
                  <a:rPr lang="fr-FR" sz="1500" dirty="0"/>
                  <a:t>Donc en 1s, on parcourt 0,100 km. En 3600 s, on parcourt une distance de 360 km (0,100x3600).</a:t>
                </a:r>
              </a:p>
              <a:p>
                <a:r>
                  <a:rPr lang="fr-FR" sz="1500" dirty="0"/>
                  <a:t>Donc la vitesse est 360 km en 3600 s.</a:t>
                </a:r>
              </a:p>
              <a:p>
                <a:r>
                  <a:rPr lang="fr-FR" sz="1500" dirty="0"/>
                  <a:t>Donc la vitesse est 360 km/h</a:t>
                </a:r>
              </a:p>
              <a:p>
                <a:r>
                  <a:rPr lang="fr-FR" sz="15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8A1BD3-1D8A-4457-8BCE-8714D100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758950"/>
                <a:ext cx="4406900" cy="1809791"/>
              </a:xfrm>
              <a:prstGeom prst="rect">
                <a:avLst/>
              </a:prstGeom>
              <a:blipFill>
                <a:blip r:embed="rId4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89DDE-5EF8-4D06-889C-41A98351D6A7}"/>
                  </a:ext>
                </a:extLst>
              </p:cNvPr>
              <p:cNvSpPr txBox="1"/>
              <p:nvPr/>
            </p:nvSpPr>
            <p:spPr>
              <a:xfrm>
                <a:off x="698500" y="3524250"/>
                <a:ext cx="4406900" cy="1809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5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5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0,055 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=0,055 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5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1500" dirty="0"/>
                  <a:t> </a:t>
                </a:r>
              </a:p>
              <a:p>
                <a:endParaRPr lang="fr-FR" sz="1500" dirty="0"/>
              </a:p>
              <a:p>
                <a:r>
                  <a:rPr lang="fr-FR" sz="1500" dirty="0"/>
                  <a:t>Donc en 1s, on parcourt 0,055 km. En 3600 s, on parcourt une distance de 198 km (0,055x3600).</a:t>
                </a:r>
              </a:p>
              <a:p>
                <a:r>
                  <a:rPr lang="fr-FR" sz="1500" dirty="0"/>
                  <a:t>Donc la vitesse est 198 km en 3600 s.</a:t>
                </a:r>
              </a:p>
              <a:p>
                <a:r>
                  <a:rPr lang="fr-FR" sz="1500" dirty="0"/>
                  <a:t>Donc la vitesse est 198 km/h</a:t>
                </a:r>
              </a:p>
              <a:p>
                <a:r>
                  <a:rPr lang="fr-FR" sz="15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89DDE-5EF8-4D06-889C-41A98351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0" y="3524250"/>
                <a:ext cx="4406900" cy="1809791"/>
              </a:xfrm>
              <a:prstGeom prst="rect">
                <a:avLst/>
              </a:prstGeom>
              <a:blipFill>
                <a:blip r:embed="rId5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6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314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84</cp:revision>
  <dcterms:created xsi:type="dcterms:W3CDTF">2020-10-31T20:53:45Z</dcterms:created>
  <dcterms:modified xsi:type="dcterms:W3CDTF">2020-11-22T21:44:12Z</dcterms:modified>
</cp:coreProperties>
</file>