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C2C7DC"/>
    <a:srgbClr val="70563E"/>
    <a:srgbClr val="785C44"/>
    <a:srgbClr val="AFEBEB"/>
    <a:srgbClr val="997961"/>
    <a:srgbClr val="9DC3E6"/>
    <a:srgbClr val="C2E68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2996" autoAdjust="0"/>
  </p:normalViewPr>
  <p:slideViewPr>
    <p:cSldViewPr snapToGrid="0">
      <p:cViewPr varScale="1">
        <p:scale>
          <a:sx n="55" d="100"/>
          <a:sy n="55" d="100"/>
        </p:scale>
        <p:origin x="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C1E272-7933-4661-98F4-A3008E788E7A}"/>
              </a:ext>
            </a:extLst>
          </p:cNvPr>
          <p:cNvSpPr txBox="1"/>
          <p:nvPr/>
        </p:nvSpPr>
        <p:spPr>
          <a:xfrm>
            <a:off x="2162054" y="308448"/>
            <a:ext cx="786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canvas</a:t>
            </a:r>
            <a:r>
              <a:rPr lang="fr-FR" dirty="0"/>
              <a:t> id="</a:t>
            </a:r>
            <a:r>
              <a:rPr lang="fr-FR" dirty="0" err="1"/>
              <a:t>myCanvas</a:t>
            </a:r>
            <a:r>
              <a:rPr lang="fr-FR" dirty="0"/>
              <a:t>" </a:t>
            </a:r>
            <a:r>
              <a:rPr lang="fr-FR" dirty="0" err="1"/>
              <a:t>width</a:t>
            </a:r>
            <a:r>
              <a:rPr lang="fr-FR" dirty="0"/>
              <a:t>="1224" </a:t>
            </a:r>
            <a:r>
              <a:rPr lang="fr-FR" dirty="0" err="1"/>
              <a:t>height</a:t>
            </a:r>
            <a:r>
              <a:rPr lang="fr-FR" dirty="0"/>
              <a:t>="768" style="background-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rgb</a:t>
            </a:r>
            <a:r>
              <a:rPr lang="fr-FR" dirty="0"/>
              <a:t>(172, 210, 65); position: </a:t>
            </a:r>
            <a:r>
              <a:rPr lang="fr-FR" dirty="0" err="1"/>
              <a:t>absolute</a:t>
            </a:r>
            <a:r>
              <a:rPr lang="fr-FR" dirty="0"/>
              <a:t>; </a:t>
            </a:r>
            <a:r>
              <a:rPr lang="fr-FR" dirty="0" err="1"/>
              <a:t>width</a:t>
            </a:r>
            <a:r>
              <a:rPr lang="fr-FR" dirty="0"/>
              <a:t>: 725px; </a:t>
            </a:r>
            <a:r>
              <a:rPr lang="fr-FR" dirty="0" err="1"/>
              <a:t>height</a:t>
            </a:r>
            <a:r>
              <a:rPr lang="fr-FR" dirty="0"/>
              <a:t>: 454.902px; </a:t>
            </a:r>
            <a:r>
              <a:rPr lang="fr-FR" dirty="0" err="1"/>
              <a:t>left</a:t>
            </a:r>
            <a:r>
              <a:rPr lang="fr-FR" dirty="0"/>
              <a:t>: 0px; top: 77.549px;"&gt;&lt;/</a:t>
            </a:r>
            <a:r>
              <a:rPr lang="fr-FR" dirty="0" err="1"/>
              <a:t>canvas</a:t>
            </a:r>
            <a:r>
              <a:rPr lang="fr-FR" dirty="0"/>
              <a:t>&gt;</a:t>
            </a:r>
          </a:p>
        </p:txBody>
      </p:sp>
      <p:pic>
        <p:nvPicPr>
          <p:cNvPr id="2050" name="Picture 2" descr="Alpha Ursae Minoris — Wikipédia">
            <a:extLst>
              <a:ext uri="{FF2B5EF4-FFF2-40B4-BE49-F238E27FC236}">
                <a16:creationId xmlns:a16="http://schemas.microsoft.com/office/drawing/2014/main" id="{1128B8CA-BAF4-466C-970A-51D30848C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62447" r="50000" b="6161"/>
          <a:stretch/>
        </p:blipFill>
        <p:spPr bwMode="auto">
          <a:xfrm>
            <a:off x="1365811" y="2002420"/>
            <a:ext cx="4730188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BCEE785-9669-4F1D-A3BE-D7DC10C4DA16}"/>
              </a:ext>
            </a:extLst>
          </p:cNvPr>
          <p:cNvSpPr/>
          <p:nvPr/>
        </p:nvSpPr>
        <p:spPr>
          <a:xfrm>
            <a:off x="5451675" y="2395959"/>
            <a:ext cx="439838" cy="451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Alpha Ursae Minoris — Wikipédia">
            <a:extLst>
              <a:ext uri="{FF2B5EF4-FFF2-40B4-BE49-F238E27FC236}">
                <a16:creationId xmlns:a16="http://schemas.microsoft.com/office/drawing/2014/main" id="{855557D4-7CE7-4572-A65F-E7B04E1DE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62447" r="50000" b="6161"/>
          <a:stretch/>
        </p:blipFill>
        <p:spPr bwMode="auto">
          <a:xfrm>
            <a:off x="6300487" y="2002420"/>
            <a:ext cx="4730188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7A84BB-2872-4CC5-842D-B2903D48F2DB}"/>
              </a:ext>
            </a:extLst>
          </p:cNvPr>
          <p:cNvSpPr/>
          <p:nvPr/>
        </p:nvSpPr>
        <p:spPr>
          <a:xfrm>
            <a:off x="10590837" y="3203293"/>
            <a:ext cx="439838" cy="451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76C48-B000-4AD9-AE4D-66B655EC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" y="525206"/>
            <a:ext cx="11667388" cy="60144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34AFBE-D9E5-4C73-8295-95A9C05273C3}"/>
              </a:ext>
            </a:extLst>
          </p:cNvPr>
          <p:cNvCxnSpPr/>
          <p:nvPr/>
        </p:nvCxnSpPr>
        <p:spPr>
          <a:xfrm flipV="1">
            <a:off x="4004841" y="2870522"/>
            <a:ext cx="1655179" cy="659756"/>
          </a:xfrm>
          <a:prstGeom prst="straightConnector1">
            <a:avLst/>
          </a:prstGeom>
          <a:ln w="539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7B1AC7-17E0-4741-B6F7-5E73F8FA1FB1}"/>
              </a:ext>
            </a:extLst>
          </p:cNvPr>
          <p:cNvSpPr txBox="1"/>
          <p:nvPr/>
        </p:nvSpPr>
        <p:spPr>
          <a:xfrm>
            <a:off x="1099596" y="3530278"/>
            <a:ext cx="55326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0000"/>
                </a:solidFill>
              </a:rPr>
              <a:t>« </a:t>
            </a:r>
            <a:r>
              <a:rPr lang="fr-FR" sz="3000" dirty="0" err="1">
                <a:solidFill>
                  <a:srgbClr val="FF0000"/>
                </a:solidFill>
              </a:rPr>
              <a:t>Here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 err="1">
                <a:solidFill>
                  <a:srgbClr val="FF0000"/>
                </a:solidFill>
              </a:rPr>
              <a:t>is</a:t>
            </a:r>
            <a:r>
              <a:rPr lang="fr-FR" sz="3000" dirty="0">
                <a:solidFill>
                  <a:srgbClr val="FF0000"/>
                </a:solidFill>
              </a:rPr>
              <a:t> no place for </a:t>
            </a:r>
            <a:r>
              <a:rPr lang="fr-FR" sz="3000" dirty="0" err="1">
                <a:solidFill>
                  <a:srgbClr val="FF0000"/>
                </a:solidFill>
              </a:rPr>
              <a:t>you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 err="1">
                <a:solidFill>
                  <a:srgbClr val="FF0000"/>
                </a:solidFill>
              </a:rPr>
              <a:t>maids</a:t>
            </a:r>
            <a:r>
              <a:rPr lang="fr-FR" sz="3000" dirty="0">
                <a:solidFill>
                  <a:srgbClr val="FF0000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8102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1E63A-E490-4B80-B7CF-F7E5FA16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" t="17980" r="4092"/>
          <a:stretch/>
        </p:blipFill>
        <p:spPr>
          <a:xfrm>
            <a:off x="6836274" y="1126155"/>
            <a:ext cx="3820706" cy="193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F901AA-0D10-4FC7-A706-606459467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25656" r="3872"/>
          <a:stretch/>
        </p:blipFill>
        <p:spPr>
          <a:xfrm>
            <a:off x="2016282" y="1126155"/>
            <a:ext cx="4337959" cy="19529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ACFBF-0531-47A8-9F25-E013B5298F08}"/>
              </a:ext>
            </a:extLst>
          </p:cNvPr>
          <p:cNvCxnSpPr>
            <a:cxnSpLocks/>
          </p:cNvCxnSpPr>
          <p:nvPr/>
        </p:nvCxnSpPr>
        <p:spPr>
          <a:xfrm>
            <a:off x="8848239" y="1809090"/>
            <a:ext cx="1808741" cy="58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BE83BF-A3B9-4E5F-B290-41F8E4015AA1}"/>
              </a:ext>
            </a:extLst>
          </p:cNvPr>
          <p:cNvCxnSpPr>
            <a:cxnSpLocks/>
          </p:cNvCxnSpPr>
          <p:nvPr/>
        </p:nvCxnSpPr>
        <p:spPr>
          <a:xfrm>
            <a:off x="8848239" y="1776796"/>
            <a:ext cx="1808741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3DC7E-F6F5-4F7A-A536-B5CBA59A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74" y="3175283"/>
            <a:ext cx="3820706" cy="636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551D5-652D-4A07-8C2A-4FEC82079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282" y="3298854"/>
            <a:ext cx="4303552" cy="5133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1A80B0-B8C4-4E50-9B14-291CB6DA71B0}"/>
              </a:ext>
            </a:extLst>
          </p:cNvPr>
          <p:cNvSpPr txBox="1"/>
          <p:nvPr/>
        </p:nvSpPr>
        <p:spPr>
          <a:xfrm>
            <a:off x="2016282" y="737133"/>
            <a:ext cx="4379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Obtention du spectre sans absorption par un gaz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EF1DF-464E-4C9D-8980-F593E213D416}"/>
              </a:ext>
            </a:extLst>
          </p:cNvPr>
          <p:cNvSpPr txBox="1"/>
          <p:nvPr/>
        </p:nvSpPr>
        <p:spPr>
          <a:xfrm>
            <a:off x="6658491" y="748394"/>
            <a:ext cx="563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Obtention du spectre après absorption par un gaz (hydrogène)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85355-5394-43A0-A79B-873A51EE7E21}"/>
              </a:ext>
            </a:extLst>
          </p:cNvPr>
          <p:cNvSpPr txBox="1"/>
          <p:nvPr/>
        </p:nvSpPr>
        <p:spPr>
          <a:xfrm>
            <a:off x="2016281" y="4052236"/>
            <a:ext cx="9177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lumière blanche émise par l’étoile traverse l’atmosphère de cette dernière. Les gaz contenus dans l’atmosphère de l’étoile vont absorber certaines longueurs d’onde. C’est pour cela qu’’il y a des traits noirs dans le spectre de droite (on appelle cela des raies d’absorption). La position de ces raies dépend de la nature du gaz traversé. </a:t>
            </a:r>
          </a:p>
          <a:p>
            <a:r>
              <a:rPr lang="fr-FR" dirty="0"/>
              <a:t>Ici, il y a 4 raies caractéristiques de l’hydrogène.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0FB00-1967-49A9-A935-9C4BF5BE77FF}"/>
              </a:ext>
            </a:extLst>
          </p:cNvPr>
          <p:cNvSpPr txBox="1"/>
          <p:nvPr/>
        </p:nvSpPr>
        <p:spPr>
          <a:xfrm>
            <a:off x="7064944" y="1126155"/>
            <a:ext cx="148229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HYDROGÈNE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82B213-AA00-444F-B8F3-24302D77EC1B}"/>
              </a:ext>
            </a:extLst>
          </p:cNvPr>
          <p:cNvGrpSpPr/>
          <p:nvPr/>
        </p:nvGrpSpPr>
        <p:grpSpPr>
          <a:xfrm>
            <a:off x="6987941" y="3821333"/>
            <a:ext cx="2839453" cy="246772"/>
            <a:chOff x="6987941" y="3821229"/>
            <a:chExt cx="2839453" cy="24382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8E385F-142B-487E-8C27-F05BDE4E8904}"/>
                </a:ext>
              </a:extLst>
            </p:cNvPr>
            <p:cNvSpPr/>
            <p:nvPr/>
          </p:nvSpPr>
          <p:spPr>
            <a:xfrm>
              <a:off x="7806088" y="3821229"/>
              <a:ext cx="2021306" cy="216419"/>
            </a:xfrm>
            <a:custGeom>
              <a:avLst/>
              <a:gdLst>
                <a:gd name="connsiteX0" fmla="*/ 2021306 w 2021306"/>
                <a:gd name="connsiteY0" fmla="*/ 192506 h 216419"/>
                <a:gd name="connsiteX1" fmla="*/ 1049154 w 2021306"/>
                <a:gd name="connsiteY1" fmla="*/ 211756 h 216419"/>
                <a:gd name="connsiteX2" fmla="*/ 192506 w 2021306"/>
                <a:gd name="connsiteY2" fmla="*/ 115504 h 216419"/>
                <a:gd name="connsiteX3" fmla="*/ 0 w 2021306"/>
                <a:gd name="connsiteY3" fmla="*/ 0 h 2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306" h="216419">
                  <a:moveTo>
                    <a:pt x="2021306" y="192506"/>
                  </a:moveTo>
                  <a:cubicBezTo>
                    <a:pt x="1687630" y="208548"/>
                    <a:pt x="1353954" y="224590"/>
                    <a:pt x="1049154" y="211756"/>
                  </a:cubicBezTo>
                  <a:cubicBezTo>
                    <a:pt x="744354" y="198922"/>
                    <a:pt x="367365" y="150797"/>
                    <a:pt x="192506" y="115504"/>
                  </a:cubicBezTo>
                  <a:cubicBezTo>
                    <a:pt x="17647" y="80211"/>
                    <a:pt x="8823" y="40105"/>
                    <a:pt x="0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162E7-33D4-419F-B17A-44D0C60AA1A5}"/>
                </a:ext>
              </a:extLst>
            </p:cNvPr>
            <p:cNvSpPr/>
            <p:nvPr/>
          </p:nvSpPr>
          <p:spPr>
            <a:xfrm>
              <a:off x="7218947" y="3830855"/>
              <a:ext cx="1395664" cy="183188"/>
            </a:xfrm>
            <a:custGeom>
              <a:avLst/>
              <a:gdLst>
                <a:gd name="connsiteX0" fmla="*/ 1395664 w 1395664"/>
                <a:gd name="connsiteY0" fmla="*/ 182880 h 183188"/>
                <a:gd name="connsiteX1" fmla="*/ 279133 w 1395664"/>
                <a:gd name="connsiteY1" fmla="*/ 163629 h 183188"/>
                <a:gd name="connsiteX2" fmla="*/ 67377 w 1395664"/>
                <a:gd name="connsiteY2" fmla="*/ 57751 h 183188"/>
                <a:gd name="connsiteX3" fmla="*/ 0 w 1395664"/>
                <a:gd name="connsiteY3" fmla="*/ 0 h 18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664" h="183188">
                  <a:moveTo>
                    <a:pt x="1395664" y="182880"/>
                  </a:moveTo>
                  <a:cubicBezTo>
                    <a:pt x="948089" y="183682"/>
                    <a:pt x="500514" y="184484"/>
                    <a:pt x="279133" y="163629"/>
                  </a:cubicBezTo>
                  <a:cubicBezTo>
                    <a:pt x="57752" y="142774"/>
                    <a:pt x="113899" y="85022"/>
                    <a:pt x="67377" y="57751"/>
                  </a:cubicBezTo>
                  <a:cubicBezTo>
                    <a:pt x="20855" y="30479"/>
                    <a:pt x="10427" y="15239"/>
                    <a:pt x="0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21C8A7-3A29-4CD5-8B77-CE001E1420E1}"/>
                </a:ext>
              </a:extLst>
            </p:cNvPr>
            <p:cNvSpPr/>
            <p:nvPr/>
          </p:nvSpPr>
          <p:spPr>
            <a:xfrm>
              <a:off x="6987941" y="3840480"/>
              <a:ext cx="798897" cy="224570"/>
            </a:xfrm>
            <a:custGeom>
              <a:avLst/>
              <a:gdLst>
                <a:gd name="connsiteX0" fmla="*/ 798897 w 798897"/>
                <a:gd name="connsiteY0" fmla="*/ 182880 h 224570"/>
                <a:gd name="connsiteX1" fmla="*/ 269507 w 798897"/>
                <a:gd name="connsiteY1" fmla="*/ 211756 h 224570"/>
                <a:gd name="connsiteX2" fmla="*/ 0 w 798897"/>
                <a:gd name="connsiteY2" fmla="*/ 0 h 22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8897" h="224570">
                  <a:moveTo>
                    <a:pt x="798897" y="182880"/>
                  </a:moveTo>
                  <a:cubicBezTo>
                    <a:pt x="600776" y="212558"/>
                    <a:pt x="402656" y="242236"/>
                    <a:pt x="269507" y="211756"/>
                  </a:cubicBezTo>
                  <a:cubicBezTo>
                    <a:pt x="136358" y="181276"/>
                    <a:pt x="68179" y="90638"/>
                    <a:pt x="0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5D9F211-7FCB-4E6A-A216-D34991584023}"/>
              </a:ext>
            </a:extLst>
          </p:cNvPr>
          <p:cNvSpPr/>
          <p:nvPr/>
        </p:nvSpPr>
        <p:spPr>
          <a:xfrm>
            <a:off x="3003082" y="3830855"/>
            <a:ext cx="8660985" cy="1983153"/>
          </a:xfrm>
          <a:custGeom>
            <a:avLst/>
            <a:gdLst>
              <a:gd name="connsiteX0" fmla="*/ 0 w 8391478"/>
              <a:gd name="connsiteY0" fmla="*/ 1636294 h 1983153"/>
              <a:gd name="connsiteX1" fmla="*/ 413887 w 8391478"/>
              <a:gd name="connsiteY1" fmla="*/ 1848050 h 1983153"/>
              <a:gd name="connsiteX2" fmla="*/ 2319689 w 8391478"/>
              <a:gd name="connsiteY2" fmla="*/ 1982804 h 1983153"/>
              <a:gd name="connsiteX3" fmla="*/ 7777213 w 8391478"/>
              <a:gd name="connsiteY3" fmla="*/ 1809549 h 1983153"/>
              <a:gd name="connsiteX4" fmla="*/ 8248851 w 8391478"/>
              <a:gd name="connsiteY4" fmla="*/ 924025 h 1983153"/>
              <a:gd name="connsiteX5" fmla="*/ 7652085 w 8391478"/>
              <a:gd name="connsiteY5" fmla="*/ 308008 h 1983153"/>
              <a:gd name="connsiteX6" fmla="*/ 6949440 w 8391478"/>
              <a:gd name="connsiteY6" fmla="*/ 250257 h 1983153"/>
              <a:gd name="connsiteX7" fmla="*/ 6545179 w 8391478"/>
              <a:gd name="connsiteY7" fmla="*/ 173254 h 1983153"/>
              <a:gd name="connsiteX8" fmla="*/ 6343049 w 8391478"/>
              <a:gd name="connsiteY8" fmla="*/ 0 h 19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91478" h="1983153">
                <a:moveTo>
                  <a:pt x="0" y="1636294"/>
                </a:moveTo>
                <a:cubicBezTo>
                  <a:pt x="13636" y="1713296"/>
                  <a:pt x="27272" y="1790298"/>
                  <a:pt x="413887" y="1848050"/>
                </a:cubicBezTo>
                <a:cubicBezTo>
                  <a:pt x="800502" y="1905802"/>
                  <a:pt x="1092468" y="1989221"/>
                  <a:pt x="2319689" y="1982804"/>
                </a:cubicBezTo>
                <a:cubicBezTo>
                  <a:pt x="3546910" y="1976387"/>
                  <a:pt x="6789019" y="1986012"/>
                  <a:pt x="7777213" y="1809549"/>
                </a:cubicBezTo>
                <a:cubicBezTo>
                  <a:pt x="8765407" y="1633086"/>
                  <a:pt x="8269706" y="1174282"/>
                  <a:pt x="8248851" y="924025"/>
                </a:cubicBezTo>
                <a:cubicBezTo>
                  <a:pt x="8227996" y="673768"/>
                  <a:pt x="7868654" y="420303"/>
                  <a:pt x="7652085" y="308008"/>
                </a:cubicBezTo>
                <a:cubicBezTo>
                  <a:pt x="7435517" y="195713"/>
                  <a:pt x="7133924" y="272716"/>
                  <a:pt x="6949440" y="250257"/>
                </a:cubicBezTo>
                <a:cubicBezTo>
                  <a:pt x="6764956" y="227798"/>
                  <a:pt x="6646244" y="214964"/>
                  <a:pt x="6545179" y="173254"/>
                </a:cubicBezTo>
                <a:cubicBezTo>
                  <a:pt x="6444114" y="131544"/>
                  <a:pt x="6393581" y="65772"/>
                  <a:pt x="6343049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9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A774E-AD66-4022-AC15-EFFB7D50D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24"/>
          <a:stretch/>
        </p:blipFill>
        <p:spPr>
          <a:xfrm>
            <a:off x="6554804" y="2681287"/>
            <a:ext cx="1660508" cy="1495425"/>
          </a:xfrm>
          <a:prstGeom prst="rect">
            <a:avLst/>
          </a:prstGeom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B8DF170C-A27C-47AD-9C40-C6A01520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03850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6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150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210</cp:revision>
  <dcterms:created xsi:type="dcterms:W3CDTF">2020-10-31T20:53:45Z</dcterms:created>
  <dcterms:modified xsi:type="dcterms:W3CDTF">2020-12-13T22:34:11Z</dcterms:modified>
</cp:coreProperties>
</file>