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2C1F"/>
    <a:srgbClr val="A4A0A1"/>
    <a:srgbClr val="00E668"/>
    <a:srgbClr val="BA8A57"/>
    <a:srgbClr val="B52A1A"/>
    <a:srgbClr val="CDD2C6"/>
    <a:srgbClr val="C52D1E"/>
    <a:srgbClr val="C92E20"/>
    <a:srgbClr val="CE3122"/>
    <a:srgbClr val="CE2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0" autoAdjust="0"/>
    <p:restoredTop sz="94660"/>
  </p:normalViewPr>
  <p:slideViewPr>
    <p:cSldViewPr snapToGrid="0">
      <p:cViewPr>
        <p:scale>
          <a:sx n="75" d="100"/>
          <a:sy n="75" d="100"/>
        </p:scale>
        <p:origin x="9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3F4A-3B29-4FD0-ABDC-1544C7410B66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3A07-7FBA-4F54-BA70-C98515D25A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93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CE6-4DA4-42FA-B3E9-AD93B54FF6F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D92B-3AB5-4029-A9D4-1CD7003A15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54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CE6-4DA4-42FA-B3E9-AD93B54FF6F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D92B-3AB5-4029-A9D4-1CD7003A15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83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CE6-4DA4-42FA-B3E9-AD93B54FF6F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D92B-3AB5-4029-A9D4-1CD7003A15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88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CE6-4DA4-42FA-B3E9-AD93B54FF6F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D92B-3AB5-4029-A9D4-1CD7003A15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6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CE6-4DA4-42FA-B3E9-AD93B54FF6F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D92B-3AB5-4029-A9D4-1CD7003A15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43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CE6-4DA4-42FA-B3E9-AD93B54FF6F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D92B-3AB5-4029-A9D4-1CD7003A15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03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CE6-4DA4-42FA-B3E9-AD93B54FF6F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D92B-3AB5-4029-A9D4-1CD7003A15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59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CE6-4DA4-42FA-B3E9-AD93B54FF6F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D92B-3AB5-4029-A9D4-1CD7003A15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67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CE6-4DA4-42FA-B3E9-AD93B54FF6F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D92B-3AB5-4029-A9D4-1CD7003A15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98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CE6-4DA4-42FA-B3E9-AD93B54FF6F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D92B-3AB5-4029-A9D4-1CD7003A15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01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CE6-4DA4-42FA-B3E9-AD93B54FF6F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D92B-3AB5-4029-A9D4-1CD7003A15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10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6CE6-4DA4-42FA-B3E9-AD93B54FF6F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BD92B-3AB5-4029-A9D4-1CD7003A15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96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image" Target="../media/image1.jpeg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image" Target="../media/image1.jpeg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val 151">
            <a:extLst>
              <a:ext uri="{FF2B5EF4-FFF2-40B4-BE49-F238E27FC236}">
                <a16:creationId xmlns:a16="http://schemas.microsoft.com/office/drawing/2014/main" id="{EA3F2ED0-777F-4971-AF86-791475CFA071}"/>
              </a:ext>
            </a:extLst>
          </p:cNvPr>
          <p:cNvSpPr/>
          <p:nvPr/>
        </p:nvSpPr>
        <p:spPr>
          <a:xfrm>
            <a:off x="3554110" y="3606502"/>
            <a:ext cx="938515" cy="923279"/>
          </a:xfrm>
          <a:custGeom>
            <a:avLst/>
            <a:gdLst>
              <a:gd name="connsiteX0" fmla="*/ 0 w 938515"/>
              <a:gd name="connsiteY0" fmla="*/ 461640 h 923279"/>
              <a:gd name="connsiteX1" fmla="*/ 469258 w 938515"/>
              <a:gd name="connsiteY1" fmla="*/ 0 h 923279"/>
              <a:gd name="connsiteX2" fmla="*/ 938516 w 938515"/>
              <a:gd name="connsiteY2" fmla="*/ 461640 h 923279"/>
              <a:gd name="connsiteX3" fmla="*/ 469258 w 938515"/>
              <a:gd name="connsiteY3" fmla="*/ 923280 h 923279"/>
              <a:gd name="connsiteX4" fmla="*/ 0 w 938515"/>
              <a:gd name="connsiteY4" fmla="*/ 461640 h 92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515" h="923279" fill="none" extrusionOk="0">
                <a:moveTo>
                  <a:pt x="0" y="461640"/>
                </a:moveTo>
                <a:cubicBezTo>
                  <a:pt x="72925" y="215334"/>
                  <a:pt x="219361" y="-19072"/>
                  <a:pt x="469258" y="0"/>
                </a:cubicBezTo>
                <a:cubicBezTo>
                  <a:pt x="678219" y="-7688"/>
                  <a:pt x="919183" y="224885"/>
                  <a:pt x="938516" y="461640"/>
                </a:cubicBezTo>
                <a:cubicBezTo>
                  <a:pt x="931806" y="652612"/>
                  <a:pt x="687926" y="979558"/>
                  <a:pt x="469258" y="923280"/>
                </a:cubicBezTo>
                <a:cubicBezTo>
                  <a:pt x="227045" y="932770"/>
                  <a:pt x="54568" y="729717"/>
                  <a:pt x="0" y="461640"/>
                </a:cubicBezTo>
                <a:close/>
              </a:path>
              <a:path w="938515" h="923279" stroke="0" extrusionOk="0">
                <a:moveTo>
                  <a:pt x="0" y="461640"/>
                </a:moveTo>
                <a:cubicBezTo>
                  <a:pt x="-65218" y="166455"/>
                  <a:pt x="174671" y="13295"/>
                  <a:pt x="469258" y="0"/>
                </a:cubicBezTo>
                <a:cubicBezTo>
                  <a:pt x="794683" y="13949"/>
                  <a:pt x="883230" y="208441"/>
                  <a:pt x="938516" y="461640"/>
                </a:cubicBezTo>
                <a:cubicBezTo>
                  <a:pt x="904456" y="749859"/>
                  <a:pt x="719930" y="970216"/>
                  <a:pt x="469258" y="923280"/>
                </a:cubicBezTo>
                <a:cubicBezTo>
                  <a:pt x="154545" y="892888"/>
                  <a:pt x="55211" y="742977"/>
                  <a:pt x="0" y="461640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Noyau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385099-C670-47E3-8462-4C7A847FF975}"/>
              </a:ext>
            </a:extLst>
          </p:cNvPr>
          <p:cNvSpPr/>
          <p:nvPr/>
        </p:nvSpPr>
        <p:spPr>
          <a:xfrm>
            <a:off x="4229904" y="2447573"/>
            <a:ext cx="1338147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Atome</a:t>
            </a:r>
          </a:p>
        </p:txBody>
      </p:sp>
      <p:pic>
        <p:nvPicPr>
          <p:cNvPr id="1026" name="Picture 2" descr="Joseph John Thomson — Wikipédia">
            <a:extLst>
              <a:ext uri="{FF2B5EF4-FFF2-40B4-BE49-F238E27FC236}">
                <a16:creationId xmlns:a16="http://schemas.microsoft.com/office/drawing/2014/main" id="{DBA7A355-3039-4024-993E-2E63B9C2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871" y="2586928"/>
            <a:ext cx="780120" cy="121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4E4B2E-8D10-4E70-9BF4-64D1A09FB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34" y="4518002"/>
            <a:ext cx="879459" cy="121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8CB7DC-3311-496F-9CF0-0AF2AB6C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528" y="495067"/>
            <a:ext cx="950117" cy="131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E96A863-5436-44AE-97D3-82CABD81B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2" y="303078"/>
            <a:ext cx="1032266" cy="12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émocrite d`Abdère - Babelio">
            <a:extLst>
              <a:ext uri="{FF2B5EF4-FFF2-40B4-BE49-F238E27FC236}">
                <a16:creationId xmlns:a16="http://schemas.microsoft.com/office/drawing/2014/main" id="{304F2410-FDA0-42D7-A668-1DCC1F3C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40" y="313222"/>
            <a:ext cx="887242" cy="126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ames Chadwick — Wikipédia">
            <a:extLst>
              <a:ext uri="{FF2B5EF4-FFF2-40B4-BE49-F238E27FC236}">
                <a16:creationId xmlns:a16="http://schemas.microsoft.com/office/drawing/2014/main" id="{BED42ED6-DD09-4775-8723-92FF37C10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6" y="3457395"/>
            <a:ext cx="1167802" cy="145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314614-ACBB-4992-A792-C13C159F3B30}"/>
              </a:ext>
            </a:extLst>
          </p:cNvPr>
          <p:cNvSpPr txBox="1"/>
          <p:nvPr/>
        </p:nvSpPr>
        <p:spPr>
          <a:xfrm>
            <a:off x="116506" y="1556271"/>
            <a:ext cx="199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Leucippe </a:t>
            </a:r>
          </a:p>
          <a:p>
            <a:pPr algn="ctr"/>
            <a:r>
              <a:rPr lang="fr-FR" sz="1200" dirty="0"/>
              <a:t>Ve siècle avant J.C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2BB154-1779-4EAF-A3D3-ADB3497C3AB9}"/>
              </a:ext>
            </a:extLst>
          </p:cNvPr>
          <p:cNvSpPr txBox="1"/>
          <p:nvPr/>
        </p:nvSpPr>
        <p:spPr>
          <a:xfrm>
            <a:off x="2303899" y="1527608"/>
            <a:ext cx="137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Démocrite</a:t>
            </a:r>
          </a:p>
          <a:p>
            <a:pPr algn="ctr"/>
            <a:r>
              <a:rPr lang="fr-FR" sz="1200" dirty="0"/>
              <a:t>Ve siècle avant J.C</a:t>
            </a:r>
          </a:p>
          <a:p>
            <a:r>
              <a:rPr lang="fr-FR" sz="1200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5DD89A-AA70-4412-BE9C-839F370FA3ED}"/>
              </a:ext>
            </a:extLst>
          </p:cNvPr>
          <p:cNvCxnSpPr>
            <a:stCxn id="1032" idx="3"/>
            <a:endCxn id="1034" idx="1"/>
          </p:cNvCxnSpPr>
          <p:nvPr/>
        </p:nvCxnSpPr>
        <p:spPr>
          <a:xfrm>
            <a:off x="1593758" y="944274"/>
            <a:ext cx="951182" cy="2033"/>
          </a:xfrm>
          <a:prstGeom prst="straightConnector1">
            <a:avLst/>
          </a:prstGeom>
          <a:ln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547CBDA-3BCC-4CBF-A04C-0DB4F3103055}"/>
              </a:ext>
            </a:extLst>
          </p:cNvPr>
          <p:cNvSpPr/>
          <p:nvPr/>
        </p:nvSpPr>
        <p:spPr>
          <a:xfrm rot="5400000">
            <a:off x="1828096" y="507036"/>
            <a:ext cx="388425" cy="3120045"/>
          </a:xfrm>
          <a:prstGeom prst="rightBrace">
            <a:avLst>
              <a:gd name="adj1" fmla="val 90107"/>
              <a:gd name="adj2" fmla="val 5154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3F044E2C-201B-4535-BE92-73B9F3F28991}"/>
              </a:ext>
            </a:extLst>
          </p:cNvPr>
          <p:cNvCxnSpPr>
            <a:cxnSpLocks/>
            <a:stCxn id="4" idx="3"/>
          </p:cNvCxnSpPr>
          <p:nvPr/>
        </p:nvCxnSpPr>
        <p:spPr>
          <a:xfrm rot="5400000">
            <a:off x="3975929" y="3253840"/>
            <a:ext cx="475720" cy="424164"/>
          </a:xfrm>
          <a:prstGeom prst="curvedConnector3">
            <a:avLst>
              <a:gd name="adj1" fmla="val 5404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1FF8C145-CBD2-43D7-B6AE-487EEA590226}"/>
              </a:ext>
            </a:extLst>
          </p:cNvPr>
          <p:cNvCxnSpPr>
            <a:cxnSpLocks/>
            <a:stCxn id="4" idx="5"/>
          </p:cNvCxnSpPr>
          <p:nvPr/>
        </p:nvCxnSpPr>
        <p:spPr>
          <a:xfrm rot="16200000" flipH="1">
            <a:off x="5247564" y="3352582"/>
            <a:ext cx="535210" cy="286170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EC426E-9120-4B94-B95B-88CE6EA07B42}"/>
              </a:ext>
            </a:extLst>
          </p:cNvPr>
          <p:cNvCxnSpPr>
            <a:cxnSpLocks/>
          </p:cNvCxnSpPr>
          <p:nvPr/>
        </p:nvCxnSpPr>
        <p:spPr>
          <a:xfrm flipH="1" flipV="1">
            <a:off x="3223257" y="4098665"/>
            <a:ext cx="321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2295A63-B748-47D6-BE4A-732785EA3FA9}"/>
              </a:ext>
            </a:extLst>
          </p:cNvPr>
          <p:cNvSpPr/>
          <p:nvPr/>
        </p:nvSpPr>
        <p:spPr>
          <a:xfrm>
            <a:off x="2970847" y="3741811"/>
            <a:ext cx="230969" cy="738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0F23FE-298C-4E06-AD11-BF1A2986F998}"/>
              </a:ext>
            </a:extLst>
          </p:cNvPr>
          <p:cNvSpPr txBox="1"/>
          <p:nvPr/>
        </p:nvSpPr>
        <p:spPr>
          <a:xfrm>
            <a:off x="1974198" y="3817863"/>
            <a:ext cx="10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.………...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CCADDD7-CA97-4767-9EFE-B83A854C9AF4}"/>
              </a:ext>
            </a:extLst>
          </p:cNvPr>
          <p:cNvSpPr txBox="1"/>
          <p:nvPr/>
        </p:nvSpPr>
        <p:spPr>
          <a:xfrm>
            <a:off x="1974199" y="4166288"/>
            <a:ext cx="100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……….....</a:t>
            </a:r>
          </a:p>
        </p:txBody>
      </p:sp>
      <p:pic>
        <p:nvPicPr>
          <p:cNvPr id="1040" name="Picture 16" descr="Qui était Jean Perrin ? | Collège Jean PERRIN- 26130 SAINT PAUL TROIS  CHATEAUX">
            <a:extLst>
              <a:ext uri="{FF2B5EF4-FFF2-40B4-BE49-F238E27FC236}">
                <a16:creationId xmlns:a16="http://schemas.microsoft.com/office/drawing/2014/main" id="{05A9776C-A64D-40BA-8542-1E40F00F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05" y="334799"/>
            <a:ext cx="1184419" cy="118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70889A15-D3B1-4AB6-8F1D-A693AE13E5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8776" y="5127606"/>
            <a:ext cx="2068257" cy="105281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DCBF13F-1DF5-4F70-86EA-BA9456B9C6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21736" y="3109753"/>
            <a:ext cx="1015297" cy="1188057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42C7F9BF-9B58-4EB8-B031-4DD2A6B38CAC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103" y="609583"/>
            <a:ext cx="950118" cy="105281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5F708902-E2CE-4755-BC5D-84291F772E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24827" y="5341348"/>
            <a:ext cx="850336" cy="826383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8CB1EB-D6B0-4EF2-A807-F34621BF849D}"/>
              </a:ext>
            </a:extLst>
          </p:cNvPr>
          <p:cNvCxnSpPr>
            <a:cxnSpLocks/>
          </p:cNvCxnSpPr>
          <p:nvPr/>
        </p:nvCxnSpPr>
        <p:spPr>
          <a:xfrm flipH="1">
            <a:off x="2289944" y="5572133"/>
            <a:ext cx="384968" cy="9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BCAD9A6-27A2-4079-B93A-CC078257000D}"/>
              </a:ext>
            </a:extLst>
          </p:cNvPr>
          <p:cNvCxnSpPr>
            <a:cxnSpLocks/>
          </p:cNvCxnSpPr>
          <p:nvPr/>
        </p:nvCxnSpPr>
        <p:spPr>
          <a:xfrm flipH="1">
            <a:off x="2260984" y="6093707"/>
            <a:ext cx="379256" cy="1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C2B5F0B-9033-4D16-97F5-3AFBE864F3F6}"/>
              </a:ext>
            </a:extLst>
          </p:cNvPr>
          <p:cNvSpPr txBox="1"/>
          <p:nvPr/>
        </p:nvSpPr>
        <p:spPr>
          <a:xfrm>
            <a:off x="1436056" y="6032067"/>
            <a:ext cx="10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.………...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F3746D7-F9E1-44A8-A5D6-5684B2CFAC84}"/>
              </a:ext>
            </a:extLst>
          </p:cNvPr>
          <p:cNvSpPr txBox="1"/>
          <p:nvPr/>
        </p:nvSpPr>
        <p:spPr>
          <a:xfrm>
            <a:off x="1466920" y="5391419"/>
            <a:ext cx="10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.………...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43F3920-8409-483F-BD76-A61CB4D90E71}"/>
              </a:ext>
            </a:extLst>
          </p:cNvPr>
          <p:cNvSpPr txBox="1"/>
          <p:nvPr/>
        </p:nvSpPr>
        <p:spPr>
          <a:xfrm>
            <a:off x="605200" y="4916994"/>
            <a:ext cx="10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.………...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3595AB2-05BE-41B7-A4E9-9D2C210F1660}"/>
              </a:ext>
            </a:extLst>
          </p:cNvPr>
          <p:cNvSpPr txBox="1"/>
          <p:nvPr/>
        </p:nvSpPr>
        <p:spPr>
          <a:xfrm>
            <a:off x="6973154" y="5796389"/>
            <a:ext cx="10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.………...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93FC876-2614-4C82-B4D7-26C2EF77B5CF}"/>
              </a:ext>
            </a:extLst>
          </p:cNvPr>
          <p:cNvSpPr txBox="1"/>
          <p:nvPr/>
        </p:nvSpPr>
        <p:spPr>
          <a:xfrm>
            <a:off x="8024981" y="3710398"/>
            <a:ext cx="10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.………...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FE68924-17FD-432C-BAEA-C25373DEF021}"/>
              </a:ext>
            </a:extLst>
          </p:cNvPr>
          <p:cNvSpPr txBox="1"/>
          <p:nvPr/>
        </p:nvSpPr>
        <p:spPr>
          <a:xfrm>
            <a:off x="7704302" y="1737054"/>
            <a:ext cx="10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.………...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DBBA7C2-830A-4937-B598-E099012EADE6}"/>
              </a:ext>
            </a:extLst>
          </p:cNvPr>
          <p:cNvSpPr txBox="1"/>
          <p:nvPr/>
        </p:nvSpPr>
        <p:spPr>
          <a:xfrm>
            <a:off x="4916853" y="1511425"/>
            <a:ext cx="10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.………...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2F00122-6673-40DB-AB35-C9998FF73E18}"/>
              </a:ext>
            </a:extLst>
          </p:cNvPr>
          <p:cNvSpPr txBox="1"/>
          <p:nvPr/>
        </p:nvSpPr>
        <p:spPr>
          <a:xfrm>
            <a:off x="9162520" y="1688179"/>
            <a:ext cx="10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.………...</a:t>
            </a:r>
          </a:p>
        </p:txBody>
      </p:sp>
      <p:pic>
        <p:nvPicPr>
          <p:cNvPr id="1044" name="Picture 1043">
            <a:extLst>
              <a:ext uri="{FF2B5EF4-FFF2-40B4-BE49-F238E27FC236}">
                <a16:creationId xmlns:a16="http://schemas.microsoft.com/office/drawing/2014/main" id="{18934D24-4E8C-45B9-B936-7EDFC64A7C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90265" y="6512129"/>
            <a:ext cx="850336" cy="798973"/>
          </a:xfrm>
          <a:prstGeom prst="rect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E2AAC3C3-7A60-4146-BC97-2B48A0642E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4468" y="6556430"/>
            <a:ext cx="789118" cy="634031"/>
          </a:xfrm>
          <a:prstGeom prst="rect">
            <a:avLst/>
          </a:prstGeom>
        </p:spPr>
      </p:pic>
      <p:graphicFrame>
        <p:nvGraphicFramePr>
          <p:cNvPr id="129" name="Table 137">
            <a:extLst>
              <a:ext uri="{FF2B5EF4-FFF2-40B4-BE49-F238E27FC236}">
                <a16:creationId xmlns:a16="http://schemas.microsoft.com/office/drawing/2014/main" id="{7287944F-2589-43E6-8F0F-4BDFA5A3B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16641"/>
              </p:ext>
            </p:extLst>
          </p:nvPr>
        </p:nvGraphicFramePr>
        <p:xfrm>
          <a:off x="4151976" y="6075862"/>
          <a:ext cx="232402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908">
                  <a:extLst>
                    <a:ext uri="{9D8B030D-6E8A-4147-A177-3AD203B41FA5}">
                      <a16:colId xmlns:a16="http://schemas.microsoft.com/office/drawing/2014/main" val="2624769881"/>
                    </a:ext>
                  </a:extLst>
                </a:gridCol>
                <a:gridCol w="293372">
                  <a:extLst>
                    <a:ext uri="{9D8B030D-6E8A-4147-A177-3AD203B41FA5}">
                      <a16:colId xmlns:a16="http://schemas.microsoft.com/office/drawing/2014/main" val="1879225345"/>
                    </a:ext>
                  </a:extLst>
                </a:gridCol>
                <a:gridCol w="293372">
                  <a:extLst>
                    <a:ext uri="{9D8B030D-6E8A-4147-A177-3AD203B41FA5}">
                      <a16:colId xmlns:a16="http://schemas.microsoft.com/office/drawing/2014/main" val="2695559462"/>
                    </a:ext>
                  </a:extLst>
                </a:gridCol>
                <a:gridCol w="293372">
                  <a:extLst>
                    <a:ext uri="{9D8B030D-6E8A-4147-A177-3AD203B41FA5}">
                      <a16:colId xmlns:a16="http://schemas.microsoft.com/office/drawing/2014/main" val="1569787101"/>
                    </a:ext>
                  </a:extLst>
                </a:gridCol>
              </a:tblGrid>
              <a:tr h="232911"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Nb de proton(s)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770955"/>
                  </a:ext>
                </a:extLst>
              </a:tr>
              <a:tr h="232911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Nb de neutron(s)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486764"/>
                  </a:ext>
                </a:extLst>
              </a:tr>
              <a:tr h="232911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Nb d’électron(s)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46383"/>
                  </a:ext>
                </a:extLst>
              </a:tr>
            </a:tbl>
          </a:graphicData>
        </a:graphic>
      </p:graphicFrame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FE6C0C9D-34B8-4F77-9006-925CD3FB4AE6}"/>
              </a:ext>
            </a:extLst>
          </p:cNvPr>
          <p:cNvSpPr/>
          <p:nvPr/>
        </p:nvSpPr>
        <p:spPr>
          <a:xfrm>
            <a:off x="3282868" y="6920393"/>
            <a:ext cx="2738205" cy="361664"/>
          </a:xfrm>
          <a:custGeom>
            <a:avLst/>
            <a:gdLst>
              <a:gd name="connsiteX0" fmla="*/ 0 w 2738205"/>
              <a:gd name="connsiteY0" fmla="*/ 240631 h 578294"/>
              <a:gd name="connsiteX1" fmla="*/ 86627 w 2738205"/>
              <a:gd name="connsiteY1" fmla="*/ 317633 h 578294"/>
              <a:gd name="connsiteX2" fmla="*/ 182880 w 2738205"/>
              <a:gd name="connsiteY2" fmla="*/ 365760 h 578294"/>
              <a:gd name="connsiteX3" fmla="*/ 721895 w 2738205"/>
              <a:gd name="connsiteY3" fmla="*/ 529389 h 578294"/>
              <a:gd name="connsiteX4" fmla="*/ 1357162 w 2738205"/>
              <a:gd name="connsiteY4" fmla="*/ 577515 h 578294"/>
              <a:gd name="connsiteX5" fmla="*/ 1982804 w 2738205"/>
              <a:gd name="connsiteY5" fmla="*/ 500513 h 578294"/>
              <a:gd name="connsiteX6" fmla="*/ 2454442 w 2738205"/>
              <a:gd name="connsiteY6" fmla="*/ 423511 h 578294"/>
              <a:gd name="connsiteX7" fmla="*/ 2685448 w 2738205"/>
              <a:gd name="connsiteY7" fmla="*/ 269507 h 578294"/>
              <a:gd name="connsiteX8" fmla="*/ 2733575 w 2738205"/>
              <a:gd name="connsiteY8" fmla="*/ 105878 h 578294"/>
              <a:gd name="connsiteX9" fmla="*/ 2733575 w 2738205"/>
              <a:gd name="connsiteY9" fmla="*/ 0 h 5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8205" h="578294">
                <a:moveTo>
                  <a:pt x="0" y="240631"/>
                </a:moveTo>
                <a:cubicBezTo>
                  <a:pt x="28073" y="268704"/>
                  <a:pt x="56147" y="296778"/>
                  <a:pt x="86627" y="317633"/>
                </a:cubicBezTo>
                <a:cubicBezTo>
                  <a:pt x="117107" y="338488"/>
                  <a:pt x="77002" y="330467"/>
                  <a:pt x="182880" y="365760"/>
                </a:cubicBezTo>
                <a:cubicBezTo>
                  <a:pt x="288758" y="401053"/>
                  <a:pt x="526181" y="494097"/>
                  <a:pt x="721895" y="529389"/>
                </a:cubicBezTo>
                <a:cubicBezTo>
                  <a:pt x="917609" y="564681"/>
                  <a:pt x="1147011" y="582328"/>
                  <a:pt x="1357162" y="577515"/>
                </a:cubicBezTo>
                <a:cubicBezTo>
                  <a:pt x="1567313" y="572702"/>
                  <a:pt x="1799924" y="526180"/>
                  <a:pt x="1982804" y="500513"/>
                </a:cubicBezTo>
                <a:cubicBezTo>
                  <a:pt x="2165684" y="474846"/>
                  <a:pt x="2337335" y="462012"/>
                  <a:pt x="2454442" y="423511"/>
                </a:cubicBezTo>
                <a:cubicBezTo>
                  <a:pt x="2571549" y="385010"/>
                  <a:pt x="2638926" y="322446"/>
                  <a:pt x="2685448" y="269507"/>
                </a:cubicBezTo>
                <a:cubicBezTo>
                  <a:pt x="2731970" y="216568"/>
                  <a:pt x="2725554" y="150796"/>
                  <a:pt x="2733575" y="105878"/>
                </a:cubicBezTo>
                <a:cubicBezTo>
                  <a:pt x="2741596" y="60960"/>
                  <a:pt x="2737585" y="30480"/>
                  <a:pt x="2733575" y="0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9E0003A3-1A97-4DE5-A609-99463201480C}"/>
              </a:ext>
            </a:extLst>
          </p:cNvPr>
          <p:cNvSpPr/>
          <p:nvPr/>
        </p:nvSpPr>
        <p:spPr>
          <a:xfrm>
            <a:off x="6360160" y="6930189"/>
            <a:ext cx="1388177" cy="380913"/>
          </a:xfrm>
          <a:custGeom>
            <a:avLst/>
            <a:gdLst>
              <a:gd name="connsiteX0" fmla="*/ 1388177 w 1388177"/>
              <a:gd name="connsiteY0" fmla="*/ 259883 h 453258"/>
              <a:gd name="connsiteX1" fmla="*/ 1214922 w 1388177"/>
              <a:gd name="connsiteY1" fmla="*/ 404262 h 453258"/>
              <a:gd name="connsiteX2" fmla="*/ 829912 w 1388177"/>
              <a:gd name="connsiteY2" fmla="*/ 452388 h 453258"/>
              <a:gd name="connsiteX3" fmla="*/ 262021 w 1388177"/>
              <a:gd name="connsiteY3" fmla="*/ 423512 h 453258"/>
              <a:gd name="connsiteX4" fmla="*/ 31015 w 1388177"/>
              <a:gd name="connsiteY4" fmla="*/ 288758 h 453258"/>
              <a:gd name="connsiteX5" fmla="*/ 2139 w 1388177"/>
              <a:gd name="connsiteY5" fmla="*/ 154005 h 453258"/>
              <a:gd name="connsiteX6" fmla="*/ 2139 w 1388177"/>
              <a:gd name="connsiteY6" fmla="*/ 57752 h 453258"/>
              <a:gd name="connsiteX7" fmla="*/ 2139 w 1388177"/>
              <a:gd name="connsiteY7" fmla="*/ 0 h 45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8177" h="453258">
                <a:moveTo>
                  <a:pt x="1388177" y="259883"/>
                </a:moveTo>
                <a:cubicBezTo>
                  <a:pt x="1348071" y="316030"/>
                  <a:pt x="1307966" y="372178"/>
                  <a:pt x="1214922" y="404262"/>
                </a:cubicBezTo>
                <a:cubicBezTo>
                  <a:pt x="1121878" y="436346"/>
                  <a:pt x="988729" y="449180"/>
                  <a:pt x="829912" y="452388"/>
                </a:cubicBezTo>
                <a:cubicBezTo>
                  <a:pt x="671095" y="455596"/>
                  <a:pt x="395170" y="450784"/>
                  <a:pt x="262021" y="423512"/>
                </a:cubicBezTo>
                <a:cubicBezTo>
                  <a:pt x="128872" y="396240"/>
                  <a:pt x="74329" y="333676"/>
                  <a:pt x="31015" y="288758"/>
                </a:cubicBezTo>
                <a:cubicBezTo>
                  <a:pt x="-12299" y="243840"/>
                  <a:pt x="6952" y="192506"/>
                  <a:pt x="2139" y="154005"/>
                </a:cubicBezTo>
                <a:cubicBezTo>
                  <a:pt x="-2674" y="115504"/>
                  <a:pt x="2139" y="57752"/>
                  <a:pt x="2139" y="57752"/>
                </a:cubicBezTo>
                <a:lnTo>
                  <a:pt x="2139" y="0"/>
                </a:ln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A6250F4-878B-4B46-960C-4346A4C81C1D}"/>
              </a:ext>
            </a:extLst>
          </p:cNvPr>
          <p:cNvSpPr txBox="1"/>
          <p:nvPr/>
        </p:nvSpPr>
        <p:spPr>
          <a:xfrm>
            <a:off x="9222477" y="4268993"/>
            <a:ext cx="10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.………...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59D6A12-A8D4-4982-9E14-C30DEBBFE8A2}"/>
              </a:ext>
            </a:extLst>
          </p:cNvPr>
          <p:cNvSpPr txBox="1"/>
          <p:nvPr/>
        </p:nvSpPr>
        <p:spPr>
          <a:xfrm>
            <a:off x="8695626" y="6142797"/>
            <a:ext cx="10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.………...</a:t>
            </a: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8AB09BCC-3F62-4624-BDA7-87A23060663C}"/>
              </a:ext>
            </a:extLst>
          </p:cNvPr>
          <p:cNvSpPr/>
          <p:nvPr/>
        </p:nvSpPr>
        <p:spPr>
          <a:xfrm>
            <a:off x="3397718" y="5432185"/>
            <a:ext cx="2348564" cy="622106"/>
          </a:xfrm>
          <a:custGeom>
            <a:avLst/>
            <a:gdLst>
              <a:gd name="connsiteX0" fmla="*/ 0 w 2348564"/>
              <a:gd name="connsiteY0" fmla="*/ 73466 h 622106"/>
              <a:gd name="connsiteX1" fmla="*/ 490888 w 2348564"/>
              <a:gd name="connsiteY1" fmla="*/ 34964 h 622106"/>
              <a:gd name="connsiteX2" fmla="*/ 1078029 w 2348564"/>
              <a:gd name="connsiteY2" fmla="*/ 6089 h 622106"/>
              <a:gd name="connsiteX3" fmla="*/ 2030930 w 2348564"/>
              <a:gd name="connsiteY3" fmla="*/ 160093 h 622106"/>
              <a:gd name="connsiteX4" fmla="*/ 2290813 w 2348564"/>
              <a:gd name="connsiteY4" fmla="*/ 333348 h 622106"/>
              <a:gd name="connsiteX5" fmla="*/ 2348564 w 2348564"/>
              <a:gd name="connsiteY5" fmla="*/ 622106 h 62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8564" h="622106">
                <a:moveTo>
                  <a:pt x="0" y="73466"/>
                </a:moveTo>
                <a:lnTo>
                  <a:pt x="490888" y="34964"/>
                </a:lnTo>
                <a:cubicBezTo>
                  <a:pt x="670559" y="23735"/>
                  <a:pt x="821355" y="-14766"/>
                  <a:pt x="1078029" y="6089"/>
                </a:cubicBezTo>
                <a:cubicBezTo>
                  <a:pt x="1334703" y="26944"/>
                  <a:pt x="1828799" y="105550"/>
                  <a:pt x="2030930" y="160093"/>
                </a:cubicBezTo>
                <a:cubicBezTo>
                  <a:pt x="2233061" y="214636"/>
                  <a:pt x="2237874" y="256346"/>
                  <a:pt x="2290813" y="333348"/>
                </a:cubicBezTo>
                <a:cubicBezTo>
                  <a:pt x="2343752" y="410350"/>
                  <a:pt x="2346158" y="516228"/>
                  <a:pt x="2348564" y="622106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E48C6D9-5E4B-414B-BB8B-EAB2BC8FD8C1}"/>
              </a:ext>
            </a:extLst>
          </p:cNvPr>
          <p:cNvSpPr txBox="1"/>
          <p:nvPr/>
        </p:nvSpPr>
        <p:spPr>
          <a:xfrm>
            <a:off x="2644330" y="7118962"/>
            <a:ext cx="10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.………...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940FA39-9EAC-4648-BD08-B2E48C2D8E33}"/>
              </a:ext>
            </a:extLst>
          </p:cNvPr>
          <p:cNvSpPr txBox="1"/>
          <p:nvPr/>
        </p:nvSpPr>
        <p:spPr>
          <a:xfrm>
            <a:off x="2806563" y="6013052"/>
            <a:ext cx="10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.………...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F137F9A-96FE-41D4-B9FA-AFDF53EBA1B9}"/>
              </a:ext>
            </a:extLst>
          </p:cNvPr>
          <p:cNvSpPr txBox="1"/>
          <p:nvPr/>
        </p:nvSpPr>
        <p:spPr>
          <a:xfrm>
            <a:off x="7594270" y="7030176"/>
            <a:ext cx="10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.………...</a:t>
            </a:r>
          </a:p>
        </p:txBody>
      </p:sp>
      <p:sp>
        <p:nvSpPr>
          <p:cNvPr id="199" name="Cloud 198">
            <a:extLst>
              <a:ext uri="{FF2B5EF4-FFF2-40B4-BE49-F238E27FC236}">
                <a16:creationId xmlns:a16="http://schemas.microsoft.com/office/drawing/2014/main" id="{BF510D2A-4CEE-40AB-889D-939FDF37C440}"/>
              </a:ext>
            </a:extLst>
          </p:cNvPr>
          <p:cNvSpPr/>
          <p:nvPr/>
        </p:nvSpPr>
        <p:spPr>
          <a:xfrm>
            <a:off x="4916107" y="3718373"/>
            <a:ext cx="1484294" cy="115321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Electrons</a:t>
            </a:r>
          </a:p>
          <a:p>
            <a:r>
              <a:rPr lang="fr-FR" sz="1300" dirty="0">
                <a:solidFill>
                  <a:schemeClr val="tx1"/>
                </a:solidFill>
              </a:rPr>
              <a:t>Charge:</a:t>
            </a:r>
          </a:p>
          <a:p>
            <a:pPr algn="r"/>
            <a:r>
              <a:rPr lang="fr-FR" sz="1300" dirty="0">
                <a:solidFill>
                  <a:schemeClr val="tx1"/>
                </a:solidFill>
              </a:rPr>
              <a:t>………………</a:t>
            </a:r>
          </a:p>
        </p:txBody>
      </p:sp>
      <p:sp>
        <p:nvSpPr>
          <p:cNvPr id="159" name="Arc 158">
            <a:extLst>
              <a:ext uri="{FF2B5EF4-FFF2-40B4-BE49-F238E27FC236}">
                <a16:creationId xmlns:a16="http://schemas.microsoft.com/office/drawing/2014/main" id="{A214E2DD-9A01-46AE-BECD-41E0E31765A1}"/>
              </a:ext>
            </a:extLst>
          </p:cNvPr>
          <p:cNvSpPr/>
          <p:nvPr/>
        </p:nvSpPr>
        <p:spPr>
          <a:xfrm rot="15264010">
            <a:off x="2377191" y="3239193"/>
            <a:ext cx="914400" cy="914400"/>
          </a:xfrm>
          <a:prstGeom prst="arc">
            <a:avLst>
              <a:gd name="adj1" fmla="val 16200000"/>
              <a:gd name="adj2" fmla="val 18199201"/>
            </a:avLst>
          </a:prstGeom>
          <a:ln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241FB99-8D6A-4A80-89A6-7507F6A09FB5}"/>
              </a:ext>
            </a:extLst>
          </p:cNvPr>
          <p:cNvSpPr txBox="1"/>
          <p:nvPr/>
        </p:nvSpPr>
        <p:spPr>
          <a:xfrm>
            <a:off x="2319221" y="3405200"/>
            <a:ext cx="1043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Charge neutre</a:t>
            </a:r>
          </a:p>
        </p:txBody>
      </p:sp>
      <p:sp>
        <p:nvSpPr>
          <p:cNvPr id="202" name="Arc 201">
            <a:extLst>
              <a:ext uri="{FF2B5EF4-FFF2-40B4-BE49-F238E27FC236}">
                <a16:creationId xmlns:a16="http://schemas.microsoft.com/office/drawing/2014/main" id="{EB70765B-D155-476F-9403-AFC809619C14}"/>
              </a:ext>
            </a:extLst>
          </p:cNvPr>
          <p:cNvSpPr/>
          <p:nvPr/>
        </p:nvSpPr>
        <p:spPr>
          <a:xfrm rot="5400000">
            <a:off x="1355019" y="4029637"/>
            <a:ext cx="914400" cy="914400"/>
          </a:xfrm>
          <a:prstGeom prst="arc">
            <a:avLst>
              <a:gd name="adj1" fmla="val 16200000"/>
              <a:gd name="adj2" fmla="val 18199201"/>
            </a:avLst>
          </a:prstGeom>
          <a:ln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461C172-E6A2-4588-AC50-410F7C82E893}"/>
              </a:ext>
            </a:extLst>
          </p:cNvPr>
          <p:cNvSpPr txBox="1"/>
          <p:nvPr/>
        </p:nvSpPr>
        <p:spPr>
          <a:xfrm>
            <a:off x="1739186" y="4703880"/>
            <a:ext cx="1043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Charge positive</a:t>
            </a:r>
          </a:p>
        </p:txBody>
      </p:sp>
      <p:pic>
        <p:nvPicPr>
          <p:cNvPr id="205" name="Picture 2" descr="Le 8 juin 1956: la bombe H anglaise explosera dans le Pacifique | 24 heures">
            <a:extLst>
              <a:ext uri="{FF2B5EF4-FFF2-40B4-BE49-F238E27FC236}">
                <a16:creationId xmlns:a16="http://schemas.microsoft.com/office/drawing/2014/main" id="{07D9AB9A-574E-4A42-9CD6-52FFC7916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33"/>
          <a:stretch/>
        </p:blipFill>
        <p:spPr bwMode="auto">
          <a:xfrm>
            <a:off x="127212" y="6171619"/>
            <a:ext cx="1203195" cy="116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3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val 151">
            <a:extLst>
              <a:ext uri="{FF2B5EF4-FFF2-40B4-BE49-F238E27FC236}">
                <a16:creationId xmlns:a16="http://schemas.microsoft.com/office/drawing/2014/main" id="{EA3F2ED0-777F-4971-AF86-791475CFA071}"/>
              </a:ext>
            </a:extLst>
          </p:cNvPr>
          <p:cNvSpPr/>
          <p:nvPr/>
        </p:nvSpPr>
        <p:spPr>
          <a:xfrm>
            <a:off x="3554110" y="3606502"/>
            <a:ext cx="938515" cy="923279"/>
          </a:xfrm>
          <a:custGeom>
            <a:avLst/>
            <a:gdLst>
              <a:gd name="connsiteX0" fmla="*/ 0 w 938515"/>
              <a:gd name="connsiteY0" fmla="*/ 461640 h 923279"/>
              <a:gd name="connsiteX1" fmla="*/ 469258 w 938515"/>
              <a:gd name="connsiteY1" fmla="*/ 0 h 923279"/>
              <a:gd name="connsiteX2" fmla="*/ 938516 w 938515"/>
              <a:gd name="connsiteY2" fmla="*/ 461640 h 923279"/>
              <a:gd name="connsiteX3" fmla="*/ 469258 w 938515"/>
              <a:gd name="connsiteY3" fmla="*/ 923280 h 923279"/>
              <a:gd name="connsiteX4" fmla="*/ 0 w 938515"/>
              <a:gd name="connsiteY4" fmla="*/ 461640 h 92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515" h="923279" fill="none" extrusionOk="0">
                <a:moveTo>
                  <a:pt x="0" y="461640"/>
                </a:moveTo>
                <a:cubicBezTo>
                  <a:pt x="72925" y="215334"/>
                  <a:pt x="219361" y="-19072"/>
                  <a:pt x="469258" y="0"/>
                </a:cubicBezTo>
                <a:cubicBezTo>
                  <a:pt x="678219" y="-7688"/>
                  <a:pt x="919183" y="224885"/>
                  <a:pt x="938516" y="461640"/>
                </a:cubicBezTo>
                <a:cubicBezTo>
                  <a:pt x="931806" y="652612"/>
                  <a:pt x="687926" y="979558"/>
                  <a:pt x="469258" y="923280"/>
                </a:cubicBezTo>
                <a:cubicBezTo>
                  <a:pt x="227045" y="932770"/>
                  <a:pt x="54568" y="729717"/>
                  <a:pt x="0" y="461640"/>
                </a:cubicBezTo>
                <a:close/>
              </a:path>
              <a:path w="938515" h="923279" stroke="0" extrusionOk="0">
                <a:moveTo>
                  <a:pt x="0" y="461640"/>
                </a:moveTo>
                <a:cubicBezTo>
                  <a:pt x="-65218" y="166455"/>
                  <a:pt x="174671" y="13295"/>
                  <a:pt x="469258" y="0"/>
                </a:cubicBezTo>
                <a:cubicBezTo>
                  <a:pt x="794683" y="13949"/>
                  <a:pt x="883230" y="208441"/>
                  <a:pt x="938516" y="461640"/>
                </a:cubicBezTo>
                <a:cubicBezTo>
                  <a:pt x="904456" y="749859"/>
                  <a:pt x="719930" y="970216"/>
                  <a:pt x="469258" y="923280"/>
                </a:cubicBezTo>
                <a:cubicBezTo>
                  <a:pt x="154545" y="892888"/>
                  <a:pt x="55211" y="742977"/>
                  <a:pt x="0" y="461640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Noyau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385099-C670-47E3-8462-4C7A847FF975}"/>
              </a:ext>
            </a:extLst>
          </p:cNvPr>
          <p:cNvSpPr/>
          <p:nvPr/>
        </p:nvSpPr>
        <p:spPr>
          <a:xfrm>
            <a:off x="4229904" y="2447573"/>
            <a:ext cx="1338147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Atome</a:t>
            </a:r>
          </a:p>
        </p:txBody>
      </p:sp>
      <p:pic>
        <p:nvPicPr>
          <p:cNvPr id="1026" name="Picture 2" descr="Joseph John Thomson — Wikipédia">
            <a:extLst>
              <a:ext uri="{FF2B5EF4-FFF2-40B4-BE49-F238E27FC236}">
                <a16:creationId xmlns:a16="http://schemas.microsoft.com/office/drawing/2014/main" id="{DBA7A355-3039-4024-993E-2E63B9C2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871" y="2586928"/>
            <a:ext cx="780120" cy="121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4E4B2E-8D10-4E70-9BF4-64D1A09FB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34" y="4518002"/>
            <a:ext cx="879459" cy="121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8CB7DC-3311-496F-9CF0-0AF2AB6C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528" y="495067"/>
            <a:ext cx="950117" cy="131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E96A863-5436-44AE-97D3-82CABD81B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2" y="303078"/>
            <a:ext cx="1032266" cy="12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émocrite d`Abdère - Babelio">
            <a:extLst>
              <a:ext uri="{FF2B5EF4-FFF2-40B4-BE49-F238E27FC236}">
                <a16:creationId xmlns:a16="http://schemas.microsoft.com/office/drawing/2014/main" id="{304F2410-FDA0-42D7-A668-1DCC1F3C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40" y="313222"/>
            <a:ext cx="887242" cy="126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ames Chadwick — Wikipédia">
            <a:extLst>
              <a:ext uri="{FF2B5EF4-FFF2-40B4-BE49-F238E27FC236}">
                <a16:creationId xmlns:a16="http://schemas.microsoft.com/office/drawing/2014/main" id="{BED42ED6-DD09-4775-8723-92FF37C10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6" y="3457395"/>
            <a:ext cx="1167802" cy="145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314614-ACBB-4992-A792-C13C159F3B30}"/>
              </a:ext>
            </a:extLst>
          </p:cNvPr>
          <p:cNvSpPr txBox="1"/>
          <p:nvPr/>
        </p:nvSpPr>
        <p:spPr>
          <a:xfrm>
            <a:off x="116506" y="1556271"/>
            <a:ext cx="199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Leucippe </a:t>
            </a:r>
          </a:p>
          <a:p>
            <a:pPr algn="ctr"/>
            <a:r>
              <a:rPr lang="fr-FR" sz="1200" dirty="0"/>
              <a:t>Ve siècle avant J.C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2BB154-1779-4EAF-A3D3-ADB3497C3AB9}"/>
              </a:ext>
            </a:extLst>
          </p:cNvPr>
          <p:cNvSpPr txBox="1"/>
          <p:nvPr/>
        </p:nvSpPr>
        <p:spPr>
          <a:xfrm>
            <a:off x="2303899" y="1527608"/>
            <a:ext cx="137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Démocrite</a:t>
            </a:r>
          </a:p>
          <a:p>
            <a:pPr algn="ctr"/>
            <a:r>
              <a:rPr lang="fr-FR" sz="1200" dirty="0"/>
              <a:t>Ve siècle avant J.C</a:t>
            </a:r>
          </a:p>
          <a:p>
            <a:r>
              <a:rPr lang="fr-FR" sz="1200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5DD89A-AA70-4412-BE9C-839F370FA3ED}"/>
              </a:ext>
            </a:extLst>
          </p:cNvPr>
          <p:cNvCxnSpPr>
            <a:stCxn id="1032" idx="3"/>
            <a:endCxn id="1034" idx="1"/>
          </p:cNvCxnSpPr>
          <p:nvPr/>
        </p:nvCxnSpPr>
        <p:spPr>
          <a:xfrm>
            <a:off x="1593758" y="944274"/>
            <a:ext cx="951182" cy="2033"/>
          </a:xfrm>
          <a:prstGeom prst="straightConnector1">
            <a:avLst/>
          </a:prstGeom>
          <a:ln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547CBDA-3BCC-4CBF-A04C-0DB4F3103055}"/>
              </a:ext>
            </a:extLst>
          </p:cNvPr>
          <p:cNvSpPr/>
          <p:nvPr/>
        </p:nvSpPr>
        <p:spPr>
          <a:xfrm rot="5400000">
            <a:off x="1828096" y="507036"/>
            <a:ext cx="388425" cy="3120045"/>
          </a:xfrm>
          <a:prstGeom prst="rightBrace">
            <a:avLst>
              <a:gd name="adj1" fmla="val 90107"/>
              <a:gd name="adj2" fmla="val 5154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FA896A4-B862-4B28-8B0D-8388FEE401A2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 rot="10800000">
            <a:off x="1974198" y="2261271"/>
            <a:ext cx="2255707" cy="643502"/>
          </a:xfrm>
          <a:prstGeom prst="curvedConnector4">
            <a:avLst>
              <a:gd name="adj1" fmla="val 44629"/>
              <a:gd name="adj2" fmla="val -2086"/>
            </a:avLst>
          </a:prstGeom>
          <a:ln w="31750">
            <a:solidFill>
              <a:srgbClr val="00B0F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3F044E2C-201B-4535-BE92-73B9F3F28991}"/>
              </a:ext>
            </a:extLst>
          </p:cNvPr>
          <p:cNvCxnSpPr>
            <a:cxnSpLocks/>
            <a:stCxn id="4" idx="3"/>
          </p:cNvCxnSpPr>
          <p:nvPr/>
        </p:nvCxnSpPr>
        <p:spPr>
          <a:xfrm rot="5400000">
            <a:off x="3975929" y="3253840"/>
            <a:ext cx="475720" cy="424164"/>
          </a:xfrm>
          <a:prstGeom prst="curvedConnector3">
            <a:avLst>
              <a:gd name="adj1" fmla="val 5404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1FF8C145-CBD2-43D7-B6AE-487EEA590226}"/>
              </a:ext>
            </a:extLst>
          </p:cNvPr>
          <p:cNvCxnSpPr>
            <a:cxnSpLocks/>
            <a:stCxn id="4" idx="5"/>
            <a:endCxn id="1048" idx="3"/>
          </p:cNvCxnSpPr>
          <p:nvPr/>
        </p:nvCxnSpPr>
        <p:spPr>
          <a:xfrm rot="16200000" flipH="1">
            <a:off x="5237046" y="3363100"/>
            <a:ext cx="556247" cy="286170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0FE6065-66B9-4845-B0E3-B5CEC7FDD0B9}"/>
              </a:ext>
            </a:extLst>
          </p:cNvPr>
          <p:cNvCxnSpPr>
            <a:cxnSpLocks/>
            <a:stCxn id="1026" idx="1"/>
            <a:endCxn id="1048" idx="0"/>
          </p:cNvCxnSpPr>
          <p:nvPr/>
        </p:nvCxnSpPr>
        <p:spPr>
          <a:xfrm rot="10800000" flipV="1">
            <a:off x="6399165" y="3196532"/>
            <a:ext cx="1642707" cy="1098449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E5777D85-114F-46C4-A61A-3916A8625413}"/>
              </a:ext>
            </a:extLst>
          </p:cNvPr>
          <p:cNvCxnSpPr>
            <a:cxnSpLocks/>
            <a:stCxn id="1028" idx="1"/>
            <a:endCxn id="152" idx="4"/>
          </p:cNvCxnSpPr>
          <p:nvPr/>
        </p:nvCxnSpPr>
        <p:spPr>
          <a:xfrm rot="10800000">
            <a:off x="4023368" y="4529781"/>
            <a:ext cx="3022266" cy="59782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48CCF0DF-9A1B-4B4A-BA91-3E4408BB32AD}"/>
              </a:ext>
            </a:extLst>
          </p:cNvPr>
          <p:cNvCxnSpPr>
            <a:cxnSpLocks/>
            <a:stCxn id="1030" idx="1"/>
          </p:cNvCxnSpPr>
          <p:nvPr/>
        </p:nvCxnSpPr>
        <p:spPr>
          <a:xfrm rot="10800000" flipV="1">
            <a:off x="6105850" y="1151014"/>
            <a:ext cx="1562678" cy="2552768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EC426E-9120-4B94-B95B-88CE6EA07B42}"/>
              </a:ext>
            </a:extLst>
          </p:cNvPr>
          <p:cNvCxnSpPr>
            <a:cxnSpLocks/>
          </p:cNvCxnSpPr>
          <p:nvPr/>
        </p:nvCxnSpPr>
        <p:spPr>
          <a:xfrm flipH="1" flipV="1">
            <a:off x="3223257" y="4098665"/>
            <a:ext cx="321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2295A63-B748-47D6-BE4A-732785EA3FA9}"/>
              </a:ext>
            </a:extLst>
          </p:cNvPr>
          <p:cNvSpPr/>
          <p:nvPr/>
        </p:nvSpPr>
        <p:spPr>
          <a:xfrm>
            <a:off x="2970847" y="3741811"/>
            <a:ext cx="230969" cy="738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0F23FE-298C-4E06-AD11-BF1A2986F998}"/>
              </a:ext>
            </a:extLst>
          </p:cNvPr>
          <p:cNvSpPr txBox="1"/>
          <p:nvPr/>
        </p:nvSpPr>
        <p:spPr>
          <a:xfrm>
            <a:off x="1974198" y="3817863"/>
            <a:ext cx="101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Neutron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CCADDD7-CA97-4767-9EFE-B83A854C9AF4}"/>
              </a:ext>
            </a:extLst>
          </p:cNvPr>
          <p:cNvSpPr txBox="1"/>
          <p:nvPr/>
        </p:nvSpPr>
        <p:spPr>
          <a:xfrm>
            <a:off x="1974199" y="4166288"/>
            <a:ext cx="100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Proton</a:t>
            </a:r>
          </a:p>
        </p:txBody>
      </p:sp>
      <p:pic>
        <p:nvPicPr>
          <p:cNvPr id="1040" name="Picture 16" descr="Qui était Jean Perrin ? | Collège Jean PERRIN- 26130 SAINT PAUL TROIS  CHATEAUX">
            <a:extLst>
              <a:ext uri="{FF2B5EF4-FFF2-40B4-BE49-F238E27FC236}">
                <a16:creationId xmlns:a16="http://schemas.microsoft.com/office/drawing/2014/main" id="{05A9776C-A64D-40BA-8542-1E40F00F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05" y="334799"/>
            <a:ext cx="1184419" cy="118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16DD363C-BC50-4977-B33C-2B02F8523CF0}"/>
              </a:ext>
            </a:extLst>
          </p:cNvPr>
          <p:cNvCxnSpPr>
            <a:cxnSpLocks/>
            <a:stCxn id="1040" idx="1"/>
            <a:endCxn id="4" idx="0"/>
          </p:cNvCxnSpPr>
          <p:nvPr/>
        </p:nvCxnSpPr>
        <p:spPr>
          <a:xfrm rot="10800000" flipH="1" flipV="1">
            <a:off x="4789204" y="927009"/>
            <a:ext cx="109773" cy="1520564"/>
          </a:xfrm>
          <a:prstGeom prst="curvedConnector4">
            <a:avLst>
              <a:gd name="adj1" fmla="val -208248"/>
              <a:gd name="adj2" fmla="val 6630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0889A15-D3B1-4AB6-8F1D-A693AE13E5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8776" y="5127606"/>
            <a:ext cx="2068257" cy="105281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DCBF13F-1DF5-4F70-86EA-BA9456B9C6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21736" y="3109753"/>
            <a:ext cx="1015297" cy="1188057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42C7F9BF-9B58-4EB8-B031-4DD2A6B38CAC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103" y="609583"/>
            <a:ext cx="950118" cy="105281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5F708902-E2CE-4755-BC5D-84291F772E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24827" y="5341348"/>
            <a:ext cx="850336" cy="826383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8CB1EB-D6B0-4EF2-A807-F34621BF849D}"/>
              </a:ext>
            </a:extLst>
          </p:cNvPr>
          <p:cNvCxnSpPr>
            <a:cxnSpLocks/>
          </p:cNvCxnSpPr>
          <p:nvPr/>
        </p:nvCxnSpPr>
        <p:spPr>
          <a:xfrm flipH="1">
            <a:off x="2289944" y="5572133"/>
            <a:ext cx="384968" cy="9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BCAD9A6-27A2-4079-B93A-CC078257000D}"/>
              </a:ext>
            </a:extLst>
          </p:cNvPr>
          <p:cNvCxnSpPr>
            <a:cxnSpLocks/>
          </p:cNvCxnSpPr>
          <p:nvPr/>
        </p:nvCxnSpPr>
        <p:spPr>
          <a:xfrm flipH="1">
            <a:off x="2260984" y="6093707"/>
            <a:ext cx="379256" cy="13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F3746D7-F9E1-44A8-A5D6-5684B2CFAC84}"/>
              </a:ext>
            </a:extLst>
          </p:cNvPr>
          <p:cNvSpPr txBox="1"/>
          <p:nvPr/>
        </p:nvSpPr>
        <p:spPr>
          <a:xfrm>
            <a:off x="853812" y="5605193"/>
            <a:ext cx="2221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Nb de protons +Nb de neutrons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43F3920-8409-483F-BD76-A61CB4D90E71}"/>
              </a:ext>
            </a:extLst>
          </p:cNvPr>
          <p:cNvSpPr txBox="1"/>
          <p:nvPr/>
        </p:nvSpPr>
        <p:spPr>
          <a:xfrm>
            <a:off x="990192" y="4884076"/>
            <a:ext cx="1258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James Chadwick</a:t>
            </a:r>
          </a:p>
          <a:p>
            <a:r>
              <a:rPr lang="fr-FR" sz="1000" dirty="0"/>
              <a:t>(1891-1974)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3595AB2-05BE-41B7-A4E9-9D2C210F1660}"/>
              </a:ext>
            </a:extLst>
          </p:cNvPr>
          <p:cNvSpPr txBox="1"/>
          <p:nvPr/>
        </p:nvSpPr>
        <p:spPr>
          <a:xfrm>
            <a:off x="6978085" y="5737211"/>
            <a:ext cx="138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Ernest Rutherford</a:t>
            </a:r>
          </a:p>
          <a:p>
            <a:r>
              <a:rPr lang="fr-FR" sz="1200" dirty="0"/>
              <a:t>(1871-1937)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93FC876-2614-4C82-B4D7-26C2EF77B5CF}"/>
              </a:ext>
            </a:extLst>
          </p:cNvPr>
          <p:cNvSpPr txBox="1"/>
          <p:nvPr/>
        </p:nvSpPr>
        <p:spPr>
          <a:xfrm>
            <a:off x="7963680" y="3761269"/>
            <a:ext cx="125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Joseph Thomson</a:t>
            </a:r>
          </a:p>
          <a:p>
            <a:r>
              <a:rPr lang="fr-FR" sz="1200" dirty="0"/>
              <a:t>(1856-1940)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DBBA7C2-830A-4937-B598-E099012EADE6}"/>
              </a:ext>
            </a:extLst>
          </p:cNvPr>
          <p:cNvSpPr txBox="1"/>
          <p:nvPr/>
        </p:nvSpPr>
        <p:spPr>
          <a:xfrm>
            <a:off x="4916853" y="1494491"/>
            <a:ext cx="167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Jean Perrin (1870-1942)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2F00122-6673-40DB-AB35-C9998FF73E18}"/>
              </a:ext>
            </a:extLst>
          </p:cNvPr>
          <p:cNvSpPr txBox="1"/>
          <p:nvPr/>
        </p:nvSpPr>
        <p:spPr>
          <a:xfrm>
            <a:off x="8928645" y="1654157"/>
            <a:ext cx="152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Nuages électroniques</a:t>
            </a:r>
          </a:p>
        </p:txBody>
      </p:sp>
      <p:pic>
        <p:nvPicPr>
          <p:cNvPr id="1044" name="Picture 1043">
            <a:extLst>
              <a:ext uri="{FF2B5EF4-FFF2-40B4-BE49-F238E27FC236}">
                <a16:creationId xmlns:a16="http://schemas.microsoft.com/office/drawing/2014/main" id="{18934D24-4E8C-45B9-B936-7EDFC64A7C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16416" y="6382233"/>
            <a:ext cx="850336" cy="798973"/>
          </a:xfrm>
          <a:prstGeom prst="rect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E2AAC3C3-7A60-4146-BC97-2B48A0642E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4468" y="6556430"/>
            <a:ext cx="789118" cy="634031"/>
          </a:xfrm>
          <a:prstGeom prst="rect">
            <a:avLst/>
          </a:prstGeom>
        </p:spPr>
      </p:pic>
      <p:sp>
        <p:nvSpPr>
          <p:cNvPr id="1048" name="Cloud 1047">
            <a:extLst>
              <a:ext uri="{FF2B5EF4-FFF2-40B4-BE49-F238E27FC236}">
                <a16:creationId xmlns:a16="http://schemas.microsoft.com/office/drawing/2014/main" id="{F498FD30-060C-45C3-9A49-3BC1C5646F24}"/>
              </a:ext>
            </a:extLst>
          </p:cNvPr>
          <p:cNvSpPr/>
          <p:nvPr/>
        </p:nvSpPr>
        <p:spPr>
          <a:xfrm>
            <a:off x="4916107" y="3718373"/>
            <a:ext cx="1484294" cy="115321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Electrons</a:t>
            </a:r>
          </a:p>
          <a:p>
            <a:r>
              <a:rPr lang="fr-FR" sz="1300" dirty="0">
                <a:solidFill>
                  <a:schemeClr val="tx1"/>
                </a:solidFill>
              </a:rPr>
              <a:t>Charge:</a:t>
            </a:r>
          </a:p>
          <a:p>
            <a:pPr algn="r"/>
            <a:r>
              <a:rPr lang="fr-FR" sz="1300" dirty="0">
                <a:solidFill>
                  <a:schemeClr val="tx1"/>
                </a:solidFill>
              </a:rPr>
              <a:t>négative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3945FEB6-ECB7-4929-9FC8-C376E6CD3F79}"/>
              </a:ext>
            </a:extLst>
          </p:cNvPr>
          <p:cNvCxnSpPr>
            <a:cxnSpLocks/>
            <a:endCxn id="103" idx="2"/>
          </p:cNvCxnSpPr>
          <p:nvPr/>
        </p:nvCxnSpPr>
        <p:spPr>
          <a:xfrm rot="10800000">
            <a:off x="2477001" y="4535621"/>
            <a:ext cx="2687233" cy="432533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0CB59D1D-79FB-4994-A68C-24FACE0A902B}"/>
              </a:ext>
            </a:extLst>
          </p:cNvPr>
          <p:cNvCxnSpPr>
            <a:cxnSpLocks/>
            <a:stCxn id="1038" idx="0"/>
          </p:cNvCxnSpPr>
          <p:nvPr/>
        </p:nvCxnSpPr>
        <p:spPr>
          <a:xfrm rot="16200000" flipH="1">
            <a:off x="1306126" y="3161125"/>
            <a:ext cx="466955" cy="1059494"/>
          </a:xfrm>
          <a:prstGeom prst="curvedConnector4">
            <a:avLst>
              <a:gd name="adj1" fmla="val -48955"/>
              <a:gd name="adj2" fmla="val 7755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37">
            <a:extLst>
              <a:ext uri="{FF2B5EF4-FFF2-40B4-BE49-F238E27FC236}">
                <a16:creationId xmlns:a16="http://schemas.microsoft.com/office/drawing/2014/main" id="{7287944F-2589-43E6-8F0F-4BDFA5A3B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55397"/>
              </p:ext>
            </p:extLst>
          </p:nvPr>
        </p:nvGraphicFramePr>
        <p:xfrm>
          <a:off x="4151976" y="6075862"/>
          <a:ext cx="232402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908">
                  <a:extLst>
                    <a:ext uri="{9D8B030D-6E8A-4147-A177-3AD203B41FA5}">
                      <a16:colId xmlns:a16="http://schemas.microsoft.com/office/drawing/2014/main" val="2624769881"/>
                    </a:ext>
                  </a:extLst>
                </a:gridCol>
                <a:gridCol w="293372">
                  <a:extLst>
                    <a:ext uri="{9D8B030D-6E8A-4147-A177-3AD203B41FA5}">
                      <a16:colId xmlns:a16="http://schemas.microsoft.com/office/drawing/2014/main" val="1879225345"/>
                    </a:ext>
                  </a:extLst>
                </a:gridCol>
                <a:gridCol w="293372">
                  <a:extLst>
                    <a:ext uri="{9D8B030D-6E8A-4147-A177-3AD203B41FA5}">
                      <a16:colId xmlns:a16="http://schemas.microsoft.com/office/drawing/2014/main" val="2695559462"/>
                    </a:ext>
                  </a:extLst>
                </a:gridCol>
                <a:gridCol w="293372">
                  <a:extLst>
                    <a:ext uri="{9D8B030D-6E8A-4147-A177-3AD203B41FA5}">
                      <a16:colId xmlns:a16="http://schemas.microsoft.com/office/drawing/2014/main" val="1569787101"/>
                    </a:ext>
                  </a:extLst>
                </a:gridCol>
              </a:tblGrid>
              <a:tr h="232911">
                <a:tc>
                  <a:txBody>
                    <a:bodyPr/>
                    <a:lstStyle/>
                    <a:p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Nb de proton(s)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770955"/>
                  </a:ext>
                </a:extLst>
              </a:tr>
              <a:tr h="232911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Nb de neutron(s)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486764"/>
                  </a:ext>
                </a:extLst>
              </a:tr>
              <a:tr h="232911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Nb d’électron(s)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46383"/>
                  </a:ext>
                </a:extLst>
              </a:tr>
            </a:tbl>
          </a:graphicData>
        </a:graphic>
      </p:graphicFrame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FE6C0C9D-34B8-4F77-9006-925CD3FB4AE6}"/>
              </a:ext>
            </a:extLst>
          </p:cNvPr>
          <p:cNvSpPr/>
          <p:nvPr/>
        </p:nvSpPr>
        <p:spPr>
          <a:xfrm>
            <a:off x="3282868" y="6920393"/>
            <a:ext cx="2738205" cy="361664"/>
          </a:xfrm>
          <a:custGeom>
            <a:avLst/>
            <a:gdLst>
              <a:gd name="connsiteX0" fmla="*/ 0 w 2738205"/>
              <a:gd name="connsiteY0" fmla="*/ 240631 h 578294"/>
              <a:gd name="connsiteX1" fmla="*/ 86627 w 2738205"/>
              <a:gd name="connsiteY1" fmla="*/ 317633 h 578294"/>
              <a:gd name="connsiteX2" fmla="*/ 182880 w 2738205"/>
              <a:gd name="connsiteY2" fmla="*/ 365760 h 578294"/>
              <a:gd name="connsiteX3" fmla="*/ 721895 w 2738205"/>
              <a:gd name="connsiteY3" fmla="*/ 529389 h 578294"/>
              <a:gd name="connsiteX4" fmla="*/ 1357162 w 2738205"/>
              <a:gd name="connsiteY4" fmla="*/ 577515 h 578294"/>
              <a:gd name="connsiteX5" fmla="*/ 1982804 w 2738205"/>
              <a:gd name="connsiteY5" fmla="*/ 500513 h 578294"/>
              <a:gd name="connsiteX6" fmla="*/ 2454442 w 2738205"/>
              <a:gd name="connsiteY6" fmla="*/ 423511 h 578294"/>
              <a:gd name="connsiteX7" fmla="*/ 2685448 w 2738205"/>
              <a:gd name="connsiteY7" fmla="*/ 269507 h 578294"/>
              <a:gd name="connsiteX8" fmla="*/ 2733575 w 2738205"/>
              <a:gd name="connsiteY8" fmla="*/ 105878 h 578294"/>
              <a:gd name="connsiteX9" fmla="*/ 2733575 w 2738205"/>
              <a:gd name="connsiteY9" fmla="*/ 0 h 5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8205" h="578294">
                <a:moveTo>
                  <a:pt x="0" y="240631"/>
                </a:moveTo>
                <a:cubicBezTo>
                  <a:pt x="28073" y="268704"/>
                  <a:pt x="56147" y="296778"/>
                  <a:pt x="86627" y="317633"/>
                </a:cubicBezTo>
                <a:cubicBezTo>
                  <a:pt x="117107" y="338488"/>
                  <a:pt x="77002" y="330467"/>
                  <a:pt x="182880" y="365760"/>
                </a:cubicBezTo>
                <a:cubicBezTo>
                  <a:pt x="288758" y="401053"/>
                  <a:pt x="526181" y="494097"/>
                  <a:pt x="721895" y="529389"/>
                </a:cubicBezTo>
                <a:cubicBezTo>
                  <a:pt x="917609" y="564681"/>
                  <a:pt x="1147011" y="582328"/>
                  <a:pt x="1357162" y="577515"/>
                </a:cubicBezTo>
                <a:cubicBezTo>
                  <a:pt x="1567313" y="572702"/>
                  <a:pt x="1799924" y="526180"/>
                  <a:pt x="1982804" y="500513"/>
                </a:cubicBezTo>
                <a:cubicBezTo>
                  <a:pt x="2165684" y="474846"/>
                  <a:pt x="2337335" y="462012"/>
                  <a:pt x="2454442" y="423511"/>
                </a:cubicBezTo>
                <a:cubicBezTo>
                  <a:pt x="2571549" y="385010"/>
                  <a:pt x="2638926" y="322446"/>
                  <a:pt x="2685448" y="269507"/>
                </a:cubicBezTo>
                <a:cubicBezTo>
                  <a:pt x="2731970" y="216568"/>
                  <a:pt x="2725554" y="150796"/>
                  <a:pt x="2733575" y="105878"/>
                </a:cubicBezTo>
                <a:cubicBezTo>
                  <a:pt x="2741596" y="60960"/>
                  <a:pt x="2737585" y="30480"/>
                  <a:pt x="2733575" y="0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9E0003A3-1A97-4DE5-A609-99463201480C}"/>
              </a:ext>
            </a:extLst>
          </p:cNvPr>
          <p:cNvSpPr/>
          <p:nvPr/>
        </p:nvSpPr>
        <p:spPr>
          <a:xfrm>
            <a:off x="6360160" y="6930189"/>
            <a:ext cx="1388177" cy="380913"/>
          </a:xfrm>
          <a:custGeom>
            <a:avLst/>
            <a:gdLst>
              <a:gd name="connsiteX0" fmla="*/ 1388177 w 1388177"/>
              <a:gd name="connsiteY0" fmla="*/ 259883 h 453258"/>
              <a:gd name="connsiteX1" fmla="*/ 1214922 w 1388177"/>
              <a:gd name="connsiteY1" fmla="*/ 404262 h 453258"/>
              <a:gd name="connsiteX2" fmla="*/ 829912 w 1388177"/>
              <a:gd name="connsiteY2" fmla="*/ 452388 h 453258"/>
              <a:gd name="connsiteX3" fmla="*/ 262021 w 1388177"/>
              <a:gd name="connsiteY3" fmla="*/ 423512 h 453258"/>
              <a:gd name="connsiteX4" fmla="*/ 31015 w 1388177"/>
              <a:gd name="connsiteY4" fmla="*/ 288758 h 453258"/>
              <a:gd name="connsiteX5" fmla="*/ 2139 w 1388177"/>
              <a:gd name="connsiteY5" fmla="*/ 154005 h 453258"/>
              <a:gd name="connsiteX6" fmla="*/ 2139 w 1388177"/>
              <a:gd name="connsiteY6" fmla="*/ 57752 h 453258"/>
              <a:gd name="connsiteX7" fmla="*/ 2139 w 1388177"/>
              <a:gd name="connsiteY7" fmla="*/ 0 h 45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8177" h="453258">
                <a:moveTo>
                  <a:pt x="1388177" y="259883"/>
                </a:moveTo>
                <a:cubicBezTo>
                  <a:pt x="1348071" y="316030"/>
                  <a:pt x="1307966" y="372178"/>
                  <a:pt x="1214922" y="404262"/>
                </a:cubicBezTo>
                <a:cubicBezTo>
                  <a:pt x="1121878" y="436346"/>
                  <a:pt x="988729" y="449180"/>
                  <a:pt x="829912" y="452388"/>
                </a:cubicBezTo>
                <a:cubicBezTo>
                  <a:pt x="671095" y="455596"/>
                  <a:pt x="395170" y="450784"/>
                  <a:pt x="262021" y="423512"/>
                </a:cubicBezTo>
                <a:cubicBezTo>
                  <a:pt x="128872" y="396240"/>
                  <a:pt x="74329" y="333676"/>
                  <a:pt x="31015" y="288758"/>
                </a:cubicBezTo>
                <a:cubicBezTo>
                  <a:pt x="-12299" y="243840"/>
                  <a:pt x="6952" y="192506"/>
                  <a:pt x="2139" y="154005"/>
                </a:cubicBezTo>
                <a:cubicBezTo>
                  <a:pt x="-2674" y="115504"/>
                  <a:pt x="2139" y="57752"/>
                  <a:pt x="2139" y="57752"/>
                </a:cubicBezTo>
                <a:lnTo>
                  <a:pt x="2139" y="0"/>
                </a:ln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A6250F4-878B-4B46-960C-4346A4C81C1D}"/>
              </a:ext>
            </a:extLst>
          </p:cNvPr>
          <p:cNvSpPr txBox="1"/>
          <p:nvPr/>
        </p:nvSpPr>
        <p:spPr>
          <a:xfrm>
            <a:off x="8782781" y="4235094"/>
            <a:ext cx="20197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Modèle Plum-Pudding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59D6A12-A8D4-4982-9E14-C30DEBBFE8A2}"/>
              </a:ext>
            </a:extLst>
          </p:cNvPr>
          <p:cNvSpPr txBox="1"/>
          <p:nvPr/>
        </p:nvSpPr>
        <p:spPr>
          <a:xfrm>
            <a:off x="8093745" y="6210343"/>
            <a:ext cx="2324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Modèle de Rutherford</a:t>
            </a: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8AB09BCC-3F62-4624-BDA7-87A23060663C}"/>
              </a:ext>
            </a:extLst>
          </p:cNvPr>
          <p:cNvSpPr/>
          <p:nvPr/>
        </p:nvSpPr>
        <p:spPr>
          <a:xfrm>
            <a:off x="3397718" y="5432185"/>
            <a:ext cx="2348564" cy="622106"/>
          </a:xfrm>
          <a:custGeom>
            <a:avLst/>
            <a:gdLst>
              <a:gd name="connsiteX0" fmla="*/ 0 w 2348564"/>
              <a:gd name="connsiteY0" fmla="*/ 73466 h 622106"/>
              <a:gd name="connsiteX1" fmla="*/ 490888 w 2348564"/>
              <a:gd name="connsiteY1" fmla="*/ 34964 h 622106"/>
              <a:gd name="connsiteX2" fmla="*/ 1078029 w 2348564"/>
              <a:gd name="connsiteY2" fmla="*/ 6089 h 622106"/>
              <a:gd name="connsiteX3" fmla="*/ 2030930 w 2348564"/>
              <a:gd name="connsiteY3" fmla="*/ 160093 h 622106"/>
              <a:gd name="connsiteX4" fmla="*/ 2290813 w 2348564"/>
              <a:gd name="connsiteY4" fmla="*/ 333348 h 622106"/>
              <a:gd name="connsiteX5" fmla="*/ 2348564 w 2348564"/>
              <a:gd name="connsiteY5" fmla="*/ 622106 h 62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8564" h="622106">
                <a:moveTo>
                  <a:pt x="0" y="73466"/>
                </a:moveTo>
                <a:lnTo>
                  <a:pt x="490888" y="34964"/>
                </a:lnTo>
                <a:cubicBezTo>
                  <a:pt x="670559" y="23735"/>
                  <a:pt x="821355" y="-14766"/>
                  <a:pt x="1078029" y="6089"/>
                </a:cubicBezTo>
                <a:cubicBezTo>
                  <a:pt x="1334703" y="26944"/>
                  <a:pt x="1828799" y="105550"/>
                  <a:pt x="2030930" y="160093"/>
                </a:cubicBezTo>
                <a:cubicBezTo>
                  <a:pt x="2233061" y="214636"/>
                  <a:pt x="2237874" y="256346"/>
                  <a:pt x="2290813" y="333348"/>
                </a:cubicBezTo>
                <a:cubicBezTo>
                  <a:pt x="2343752" y="410350"/>
                  <a:pt x="2346158" y="516228"/>
                  <a:pt x="2348564" y="622106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F137F9A-96FE-41D4-B9FA-AFDF53EBA1B9}"/>
              </a:ext>
            </a:extLst>
          </p:cNvPr>
          <p:cNvSpPr txBox="1"/>
          <p:nvPr/>
        </p:nvSpPr>
        <p:spPr>
          <a:xfrm>
            <a:off x="7730609" y="7085095"/>
            <a:ext cx="1962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Atome d’hélium 4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5D6CA666-A671-4A3D-9964-AEC1F8FF6B0A}"/>
              </a:ext>
            </a:extLst>
          </p:cNvPr>
          <p:cNvSpPr/>
          <p:nvPr/>
        </p:nvSpPr>
        <p:spPr>
          <a:xfrm rot="15264010">
            <a:off x="2377191" y="3239193"/>
            <a:ext cx="914400" cy="914400"/>
          </a:xfrm>
          <a:prstGeom prst="arc">
            <a:avLst>
              <a:gd name="adj1" fmla="val 15844048"/>
              <a:gd name="adj2" fmla="val 18199201"/>
            </a:avLst>
          </a:prstGeom>
          <a:ln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A190B3-743C-44A4-9A99-84427D9AD23F}"/>
              </a:ext>
            </a:extLst>
          </p:cNvPr>
          <p:cNvSpPr txBox="1"/>
          <p:nvPr/>
        </p:nvSpPr>
        <p:spPr>
          <a:xfrm>
            <a:off x="2319221" y="3405200"/>
            <a:ext cx="1043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Charge neutre</a:t>
            </a: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DD1A7FBC-7077-463E-B895-735EC90DA3E1}"/>
              </a:ext>
            </a:extLst>
          </p:cNvPr>
          <p:cNvSpPr/>
          <p:nvPr/>
        </p:nvSpPr>
        <p:spPr>
          <a:xfrm rot="5400000">
            <a:off x="1355019" y="4029637"/>
            <a:ext cx="914400" cy="914400"/>
          </a:xfrm>
          <a:prstGeom prst="arc">
            <a:avLst>
              <a:gd name="adj1" fmla="val 16200000"/>
              <a:gd name="adj2" fmla="val 18199201"/>
            </a:avLst>
          </a:prstGeom>
          <a:ln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307B12-3D10-4CB2-9FFF-FF52635ABFA9}"/>
              </a:ext>
            </a:extLst>
          </p:cNvPr>
          <p:cNvSpPr txBox="1"/>
          <p:nvPr/>
        </p:nvSpPr>
        <p:spPr>
          <a:xfrm>
            <a:off x="1739186" y="4703880"/>
            <a:ext cx="1043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Charge positive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0AC22-388B-4495-902A-788840FB953D}"/>
              </a:ext>
            </a:extLst>
          </p:cNvPr>
          <p:cNvSpPr txBox="1"/>
          <p:nvPr/>
        </p:nvSpPr>
        <p:spPr>
          <a:xfrm>
            <a:off x="2459836" y="2663113"/>
            <a:ext cx="20321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Inventent le concept philosophique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F0B729-1077-457E-8D82-FBFE184B8EFE}"/>
              </a:ext>
            </a:extLst>
          </p:cNvPr>
          <p:cNvSpPr txBox="1"/>
          <p:nvPr/>
        </p:nvSpPr>
        <p:spPr>
          <a:xfrm rot="3892826">
            <a:off x="3979721" y="1644885"/>
            <a:ext cx="1317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Donne      13 preuves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/>
              <a:t> différentes de l’existence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CEAE6C-19A2-4048-BC4E-50F68ED02837}"/>
              </a:ext>
            </a:extLst>
          </p:cNvPr>
          <p:cNvSpPr txBox="1"/>
          <p:nvPr/>
        </p:nvSpPr>
        <p:spPr>
          <a:xfrm>
            <a:off x="7401901" y="1762387"/>
            <a:ext cx="167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Erwin Schrödinger (1887-1961)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55D829-6B04-4455-99FA-0FD5F00AD8A3}"/>
              </a:ext>
            </a:extLst>
          </p:cNvPr>
          <p:cNvSpPr txBox="1"/>
          <p:nvPr/>
        </p:nvSpPr>
        <p:spPr>
          <a:xfrm>
            <a:off x="8882121" y="6002756"/>
            <a:ext cx="674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10</a:t>
            </a:r>
            <a:r>
              <a:rPr lang="fr-FR" sz="1200" baseline="30000" dirty="0"/>
              <a:t>-10</a:t>
            </a:r>
            <a:r>
              <a:rPr lang="fr-FR" sz="1200" dirty="0"/>
              <a:t>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28F9F3-3B7B-4453-9AE4-62AFC9CD7EFE}"/>
              </a:ext>
            </a:extLst>
          </p:cNvPr>
          <p:cNvSpPr txBox="1"/>
          <p:nvPr/>
        </p:nvSpPr>
        <p:spPr>
          <a:xfrm>
            <a:off x="9899617" y="5123137"/>
            <a:ext cx="674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10</a:t>
            </a:r>
            <a:r>
              <a:rPr lang="fr-FR" sz="1200" baseline="30000" dirty="0"/>
              <a:t>-15</a:t>
            </a:r>
            <a:r>
              <a:rPr lang="fr-FR" sz="1200" dirty="0"/>
              <a:t>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69E61B-4C1F-40E3-BA66-F63348FDE992}"/>
              </a:ext>
            </a:extLst>
          </p:cNvPr>
          <p:cNvSpPr txBox="1"/>
          <p:nvPr/>
        </p:nvSpPr>
        <p:spPr>
          <a:xfrm>
            <a:off x="2136425" y="7085095"/>
            <a:ext cx="154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Atome d’hydrogène </a:t>
            </a:r>
          </a:p>
          <a:p>
            <a:pPr algn="ctr"/>
            <a:r>
              <a:rPr lang="fr-FR" sz="1200" dirty="0"/>
              <a:t>tritium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D89720B-C36D-429F-9857-39A6D9715DF7}"/>
              </a:ext>
            </a:extLst>
          </p:cNvPr>
          <p:cNvSpPr txBox="1"/>
          <p:nvPr/>
        </p:nvSpPr>
        <p:spPr>
          <a:xfrm>
            <a:off x="2688637" y="6008394"/>
            <a:ext cx="149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Atome d’hydrogène deutérium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53361-4189-41B0-BB30-9E5971D641E8}"/>
              </a:ext>
            </a:extLst>
          </p:cNvPr>
          <p:cNvSpPr txBox="1"/>
          <p:nvPr/>
        </p:nvSpPr>
        <p:spPr>
          <a:xfrm>
            <a:off x="1619756" y="719667"/>
            <a:ext cx="830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professeur de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A254C9-51C8-4E66-90F9-B838E4DE2857}"/>
              </a:ext>
            </a:extLst>
          </p:cNvPr>
          <p:cNvSpPr txBox="1"/>
          <p:nvPr/>
        </p:nvSpPr>
        <p:spPr>
          <a:xfrm>
            <a:off x="1286933" y="6113118"/>
            <a:ext cx="1281086" cy="26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Nb de protons </a:t>
            </a:r>
          </a:p>
        </p:txBody>
      </p:sp>
      <p:pic>
        <p:nvPicPr>
          <p:cNvPr id="2050" name="Picture 2" descr="Le 8 juin 1956: la bombe H anglaise explosera dans le Pacifique | 24 heures">
            <a:extLst>
              <a:ext uri="{FF2B5EF4-FFF2-40B4-BE49-F238E27FC236}">
                <a16:creationId xmlns:a16="http://schemas.microsoft.com/office/drawing/2014/main" id="{6BAB0888-9263-4E3C-916A-5961763B7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33"/>
          <a:stretch/>
        </p:blipFill>
        <p:spPr bwMode="auto">
          <a:xfrm>
            <a:off x="127212" y="6171619"/>
            <a:ext cx="1203195" cy="116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230D193-DFBD-4FBF-B326-DDC5D8A91129}"/>
              </a:ext>
            </a:extLst>
          </p:cNvPr>
          <p:cNvCxnSpPr>
            <a:cxnSpLocks/>
            <a:stCxn id="1038" idx="2"/>
            <a:endCxn id="2050" idx="0"/>
          </p:cNvCxnSpPr>
          <p:nvPr/>
        </p:nvCxnSpPr>
        <p:spPr>
          <a:xfrm rot="5400000">
            <a:off x="242022" y="5403783"/>
            <a:ext cx="1254625" cy="281047"/>
          </a:xfrm>
          <a:prstGeom prst="curvedConnector3">
            <a:avLst>
              <a:gd name="adj1" fmla="val 4662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6DCC9E1-8CF1-4822-8E3C-34813C9B8391}"/>
              </a:ext>
            </a:extLst>
          </p:cNvPr>
          <p:cNvSpPr txBox="1"/>
          <p:nvPr/>
        </p:nvSpPr>
        <p:spPr>
          <a:xfrm rot="17756219">
            <a:off x="5843052" y="2146911"/>
            <a:ext cx="1237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Améliore le modèle avec le nuage électronique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B45C275-16EE-4115-9950-AEBEA84387A3}"/>
              </a:ext>
            </a:extLst>
          </p:cNvPr>
          <p:cNvSpPr txBox="1"/>
          <p:nvPr/>
        </p:nvSpPr>
        <p:spPr>
          <a:xfrm rot="18614128">
            <a:off x="6618451" y="3393271"/>
            <a:ext cx="123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Découvre en 1897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EE9B54-0996-4A22-86F0-A7BF556C0E54}"/>
              </a:ext>
            </a:extLst>
          </p:cNvPr>
          <p:cNvSpPr txBox="1"/>
          <p:nvPr/>
        </p:nvSpPr>
        <p:spPr>
          <a:xfrm rot="1176691">
            <a:off x="3972459" y="4601988"/>
            <a:ext cx="123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Découvre en 1911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F692F7-DCAA-40EA-BFCF-68EDBF4D0DF6}"/>
              </a:ext>
            </a:extLst>
          </p:cNvPr>
          <p:cNvSpPr txBox="1"/>
          <p:nvPr/>
        </p:nvSpPr>
        <p:spPr>
          <a:xfrm rot="346394">
            <a:off x="3011005" y="4830571"/>
            <a:ext cx="123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Découvre en 1913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669360-BEFE-4218-AF12-10D60221F1D3}"/>
              </a:ext>
            </a:extLst>
          </p:cNvPr>
          <p:cNvSpPr txBox="1"/>
          <p:nvPr/>
        </p:nvSpPr>
        <p:spPr>
          <a:xfrm rot="17625145">
            <a:off x="53099" y="5363722"/>
            <a:ext cx="123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Participe à l’invention 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7C14E2-D0A3-46BC-A030-78B471B6F18F}"/>
              </a:ext>
            </a:extLst>
          </p:cNvPr>
          <p:cNvSpPr txBox="1"/>
          <p:nvPr/>
        </p:nvSpPr>
        <p:spPr>
          <a:xfrm>
            <a:off x="791058" y="3024998"/>
            <a:ext cx="123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Découvre en 1932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14365E6-ACCE-4D89-BE7C-A99F3EC8F611}"/>
              </a:ext>
            </a:extLst>
          </p:cNvPr>
          <p:cNvCxnSpPr>
            <a:stCxn id="1030" idx="3"/>
            <a:endCxn id="118" idx="1"/>
          </p:cNvCxnSpPr>
          <p:nvPr/>
        </p:nvCxnSpPr>
        <p:spPr>
          <a:xfrm flipV="1">
            <a:off x="8618645" y="1135992"/>
            <a:ext cx="451458" cy="15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3494C548-88B7-4DD7-9C5B-41173251CD3B}"/>
              </a:ext>
            </a:extLst>
          </p:cNvPr>
          <p:cNvCxnSpPr>
            <a:cxnSpLocks/>
            <a:stCxn id="1026" idx="3"/>
            <a:endCxn id="109" idx="1"/>
          </p:cNvCxnSpPr>
          <p:nvPr/>
        </p:nvCxnSpPr>
        <p:spPr>
          <a:xfrm>
            <a:off x="8821991" y="3196533"/>
            <a:ext cx="399745" cy="5072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D883752D-DA94-46A1-8DAA-3D3C44DEEA75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7925093" y="5127607"/>
            <a:ext cx="506838" cy="3045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1461</TotalTime>
  <Words>199</Words>
  <Application>Microsoft Office PowerPoint</Application>
  <PresentationFormat>Custom</PresentationFormat>
  <Paragraphs>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80</cp:revision>
  <cp:lastPrinted>2021-01-07T12:39:40Z</cp:lastPrinted>
  <dcterms:created xsi:type="dcterms:W3CDTF">2021-01-02T07:31:44Z</dcterms:created>
  <dcterms:modified xsi:type="dcterms:W3CDTF">2021-01-07T12:40:57Z</dcterms:modified>
</cp:coreProperties>
</file>