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75" r:id="rId12"/>
    <p:sldId id="265" r:id="rId13"/>
    <p:sldId id="266" r:id="rId14"/>
    <p:sldId id="267" r:id="rId15"/>
    <p:sldId id="268" r:id="rId16"/>
    <p:sldId id="269" r:id="rId17"/>
    <p:sldId id="270" r:id="rId18"/>
    <p:sldId id="271" r:id="rId19"/>
    <p:sldId id="272" r:id="rId20"/>
    <p:sldId id="273" r:id="rId21"/>
    <p:sldId id="274" r:id="rId22"/>
  </p:sldIdLst>
  <p:sldSz cx="18000663"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2C1F"/>
    <a:srgbClr val="A4A0A1"/>
    <a:srgbClr val="00E668"/>
    <a:srgbClr val="BA8A57"/>
    <a:srgbClr val="B52A1A"/>
    <a:srgbClr val="CDD2C6"/>
    <a:srgbClr val="C52D1E"/>
    <a:srgbClr val="C92E20"/>
    <a:srgbClr val="CE3122"/>
    <a:srgbClr val="CE2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50" autoAdjust="0"/>
    <p:restoredTop sz="94660"/>
  </p:normalViewPr>
  <p:slideViewPr>
    <p:cSldViewPr snapToGrid="0">
      <p:cViewPr>
        <p:scale>
          <a:sx n="75" d="100"/>
          <a:sy n="75" d="100"/>
        </p:scale>
        <p:origin x="-81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3F4A-3B29-4FD0-ABDC-1544C7410B66}" type="datetimeFigureOut">
              <a:rPr lang="fr-FR" smtClean="0"/>
              <a:t>07/01/2021</a:t>
            </a:fld>
            <a:endParaRPr lang="fr-FR"/>
          </a:p>
        </p:txBody>
      </p:sp>
      <p:sp>
        <p:nvSpPr>
          <p:cNvPr id="4" name="Slide Image Placeholder 3"/>
          <p:cNvSpPr>
            <a:spLocks noGrp="1" noRot="1" noChangeAspect="1"/>
          </p:cNvSpPr>
          <p:nvPr>
            <p:ph type="sldImg" idx="2"/>
          </p:nvPr>
        </p:nvSpPr>
        <p:spPr>
          <a:xfrm>
            <a:off x="-620713" y="1143000"/>
            <a:ext cx="8099426"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33A07-7FBA-4F54-BA70-C98515D25A44}" type="slidenum">
              <a:rPr lang="fr-FR" smtClean="0"/>
              <a:t>‹#›</a:t>
            </a:fld>
            <a:endParaRPr lang="fr-FR"/>
          </a:p>
        </p:txBody>
      </p:sp>
    </p:spTree>
    <p:extLst>
      <p:ext uri="{BB962C8B-B14F-4D97-AF65-F5344CB8AC3E}">
        <p14:creationId xmlns:p14="http://schemas.microsoft.com/office/powerpoint/2010/main" val="241193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0713" y="1143000"/>
            <a:ext cx="8099426"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3933A07-7FBA-4F54-BA70-C98515D25A44}" type="slidenum">
              <a:rPr lang="fr-FR" smtClean="0"/>
              <a:t>2</a:t>
            </a:fld>
            <a:endParaRPr lang="fr-FR"/>
          </a:p>
        </p:txBody>
      </p:sp>
    </p:spTree>
    <p:extLst>
      <p:ext uri="{BB962C8B-B14F-4D97-AF65-F5344CB8AC3E}">
        <p14:creationId xmlns:p14="http://schemas.microsoft.com/office/powerpoint/2010/main" val="394360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122363"/>
            <a:ext cx="13500497"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2250083" y="3602038"/>
            <a:ext cx="135004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F96CE6-4DA4-42FA-B3E9-AD93B54FF6F2}" type="datetimeFigureOut">
              <a:rPr lang="fr-FR" smtClean="0"/>
              <a:t>07/01/2021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276047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96CE6-4DA4-42FA-B3E9-AD93B54FF6F2}" type="datetimeFigureOut">
              <a:rPr lang="fr-FR" smtClean="0"/>
              <a:t>07/01/2021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75675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365125"/>
            <a:ext cx="388139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5" y="365125"/>
            <a:ext cx="1141917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96CE6-4DA4-42FA-B3E9-AD93B54FF6F2}" type="datetimeFigureOut">
              <a:rPr lang="fr-FR" smtClean="0"/>
              <a:t>07/01/2021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110875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96CE6-4DA4-42FA-B3E9-AD93B54FF6F2}" type="datetimeFigureOut">
              <a:rPr lang="fr-FR" smtClean="0"/>
              <a:t>07/01/2021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205135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0" y="1709739"/>
            <a:ext cx="15525572"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228170" y="4589464"/>
            <a:ext cx="155255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96CE6-4DA4-42FA-B3E9-AD93B54FF6F2}" type="datetimeFigureOut">
              <a:rPr lang="fr-FR" smtClean="0"/>
              <a:t>07/01/2021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370325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1825625"/>
            <a:ext cx="76502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1825625"/>
            <a:ext cx="76502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96CE6-4DA4-42FA-B3E9-AD93B54FF6F2}" type="datetimeFigureOut">
              <a:rPr lang="fr-FR" smtClean="0"/>
              <a:t>07/01/2021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371896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365126"/>
            <a:ext cx="1552557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1" y="1681163"/>
            <a:ext cx="761512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39891" y="2505075"/>
            <a:ext cx="761512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6" y="1681163"/>
            <a:ext cx="76526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112836" y="2505075"/>
            <a:ext cx="765262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F96CE6-4DA4-42FA-B3E9-AD93B54FF6F2}" type="datetimeFigureOut">
              <a:rPr lang="fr-FR" smtClean="0"/>
              <a:t>07/01/2021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327345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F96CE6-4DA4-42FA-B3E9-AD93B54FF6F2}" type="datetimeFigureOut">
              <a:rPr lang="fr-FR" smtClean="0"/>
              <a:t>07/01/2021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219398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96CE6-4DA4-42FA-B3E9-AD93B54FF6F2}" type="datetimeFigureOut">
              <a:rPr lang="fr-FR" smtClean="0"/>
              <a:t>07/01/2021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94782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457200"/>
            <a:ext cx="5805682"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652626" y="987426"/>
            <a:ext cx="911283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1" y="2057400"/>
            <a:ext cx="580568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F96CE6-4DA4-42FA-B3E9-AD93B54FF6F2}" type="datetimeFigureOut">
              <a:rPr lang="fr-FR" smtClean="0"/>
              <a:t>07/01/2021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116110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457200"/>
            <a:ext cx="5805682"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987426"/>
            <a:ext cx="9112836"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39891" y="2057400"/>
            <a:ext cx="580568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F96CE6-4DA4-42FA-B3E9-AD93B54FF6F2}" type="datetimeFigureOut">
              <a:rPr lang="fr-FR" smtClean="0"/>
              <a:t>07/01/2021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8BD92B-3AB5-4029-A9D4-1CD7003A1518}" type="slidenum">
              <a:rPr lang="fr-FR" smtClean="0"/>
              <a:t>‹#›</a:t>
            </a:fld>
            <a:endParaRPr lang="fr-FR"/>
          </a:p>
        </p:txBody>
      </p:sp>
    </p:spTree>
    <p:extLst>
      <p:ext uri="{BB962C8B-B14F-4D97-AF65-F5344CB8AC3E}">
        <p14:creationId xmlns:p14="http://schemas.microsoft.com/office/powerpoint/2010/main" val="74556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365126"/>
            <a:ext cx="1552557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1825625"/>
            <a:ext cx="155255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6356351"/>
            <a:ext cx="405014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96CE6-4DA4-42FA-B3E9-AD93B54FF6F2}" type="datetimeFigureOut">
              <a:rPr lang="fr-FR" smtClean="0"/>
              <a:t>07/01/2021</a:t>
            </a:fld>
            <a:endParaRPr lang="fr-FR"/>
          </a:p>
        </p:txBody>
      </p:sp>
      <p:sp>
        <p:nvSpPr>
          <p:cNvPr id="5" name="Footer Placeholder 4"/>
          <p:cNvSpPr>
            <a:spLocks noGrp="1"/>
          </p:cNvSpPr>
          <p:nvPr>
            <p:ph type="ftr" sz="quarter" idx="3"/>
          </p:nvPr>
        </p:nvSpPr>
        <p:spPr>
          <a:xfrm>
            <a:off x="5962720" y="6356351"/>
            <a:ext cx="607522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2712968" y="6356351"/>
            <a:ext cx="405014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BD92B-3AB5-4029-A9D4-1CD7003A1518}" type="slidenum">
              <a:rPr lang="fr-FR" smtClean="0"/>
              <a:t>‹#›</a:t>
            </a:fld>
            <a:endParaRPr lang="fr-FR"/>
          </a:p>
        </p:txBody>
      </p:sp>
    </p:spTree>
    <p:extLst>
      <p:ext uri="{BB962C8B-B14F-4D97-AF65-F5344CB8AC3E}">
        <p14:creationId xmlns:p14="http://schemas.microsoft.com/office/powerpoint/2010/main" val="3479467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7337131-4EFC-4057-8E27-AFE688E0CCF9}"/>
              </a:ext>
            </a:extLst>
          </p:cNvPr>
          <p:cNvPicPr>
            <a:picLocks noChangeAspect="1"/>
          </p:cNvPicPr>
          <p:nvPr/>
        </p:nvPicPr>
        <p:blipFill>
          <a:blip r:embed="rId2">
            <a:alphaModFix/>
          </a:blip>
          <a:stretch>
            <a:fillRect/>
          </a:stretch>
        </p:blipFill>
        <p:spPr>
          <a:xfrm>
            <a:off x="4461103" y="660971"/>
            <a:ext cx="8724900" cy="3845766"/>
          </a:xfrm>
          <a:prstGeom prst="rect">
            <a:avLst/>
          </a:prstGeom>
        </p:spPr>
      </p:pic>
      <p:sp>
        <p:nvSpPr>
          <p:cNvPr id="8" name="Freeform: Shape 7">
            <a:extLst>
              <a:ext uri="{FF2B5EF4-FFF2-40B4-BE49-F238E27FC236}">
                <a16:creationId xmlns:a16="http://schemas.microsoft.com/office/drawing/2014/main" id="{1112DB37-CE15-4886-B235-0545BFE2E76F}"/>
              </a:ext>
            </a:extLst>
          </p:cNvPr>
          <p:cNvSpPr/>
          <p:nvPr/>
        </p:nvSpPr>
        <p:spPr>
          <a:xfrm>
            <a:off x="4275933" y="1905000"/>
            <a:ext cx="1634067" cy="1987550"/>
          </a:xfrm>
          <a:custGeom>
            <a:avLst/>
            <a:gdLst>
              <a:gd name="connsiteX0" fmla="*/ 1638300 w 1638300"/>
              <a:gd name="connsiteY0" fmla="*/ 495300 h 1987550"/>
              <a:gd name="connsiteX1" fmla="*/ 1638300 w 1638300"/>
              <a:gd name="connsiteY1" fmla="*/ 0 h 1987550"/>
              <a:gd name="connsiteX2" fmla="*/ 6350 w 1638300"/>
              <a:gd name="connsiteY2" fmla="*/ 12700 h 1987550"/>
              <a:gd name="connsiteX3" fmla="*/ 0 w 1638300"/>
              <a:gd name="connsiteY3" fmla="*/ 1987550 h 1987550"/>
              <a:gd name="connsiteX4" fmla="*/ 768350 w 1638300"/>
              <a:gd name="connsiteY4" fmla="*/ 1866900 h 198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987550">
                <a:moveTo>
                  <a:pt x="1638300" y="495300"/>
                </a:moveTo>
                <a:lnTo>
                  <a:pt x="1638300" y="0"/>
                </a:lnTo>
                <a:lnTo>
                  <a:pt x="6350" y="12700"/>
                </a:lnTo>
                <a:cubicBezTo>
                  <a:pt x="4233" y="670983"/>
                  <a:pt x="2117" y="1329267"/>
                  <a:pt x="0" y="1987550"/>
                </a:cubicBezTo>
                <a:lnTo>
                  <a:pt x="768350" y="1866900"/>
                </a:lnTo>
              </a:path>
            </a:pathLst>
          </a:custGeom>
          <a:noFill/>
          <a:ln w="22225">
            <a:solidFill>
              <a:srgbClr val="947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Plus Sign 9">
            <a:extLst>
              <a:ext uri="{FF2B5EF4-FFF2-40B4-BE49-F238E27FC236}">
                <a16:creationId xmlns:a16="http://schemas.microsoft.com/office/drawing/2014/main" id="{5B4BB08E-45C7-4FD5-ADA2-5B32B3B31C9C}"/>
              </a:ext>
            </a:extLst>
          </p:cNvPr>
          <p:cNvSpPr/>
          <p:nvPr/>
        </p:nvSpPr>
        <p:spPr>
          <a:xfrm>
            <a:off x="4216664" y="3206752"/>
            <a:ext cx="118532" cy="116417"/>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Minus Sign 10">
            <a:extLst>
              <a:ext uri="{FF2B5EF4-FFF2-40B4-BE49-F238E27FC236}">
                <a16:creationId xmlns:a16="http://schemas.microsoft.com/office/drawing/2014/main" id="{D0A495F7-7F19-45E4-A847-83C8C56A9854}"/>
              </a:ext>
            </a:extLst>
          </p:cNvPr>
          <p:cNvSpPr/>
          <p:nvPr/>
        </p:nvSpPr>
        <p:spPr>
          <a:xfrm>
            <a:off x="4231481" y="2254253"/>
            <a:ext cx="118532" cy="116417"/>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Straight Arrow Connector 12">
            <a:extLst>
              <a:ext uri="{FF2B5EF4-FFF2-40B4-BE49-F238E27FC236}">
                <a16:creationId xmlns:a16="http://schemas.microsoft.com/office/drawing/2014/main" id="{16064202-3B09-47F7-8DEC-E29D6E0F879F}"/>
              </a:ext>
            </a:extLst>
          </p:cNvPr>
          <p:cNvCxnSpPr>
            <a:endCxn id="9" idx="1"/>
          </p:cNvCxnSpPr>
          <p:nvPr/>
        </p:nvCxnSpPr>
        <p:spPr>
          <a:xfrm>
            <a:off x="3632465" y="2006603"/>
            <a:ext cx="283134" cy="42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346381-101F-4FB2-95F8-D8322AE70FBA}"/>
              </a:ext>
            </a:extLst>
          </p:cNvPr>
          <p:cNvSpPr txBox="1"/>
          <p:nvPr/>
        </p:nvSpPr>
        <p:spPr>
          <a:xfrm>
            <a:off x="3025480" y="1648741"/>
            <a:ext cx="1244600" cy="430887"/>
          </a:xfrm>
          <a:prstGeom prst="rect">
            <a:avLst/>
          </a:prstGeom>
          <a:noFill/>
        </p:spPr>
        <p:txBody>
          <a:bodyPr wrap="square" rtlCol="0">
            <a:spAutoFit/>
          </a:bodyPr>
          <a:lstStyle/>
          <a:p>
            <a:pPr algn="just"/>
            <a:r>
              <a:rPr lang="fr-FR" sz="1100" dirty="0"/>
              <a:t>Générateur de tension électrique</a:t>
            </a:r>
          </a:p>
        </p:txBody>
      </p:sp>
      <p:cxnSp>
        <p:nvCxnSpPr>
          <p:cNvPr id="16" name="Straight Arrow Connector 15">
            <a:extLst>
              <a:ext uri="{FF2B5EF4-FFF2-40B4-BE49-F238E27FC236}">
                <a16:creationId xmlns:a16="http://schemas.microsoft.com/office/drawing/2014/main" id="{D946690F-CE6B-4F37-95B7-DF9521DA0099}"/>
              </a:ext>
            </a:extLst>
          </p:cNvPr>
          <p:cNvCxnSpPr/>
          <p:nvPr/>
        </p:nvCxnSpPr>
        <p:spPr>
          <a:xfrm flipV="1">
            <a:off x="5181864" y="3691467"/>
            <a:ext cx="347134" cy="939800"/>
          </a:xfrm>
          <a:prstGeom prst="straightConnector1">
            <a:avLst/>
          </a:prstGeom>
          <a:ln w="25400">
            <a:solidFill>
              <a:srgbClr val="CE2F2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B79EB1-ABDA-408E-A5D4-03A11999E7D8}"/>
              </a:ext>
            </a:extLst>
          </p:cNvPr>
          <p:cNvCxnSpPr>
            <a:cxnSpLocks/>
          </p:cNvCxnSpPr>
          <p:nvPr/>
        </p:nvCxnSpPr>
        <p:spPr>
          <a:xfrm flipH="1" flipV="1">
            <a:off x="6550824" y="3577452"/>
            <a:ext cx="510643" cy="998062"/>
          </a:xfrm>
          <a:prstGeom prst="straightConnector1">
            <a:avLst/>
          </a:prstGeom>
          <a:ln w="25400">
            <a:solidFill>
              <a:srgbClr val="CE2F2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B61401-24E4-4F3D-A973-C711DF6D8E06}"/>
              </a:ext>
            </a:extLst>
          </p:cNvPr>
          <p:cNvSpPr txBox="1"/>
          <p:nvPr/>
        </p:nvSpPr>
        <p:spPr>
          <a:xfrm>
            <a:off x="4644233" y="4575514"/>
            <a:ext cx="1075267" cy="369332"/>
          </a:xfrm>
          <a:prstGeom prst="rect">
            <a:avLst/>
          </a:prstGeom>
          <a:noFill/>
        </p:spPr>
        <p:txBody>
          <a:bodyPr wrap="square" rtlCol="0">
            <a:spAutoFit/>
          </a:bodyPr>
          <a:lstStyle/>
          <a:p>
            <a:r>
              <a:rPr lang="fr-FR" dirty="0"/>
              <a:t>Cathode</a:t>
            </a:r>
          </a:p>
        </p:txBody>
      </p:sp>
      <p:sp>
        <p:nvSpPr>
          <p:cNvPr id="20" name="TextBox 19">
            <a:extLst>
              <a:ext uri="{FF2B5EF4-FFF2-40B4-BE49-F238E27FC236}">
                <a16:creationId xmlns:a16="http://schemas.microsoft.com/office/drawing/2014/main" id="{5DA341EA-BD3E-4613-94CA-672BAF09AED3}"/>
              </a:ext>
            </a:extLst>
          </p:cNvPr>
          <p:cNvSpPr txBox="1"/>
          <p:nvPr/>
        </p:nvSpPr>
        <p:spPr>
          <a:xfrm>
            <a:off x="6716448" y="4470972"/>
            <a:ext cx="2154764" cy="569387"/>
          </a:xfrm>
          <a:prstGeom prst="rect">
            <a:avLst/>
          </a:prstGeom>
          <a:noFill/>
        </p:spPr>
        <p:txBody>
          <a:bodyPr wrap="square" rtlCol="0">
            <a:spAutoFit/>
          </a:bodyPr>
          <a:lstStyle/>
          <a:p>
            <a:r>
              <a:rPr lang="fr-FR" dirty="0"/>
              <a:t>Anode </a:t>
            </a:r>
            <a:r>
              <a:rPr lang="fr-FR" sz="1300" dirty="0"/>
              <a:t>percée d’un trou pour laisser passer le rayon</a:t>
            </a:r>
          </a:p>
        </p:txBody>
      </p:sp>
      <p:sp>
        <p:nvSpPr>
          <p:cNvPr id="26" name="Freeform: Shape 25">
            <a:extLst>
              <a:ext uri="{FF2B5EF4-FFF2-40B4-BE49-F238E27FC236}">
                <a16:creationId xmlns:a16="http://schemas.microsoft.com/office/drawing/2014/main" id="{84F41CCF-76BC-489F-A22E-220CE39D8DF5}"/>
              </a:ext>
            </a:extLst>
          </p:cNvPr>
          <p:cNvSpPr/>
          <p:nvPr/>
        </p:nvSpPr>
        <p:spPr>
          <a:xfrm>
            <a:off x="4733134" y="2400300"/>
            <a:ext cx="1159933" cy="157382"/>
          </a:xfrm>
          <a:custGeom>
            <a:avLst/>
            <a:gdLst>
              <a:gd name="connsiteX0" fmla="*/ 1168400 w 1168400"/>
              <a:gd name="connsiteY0" fmla="*/ 0 h 139700"/>
              <a:gd name="connsiteX1" fmla="*/ 0 w 1168400"/>
              <a:gd name="connsiteY1" fmla="*/ 139700 h 139700"/>
              <a:gd name="connsiteX2" fmla="*/ 0 w 1168400"/>
              <a:gd name="connsiteY2" fmla="*/ 139700 h 139700"/>
            </a:gdLst>
            <a:ahLst/>
            <a:cxnLst>
              <a:cxn ang="0">
                <a:pos x="connsiteX0" y="connsiteY0"/>
              </a:cxn>
              <a:cxn ang="0">
                <a:pos x="connsiteX1" y="connsiteY1"/>
              </a:cxn>
              <a:cxn ang="0">
                <a:pos x="connsiteX2" y="connsiteY2"/>
              </a:cxn>
            </a:cxnLst>
            <a:rect l="l" t="t" r="r" b="b"/>
            <a:pathLst>
              <a:path w="1168400" h="139700">
                <a:moveTo>
                  <a:pt x="1168400" y="0"/>
                </a:moveTo>
                <a:lnTo>
                  <a:pt x="0" y="139700"/>
                </a:lnTo>
                <a:lnTo>
                  <a:pt x="0" y="139700"/>
                </a:lnTo>
              </a:path>
            </a:pathLst>
          </a:custGeom>
          <a:noFill/>
          <a:ln w="76200">
            <a:solidFill>
              <a:srgbClr val="C1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Shape 26">
            <a:extLst>
              <a:ext uri="{FF2B5EF4-FFF2-40B4-BE49-F238E27FC236}">
                <a16:creationId xmlns:a16="http://schemas.microsoft.com/office/drawing/2014/main" id="{4F724584-20EC-4F28-8A4D-2B07694B5E85}"/>
              </a:ext>
            </a:extLst>
          </p:cNvPr>
          <p:cNvSpPr/>
          <p:nvPr/>
        </p:nvSpPr>
        <p:spPr>
          <a:xfrm rot="4724993" flipV="1">
            <a:off x="4386646" y="3430523"/>
            <a:ext cx="581554" cy="152602"/>
          </a:xfrm>
          <a:custGeom>
            <a:avLst/>
            <a:gdLst>
              <a:gd name="connsiteX0" fmla="*/ 1168400 w 1168400"/>
              <a:gd name="connsiteY0" fmla="*/ 0 h 139700"/>
              <a:gd name="connsiteX1" fmla="*/ 0 w 1168400"/>
              <a:gd name="connsiteY1" fmla="*/ 139700 h 139700"/>
              <a:gd name="connsiteX2" fmla="*/ 0 w 1168400"/>
              <a:gd name="connsiteY2" fmla="*/ 139700 h 139700"/>
            </a:gdLst>
            <a:ahLst/>
            <a:cxnLst>
              <a:cxn ang="0">
                <a:pos x="connsiteX0" y="connsiteY0"/>
              </a:cxn>
              <a:cxn ang="0">
                <a:pos x="connsiteX1" y="connsiteY1"/>
              </a:cxn>
              <a:cxn ang="0">
                <a:pos x="connsiteX2" y="connsiteY2"/>
              </a:cxn>
            </a:cxnLst>
            <a:rect l="l" t="t" r="r" b="b"/>
            <a:pathLst>
              <a:path w="1168400" h="139700">
                <a:moveTo>
                  <a:pt x="1168400" y="0"/>
                </a:moveTo>
                <a:lnTo>
                  <a:pt x="0" y="139700"/>
                </a:lnTo>
                <a:lnTo>
                  <a:pt x="0" y="139700"/>
                </a:lnTo>
              </a:path>
            </a:pathLst>
          </a:custGeom>
          <a:noFill/>
          <a:ln w="76200">
            <a:solidFill>
              <a:srgbClr val="C1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AABA8E4B-920A-4364-85FA-88432F0ED6E6}"/>
              </a:ext>
            </a:extLst>
          </p:cNvPr>
          <p:cNvSpPr/>
          <p:nvPr/>
        </p:nvSpPr>
        <p:spPr>
          <a:xfrm>
            <a:off x="4475920" y="2370670"/>
            <a:ext cx="529166" cy="1274233"/>
          </a:xfrm>
          <a:prstGeom prst="rect">
            <a:avLst/>
          </a:prstGeom>
          <a:solidFill>
            <a:srgbClr val="C1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a:extLst>
              <a:ext uri="{FF2B5EF4-FFF2-40B4-BE49-F238E27FC236}">
                <a16:creationId xmlns:a16="http://schemas.microsoft.com/office/drawing/2014/main" id="{FCE73E95-C008-485A-87CB-94B7BADC3ADB}"/>
              </a:ext>
            </a:extLst>
          </p:cNvPr>
          <p:cNvSpPr/>
          <p:nvPr/>
        </p:nvSpPr>
        <p:spPr>
          <a:xfrm>
            <a:off x="3766345" y="2273300"/>
            <a:ext cx="1019175"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dirty="0"/>
              <a:t>10 000 V</a:t>
            </a:r>
          </a:p>
        </p:txBody>
      </p:sp>
      <p:sp>
        <p:nvSpPr>
          <p:cNvPr id="29" name="Rectangle 28">
            <a:extLst>
              <a:ext uri="{FF2B5EF4-FFF2-40B4-BE49-F238E27FC236}">
                <a16:creationId xmlns:a16="http://schemas.microsoft.com/office/drawing/2014/main" id="{D061A4E6-DBFD-40E8-8EA6-2A379FFC9A3B}"/>
              </a:ext>
            </a:extLst>
          </p:cNvPr>
          <p:cNvSpPr/>
          <p:nvPr/>
        </p:nvSpPr>
        <p:spPr>
          <a:xfrm rot="5400000">
            <a:off x="12685114" y="4005848"/>
            <a:ext cx="529166" cy="472610"/>
          </a:xfrm>
          <a:prstGeom prst="rect">
            <a:avLst/>
          </a:prstGeom>
          <a:solidFill>
            <a:srgbClr val="9D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C19F145C-094B-4C9E-857B-B73304D40C9C}"/>
              </a:ext>
            </a:extLst>
          </p:cNvPr>
          <p:cNvSpPr/>
          <p:nvPr/>
        </p:nvSpPr>
        <p:spPr>
          <a:xfrm>
            <a:off x="8871212" y="4131736"/>
            <a:ext cx="102130" cy="237067"/>
          </a:xfrm>
          <a:prstGeom prst="rect">
            <a:avLst/>
          </a:prstGeom>
          <a:solidFill>
            <a:srgbClr val="C52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58AB05AF-FF09-4439-ABF3-E11BF37BA225}"/>
              </a:ext>
            </a:extLst>
          </p:cNvPr>
          <p:cNvSpPr/>
          <p:nvPr/>
        </p:nvSpPr>
        <p:spPr>
          <a:xfrm>
            <a:off x="9872400" y="4131736"/>
            <a:ext cx="156633" cy="237067"/>
          </a:xfrm>
          <a:prstGeom prst="rect">
            <a:avLst/>
          </a:prstGeom>
          <a:solidFill>
            <a:srgbClr val="CE31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Plus Sign 31">
            <a:extLst>
              <a:ext uri="{FF2B5EF4-FFF2-40B4-BE49-F238E27FC236}">
                <a16:creationId xmlns:a16="http://schemas.microsoft.com/office/drawing/2014/main" id="{5AA28EB5-59D6-4556-8FDD-67B51B0537B5}"/>
              </a:ext>
            </a:extLst>
          </p:cNvPr>
          <p:cNvSpPr/>
          <p:nvPr/>
        </p:nvSpPr>
        <p:spPr>
          <a:xfrm>
            <a:off x="4199492" y="3158069"/>
            <a:ext cx="164251" cy="182033"/>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Minus Sign 32">
            <a:extLst>
              <a:ext uri="{FF2B5EF4-FFF2-40B4-BE49-F238E27FC236}">
                <a16:creationId xmlns:a16="http://schemas.microsoft.com/office/drawing/2014/main" id="{7D2D411D-856B-411A-ADD4-AFEBC17FF3CD}"/>
              </a:ext>
            </a:extLst>
          </p:cNvPr>
          <p:cNvSpPr/>
          <p:nvPr/>
        </p:nvSpPr>
        <p:spPr>
          <a:xfrm>
            <a:off x="4216667" y="2310426"/>
            <a:ext cx="133349" cy="8987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7136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e modèle de Rutherford | Les modèles de l'atome et leurs évolutions">
            <a:extLst>
              <a:ext uri="{FF2B5EF4-FFF2-40B4-BE49-F238E27FC236}">
                <a16:creationId xmlns:a16="http://schemas.microsoft.com/office/drawing/2014/main" id="{1C8B5821-C048-4102-87B9-2BB3504705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56847" y="770563"/>
            <a:ext cx="3643487" cy="3767274"/>
          </a:xfrm>
          <a:prstGeom prst="rect">
            <a:avLst/>
          </a:prstGeom>
          <a:noFill/>
          <a:ln>
            <a:noFill/>
          </a:ln>
        </p:spPr>
      </p:pic>
      <p:cxnSp>
        <p:nvCxnSpPr>
          <p:cNvPr id="4" name="Straight Arrow Connector 3">
            <a:extLst>
              <a:ext uri="{FF2B5EF4-FFF2-40B4-BE49-F238E27FC236}">
                <a16:creationId xmlns:a16="http://schemas.microsoft.com/office/drawing/2014/main" id="{0CA9669E-5CD3-46B7-9E2C-D2FA1B50FD48}"/>
              </a:ext>
            </a:extLst>
          </p:cNvPr>
          <p:cNvCxnSpPr/>
          <p:nvPr/>
        </p:nvCxnSpPr>
        <p:spPr>
          <a:xfrm flipH="1">
            <a:off x="7507156" y="1777429"/>
            <a:ext cx="2095929" cy="76028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4D0A9D-CBED-468D-A57D-82FF4E799FF6}"/>
                  </a:ext>
                </a:extLst>
              </p:cNvPr>
              <p:cNvSpPr txBox="1"/>
              <p:nvPr/>
            </p:nvSpPr>
            <p:spPr>
              <a:xfrm>
                <a:off x="9603085" y="1345917"/>
                <a:ext cx="2150309" cy="1754326"/>
              </a:xfrm>
              <a:prstGeom prst="rect">
                <a:avLst/>
              </a:prstGeom>
              <a:noFill/>
            </p:spPr>
            <p:txBody>
              <a:bodyPr wrap="square" rtlCol="0">
                <a:spAutoFit/>
              </a:bodyPr>
              <a:lstStyle/>
              <a:p>
                <a:r>
                  <a:rPr lang="fr-FR" dirty="0"/>
                  <a:t>Noyau de diamètre </a:t>
                </a:r>
                <a14:m>
                  <m:oMath xmlns:m="http://schemas.openxmlformats.org/officeDocument/2006/math">
                    <m:r>
                      <a:rPr lang="fr-FR" b="0" i="1" smtClean="0">
                        <a:latin typeface="Cambria Math" panose="02040503050406030204" pitchFamily="18" charset="0"/>
                      </a:rPr>
                      <m:t>……..</m:t>
                    </m:r>
                    <m:r>
                      <a:rPr lang="fr-FR" i="1">
                        <a:latin typeface="Cambria Math" panose="02040503050406030204" pitchFamily="18" charset="0"/>
                      </a:rPr>
                      <m:t>𝑚</m:t>
                    </m:r>
                  </m:oMath>
                </a14:m>
                <a:r>
                  <a:rPr lang="fr-FR" dirty="0"/>
                  <a:t>. Il est très dense et concentre ………….% de la masse totale de l’atome</a:t>
                </a:r>
              </a:p>
            </p:txBody>
          </p:sp>
        </mc:Choice>
        <mc:Fallback>
          <p:sp>
            <p:nvSpPr>
              <p:cNvPr id="5" name="TextBox 4">
                <a:extLst>
                  <a:ext uri="{FF2B5EF4-FFF2-40B4-BE49-F238E27FC236}">
                    <a16:creationId xmlns:a16="http://schemas.microsoft.com/office/drawing/2014/main" id="{894D0A9D-CBED-468D-A57D-82FF4E799FF6}"/>
                  </a:ext>
                </a:extLst>
              </p:cNvPr>
              <p:cNvSpPr txBox="1">
                <a:spLocks noRot="1" noChangeAspect="1" noMove="1" noResize="1" noEditPoints="1" noAdjustHandles="1" noChangeArrowheads="1" noChangeShapeType="1" noTextEdit="1"/>
              </p:cNvSpPr>
              <p:nvPr/>
            </p:nvSpPr>
            <p:spPr>
              <a:xfrm>
                <a:off x="9603085" y="1345917"/>
                <a:ext cx="2150309" cy="1754326"/>
              </a:xfrm>
              <a:prstGeom prst="rect">
                <a:avLst/>
              </a:prstGeom>
              <a:blipFill>
                <a:blip r:embed="rId3"/>
                <a:stretch>
                  <a:fillRect l="-2266" t="-2083" b="-4514"/>
                </a:stretch>
              </a:blipFill>
            </p:spPr>
            <p:txBody>
              <a:bodyPr/>
              <a:lstStyle/>
              <a:p>
                <a:r>
                  <a:rPr lang="fr-FR">
                    <a:noFill/>
                  </a:rPr>
                  <a:t> </a:t>
                </a:r>
              </a:p>
            </p:txBody>
          </p:sp>
        </mc:Fallback>
      </mc:AlternateContent>
      <p:sp>
        <p:nvSpPr>
          <p:cNvPr id="7" name="TextBox 6">
            <a:extLst>
              <a:ext uri="{FF2B5EF4-FFF2-40B4-BE49-F238E27FC236}">
                <a16:creationId xmlns:a16="http://schemas.microsoft.com/office/drawing/2014/main" id="{CF76C932-B8A9-4B43-B8B7-A3C1F4E8EABD}"/>
              </a:ext>
            </a:extLst>
          </p:cNvPr>
          <p:cNvSpPr txBox="1"/>
          <p:nvPr/>
        </p:nvSpPr>
        <p:spPr>
          <a:xfrm>
            <a:off x="5596160" y="4692488"/>
            <a:ext cx="3451704" cy="369332"/>
          </a:xfrm>
          <a:prstGeom prst="rect">
            <a:avLst/>
          </a:prstGeom>
          <a:noFill/>
        </p:spPr>
        <p:txBody>
          <a:bodyPr wrap="square" rtlCol="0">
            <a:spAutoFit/>
          </a:bodyPr>
          <a:lstStyle/>
          <a:p>
            <a:r>
              <a:rPr lang="fr-FR" dirty="0"/>
              <a:t>Longueur d’un atome :</a:t>
            </a:r>
          </a:p>
        </p:txBody>
      </p:sp>
      <p:cxnSp>
        <p:nvCxnSpPr>
          <p:cNvPr id="9" name="Straight Arrow Connector 8">
            <a:extLst>
              <a:ext uri="{FF2B5EF4-FFF2-40B4-BE49-F238E27FC236}">
                <a16:creationId xmlns:a16="http://schemas.microsoft.com/office/drawing/2014/main" id="{00158F64-F995-45F8-B9AD-3507A516DB91}"/>
              </a:ext>
            </a:extLst>
          </p:cNvPr>
          <p:cNvCxnSpPr/>
          <p:nvPr/>
        </p:nvCxnSpPr>
        <p:spPr>
          <a:xfrm>
            <a:off x="5632326" y="4537837"/>
            <a:ext cx="3092522" cy="0"/>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68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e modèle de Rutherford | Les modèles de l'atome et leurs évolutions">
            <a:extLst>
              <a:ext uri="{FF2B5EF4-FFF2-40B4-BE49-F238E27FC236}">
                <a16:creationId xmlns:a16="http://schemas.microsoft.com/office/drawing/2014/main" id="{1C8B5821-C048-4102-87B9-2BB3504705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56847" y="770563"/>
            <a:ext cx="3643487" cy="3767274"/>
          </a:xfrm>
          <a:prstGeom prst="rect">
            <a:avLst/>
          </a:prstGeom>
          <a:noFill/>
          <a:ln>
            <a:noFill/>
          </a:ln>
        </p:spPr>
      </p:pic>
      <p:cxnSp>
        <p:nvCxnSpPr>
          <p:cNvPr id="4" name="Straight Arrow Connector 3">
            <a:extLst>
              <a:ext uri="{FF2B5EF4-FFF2-40B4-BE49-F238E27FC236}">
                <a16:creationId xmlns:a16="http://schemas.microsoft.com/office/drawing/2014/main" id="{0CA9669E-5CD3-46B7-9E2C-D2FA1B50FD48}"/>
              </a:ext>
            </a:extLst>
          </p:cNvPr>
          <p:cNvCxnSpPr>
            <a:cxnSpLocks/>
            <a:stCxn id="5" idx="1"/>
          </p:cNvCxnSpPr>
          <p:nvPr/>
        </p:nvCxnSpPr>
        <p:spPr>
          <a:xfrm flipH="1">
            <a:off x="7507157" y="1569055"/>
            <a:ext cx="2095928" cy="96866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94D0A9D-CBED-468D-A57D-82FF4E799FF6}"/>
              </a:ext>
            </a:extLst>
          </p:cNvPr>
          <p:cNvSpPr txBox="1"/>
          <p:nvPr/>
        </p:nvSpPr>
        <p:spPr>
          <a:xfrm>
            <a:off x="9603085" y="1345917"/>
            <a:ext cx="6271915" cy="446276"/>
          </a:xfrm>
          <a:prstGeom prst="rect">
            <a:avLst/>
          </a:prstGeom>
          <a:noFill/>
        </p:spPr>
        <p:txBody>
          <a:bodyPr wrap="square" rtlCol="0">
            <a:spAutoFit/>
          </a:bodyPr>
          <a:lstStyle/>
          <a:p>
            <a:r>
              <a:rPr lang="fr-FR" sz="2300" dirty="0"/>
              <a:t>Diamètre du noyau : ………… </a:t>
            </a:r>
          </a:p>
        </p:txBody>
      </p:sp>
      <p:sp>
        <p:nvSpPr>
          <p:cNvPr id="7" name="TextBox 6">
            <a:extLst>
              <a:ext uri="{FF2B5EF4-FFF2-40B4-BE49-F238E27FC236}">
                <a16:creationId xmlns:a16="http://schemas.microsoft.com/office/drawing/2014/main" id="{CF76C932-B8A9-4B43-B8B7-A3C1F4E8EABD}"/>
              </a:ext>
            </a:extLst>
          </p:cNvPr>
          <p:cNvSpPr txBox="1"/>
          <p:nvPr/>
        </p:nvSpPr>
        <p:spPr>
          <a:xfrm>
            <a:off x="4910360" y="4580573"/>
            <a:ext cx="4982940" cy="477054"/>
          </a:xfrm>
          <a:prstGeom prst="rect">
            <a:avLst/>
          </a:prstGeom>
          <a:noFill/>
        </p:spPr>
        <p:txBody>
          <a:bodyPr wrap="square" rtlCol="0">
            <a:spAutoFit/>
          </a:bodyPr>
          <a:lstStyle/>
          <a:p>
            <a:r>
              <a:rPr lang="fr-FR" sz="2500" dirty="0"/>
              <a:t>Longueur d’un atome :  …………….</a:t>
            </a:r>
          </a:p>
        </p:txBody>
      </p:sp>
      <p:cxnSp>
        <p:nvCxnSpPr>
          <p:cNvPr id="9" name="Straight Arrow Connector 8">
            <a:extLst>
              <a:ext uri="{FF2B5EF4-FFF2-40B4-BE49-F238E27FC236}">
                <a16:creationId xmlns:a16="http://schemas.microsoft.com/office/drawing/2014/main" id="{00158F64-F995-45F8-B9AD-3507A516DB91}"/>
              </a:ext>
            </a:extLst>
          </p:cNvPr>
          <p:cNvCxnSpPr/>
          <p:nvPr/>
        </p:nvCxnSpPr>
        <p:spPr>
          <a:xfrm>
            <a:off x="5632326" y="4537837"/>
            <a:ext cx="3092522" cy="0"/>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9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C07D463B-366D-4431-911C-2B823EA1CE7C}"/>
              </a:ext>
            </a:extLst>
          </p:cNvPr>
          <p:cNvGrpSpPr/>
          <p:nvPr/>
        </p:nvGrpSpPr>
        <p:grpSpPr>
          <a:xfrm>
            <a:off x="10006142" y="486536"/>
            <a:ext cx="3565618" cy="2000407"/>
            <a:chOff x="10639426" y="520269"/>
            <a:chExt cx="3565618" cy="1720698"/>
          </a:xfrm>
        </p:grpSpPr>
        <p:sp>
          <p:nvSpPr>
            <p:cNvPr id="2" name="TextBox 1">
              <a:extLst>
                <a:ext uri="{FF2B5EF4-FFF2-40B4-BE49-F238E27FC236}">
                  <a16:creationId xmlns:a16="http://schemas.microsoft.com/office/drawing/2014/main" id="{762FCC8B-7BEE-44DB-95F0-B21407ACFD07}"/>
                </a:ext>
              </a:extLst>
            </p:cNvPr>
            <p:cNvSpPr txBox="1"/>
            <p:nvPr/>
          </p:nvSpPr>
          <p:spPr>
            <a:xfrm>
              <a:off x="10916829" y="560870"/>
              <a:ext cx="729465" cy="1403020"/>
            </a:xfrm>
            <a:prstGeom prst="rect">
              <a:avLst/>
            </a:prstGeom>
            <a:noFill/>
          </p:spPr>
          <p:txBody>
            <a:bodyPr wrap="square" rtlCol="0">
              <a:spAutoFit/>
            </a:bodyPr>
            <a:lstStyle/>
            <a:p>
              <a:r>
                <a:rPr lang="fr-FR" sz="9999" dirty="0"/>
                <a:t>H</a:t>
              </a:r>
            </a:p>
          </p:txBody>
        </p:sp>
        <p:sp>
          <p:nvSpPr>
            <p:cNvPr id="3" name="TextBox 2">
              <a:extLst>
                <a:ext uri="{FF2B5EF4-FFF2-40B4-BE49-F238E27FC236}">
                  <a16:creationId xmlns:a16="http://schemas.microsoft.com/office/drawing/2014/main" id="{289695F7-0CFA-4736-B051-EC883679D15B}"/>
                </a:ext>
              </a:extLst>
            </p:cNvPr>
            <p:cNvSpPr txBox="1"/>
            <p:nvPr/>
          </p:nvSpPr>
          <p:spPr>
            <a:xfrm>
              <a:off x="10639426" y="745806"/>
              <a:ext cx="287677" cy="476535"/>
            </a:xfrm>
            <a:prstGeom prst="rect">
              <a:avLst/>
            </a:prstGeom>
            <a:noFill/>
          </p:spPr>
          <p:txBody>
            <a:bodyPr wrap="square" rtlCol="0">
              <a:spAutoFit/>
            </a:bodyPr>
            <a:lstStyle/>
            <a:p>
              <a:r>
                <a:rPr lang="fr-FR" sz="3000" dirty="0"/>
                <a:t>1</a:t>
              </a:r>
            </a:p>
          </p:txBody>
        </p:sp>
        <p:sp>
          <p:nvSpPr>
            <p:cNvPr id="4" name="TextBox 3">
              <a:extLst>
                <a:ext uri="{FF2B5EF4-FFF2-40B4-BE49-F238E27FC236}">
                  <a16:creationId xmlns:a16="http://schemas.microsoft.com/office/drawing/2014/main" id="{ACC66575-C2AD-46C1-828D-CB772308B2ED}"/>
                </a:ext>
              </a:extLst>
            </p:cNvPr>
            <p:cNvSpPr txBox="1"/>
            <p:nvPr/>
          </p:nvSpPr>
          <p:spPr>
            <a:xfrm>
              <a:off x="10639426" y="1479218"/>
              <a:ext cx="287677" cy="476535"/>
            </a:xfrm>
            <a:prstGeom prst="rect">
              <a:avLst/>
            </a:prstGeom>
            <a:noFill/>
          </p:spPr>
          <p:txBody>
            <a:bodyPr wrap="square" rtlCol="0">
              <a:spAutoFit/>
            </a:bodyPr>
            <a:lstStyle/>
            <a:p>
              <a:r>
                <a:rPr lang="fr-FR" sz="3000" dirty="0"/>
                <a:t>1</a:t>
              </a:r>
            </a:p>
          </p:txBody>
        </p:sp>
        <p:cxnSp>
          <p:nvCxnSpPr>
            <p:cNvPr id="6" name="Straight Arrow Connector 5">
              <a:extLst>
                <a:ext uri="{FF2B5EF4-FFF2-40B4-BE49-F238E27FC236}">
                  <a16:creationId xmlns:a16="http://schemas.microsoft.com/office/drawing/2014/main" id="{0F1AAA47-4396-4DAD-AAD9-95E56528AF19}"/>
                </a:ext>
              </a:extLst>
            </p:cNvPr>
            <p:cNvCxnSpPr>
              <a:cxnSpLocks/>
            </p:cNvCxnSpPr>
            <p:nvPr/>
          </p:nvCxnSpPr>
          <p:spPr>
            <a:xfrm flipH="1" flipV="1">
              <a:off x="10901419" y="1870052"/>
              <a:ext cx="303087" cy="23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2E1B8A-7B03-4CD7-A504-07344A7C1050}"/>
                </a:ext>
              </a:extLst>
            </p:cNvPr>
            <p:cNvSpPr txBox="1"/>
            <p:nvPr/>
          </p:nvSpPr>
          <p:spPr>
            <a:xfrm>
              <a:off x="11008671" y="1989462"/>
              <a:ext cx="2080519" cy="251505"/>
            </a:xfrm>
            <a:prstGeom prst="rect">
              <a:avLst/>
            </a:prstGeom>
            <a:noFill/>
          </p:spPr>
          <p:txBody>
            <a:bodyPr wrap="square" rtlCol="0">
              <a:spAutoFit/>
            </a:bodyPr>
            <a:lstStyle/>
            <a:p>
              <a:r>
                <a:rPr lang="fr-FR" sz="1300" dirty="0"/>
                <a:t>Nombre de protons</a:t>
              </a:r>
            </a:p>
          </p:txBody>
        </p:sp>
        <p:cxnSp>
          <p:nvCxnSpPr>
            <p:cNvPr id="9" name="Straight Arrow Connector 8">
              <a:extLst>
                <a:ext uri="{FF2B5EF4-FFF2-40B4-BE49-F238E27FC236}">
                  <a16:creationId xmlns:a16="http://schemas.microsoft.com/office/drawing/2014/main" id="{C1C9259B-9AC4-4D56-9F4A-4977EFAB1943}"/>
                </a:ext>
              </a:extLst>
            </p:cNvPr>
            <p:cNvCxnSpPr>
              <a:cxnSpLocks/>
            </p:cNvCxnSpPr>
            <p:nvPr/>
          </p:nvCxnSpPr>
          <p:spPr>
            <a:xfrm flipH="1">
              <a:off x="10892733" y="772056"/>
              <a:ext cx="388828" cy="1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DFE0CB-5E75-4F18-BBCD-A00D5BE2BAFA}"/>
                </a:ext>
              </a:extLst>
            </p:cNvPr>
            <p:cNvSpPr txBox="1"/>
            <p:nvPr/>
          </p:nvSpPr>
          <p:spPr>
            <a:xfrm>
              <a:off x="10895279" y="520269"/>
              <a:ext cx="3309765" cy="251505"/>
            </a:xfrm>
            <a:prstGeom prst="rect">
              <a:avLst/>
            </a:prstGeom>
            <a:noFill/>
          </p:spPr>
          <p:txBody>
            <a:bodyPr wrap="square" rtlCol="0">
              <a:spAutoFit/>
            </a:bodyPr>
            <a:lstStyle/>
            <a:p>
              <a:r>
                <a:rPr lang="fr-FR" sz="1300" dirty="0"/>
                <a:t>Nb de protons + Nb de neutrons</a:t>
              </a:r>
            </a:p>
          </p:txBody>
        </p:sp>
        <p:cxnSp>
          <p:nvCxnSpPr>
            <p:cNvPr id="13" name="Straight Arrow Connector 12">
              <a:extLst>
                <a:ext uri="{FF2B5EF4-FFF2-40B4-BE49-F238E27FC236}">
                  <a16:creationId xmlns:a16="http://schemas.microsoft.com/office/drawing/2014/main" id="{F56B777B-25C0-4D78-A332-566463210424}"/>
                </a:ext>
              </a:extLst>
            </p:cNvPr>
            <p:cNvCxnSpPr>
              <a:cxnSpLocks/>
              <a:stCxn id="16" idx="1"/>
            </p:cNvCxnSpPr>
            <p:nvPr/>
          </p:nvCxnSpPr>
          <p:spPr>
            <a:xfrm flipH="1">
              <a:off x="11801680" y="1319333"/>
              <a:ext cx="402438" cy="5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9CB843-B8BF-4FB4-8E08-B1CA14781D43}"/>
                </a:ext>
              </a:extLst>
            </p:cNvPr>
            <p:cNvSpPr txBox="1"/>
            <p:nvPr/>
          </p:nvSpPr>
          <p:spPr>
            <a:xfrm>
              <a:off x="12204118" y="1107539"/>
              <a:ext cx="1415264" cy="423587"/>
            </a:xfrm>
            <a:prstGeom prst="rect">
              <a:avLst/>
            </a:prstGeom>
            <a:noFill/>
          </p:spPr>
          <p:txBody>
            <a:bodyPr wrap="square" rtlCol="0">
              <a:spAutoFit/>
            </a:bodyPr>
            <a:lstStyle/>
            <a:p>
              <a:r>
                <a:rPr lang="fr-FR" sz="1300" dirty="0"/>
                <a:t>Lettre symbole de l’hydrogène</a:t>
              </a:r>
            </a:p>
          </p:txBody>
        </p:sp>
      </p:grpSp>
      <p:grpSp>
        <p:nvGrpSpPr>
          <p:cNvPr id="76" name="Group 75">
            <a:extLst>
              <a:ext uri="{FF2B5EF4-FFF2-40B4-BE49-F238E27FC236}">
                <a16:creationId xmlns:a16="http://schemas.microsoft.com/office/drawing/2014/main" id="{DC62BDCD-EF8E-4A52-9A6D-04DB5631D2E8}"/>
              </a:ext>
            </a:extLst>
          </p:cNvPr>
          <p:cNvGrpSpPr/>
          <p:nvPr/>
        </p:nvGrpSpPr>
        <p:grpSpPr>
          <a:xfrm>
            <a:off x="9947966" y="2813490"/>
            <a:ext cx="1006868" cy="1631088"/>
            <a:chOff x="7889334" y="2798682"/>
            <a:chExt cx="1006868" cy="1631088"/>
          </a:xfrm>
        </p:grpSpPr>
        <p:sp>
          <p:nvSpPr>
            <p:cNvPr id="17" name="TextBox 16">
              <a:extLst>
                <a:ext uri="{FF2B5EF4-FFF2-40B4-BE49-F238E27FC236}">
                  <a16:creationId xmlns:a16="http://schemas.microsoft.com/office/drawing/2014/main" id="{0367C0DF-F11C-4C57-9BA4-95150EA60F27}"/>
                </a:ext>
              </a:extLst>
            </p:cNvPr>
            <p:cNvSpPr txBox="1"/>
            <p:nvPr/>
          </p:nvSpPr>
          <p:spPr>
            <a:xfrm>
              <a:off x="8166737" y="2798682"/>
              <a:ext cx="729465" cy="1631088"/>
            </a:xfrm>
            <a:prstGeom prst="rect">
              <a:avLst/>
            </a:prstGeom>
            <a:noFill/>
          </p:spPr>
          <p:txBody>
            <a:bodyPr wrap="square" rtlCol="0">
              <a:spAutoFit/>
            </a:bodyPr>
            <a:lstStyle/>
            <a:p>
              <a:r>
                <a:rPr lang="fr-FR" sz="9999" dirty="0"/>
                <a:t>H</a:t>
              </a:r>
            </a:p>
          </p:txBody>
        </p:sp>
        <p:sp>
          <p:nvSpPr>
            <p:cNvPr id="18" name="TextBox 17">
              <a:extLst>
                <a:ext uri="{FF2B5EF4-FFF2-40B4-BE49-F238E27FC236}">
                  <a16:creationId xmlns:a16="http://schemas.microsoft.com/office/drawing/2014/main" id="{DC9CE27A-6510-4D7A-8265-23027B91C339}"/>
                </a:ext>
              </a:extLst>
            </p:cNvPr>
            <p:cNvSpPr txBox="1"/>
            <p:nvPr/>
          </p:nvSpPr>
          <p:spPr>
            <a:xfrm>
              <a:off x="7889334" y="2983618"/>
              <a:ext cx="287677" cy="553998"/>
            </a:xfrm>
            <a:prstGeom prst="rect">
              <a:avLst/>
            </a:prstGeom>
            <a:noFill/>
          </p:spPr>
          <p:txBody>
            <a:bodyPr wrap="square" rtlCol="0">
              <a:spAutoFit/>
            </a:bodyPr>
            <a:lstStyle/>
            <a:p>
              <a:r>
                <a:rPr lang="fr-FR" sz="3000" dirty="0"/>
                <a:t>2</a:t>
              </a:r>
            </a:p>
          </p:txBody>
        </p:sp>
        <p:sp>
          <p:nvSpPr>
            <p:cNvPr id="19" name="TextBox 18">
              <a:extLst>
                <a:ext uri="{FF2B5EF4-FFF2-40B4-BE49-F238E27FC236}">
                  <a16:creationId xmlns:a16="http://schemas.microsoft.com/office/drawing/2014/main" id="{3EA86DCF-938A-494F-BD3B-EC4AED3A6657}"/>
                </a:ext>
              </a:extLst>
            </p:cNvPr>
            <p:cNvSpPr txBox="1"/>
            <p:nvPr/>
          </p:nvSpPr>
          <p:spPr>
            <a:xfrm>
              <a:off x="7889334" y="3717030"/>
              <a:ext cx="287677" cy="553998"/>
            </a:xfrm>
            <a:prstGeom prst="rect">
              <a:avLst/>
            </a:prstGeom>
            <a:noFill/>
          </p:spPr>
          <p:txBody>
            <a:bodyPr wrap="square" rtlCol="0">
              <a:spAutoFit/>
            </a:bodyPr>
            <a:lstStyle/>
            <a:p>
              <a:r>
                <a:rPr lang="fr-FR" sz="3000" dirty="0"/>
                <a:t>1</a:t>
              </a:r>
            </a:p>
          </p:txBody>
        </p:sp>
      </p:grpSp>
      <p:grpSp>
        <p:nvGrpSpPr>
          <p:cNvPr id="77" name="Group 76">
            <a:extLst>
              <a:ext uri="{FF2B5EF4-FFF2-40B4-BE49-F238E27FC236}">
                <a16:creationId xmlns:a16="http://schemas.microsoft.com/office/drawing/2014/main" id="{FFF6CF02-09B5-4431-A9B3-6EB9BD3C89EC}"/>
              </a:ext>
            </a:extLst>
          </p:cNvPr>
          <p:cNvGrpSpPr/>
          <p:nvPr/>
        </p:nvGrpSpPr>
        <p:grpSpPr>
          <a:xfrm>
            <a:off x="9918419" y="5070897"/>
            <a:ext cx="1006868" cy="1631088"/>
            <a:chOff x="10659974" y="4522805"/>
            <a:chExt cx="1006868" cy="1631088"/>
          </a:xfrm>
        </p:grpSpPr>
        <p:sp>
          <p:nvSpPr>
            <p:cNvPr id="26" name="TextBox 25">
              <a:extLst>
                <a:ext uri="{FF2B5EF4-FFF2-40B4-BE49-F238E27FC236}">
                  <a16:creationId xmlns:a16="http://schemas.microsoft.com/office/drawing/2014/main" id="{CFEEE924-B23D-42B3-8543-E6576E5E039A}"/>
                </a:ext>
              </a:extLst>
            </p:cNvPr>
            <p:cNvSpPr txBox="1"/>
            <p:nvPr/>
          </p:nvSpPr>
          <p:spPr>
            <a:xfrm>
              <a:off x="10937377" y="4522805"/>
              <a:ext cx="729465" cy="1631088"/>
            </a:xfrm>
            <a:prstGeom prst="rect">
              <a:avLst/>
            </a:prstGeom>
            <a:noFill/>
          </p:spPr>
          <p:txBody>
            <a:bodyPr wrap="square" rtlCol="0">
              <a:spAutoFit/>
            </a:bodyPr>
            <a:lstStyle/>
            <a:p>
              <a:r>
                <a:rPr lang="fr-FR" sz="9999" dirty="0"/>
                <a:t>H</a:t>
              </a:r>
            </a:p>
          </p:txBody>
        </p:sp>
        <p:sp>
          <p:nvSpPr>
            <p:cNvPr id="27" name="TextBox 26">
              <a:extLst>
                <a:ext uri="{FF2B5EF4-FFF2-40B4-BE49-F238E27FC236}">
                  <a16:creationId xmlns:a16="http://schemas.microsoft.com/office/drawing/2014/main" id="{2F7E177A-7483-405A-B764-1F4807DF9014}"/>
                </a:ext>
              </a:extLst>
            </p:cNvPr>
            <p:cNvSpPr txBox="1"/>
            <p:nvPr/>
          </p:nvSpPr>
          <p:spPr>
            <a:xfrm>
              <a:off x="10659974" y="4707741"/>
              <a:ext cx="287677" cy="553998"/>
            </a:xfrm>
            <a:prstGeom prst="rect">
              <a:avLst/>
            </a:prstGeom>
            <a:noFill/>
          </p:spPr>
          <p:txBody>
            <a:bodyPr wrap="square" rtlCol="0">
              <a:spAutoFit/>
            </a:bodyPr>
            <a:lstStyle/>
            <a:p>
              <a:r>
                <a:rPr lang="fr-FR" sz="3000" dirty="0"/>
                <a:t>3</a:t>
              </a:r>
            </a:p>
          </p:txBody>
        </p:sp>
        <p:sp>
          <p:nvSpPr>
            <p:cNvPr id="28" name="TextBox 27">
              <a:extLst>
                <a:ext uri="{FF2B5EF4-FFF2-40B4-BE49-F238E27FC236}">
                  <a16:creationId xmlns:a16="http://schemas.microsoft.com/office/drawing/2014/main" id="{088CF776-E133-4572-A511-F15C83F11E2D}"/>
                </a:ext>
              </a:extLst>
            </p:cNvPr>
            <p:cNvSpPr txBox="1"/>
            <p:nvPr/>
          </p:nvSpPr>
          <p:spPr>
            <a:xfrm>
              <a:off x="10659974" y="5441153"/>
              <a:ext cx="287677" cy="553998"/>
            </a:xfrm>
            <a:prstGeom prst="rect">
              <a:avLst/>
            </a:prstGeom>
            <a:noFill/>
          </p:spPr>
          <p:txBody>
            <a:bodyPr wrap="square" rtlCol="0">
              <a:spAutoFit/>
            </a:bodyPr>
            <a:lstStyle/>
            <a:p>
              <a:r>
                <a:rPr lang="fr-FR" sz="3000" dirty="0"/>
                <a:t>1</a:t>
              </a:r>
            </a:p>
          </p:txBody>
        </p:sp>
      </p:grpSp>
      <p:grpSp>
        <p:nvGrpSpPr>
          <p:cNvPr id="71" name="Group 70">
            <a:extLst>
              <a:ext uri="{FF2B5EF4-FFF2-40B4-BE49-F238E27FC236}">
                <a16:creationId xmlns:a16="http://schemas.microsoft.com/office/drawing/2014/main" id="{438D6120-F0AA-4963-B42C-854D12196976}"/>
              </a:ext>
            </a:extLst>
          </p:cNvPr>
          <p:cNvGrpSpPr/>
          <p:nvPr/>
        </p:nvGrpSpPr>
        <p:grpSpPr>
          <a:xfrm>
            <a:off x="4019840" y="754306"/>
            <a:ext cx="5295782" cy="1337754"/>
            <a:chOff x="7319481" y="611064"/>
            <a:chExt cx="5295782" cy="1337754"/>
          </a:xfrm>
        </p:grpSpPr>
        <p:sp>
          <p:nvSpPr>
            <p:cNvPr id="29" name="Oval 28">
              <a:extLst>
                <a:ext uri="{FF2B5EF4-FFF2-40B4-BE49-F238E27FC236}">
                  <a16:creationId xmlns:a16="http://schemas.microsoft.com/office/drawing/2014/main" id="{40A86252-4669-4376-90D5-9588DADA2490}"/>
                </a:ext>
              </a:extLst>
            </p:cNvPr>
            <p:cNvSpPr/>
            <p:nvPr/>
          </p:nvSpPr>
          <p:spPr>
            <a:xfrm>
              <a:off x="8195353" y="1085898"/>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a:extLst>
                <a:ext uri="{FF2B5EF4-FFF2-40B4-BE49-F238E27FC236}">
                  <a16:creationId xmlns:a16="http://schemas.microsoft.com/office/drawing/2014/main" id="{DEE7010F-C77F-4C60-871C-3A4017E4C203}"/>
                </a:ext>
              </a:extLst>
            </p:cNvPr>
            <p:cNvSpPr/>
            <p:nvPr/>
          </p:nvSpPr>
          <p:spPr>
            <a:xfrm>
              <a:off x="9213493" y="802079"/>
              <a:ext cx="117592" cy="1080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a:extLst>
                <a:ext uri="{FF2B5EF4-FFF2-40B4-BE49-F238E27FC236}">
                  <a16:creationId xmlns:a16="http://schemas.microsoft.com/office/drawing/2014/main" id="{63BAF43D-5C4F-4BF4-A730-82B3FE980A35}"/>
                </a:ext>
              </a:extLst>
            </p:cNvPr>
            <p:cNvSpPr/>
            <p:nvPr/>
          </p:nvSpPr>
          <p:spPr>
            <a:xfrm rot="19386022">
              <a:off x="7319481" y="640156"/>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a:extLst>
                <a:ext uri="{FF2B5EF4-FFF2-40B4-BE49-F238E27FC236}">
                  <a16:creationId xmlns:a16="http://schemas.microsoft.com/office/drawing/2014/main" id="{079A1A7E-7508-4DF2-BC20-B5F6B5534FDF}"/>
                </a:ext>
              </a:extLst>
            </p:cNvPr>
            <p:cNvSpPr txBox="1"/>
            <p:nvPr/>
          </p:nvSpPr>
          <p:spPr>
            <a:xfrm>
              <a:off x="9272289" y="611064"/>
              <a:ext cx="329843" cy="369332"/>
            </a:xfrm>
            <a:prstGeom prst="rect">
              <a:avLst/>
            </a:prstGeom>
            <a:noFill/>
          </p:spPr>
          <p:txBody>
            <a:bodyPr wrap="square" rtlCol="0">
              <a:spAutoFit/>
            </a:bodyPr>
            <a:lstStyle/>
            <a:p>
              <a:r>
                <a:rPr lang="fr-FR" dirty="0"/>
                <a:t>-</a:t>
              </a:r>
            </a:p>
          </p:txBody>
        </p:sp>
        <p:sp>
          <p:nvSpPr>
            <p:cNvPr id="42" name="TextBox 41">
              <a:extLst>
                <a:ext uri="{FF2B5EF4-FFF2-40B4-BE49-F238E27FC236}">
                  <a16:creationId xmlns:a16="http://schemas.microsoft.com/office/drawing/2014/main" id="{A3A5B878-BCDB-41E7-A730-F3BFBEFBCF2C}"/>
                </a:ext>
              </a:extLst>
            </p:cNvPr>
            <p:cNvSpPr txBox="1"/>
            <p:nvPr/>
          </p:nvSpPr>
          <p:spPr>
            <a:xfrm>
              <a:off x="8218903" y="1072729"/>
              <a:ext cx="329843" cy="369332"/>
            </a:xfrm>
            <a:prstGeom prst="rect">
              <a:avLst/>
            </a:prstGeom>
            <a:noFill/>
          </p:spPr>
          <p:txBody>
            <a:bodyPr wrap="square" rtlCol="0">
              <a:spAutoFit/>
            </a:bodyPr>
            <a:lstStyle/>
            <a:p>
              <a:r>
                <a:rPr lang="fr-FR" dirty="0"/>
                <a:t>+</a:t>
              </a:r>
            </a:p>
          </p:txBody>
        </p:sp>
        <p:cxnSp>
          <p:nvCxnSpPr>
            <p:cNvPr id="48" name="Straight Arrow Connector 47">
              <a:extLst>
                <a:ext uri="{FF2B5EF4-FFF2-40B4-BE49-F238E27FC236}">
                  <a16:creationId xmlns:a16="http://schemas.microsoft.com/office/drawing/2014/main" id="{D1ECE47B-9E7A-452C-8A53-E0ADBC2528D9}"/>
                </a:ext>
              </a:extLst>
            </p:cNvPr>
            <p:cNvCxnSpPr>
              <a:cxnSpLocks/>
            </p:cNvCxnSpPr>
            <p:nvPr/>
          </p:nvCxnSpPr>
          <p:spPr>
            <a:xfrm flipH="1">
              <a:off x="8626869" y="1257395"/>
              <a:ext cx="1253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59F4D09-9D06-41D6-BE7A-D75248FF3607}"/>
                    </a:ext>
                  </a:extLst>
                </p:cNvPr>
                <p:cNvSpPr txBox="1"/>
                <p:nvPr/>
              </p:nvSpPr>
              <p:spPr>
                <a:xfrm>
                  <a:off x="9880599" y="1134463"/>
                  <a:ext cx="2734664" cy="400110"/>
                </a:xfrm>
                <a:prstGeom prst="rect">
                  <a:avLst/>
                </a:prstGeom>
                <a:noFill/>
              </p:spPr>
              <p:txBody>
                <a:bodyPr wrap="square" rtlCol="0">
                  <a:spAutoFit/>
                </a:bodyPr>
                <a:lstStyle/>
                <a:p>
                  <a:r>
                    <a:rPr lang="fr-FR" sz="1000" dirty="0"/>
                    <a:t>Il y a 1 proton dans le noyau et 0 neutron</a:t>
                  </a:r>
                </a:p>
                <a:p>
                  <a:pPr/>
                  <a14:m>
                    <m:oMathPara xmlns:m="http://schemas.openxmlformats.org/officeDocument/2006/math">
                      <m:oMathParaPr>
                        <m:jc m:val="centerGroup"/>
                      </m:oMathParaPr>
                      <m:oMath xmlns:m="http://schemas.openxmlformats.org/officeDocument/2006/math">
                        <m:r>
                          <a:rPr lang="fr-FR" sz="1000" i="1">
                            <a:latin typeface="Cambria Math" panose="02040503050406030204" pitchFamily="18" charset="0"/>
                          </a:rPr>
                          <m:t>𝑁𝑏</m:t>
                        </m:r>
                        <m:r>
                          <a:rPr lang="fr-FR" sz="1000" i="1">
                            <a:latin typeface="Cambria Math" panose="02040503050406030204" pitchFamily="18" charset="0"/>
                          </a:rPr>
                          <m:t> </m:t>
                        </m:r>
                        <m:r>
                          <a:rPr lang="fr-FR" sz="1000" i="1">
                            <a:latin typeface="Cambria Math" panose="02040503050406030204" pitchFamily="18" charset="0"/>
                          </a:rPr>
                          <m:t>𝑑𝑒</m:t>
                        </m:r>
                        <m:r>
                          <a:rPr lang="fr-FR" sz="1000" i="1">
                            <a:latin typeface="Cambria Math" panose="02040503050406030204" pitchFamily="18" charset="0"/>
                          </a:rPr>
                          <m:t> </m:t>
                        </m:r>
                        <m:r>
                          <a:rPr lang="fr-FR" sz="1000" i="1">
                            <a:latin typeface="Cambria Math" panose="02040503050406030204" pitchFamily="18" charset="0"/>
                          </a:rPr>
                          <m:t>𝑝𝑟𝑜𝑡𝑜𝑛</m:t>
                        </m:r>
                        <m:r>
                          <a:rPr lang="fr-FR" sz="1000" i="1">
                            <a:latin typeface="Cambria Math" panose="02040503050406030204" pitchFamily="18" charset="0"/>
                          </a:rPr>
                          <m:t>+</m:t>
                        </m:r>
                        <m:r>
                          <a:rPr lang="fr-FR" sz="1000" i="1">
                            <a:latin typeface="Cambria Math" panose="02040503050406030204" pitchFamily="18" charset="0"/>
                          </a:rPr>
                          <m:t>𝑁𝑏</m:t>
                        </m:r>
                        <m:r>
                          <a:rPr lang="fr-FR" sz="1000" i="1">
                            <a:latin typeface="Cambria Math" panose="02040503050406030204" pitchFamily="18" charset="0"/>
                          </a:rPr>
                          <m:t> </m:t>
                        </m:r>
                        <m:r>
                          <a:rPr lang="fr-FR" sz="1000" i="1">
                            <a:latin typeface="Cambria Math" panose="02040503050406030204" pitchFamily="18" charset="0"/>
                          </a:rPr>
                          <m:t>𝑑𝑒</m:t>
                        </m:r>
                        <m:r>
                          <a:rPr lang="fr-FR" sz="1000" i="1">
                            <a:latin typeface="Cambria Math" panose="02040503050406030204" pitchFamily="18" charset="0"/>
                          </a:rPr>
                          <m:t> </m:t>
                        </m:r>
                        <m:r>
                          <a:rPr lang="fr-FR" sz="1000" i="1">
                            <a:latin typeface="Cambria Math" panose="02040503050406030204" pitchFamily="18" charset="0"/>
                          </a:rPr>
                          <m:t>𝑛𝑒𝑢𝑡𝑟𝑜𝑛</m:t>
                        </m:r>
                        <m:r>
                          <a:rPr lang="fr-FR" sz="1000" i="1">
                            <a:latin typeface="Cambria Math" panose="02040503050406030204" pitchFamily="18" charset="0"/>
                          </a:rPr>
                          <m:t>=1+0=1</m:t>
                        </m:r>
                      </m:oMath>
                    </m:oMathPara>
                  </a14:m>
                  <a:endParaRPr lang="fr-FR" sz="1000" dirty="0"/>
                </a:p>
              </p:txBody>
            </p:sp>
          </mc:Choice>
          <mc:Fallback xmlns="">
            <p:sp>
              <p:nvSpPr>
                <p:cNvPr id="49" name="TextBox 48">
                  <a:extLst>
                    <a:ext uri="{FF2B5EF4-FFF2-40B4-BE49-F238E27FC236}">
                      <a16:creationId xmlns:a16="http://schemas.microsoft.com/office/drawing/2014/main" id="{059F4D09-9D06-41D6-BE7A-D75248FF3607}"/>
                    </a:ext>
                  </a:extLst>
                </p:cNvPr>
                <p:cNvSpPr txBox="1">
                  <a:spLocks noRot="1" noChangeAspect="1" noMove="1" noResize="1" noEditPoints="1" noAdjustHandles="1" noChangeArrowheads="1" noChangeShapeType="1" noTextEdit="1"/>
                </p:cNvSpPr>
                <p:nvPr/>
              </p:nvSpPr>
              <p:spPr>
                <a:xfrm>
                  <a:off x="9880599" y="1134463"/>
                  <a:ext cx="2734664" cy="400110"/>
                </a:xfrm>
                <a:prstGeom prst="rect">
                  <a:avLst/>
                </a:prstGeom>
                <a:blipFill>
                  <a:blip r:embed="rId2"/>
                  <a:stretch>
                    <a:fillRect/>
                  </a:stretch>
                </a:blipFill>
              </p:spPr>
              <p:txBody>
                <a:bodyPr/>
                <a:lstStyle/>
                <a:p>
                  <a:r>
                    <a:rPr lang="fr-FR">
                      <a:noFill/>
                    </a:rPr>
                    <a:t> </a:t>
                  </a:r>
                </a:p>
              </p:txBody>
            </p:sp>
          </mc:Fallback>
        </mc:AlternateContent>
        <p:cxnSp>
          <p:nvCxnSpPr>
            <p:cNvPr id="50" name="Straight Arrow Connector 49">
              <a:extLst>
                <a:ext uri="{FF2B5EF4-FFF2-40B4-BE49-F238E27FC236}">
                  <a16:creationId xmlns:a16="http://schemas.microsoft.com/office/drawing/2014/main" id="{85E5912B-95CB-46C0-850C-05D6DF150531}"/>
                </a:ext>
              </a:extLst>
            </p:cNvPr>
            <p:cNvCxnSpPr>
              <a:cxnSpLocks/>
            </p:cNvCxnSpPr>
            <p:nvPr/>
          </p:nvCxnSpPr>
          <p:spPr>
            <a:xfrm flipH="1">
              <a:off x="9493645" y="856122"/>
              <a:ext cx="3869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3EB6944-79B2-461B-8F71-C6CB314CCFF5}"/>
                </a:ext>
              </a:extLst>
            </p:cNvPr>
            <p:cNvSpPr txBox="1"/>
            <p:nvPr/>
          </p:nvSpPr>
          <p:spPr>
            <a:xfrm>
              <a:off x="9876512" y="734175"/>
              <a:ext cx="2593506" cy="246221"/>
            </a:xfrm>
            <a:prstGeom prst="rect">
              <a:avLst/>
            </a:prstGeom>
            <a:noFill/>
          </p:spPr>
          <p:txBody>
            <a:bodyPr wrap="square" rtlCol="0">
              <a:spAutoFit/>
            </a:bodyPr>
            <a:lstStyle/>
            <a:p>
              <a:r>
                <a:rPr lang="fr-FR" sz="1000" dirty="0"/>
                <a:t>Il y a 1 électron qui tourne autour du noyau</a:t>
              </a:r>
            </a:p>
          </p:txBody>
        </p:sp>
      </p:grpSp>
      <p:grpSp>
        <p:nvGrpSpPr>
          <p:cNvPr id="73" name="Group 72">
            <a:extLst>
              <a:ext uri="{FF2B5EF4-FFF2-40B4-BE49-F238E27FC236}">
                <a16:creationId xmlns:a16="http://schemas.microsoft.com/office/drawing/2014/main" id="{B8001323-462C-4CFC-A02D-C47EB57A3BE2}"/>
              </a:ext>
            </a:extLst>
          </p:cNvPr>
          <p:cNvGrpSpPr/>
          <p:nvPr/>
        </p:nvGrpSpPr>
        <p:grpSpPr>
          <a:xfrm>
            <a:off x="3961192" y="2615373"/>
            <a:ext cx="5335442" cy="1734479"/>
            <a:chOff x="7368722" y="2396199"/>
            <a:chExt cx="5335442" cy="1734479"/>
          </a:xfrm>
        </p:grpSpPr>
        <p:sp>
          <p:nvSpPr>
            <p:cNvPr id="32" name="Oval 31">
              <a:extLst>
                <a:ext uri="{FF2B5EF4-FFF2-40B4-BE49-F238E27FC236}">
                  <a16:creationId xmlns:a16="http://schemas.microsoft.com/office/drawing/2014/main" id="{7024B20F-544F-4789-9EEE-9C9CE076798A}"/>
                </a:ext>
              </a:extLst>
            </p:cNvPr>
            <p:cNvSpPr/>
            <p:nvPr/>
          </p:nvSpPr>
          <p:spPr>
            <a:xfrm>
              <a:off x="8298097" y="3288412"/>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a:extLst>
                <a:ext uri="{FF2B5EF4-FFF2-40B4-BE49-F238E27FC236}">
                  <a16:creationId xmlns:a16="http://schemas.microsoft.com/office/drawing/2014/main" id="{0E01EAEE-81FD-41CD-A224-0297DF5CB874}"/>
                </a:ext>
              </a:extLst>
            </p:cNvPr>
            <p:cNvSpPr/>
            <p:nvPr/>
          </p:nvSpPr>
          <p:spPr>
            <a:xfrm>
              <a:off x="8126857" y="3219655"/>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Oval 36">
              <a:extLst>
                <a:ext uri="{FF2B5EF4-FFF2-40B4-BE49-F238E27FC236}">
                  <a16:creationId xmlns:a16="http://schemas.microsoft.com/office/drawing/2014/main" id="{4BCA2028-115E-40C6-A564-B71CD0E74B02}"/>
                </a:ext>
              </a:extLst>
            </p:cNvPr>
            <p:cNvSpPr/>
            <p:nvPr/>
          </p:nvSpPr>
          <p:spPr>
            <a:xfrm>
              <a:off x="8489950" y="2654957"/>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a:extLst>
                <a:ext uri="{FF2B5EF4-FFF2-40B4-BE49-F238E27FC236}">
                  <a16:creationId xmlns:a16="http://schemas.microsoft.com/office/drawing/2014/main" id="{C32DF194-7F5A-4E2D-887B-F7C4515AEFF9}"/>
                </a:ext>
              </a:extLst>
            </p:cNvPr>
            <p:cNvSpPr/>
            <p:nvPr/>
          </p:nvSpPr>
          <p:spPr>
            <a:xfrm rot="19386022">
              <a:off x="7368722" y="2822016"/>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TextBox 42">
              <a:extLst>
                <a:ext uri="{FF2B5EF4-FFF2-40B4-BE49-F238E27FC236}">
                  <a16:creationId xmlns:a16="http://schemas.microsoft.com/office/drawing/2014/main" id="{6CB9605C-4CF0-4DE0-BE9D-AAD1D31434C0}"/>
                </a:ext>
              </a:extLst>
            </p:cNvPr>
            <p:cNvSpPr txBox="1"/>
            <p:nvPr/>
          </p:nvSpPr>
          <p:spPr>
            <a:xfrm>
              <a:off x="8149185" y="3201604"/>
              <a:ext cx="329843" cy="369332"/>
            </a:xfrm>
            <a:prstGeom prst="rect">
              <a:avLst/>
            </a:prstGeom>
            <a:noFill/>
          </p:spPr>
          <p:txBody>
            <a:bodyPr wrap="square" rtlCol="0">
              <a:spAutoFit/>
            </a:bodyPr>
            <a:lstStyle/>
            <a:p>
              <a:r>
                <a:rPr lang="fr-FR" dirty="0"/>
                <a:t>+</a:t>
              </a:r>
            </a:p>
          </p:txBody>
        </p:sp>
        <p:sp>
          <p:nvSpPr>
            <p:cNvPr id="45" name="TextBox 44">
              <a:extLst>
                <a:ext uri="{FF2B5EF4-FFF2-40B4-BE49-F238E27FC236}">
                  <a16:creationId xmlns:a16="http://schemas.microsoft.com/office/drawing/2014/main" id="{C51DA5FA-7CCD-4A08-89F2-EBE7C1A8E3A0}"/>
                </a:ext>
              </a:extLst>
            </p:cNvPr>
            <p:cNvSpPr txBox="1"/>
            <p:nvPr/>
          </p:nvSpPr>
          <p:spPr>
            <a:xfrm>
              <a:off x="8325028" y="2396199"/>
              <a:ext cx="329843" cy="369332"/>
            </a:xfrm>
            <a:prstGeom prst="rect">
              <a:avLst/>
            </a:prstGeom>
            <a:noFill/>
          </p:spPr>
          <p:txBody>
            <a:bodyPr wrap="square" rtlCol="0">
              <a:spAutoFit/>
            </a:bodyPr>
            <a:lstStyle/>
            <a:p>
              <a:r>
                <a:rPr lang="fr-FR" dirty="0"/>
                <a:t>-</a:t>
              </a:r>
            </a:p>
          </p:txBody>
        </p:sp>
        <p:cxnSp>
          <p:nvCxnSpPr>
            <p:cNvPr id="53" name="Straight Arrow Connector 52">
              <a:extLst>
                <a:ext uri="{FF2B5EF4-FFF2-40B4-BE49-F238E27FC236}">
                  <a16:creationId xmlns:a16="http://schemas.microsoft.com/office/drawing/2014/main" id="{422D451B-E90D-44DA-8D62-1FAAD1CE2BCC}"/>
                </a:ext>
              </a:extLst>
            </p:cNvPr>
            <p:cNvCxnSpPr/>
            <p:nvPr/>
          </p:nvCxnSpPr>
          <p:spPr>
            <a:xfrm flipH="1">
              <a:off x="8715769" y="3447647"/>
              <a:ext cx="1253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8DC5851-4EBD-4731-8F94-671ECA252E56}"/>
                    </a:ext>
                  </a:extLst>
                </p:cNvPr>
                <p:cNvSpPr txBox="1"/>
                <p:nvPr/>
              </p:nvSpPr>
              <p:spPr>
                <a:xfrm>
                  <a:off x="9969499" y="3324715"/>
                  <a:ext cx="2449509" cy="400110"/>
                </a:xfrm>
                <a:prstGeom prst="rect">
                  <a:avLst/>
                </a:prstGeom>
                <a:noFill/>
              </p:spPr>
              <p:txBody>
                <a:bodyPr wrap="square" rtlCol="0">
                  <a:spAutoFit/>
                </a:bodyPr>
                <a:lstStyle/>
                <a:p>
                  <a:r>
                    <a:rPr lang="fr-FR" sz="1000" dirty="0"/>
                    <a:t>Il y a 1 proton et 1 neutron dans le noyau</a:t>
                  </a:r>
                </a:p>
                <a:p>
                  <a:pPr/>
                  <a14:m>
                    <m:oMathPara xmlns:m="http://schemas.openxmlformats.org/officeDocument/2006/math">
                      <m:oMathParaPr>
                        <m:jc m:val="centerGroup"/>
                      </m:oMathParaPr>
                      <m:oMath xmlns:m="http://schemas.openxmlformats.org/officeDocument/2006/math">
                        <m:r>
                          <a:rPr lang="fr-FR" sz="1000" i="1">
                            <a:latin typeface="Cambria Math" panose="02040503050406030204" pitchFamily="18" charset="0"/>
                          </a:rPr>
                          <m:t>𝑁𝑏</m:t>
                        </m:r>
                        <m:r>
                          <a:rPr lang="fr-FR" sz="1000" i="1">
                            <a:latin typeface="Cambria Math" panose="02040503050406030204" pitchFamily="18" charset="0"/>
                          </a:rPr>
                          <m:t> </m:t>
                        </m:r>
                        <m:r>
                          <a:rPr lang="fr-FR" sz="1000" i="1">
                            <a:latin typeface="Cambria Math" panose="02040503050406030204" pitchFamily="18" charset="0"/>
                          </a:rPr>
                          <m:t>𝑑𝑒</m:t>
                        </m:r>
                        <m:r>
                          <a:rPr lang="fr-FR" sz="1000" i="1">
                            <a:latin typeface="Cambria Math" panose="02040503050406030204" pitchFamily="18" charset="0"/>
                          </a:rPr>
                          <m:t> </m:t>
                        </m:r>
                        <m:r>
                          <a:rPr lang="fr-FR" sz="1000" i="1">
                            <a:latin typeface="Cambria Math" panose="02040503050406030204" pitchFamily="18" charset="0"/>
                          </a:rPr>
                          <m:t>𝑃𝑟𝑜𝑡𝑜𝑛</m:t>
                        </m:r>
                        <m:r>
                          <a:rPr lang="fr-FR" sz="1000" i="1">
                            <a:latin typeface="Cambria Math" panose="02040503050406030204" pitchFamily="18" charset="0"/>
                          </a:rPr>
                          <m:t>+</m:t>
                        </m:r>
                        <m:r>
                          <a:rPr lang="fr-FR" sz="1000" i="1">
                            <a:latin typeface="Cambria Math" panose="02040503050406030204" pitchFamily="18" charset="0"/>
                          </a:rPr>
                          <m:t>𝑁𝑏</m:t>
                        </m:r>
                        <m:r>
                          <a:rPr lang="fr-FR" sz="1000" i="1">
                            <a:latin typeface="Cambria Math" panose="02040503050406030204" pitchFamily="18" charset="0"/>
                          </a:rPr>
                          <m:t> </m:t>
                        </m:r>
                        <m:r>
                          <a:rPr lang="fr-FR" sz="1000" i="1">
                            <a:latin typeface="Cambria Math" panose="02040503050406030204" pitchFamily="18" charset="0"/>
                          </a:rPr>
                          <m:t>𝑑𝑒</m:t>
                        </m:r>
                        <m:r>
                          <a:rPr lang="fr-FR" sz="1000" i="1">
                            <a:latin typeface="Cambria Math" panose="02040503050406030204" pitchFamily="18" charset="0"/>
                          </a:rPr>
                          <m:t> </m:t>
                        </m:r>
                        <m:r>
                          <a:rPr lang="fr-FR" sz="1000" i="1">
                            <a:latin typeface="Cambria Math" panose="02040503050406030204" pitchFamily="18" charset="0"/>
                          </a:rPr>
                          <m:t>𝑛𝑒𝑢𝑡𝑟𝑜𝑛</m:t>
                        </m:r>
                        <m:r>
                          <a:rPr lang="fr-FR" sz="1000" i="1">
                            <a:latin typeface="Cambria Math" panose="02040503050406030204" pitchFamily="18" charset="0"/>
                          </a:rPr>
                          <m:t>=2</m:t>
                        </m:r>
                      </m:oMath>
                    </m:oMathPara>
                  </a14:m>
                  <a:endParaRPr lang="fr-FR" sz="1000" dirty="0"/>
                </a:p>
              </p:txBody>
            </p:sp>
          </mc:Choice>
          <mc:Fallback xmlns="">
            <p:sp>
              <p:nvSpPr>
                <p:cNvPr id="54" name="TextBox 53">
                  <a:extLst>
                    <a:ext uri="{FF2B5EF4-FFF2-40B4-BE49-F238E27FC236}">
                      <a16:creationId xmlns:a16="http://schemas.microsoft.com/office/drawing/2014/main" id="{88DC5851-4EBD-4731-8F94-671ECA252E56}"/>
                    </a:ext>
                  </a:extLst>
                </p:cNvPr>
                <p:cNvSpPr txBox="1">
                  <a:spLocks noRot="1" noChangeAspect="1" noMove="1" noResize="1" noEditPoints="1" noAdjustHandles="1" noChangeArrowheads="1" noChangeShapeType="1" noTextEdit="1"/>
                </p:cNvSpPr>
                <p:nvPr/>
              </p:nvSpPr>
              <p:spPr>
                <a:xfrm>
                  <a:off x="9969499" y="3324715"/>
                  <a:ext cx="2449509" cy="400110"/>
                </a:xfrm>
                <a:prstGeom prst="rect">
                  <a:avLst/>
                </a:prstGeom>
                <a:blipFill>
                  <a:blip r:embed="rId3"/>
                  <a:stretch>
                    <a:fillRect/>
                  </a:stretch>
                </a:blipFill>
              </p:spPr>
              <p:txBody>
                <a:bodyPr/>
                <a:lstStyle/>
                <a:p>
                  <a:r>
                    <a:rPr lang="fr-FR">
                      <a:noFill/>
                    </a:rPr>
                    <a:t> </a:t>
                  </a:r>
                </a:p>
              </p:txBody>
            </p:sp>
          </mc:Fallback>
        </mc:AlternateContent>
        <p:cxnSp>
          <p:nvCxnSpPr>
            <p:cNvPr id="55" name="Straight Arrow Connector 54">
              <a:extLst>
                <a:ext uri="{FF2B5EF4-FFF2-40B4-BE49-F238E27FC236}">
                  <a16:creationId xmlns:a16="http://schemas.microsoft.com/office/drawing/2014/main" id="{F952767D-61E6-44E6-B82E-EB78C3E790E1}"/>
                </a:ext>
              </a:extLst>
            </p:cNvPr>
            <p:cNvCxnSpPr>
              <a:cxnSpLocks/>
              <a:stCxn id="56" idx="1"/>
            </p:cNvCxnSpPr>
            <p:nvPr/>
          </p:nvCxnSpPr>
          <p:spPr>
            <a:xfrm flipH="1">
              <a:off x="8715770" y="2660599"/>
              <a:ext cx="1253730" cy="8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D1E4CCD-ECD6-479E-8E16-452A1CE3D3E1}"/>
                </a:ext>
              </a:extLst>
            </p:cNvPr>
            <p:cNvSpPr txBox="1"/>
            <p:nvPr/>
          </p:nvSpPr>
          <p:spPr>
            <a:xfrm>
              <a:off x="9969500" y="2537488"/>
              <a:ext cx="2734664" cy="246221"/>
            </a:xfrm>
            <a:prstGeom prst="rect">
              <a:avLst/>
            </a:prstGeom>
            <a:noFill/>
          </p:spPr>
          <p:txBody>
            <a:bodyPr wrap="square" rtlCol="0">
              <a:spAutoFit/>
            </a:bodyPr>
            <a:lstStyle/>
            <a:p>
              <a:r>
                <a:rPr lang="fr-FR" sz="1000" dirty="0"/>
                <a:t>Il y a 1 électron qui tourne autour du noyau</a:t>
              </a:r>
            </a:p>
          </p:txBody>
        </p:sp>
      </p:grpSp>
      <p:grpSp>
        <p:nvGrpSpPr>
          <p:cNvPr id="74" name="Group 73">
            <a:extLst>
              <a:ext uri="{FF2B5EF4-FFF2-40B4-BE49-F238E27FC236}">
                <a16:creationId xmlns:a16="http://schemas.microsoft.com/office/drawing/2014/main" id="{BF0C413E-0E7C-40B4-A486-796C4397F526}"/>
              </a:ext>
            </a:extLst>
          </p:cNvPr>
          <p:cNvGrpSpPr/>
          <p:nvPr/>
        </p:nvGrpSpPr>
        <p:grpSpPr>
          <a:xfrm>
            <a:off x="3879451" y="5081466"/>
            <a:ext cx="5290926" cy="1599290"/>
            <a:chOff x="7345324" y="4451215"/>
            <a:chExt cx="5290926" cy="1599290"/>
          </a:xfrm>
        </p:grpSpPr>
        <p:sp>
          <p:nvSpPr>
            <p:cNvPr id="33" name="Oval 32">
              <a:extLst>
                <a:ext uri="{FF2B5EF4-FFF2-40B4-BE49-F238E27FC236}">
                  <a16:creationId xmlns:a16="http://schemas.microsoft.com/office/drawing/2014/main" id="{0989AF1F-4682-4A68-8845-EC0CBCC9A835}"/>
                </a:ext>
              </a:extLst>
            </p:cNvPr>
            <p:cNvSpPr/>
            <p:nvPr/>
          </p:nvSpPr>
          <p:spPr>
            <a:xfrm>
              <a:off x="8298096" y="4991708"/>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7F6ACCD4-B1A6-4BE9-8294-C1B82961143B}"/>
                </a:ext>
              </a:extLst>
            </p:cNvPr>
            <p:cNvSpPr/>
            <p:nvPr/>
          </p:nvSpPr>
          <p:spPr>
            <a:xfrm>
              <a:off x="8126857" y="4714709"/>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CC20466E-8932-454B-8271-4BC6C404D22D}"/>
                </a:ext>
              </a:extLst>
            </p:cNvPr>
            <p:cNvSpPr/>
            <p:nvPr/>
          </p:nvSpPr>
          <p:spPr>
            <a:xfrm>
              <a:off x="8126857" y="4894401"/>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val 38">
              <a:extLst>
                <a:ext uri="{FF2B5EF4-FFF2-40B4-BE49-F238E27FC236}">
                  <a16:creationId xmlns:a16="http://schemas.microsoft.com/office/drawing/2014/main" id="{3B7BAB8C-CE63-4866-AA72-296AFCE37DE4}"/>
                </a:ext>
              </a:extLst>
            </p:cNvPr>
            <p:cNvSpPr/>
            <p:nvPr/>
          </p:nvSpPr>
          <p:spPr>
            <a:xfrm>
              <a:off x="8794836" y="5519993"/>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Oval 39">
              <a:extLst>
                <a:ext uri="{FF2B5EF4-FFF2-40B4-BE49-F238E27FC236}">
                  <a16:creationId xmlns:a16="http://schemas.microsoft.com/office/drawing/2014/main" id="{9A44DA19-BB97-4777-9795-4203AC263304}"/>
                </a:ext>
              </a:extLst>
            </p:cNvPr>
            <p:cNvSpPr/>
            <p:nvPr/>
          </p:nvSpPr>
          <p:spPr>
            <a:xfrm rot="19386022">
              <a:off x="7345324" y="4451215"/>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extBox 43">
              <a:extLst>
                <a:ext uri="{FF2B5EF4-FFF2-40B4-BE49-F238E27FC236}">
                  <a16:creationId xmlns:a16="http://schemas.microsoft.com/office/drawing/2014/main" id="{744AD8F2-73AA-4483-BC2F-3656D15A09A0}"/>
                </a:ext>
              </a:extLst>
            </p:cNvPr>
            <p:cNvSpPr txBox="1"/>
            <p:nvPr/>
          </p:nvSpPr>
          <p:spPr>
            <a:xfrm>
              <a:off x="8141390" y="4873037"/>
              <a:ext cx="329843" cy="369332"/>
            </a:xfrm>
            <a:prstGeom prst="rect">
              <a:avLst/>
            </a:prstGeom>
            <a:noFill/>
          </p:spPr>
          <p:txBody>
            <a:bodyPr wrap="square" rtlCol="0">
              <a:spAutoFit/>
            </a:bodyPr>
            <a:lstStyle/>
            <a:p>
              <a:r>
                <a:rPr lang="fr-FR" dirty="0"/>
                <a:t>+</a:t>
              </a:r>
            </a:p>
          </p:txBody>
        </p:sp>
        <p:sp>
          <p:nvSpPr>
            <p:cNvPr id="46" name="TextBox 45">
              <a:extLst>
                <a:ext uri="{FF2B5EF4-FFF2-40B4-BE49-F238E27FC236}">
                  <a16:creationId xmlns:a16="http://schemas.microsoft.com/office/drawing/2014/main" id="{F1EDC43E-E82E-46D4-87B5-25DE8B152927}"/>
                </a:ext>
              </a:extLst>
            </p:cNvPr>
            <p:cNvSpPr txBox="1"/>
            <p:nvPr/>
          </p:nvSpPr>
          <p:spPr>
            <a:xfrm>
              <a:off x="8568434" y="5369527"/>
              <a:ext cx="329843" cy="369332"/>
            </a:xfrm>
            <a:prstGeom prst="rect">
              <a:avLst/>
            </a:prstGeom>
            <a:noFill/>
          </p:spPr>
          <p:txBody>
            <a:bodyPr wrap="square" rtlCol="0">
              <a:spAutoFit/>
            </a:bodyPr>
            <a:lstStyle/>
            <a:p>
              <a:r>
                <a:rPr lang="fr-FR" dirty="0"/>
                <a:t>-</a:t>
              </a:r>
            </a:p>
          </p:txBody>
        </p:sp>
        <p:cxnSp>
          <p:nvCxnSpPr>
            <p:cNvPr id="65" name="Straight Arrow Connector 64">
              <a:extLst>
                <a:ext uri="{FF2B5EF4-FFF2-40B4-BE49-F238E27FC236}">
                  <a16:creationId xmlns:a16="http://schemas.microsoft.com/office/drawing/2014/main" id="{BFA82E0C-631C-4358-8D50-C2298FA9404E}"/>
                </a:ext>
              </a:extLst>
            </p:cNvPr>
            <p:cNvCxnSpPr/>
            <p:nvPr/>
          </p:nvCxnSpPr>
          <p:spPr>
            <a:xfrm flipH="1">
              <a:off x="8658147" y="5057524"/>
              <a:ext cx="1253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E5A1667-C222-4939-871B-134811E47291}"/>
                    </a:ext>
                  </a:extLst>
                </p:cNvPr>
                <p:cNvSpPr txBox="1"/>
                <p:nvPr/>
              </p:nvSpPr>
              <p:spPr>
                <a:xfrm>
                  <a:off x="9911877" y="4934592"/>
                  <a:ext cx="2724373" cy="553998"/>
                </a:xfrm>
                <a:prstGeom prst="rect">
                  <a:avLst/>
                </a:prstGeom>
                <a:noFill/>
              </p:spPr>
              <p:txBody>
                <a:bodyPr wrap="square" rtlCol="0">
                  <a:spAutoFit/>
                </a:bodyPr>
                <a:lstStyle/>
                <a:p>
                  <a:r>
                    <a:rPr lang="fr-FR" sz="1000" dirty="0"/>
                    <a:t>Il y a 1 proton et 2 neutrons dans le noyau</a:t>
                  </a:r>
                </a:p>
                <a:p>
                  <a14:m>
                    <m:oMath xmlns:m="http://schemas.openxmlformats.org/officeDocument/2006/math">
                      <m:r>
                        <a:rPr lang="fr-FR" sz="1000" i="1">
                          <a:latin typeface="Cambria Math" panose="02040503050406030204" pitchFamily="18" charset="0"/>
                        </a:rPr>
                        <m:t>𝑁𝑏</m:t>
                      </m:r>
                      <m:r>
                        <a:rPr lang="fr-FR" sz="1000" i="1">
                          <a:latin typeface="Cambria Math" panose="02040503050406030204" pitchFamily="18" charset="0"/>
                        </a:rPr>
                        <m:t> </m:t>
                      </m:r>
                      <m:r>
                        <a:rPr lang="fr-FR" sz="1000" i="1">
                          <a:latin typeface="Cambria Math" panose="02040503050406030204" pitchFamily="18" charset="0"/>
                        </a:rPr>
                        <m:t>𝑑𝑒</m:t>
                      </m:r>
                      <m:r>
                        <a:rPr lang="fr-FR" sz="1000" i="1">
                          <a:latin typeface="Cambria Math" panose="02040503050406030204" pitchFamily="18" charset="0"/>
                        </a:rPr>
                        <m:t> </m:t>
                      </m:r>
                      <m:r>
                        <a:rPr lang="fr-FR" sz="1000" i="1">
                          <a:latin typeface="Cambria Math" panose="02040503050406030204" pitchFamily="18" charset="0"/>
                        </a:rPr>
                        <m:t>𝑃𝑟𝑜𝑡𝑜𝑛</m:t>
                      </m:r>
                      <m:r>
                        <a:rPr lang="fr-FR" sz="1000" i="1">
                          <a:latin typeface="Cambria Math" panose="02040503050406030204" pitchFamily="18" charset="0"/>
                        </a:rPr>
                        <m:t>+</m:t>
                      </m:r>
                      <m:r>
                        <a:rPr lang="fr-FR" sz="1000" i="1">
                          <a:latin typeface="Cambria Math" panose="02040503050406030204" pitchFamily="18" charset="0"/>
                        </a:rPr>
                        <m:t>𝑁𝑏</m:t>
                      </m:r>
                      <m:r>
                        <a:rPr lang="fr-FR" sz="1000" i="1">
                          <a:latin typeface="Cambria Math" panose="02040503050406030204" pitchFamily="18" charset="0"/>
                        </a:rPr>
                        <m:t> </m:t>
                      </m:r>
                      <m:r>
                        <a:rPr lang="fr-FR" sz="1000" i="1">
                          <a:latin typeface="Cambria Math" panose="02040503050406030204" pitchFamily="18" charset="0"/>
                        </a:rPr>
                        <m:t>𝑑𝑒</m:t>
                      </m:r>
                      <m:r>
                        <a:rPr lang="fr-FR" sz="1000" i="1">
                          <a:latin typeface="Cambria Math" panose="02040503050406030204" pitchFamily="18" charset="0"/>
                        </a:rPr>
                        <m:t> </m:t>
                      </m:r>
                      <m:r>
                        <a:rPr lang="fr-FR" sz="1000" i="1">
                          <a:latin typeface="Cambria Math" panose="02040503050406030204" pitchFamily="18" charset="0"/>
                        </a:rPr>
                        <m:t>𝑛𝑒𝑢𝑡𝑟𝑜𝑛𝑠</m:t>
                      </m:r>
                      <m:r>
                        <a:rPr lang="fr-FR" sz="1000" i="1">
                          <a:latin typeface="Cambria Math" panose="02040503050406030204" pitchFamily="18" charset="0"/>
                        </a:rPr>
                        <m:t>=</m:t>
                      </m:r>
                    </m:oMath>
                  </a14:m>
                  <a:r>
                    <a:rPr lang="fr-FR" sz="1000" dirty="0"/>
                    <a:t>3</a:t>
                  </a:r>
                </a:p>
                <a:p>
                  <a:endParaRPr lang="fr-FR" sz="1000" dirty="0"/>
                </a:p>
              </p:txBody>
            </p:sp>
          </mc:Choice>
          <mc:Fallback xmlns="">
            <p:sp>
              <p:nvSpPr>
                <p:cNvPr id="66" name="TextBox 65">
                  <a:extLst>
                    <a:ext uri="{FF2B5EF4-FFF2-40B4-BE49-F238E27FC236}">
                      <a16:creationId xmlns:a16="http://schemas.microsoft.com/office/drawing/2014/main" id="{CE5A1667-C222-4939-871B-134811E47291}"/>
                    </a:ext>
                  </a:extLst>
                </p:cNvPr>
                <p:cNvSpPr txBox="1">
                  <a:spLocks noRot="1" noChangeAspect="1" noMove="1" noResize="1" noEditPoints="1" noAdjustHandles="1" noChangeArrowheads="1" noChangeShapeType="1" noTextEdit="1"/>
                </p:cNvSpPr>
                <p:nvPr/>
              </p:nvSpPr>
              <p:spPr>
                <a:xfrm>
                  <a:off x="9911877" y="4934592"/>
                  <a:ext cx="2724373" cy="553998"/>
                </a:xfrm>
                <a:prstGeom prst="rect">
                  <a:avLst/>
                </a:prstGeom>
                <a:blipFill>
                  <a:blip r:embed="rId4"/>
                  <a:stretch>
                    <a:fillRect/>
                  </a:stretch>
                </a:blipFill>
              </p:spPr>
              <p:txBody>
                <a:bodyPr/>
                <a:lstStyle/>
                <a:p>
                  <a:r>
                    <a:rPr lang="fr-FR">
                      <a:noFill/>
                    </a:rPr>
                    <a:t> </a:t>
                  </a:r>
                </a:p>
              </p:txBody>
            </p:sp>
          </mc:Fallback>
        </mc:AlternateContent>
        <p:cxnSp>
          <p:nvCxnSpPr>
            <p:cNvPr id="67" name="Straight Arrow Connector 66">
              <a:extLst>
                <a:ext uri="{FF2B5EF4-FFF2-40B4-BE49-F238E27FC236}">
                  <a16:creationId xmlns:a16="http://schemas.microsoft.com/office/drawing/2014/main" id="{DAD1071D-CB0D-42BE-AB14-16041FCA8D64}"/>
                </a:ext>
              </a:extLst>
            </p:cNvPr>
            <p:cNvCxnSpPr>
              <a:cxnSpLocks/>
            </p:cNvCxnSpPr>
            <p:nvPr/>
          </p:nvCxnSpPr>
          <p:spPr>
            <a:xfrm flipH="1" flipV="1">
              <a:off x="8986520" y="5619618"/>
              <a:ext cx="889993" cy="1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D32E4CF-BCF1-4F6C-8F7E-92BFFA51BA0F}"/>
                </a:ext>
              </a:extLst>
            </p:cNvPr>
            <p:cNvSpPr txBox="1"/>
            <p:nvPr/>
          </p:nvSpPr>
          <p:spPr>
            <a:xfrm>
              <a:off x="9911877" y="5496507"/>
              <a:ext cx="2449509" cy="553998"/>
            </a:xfrm>
            <a:prstGeom prst="rect">
              <a:avLst/>
            </a:prstGeom>
            <a:noFill/>
          </p:spPr>
          <p:txBody>
            <a:bodyPr wrap="square" rtlCol="0">
              <a:spAutoFit/>
            </a:bodyPr>
            <a:lstStyle/>
            <a:p>
              <a:r>
                <a:rPr lang="fr-FR" sz="1000" dirty="0"/>
                <a:t>Il y a 1 électron qui tourne autour du noyau</a:t>
              </a:r>
            </a:p>
            <a:p>
              <a:endParaRPr lang="fr-FR" sz="1000" dirty="0"/>
            </a:p>
            <a:p>
              <a:endParaRPr lang="fr-FR" sz="1000" dirty="0"/>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6596BB60-F2B0-4F61-919D-5C69413C70D4}"/>
                  </a:ext>
                </a:extLst>
              </p:cNvPr>
              <p:cNvSpPr txBox="1"/>
              <p:nvPr/>
            </p:nvSpPr>
            <p:spPr>
              <a:xfrm>
                <a:off x="9010255" y="873654"/>
                <a:ext cx="1051004" cy="784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fr-FR" sz="4500"/>
                        <m:t>⇔</m:t>
                      </m:r>
                    </m:oMath>
                  </m:oMathPara>
                </a14:m>
                <a:endParaRPr lang="fr-FR" sz="4500" dirty="0"/>
              </a:p>
            </p:txBody>
          </p:sp>
        </mc:Choice>
        <mc:Fallback xmlns="">
          <p:sp>
            <p:nvSpPr>
              <p:cNvPr id="92" name="TextBox 91">
                <a:extLst>
                  <a:ext uri="{FF2B5EF4-FFF2-40B4-BE49-F238E27FC236}">
                    <a16:creationId xmlns:a16="http://schemas.microsoft.com/office/drawing/2014/main" id="{6596BB60-F2B0-4F61-919D-5C69413C70D4}"/>
                  </a:ext>
                </a:extLst>
              </p:cNvPr>
              <p:cNvSpPr txBox="1">
                <a:spLocks noRot="1" noChangeAspect="1" noMove="1" noResize="1" noEditPoints="1" noAdjustHandles="1" noChangeArrowheads="1" noChangeShapeType="1" noTextEdit="1"/>
              </p:cNvSpPr>
              <p:nvPr/>
            </p:nvSpPr>
            <p:spPr>
              <a:xfrm>
                <a:off x="9010255" y="873654"/>
                <a:ext cx="1051004" cy="784830"/>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23D4E85A-B063-4241-914C-FD571EB41B6F}"/>
                  </a:ext>
                </a:extLst>
              </p:cNvPr>
              <p:cNvSpPr txBox="1"/>
              <p:nvPr/>
            </p:nvSpPr>
            <p:spPr>
              <a:xfrm>
                <a:off x="8995715" y="3054614"/>
                <a:ext cx="1051004" cy="784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fr-FR" sz="4500"/>
                        <m:t>⇔</m:t>
                      </m:r>
                    </m:oMath>
                  </m:oMathPara>
                </a14:m>
                <a:endParaRPr lang="fr-FR" sz="4500" dirty="0"/>
              </a:p>
            </p:txBody>
          </p:sp>
        </mc:Choice>
        <mc:Fallback xmlns="">
          <p:sp>
            <p:nvSpPr>
              <p:cNvPr id="93" name="TextBox 92">
                <a:extLst>
                  <a:ext uri="{FF2B5EF4-FFF2-40B4-BE49-F238E27FC236}">
                    <a16:creationId xmlns:a16="http://schemas.microsoft.com/office/drawing/2014/main" id="{23D4E85A-B063-4241-914C-FD571EB41B6F}"/>
                  </a:ext>
                </a:extLst>
              </p:cNvPr>
              <p:cNvSpPr txBox="1">
                <a:spLocks noRot="1" noChangeAspect="1" noMove="1" noResize="1" noEditPoints="1" noAdjustHandles="1" noChangeArrowheads="1" noChangeShapeType="1" noTextEdit="1"/>
              </p:cNvSpPr>
              <p:nvPr/>
            </p:nvSpPr>
            <p:spPr>
              <a:xfrm>
                <a:off x="8995715" y="3054614"/>
                <a:ext cx="1051004" cy="784830"/>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0DD49C99-0F5A-4D3E-B49D-796D00D02FEA}"/>
                  </a:ext>
                </a:extLst>
              </p:cNvPr>
              <p:cNvSpPr txBox="1"/>
              <p:nvPr/>
            </p:nvSpPr>
            <p:spPr>
              <a:xfrm>
                <a:off x="9015685" y="5346068"/>
                <a:ext cx="1051004" cy="784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fr-FR" sz="4500"/>
                        <m:t>⇔</m:t>
                      </m:r>
                    </m:oMath>
                  </m:oMathPara>
                </a14:m>
                <a:endParaRPr lang="fr-FR" sz="4500" dirty="0"/>
              </a:p>
            </p:txBody>
          </p:sp>
        </mc:Choice>
        <mc:Fallback xmlns="">
          <p:sp>
            <p:nvSpPr>
              <p:cNvPr id="94" name="TextBox 93">
                <a:extLst>
                  <a:ext uri="{FF2B5EF4-FFF2-40B4-BE49-F238E27FC236}">
                    <a16:creationId xmlns:a16="http://schemas.microsoft.com/office/drawing/2014/main" id="{0DD49C99-0F5A-4D3E-B49D-796D00D02FEA}"/>
                  </a:ext>
                </a:extLst>
              </p:cNvPr>
              <p:cNvSpPr txBox="1">
                <a:spLocks noRot="1" noChangeAspect="1" noMove="1" noResize="1" noEditPoints="1" noAdjustHandles="1" noChangeArrowheads="1" noChangeShapeType="1" noTextEdit="1"/>
              </p:cNvSpPr>
              <p:nvPr/>
            </p:nvSpPr>
            <p:spPr>
              <a:xfrm>
                <a:off x="9015685" y="5346068"/>
                <a:ext cx="1051004" cy="784830"/>
              </a:xfrm>
              <a:prstGeom prst="rect">
                <a:avLst/>
              </a:prstGeom>
              <a:blipFill>
                <a:blip r:embed="rId7"/>
                <a:stretch>
                  <a:fillRect/>
                </a:stretch>
              </a:blipFill>
            </p:spPr>
            <p:txBody>
              <a:bodyPr/>
              <a:lstStyle/>
              <a:p>
                <a:r>
                  <a:rPr lang="fr-FR">
                    <a:noFill/>
                  </a:rPr>
                  <a:t> </a:t>
                </a:r>
              </a:p>
            </p:txBody>
          </p:sp>
        </mc:Fallback>
      </mc:AlternateContent>
      <p:sp>
        <p:nvSpPr>
          <p:cNvPr id="95" name="TextBox 94">
            <a:extLst>
              <a:ext uri="{FF2B5EF4-FFF2-40B4-BE49-F238E27FC236}">
                <a16:creationId xmlns:a16="http://schemas.microsoft.com/office/drawing/2014/main" id="{D3D04E84-EF33-4044-8C89-E9783B4F4D8B}"/>
              </a:ext>
            </a:extLst>
          </p:cNvPr>
          <p:cNvSpPr txBox="1"/>
          <p:nvPr/>
        </p:nvSpPr>
        <p:spPr>
          <a:xfrm>
            <a:off x="3714716" y="270690"/>
            <a:ext cx="3823684" cy="369332"/>
          </a:xfrm>
          <a:prstGeom prst="rect">
            <a:avLst/>
          </a:prstGeom>
          <a:noFill/>
        </p:spPr>
        <p:txBody>
          <a:bodyPr wrap="square" rtlCol="0">
            <a:spAutoFit/>
          </a:bodyPr>
          <a:lstStyle/>
          <a:p>
            <a:r>
              <a:rPr lang="fr-FR" dirty="0"/>
              <a:t>Atome d’hydrogène de type </a:t>
            </a:r>
            <a:r>
              <a:rPr lang="fr-FR" b="1" dirty="0"/>
              <a:t>protium</a:t>
            </a:r>
          </a:p>
        </p:txBody>
      </p:sp>
      <p:sp>
        <p:nvSpPr>
          <p:cNvPr id="96" name="TextBox 95">
            <a:extLst>
              <a:ext uri="{FF2B5EF4-FFF2-40B4-BE49-F238E27FC236}">
                <a16:creationId xmlns:a16="http://schemas.microsoft.com/office/drawing/2014/main" id="{69E26524-E835-493B-91B5-E9E8B46F8F66}"/>
              </a:ext>
            </a:extLst>
          </p:cNvPr>
          <p:cNvSpPr txBox="1"/>
          <p:nvPr/>
        </p:nvSpPr>
        <p:spPr>
          <a:xfrm>
            <a:off x="3692788" y="2414685"/>
            <a:ext cx="3823684" cy="369332"/>
          </a:xfrm>
          <a:prstGeom prst="rect">
            <a:avLst/>
          </a:prstGeom>
          <a:noFill/>
        </p:spPr>
        <p:txBody>
          <a:bodyPr wrap="square" rtlCol="0">
            <a:spAutoFit/>
          </a:bodyPr>
          <a:lstStyle/>
          <a:p>
            <a:r>
              <a:rPr lang="fr-FR" dirty="0"/>
              <a:t>Atome d’hydrogène de type </a:t>
            </a:r>
            <a:r>
              <a:rPr lang="fr-FR" b="1" dirty="0"/>
              <a:t>deutérium</a:t>
            </a:r>
          </a:p>
        </p:txBody>
      </p:sp>
      <p:sp>
        <p:nvSpPr>
          <p:cNvPr id="97" name="TextBox 96">
            <a:extLst>
              <a:ext uri="{FF2B5EF4-FFF2-40B4-BE49-F238E27FC236}">
                <a16:creationId xmlns:a16="http://schemas.microsoft.com/office/drawing/2014/main" id="{3878B301-6CBF-4AB3-84B7-AB4E844F6F0D}"/>
              </a:ext>
            </a:extLst>
          </p:cNvPr>
          <p:cNvSpPr txBox="1"/>
          <p:nvPr/>
        </p:nvSpPr>
        <p:spPr>
          <a:xfrm>
            <a:off x="3608805" y="4598201"/>
            <a:ext cx="3823684" cy="369332"/>
          </a:xfrm>
          <a:prstGeom prst="rect">
            <a:avLst/>
          </a:prstGeom>
          <a:noFill/>
        </p:spPr>
        <p:txBody>
          <a:bodyPr wrap="square" rtlCol="0">
            <a:spAutoFit/>
          </a:bodyPr>
          <a:lstStyle/>
          <a:p>
            <a:r>
              <a:rPr lang="fr-FR" dirty="0"/>
              <a:t>Atome d’hydrogène de type </a:t>
            </a:r>
            <a:r>
              <a:rPr lang="fr-FR" b="1" dirty="0"/>
              <a:t>tritium</a:t>
            </a:r>
          </a:p>
        </p:txBody>
      </p:sp>
    </p:spTree>
    <p:extLst>
      <p:ext uri="{BB962C8B-B14F-4D97-AF65-F5344CB8AC3E}">
        <p14:creationId xmlns:p14="http://schemas.microsoft.com/office/powerpoint/2010/main" val="1497658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B419C7B7-D008-4A53-A04A-8CCB664FD3A6}"/>
              </a:ext>
            </a:extLst>
          </p:cNvPr>
          <p:cNvSpPr/>
          <p:nvPr/>
        </p:nvSpPr>
        <p:spPr>
          <a:xfrm>
            <a:off x="4218807" y="2142133"/>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a:extLst>
              <a:ext uri="{FF2B5EF4-FFF2-40B4-BE49-F238E27FC236}">
                <a16:creationId xmlns:a16="http://schemas.microsoft.com/office/drawing/2014/main" id="{D1F17968-08DE-47A6-9716-BE0C7DBCDEA9}"/>
              </a:ext>
            </a:extLst>
          </p:cNvPr>
          <p:cNvSpPr/>
          <p:nvPr/>
        </p:nvSpPr>
        <p:spPr>
          <a:xfrm>
            <a:off x="4047567" y="2073376"/>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a16="http://schemas.microsoft.com/office/drawing/2014/main" id="{25311591-A704-4EB1-9D5B-C6BB5DED18F4}"/>
              </a:ext>
            </a:extLst>
          </p:cNvPr>
          <p:cNvSpPr/>
          <p:nvPr/>
        </p:nvSpPr>
        <p:spPr>
          <a:xfrm>
            <a:off x="4410657" y="1508680"/>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37C28617-2CAB-44B7-8E77-4F32266E302F}"/>
              </a:ext>
            </a:extLst>
          </p:cNvPr>
          <p:cNvSpPr/>
          <p:nvPr/>
        </p:nvSpPr>
        <p:spPr>
          <a:xfrm rot="19386022">
            <a:off x="3289432" y="1675738"/>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8A4DAAE8-6724-44D0-8092-00C023B06C55}"/>
              </a:ext>
            </a:extLst>
          </p:cNvPr>
          <p:cNvSpPr txBox="1"/>
          <p:nvPr/>
        </p:nvSpPr>
        <p:spPr>
          <a:xfrm>
            <a:off x="4069895" y="2055325"/>
            <a:ext cx="329843" cy="369332"/>
          </a:xfrm>
          <a:prstGeom prst="rect">
            <a:avLst/>
          </a:prstGeom>
          <a:noFill/>
        </p:spPr>
        <p:txBody>
          <a:bodyPr wrap="square" rtlCol="0">
            <a:spAutoFit/>
          </a:bodyPr>
          <a:lstStyle/>
          <a:p>
            <a:r>
              <a:rPr lang="fr-FR" dirty="0"/>
              <a:t>+</a:t>
            </a:r>
          </a:p>
        </p:txBody>
      </p:sp>
      <p:sp>
        <p:nvSpPr>
          <p:cNvPr id="16" name="TextBox 15">
            <a:extLst>
              <a:ext uri="{FF2B5EF4-FFF2-40B4-BE49-F238E27FC236}">
                <a16:creationId xmlns:a16="http://schemas.microsoft.com/office/drawing/2014/main" id="{9140320D-8A11-4771-8CD7-149D3472875F}"/>
              </a:ext>
            </a:extLst>
          </p:cNvPr>
          <p:cNvSpPr txBox="1"/>
          <p:nvPr/>
        </p:nvSpPr>
        <p:spPr>
          <a:xfrm>
            <a:off x="4245738" y="1249920"/>
            <a:ext cx="329843" cy="369332"/>
          </a:xfrm>
          <a:prstGeom prst="rect">
            <a:avLst/>
          </a:prstGeom>
          <a:noFill/>
        </p:spPr>
        <p:txBody>
          <a:bodyPr wrap="square" rtlCol="0">
            <a:spAutoFit/>
          </a:bodyPr>
          <a:lstStyle/>
          <a:p>
            <a:r>
              <a:rPr lang="fr-FR" dirty="0"/>
              <a:t>-</a:t>
            </a:r>
          </a:p>
        </p:txBody>
      </p:sp>
      <p:sp>
        <p:nvSpPr>
          <p:cNvPr id="22" name="Oval 21">
            <a:extLst>
              <a:ext uri="{FF2B5EF4-FFF2-40B4-BE49-F238E27FC236}">
                <a16:creationId xmlns:a16="http://schemas.microsoft.com/office/drawing/2014/main" id="{69817661-F5D9-45D6-BE1A-FCE275B63EF3}"/>
              </a:ext>
            </a:extLst>
          </p:cNvPr>
          <p:cNvSpPr/>
          <p:nvPr/>
        </p:nvSpPr>
        <p:spPr>
          <a:xfrm>
            <a:off x="6614222" y="2216230"/>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Oval 22">
            <a:extLst>
              <a:ext uri="{FF2B5EF4-FFF2-40B4-BE49-F238E27FC236}">
                <a16:creationId xmlns:a16="http://schemas.microsoft.com/office/drawing/2014/main" id="{21F7768D-26DA-4E4B-BC2A-CA12034AA083}"/>
              </a:ext>
            </a:extLst>
          </p:cNvPr>
          <p:cNvSpPr/>
          <p:nvPr/>
        </p:nvSpPr>
        <p:spPr>
          <a:xfrm>
            <a:off x="6442983" y="1939231"/>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Oval 23">
            <a:extLst>
              <a:ext uri="{FF2B5EF4-FFF2-40B4-BE49-F238E27FC236}">
                <a16:creationId xmlns:a16="http://schemas.microsoft.com/office/drawing/2014/main" id="{9A16BD21-51D1-4F10-99BA-1001C2C2AD0E}"/>
              </a:ext>
            </a:extLst>
          </p:cNvPr>
          <p:cNvSpPr/>
          <p:nvPr/>
        </p:nvSpPr>
        <p:spPr>
          <a:xfrm>
            <a:off x="6442983" y="2118923"/>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Oval 24">
            <a:extLst>
              <a:ext uri="{FF2B5EF4-FFF2-40B4-BE49-F238E27FC236}">
                <a16:creationId xmlns:a16="http://schemas.microsoft.com/office/drawing/2014/main" id="{62F50597-184D-47AF-99E6-49036CBD2EFE}"/>
              </a:ext>
            </a:extLst>
          </p:cNvPr>
          <p:cNvSpPr/>
          <p:nvPr/>
        </p:nvSpPr>
        <p:spPr>
          <a:xfrm>
            <a:off x="7110959" y="2744517"/>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Oval 25">
            <a:extLst>
              <a:ext uri="{FF2B5EF4-FFF2-40B4-BE49-F238E27FC236}">
                <a16:creationId xmlns:a16="http://schemas.microsoft.com/office/drawing/2014/main" id="{77B31800-9D16-41F1-AB8D-3629EE67A9AB}"/>
              </a:ext>
            </a:extLst>
          </p:cNvPr>
          <p:cNvSpPr/>
          <p:nvPr/>
        </p:nvSpPr>
        <p:spPr>
          <a:xfrm rot="19386022">
            <a:off x="5661450" y="1675738"/>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0E847C74-15D9-4271-AC14-A9117FFBB920}"/>
              </a:ext>
            </a:extLst>
          </p:cNvPr>
          <p:cNvSpPr txBox="1"/>
          <p:nvPr/>
        </p:nvSpPr>
        <p:spPr>
          <a:xfrm>
            <a:off x="6457515" y="2097559"/>
            <a:ext cx="329843" cy="369332"/>
          </a:xfrm>
          <a:prstGeom prst="rect">
            <a:avLst/>
          </a:prstGeom>
          <a:noFill/>
        </p:spPr>
        <p:txBody>
          <a:bodyPr wrap="square" rtlCol="0">
            <a:spAutoFit/>
          </a:bodyPr>
          <a:lstStyle/>
          <a:p>
            <a:r>
              <a:rPr lang="fr-FR" dirty="0"/>
              <a:t>+</a:t>
            </a:r>
          </a:p>
        </p:txBody>
      </p:sp>
      <p:sp>
        <p:nvSpPr>
          <p:cNvPr id="28" name="TextBox 27">
            <a:extLst>
              <a:ext uri="{FF2B5EF4-FFF2-40B4-BE49-F238E27FC236}">
                <a16:creationId xmlns:a16="http://schemas.microsoft.com/office/drawing/2014/main" id="{C863769D-9C9C-4E02-A9DD-4B449BA0BA33}"/>
              </a:ext>
            </a:extLst>
          </p:cNvPr>
          <p:cNvSpPr txBox="1"/>
          <p:nvPr/>
        </p:nvSpPr>
        <p:spPr>
          <a:xfrm>
            <a:off x="6913176" y="2613892"/>
            <a:ext cx="329843" cy="369332"/>
          </a:xfrm>
          <a:prstGeom prst="rect">
            <a:avLst/>
          </a:prstGeom>
          <a:noFill/>
        </p:spPr>
        <p:txBody>
          <a:bodyPr wrap="square" rtlCol="0">
            <a:spAutoFit/>
          </a:bodyPr>
          <a:lstStyle/>
          <a:p>
            <a:r>
              <a:rPr lang="fr-FR" dirty="0"/>
              <a:t>-</a:t>
            </a:r>
          </a:p>
        </p:txBody>
      </p:sp>
      <p:sp>
        <p:nvSpPr>
          <p:cNvPr id="34" name="Arrow: Right 33">
            <a:extLst>
              <a:ext uri="{FF2B5EF4-FFF2-40B4-BE49-F238E27FC236}">
                <a16:creationId xmlns:a16="http://schemas.microsoft.com/office/drawing/2014/main" id="{24FB72C6-0E97-4164-A170-90886E2D7580}"/>
              </a:ext>
            </a:extLst>
          </p:cNvPr>
          <p:cNvSpPr/>
          <p:nvPr/>
        </p:nvSpPr>
        <p:spPr>
          <a:xfrm>
            <a:off x="7926463" y="2073376"/>
            <a:ext cx="1077217" cy="485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a:extLst>
              <a:ext uri="{FF2B5EF4-FFF2-40B4-BE49-F238E27FC236}">
                <a16:creationId xmlns:a16="http://schemas.microsoft.com/office/drawing/2014/main" id="{DD9D7BFF-C39C-4668-9E0C-36F4E6AA79A1}"/>
              </a:ext>
            </a:extLst>
          </p:cNvPr>
          <p:cNvSpPr/>
          <p:nvPr/>
        </p:nvSpPr>
        <p:spPr>
          <a:xfrm>
            <a:off x="9784460" y="2135274"/>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val 40">
            <a:extLst>
              <a:ext uri="{FF2B5EF4-FFF2-40B4-BE49-F238E27FC236}">
                <a16:creationId xmlns:a16="http://schemas.microsoft.com/office/drawing/2014/main" id="{D72300D6-9E90-4362-8F48-FB558FD4EF96}"/>
              </a:ext>
            </a:extLst>
          </p:cNvPr>
          <p:cNvSpPr/>
          <p:nvPr/>
        </p:nvSpPr>
        <p:spPr>
          <a:xfrm>
            <a:off x="9858381" y="1905522"/>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val 41">
            <a:extLst>
              <a:ext uri="{FF2B5EF4-FFF2-40B4-BE49-F238E27FC236}">
                <a16:creationId xmlns:a16="http://schemas.microsoft.com/office/drawing/2014/main" id="{617CACEB-4175-4354-983F-854BF26C2CFD}"/>
              </a:ext>
            </a:extLst>
          </p:cNvPr>
          <p:cNvSpPr/>
          <p:nvPr/>
        </p:nvSpPr>
        <p:spPr>
          <a:xfrm>
            <a:off x="9557277" y="1954595"/>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18E85B3-E5BD-4652-8340-F02F09006D32}"/>
              </a:ext>
            </a:extLst>
          </p:cNvPr>
          <p:cNvSpPr/>
          <p:nvPr/>
        </p:nvSpPr>
        <p:spPr>
          <a:xfrm>
            <a:off x="9553006" y="2226274"/>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extBox 45">
            <a:extLst>
              <a:ext uri="{FF2B5EF4-FFF2-40B4-BE49-F238E27FC236}">
                <a16:creationId xmlns:a16="http://schemas.microsoft.com/office/drawing/2014/main" id="{67D9D42D-520C-47F0-A313-196D9242BBCB}"/>
              </a:ext>
            </a:extLst>
          </p:cNvPr>
          <p:cNvSpPr txBox="1"/>
          <p:nvPr/>
        </p:nvSpPr>
        <p:spPr>
          <a:xfrm>
            <a:off x="9561180" y="2214756"/>
            <a:ext cx="329843" cy="369332"/>
          </a:xfrm>
          <a:prstGeom prst="rect">
            <a:avLst/>
          </a:prstGeom>
          <a:noFill/>
        </p:spPr>
        <p:txBody>
          <a:bodyPr wrap="square" rtlCol="0">
            <a:spAutoFit/>
          </a:bodyPr>
          <a:lstStyle/>
          <a:p>
            <a:r>
              <a:rPr lang="fr-FR" dirty="0"/>
              <a:t>+</a:t>
            </a:r>
          </a:p>
        </p:txBody>
      </p:sp>
      <p:sp>
        <p:nvSpPr>
          <p:cNvPr id="47" name="TextBox 46">
            <a:extLst>
              <a:ext uri="{FF2B5EF4-FFF2-40B4-BE49-F238E27FC236}">
                <a16:creationId xmlns:a16="http://schemas.microsoft.com/office/drawing/2014/main" id="{69A8F459-825A-46BC-9882-DB97EBC0B540}"/>
              </a:ext>
            </a:extLst>
          </p:cNvPr>
          <p:cNvSpPr txBox="1"/>
          <p:nvPr/>
        </p:nvSpPr>
        <p:spPr>
          <a:xfrm>
            <a:off x="9811723" y="2132607"/>
            <a:ext cx="329843" cy="369332"/>
          </a:xfrm>
          <a:prstGeom prst="rect">
            <a:avLst/>
          </a:prstGeom>
          <a:noFill/>
        </p:spPr>
        <p:txBody>
          <a:bodyPr wrap="square" rtlCol="0">
            <a:spAutoFit/>
          </a:bodyPr>
          <a:lstStyle/>
          <a:p>
            <a:r>
              <a:rPr lang="fr-FR" dirty="0"/>
              <a:t>+</a:t>
            </a:r>
          </a:p>
        </p:txBody>
      </p:sp>
      <p:sp>
        <p:nvSpPr>
          <p:cNvPr id="48" name="Oval 47">
            <a:extLst>
              <a:ext uri="{FF2B5EF4-FFF2-40B4-BE49-F238E27FC236}">
                <a16:creationId xmlns:a16="http://schemas.microsoft.com/office/drawing/2014/main" id="{1F41AD36-E88D-4E1C-9480-2B07AE5C6D8F}"/>
              </a:ext>
            </a:extLst>
          </p:cNvPr>
          <p:cNvSpPr/>
          <p:nvPr/>
        </p:nvSpPr>
        <p:spPr>
          <a:xfrm rot="19386022">
            <a:off x="8946889" y="1743439"/>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a:extLst>
              <a:ext uri="{FF2B5EF4-FFF2-40B4-BE49-F238E27FC236}">
                <a16:creationId xmlns:a16="http://schemas.microsoft.com/office/drawing/2014/main" id="{DB1C62CA-085D-49F3-AB4C-4A486F7384E2}"/>
              </a:ext>
            </a:extLst>
          </p:cNvPr>
          <p:cNvSpPr/>
          <p:nvPr/>
        </p:nvSpPr>
        <p:spPr>
          <a:xfrm>
            <a:off x="9352509" y="3116999"/>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58A01E6D-B8D4-4E35-84A5-9A27A6B3CD5B}"/>
              </a:ext>
            </a:extLst>
          </p:cNvPr>
          <p:cNvSpPr/>
          <p:nvPr/>
        </p:nvSpPr>
        <p:spPr>
          <a:xfrm>
            <a:off x="10239684" y="2938236"/>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TextBox 52">
            <a:extLst>
              <a:ext uri="{FF2B5EF4-FFF2-40B4-BE49-F238E27FC236}">
                <a16:creationId xmlns:a16="http://schemas.microsoft.com/office/drawing/2014/main" id="{872EE2D7-4020-4F89-9292-456658FB1938}"/>
              </a:ext>
            </a:extLst>
          </p:cNvPr>
          <p:cNvSpPr txBox="1"/>
          <p:nvPr/>
        </p:nvSpPr>
        <p:spPr>
          <a:xfrm>
            <a:off x="11101144" y="2073377"/>
            <a:ext cx="400050" cy="553998"/>
          </a:xfrm>
          <a:prstGeom prst="rect">
            <a:avLst/>
          </a:prstGeom>
          <a:noFill/>
        </p:spPr>
        <p:txBody>
          <a:bodyPr wrap="square" rtlCol="0">
            <a:spAutoFit/>
          </a:bodyPr>
          <a:lstStyle/>
          <a:p>
            <a:r>
              <a:rPr lang="fr-FR" sz="3000" dirty="0"/>
              <a:t>+</a:t>
            </a:r>
          </a:p>
        </p:txBody>
      </p:sp>
      <p:sp>
        <p:nvSpPr>
          <p:cNvPr id="54" name="Oval 53">
            <a:extLst>
              <a:ext uri="{FF2B5EF4-FFF2-40B4-BE49-F238E27FC236}">
                <a16:creationId xmlns:a16="http://schemas.microsoft.com/office/drawing/2014/main" id="{CBD5523B-FA04-4830-AF31-B68C575C297C}"/>
              </a:ext>
            </a:extLst>
          </p:cNvPr>
          <p:cNvSpPr/>
          <p:nvPr/>
        </p:nvSpPr>
        <p:spPr>
          <a:xfrm>
            <a:off x="11883446" y="2158571"/>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54">
            <a:extLst>
              <a:ext uri="{FF2B5EF4-FFF2-40B4-BE49-F238E27FC236}">
                <a16:creationId xmlns:a16="http://schemas.microsoft.com/office/drawing/2014/main" id="{73C2BF2E-0874-43C7-A6E6-6B4DC197442D}"/>
              </a:ext>
            </a:extLst>
          </p:cNvPr>
          <p:cNvSpPr txBox="1"/>
          <p:nvPr/>
        </p:nvSpPr>
        <p:spPr>
          <a:xfrm>
            <a:off x="12659205" y="2055326"/>
            <a:ext cx="569774" cy="553998"/>
          </a:xfrm>
          <a:prstGeom prst="rect">
            <a:avLst/>
          </a:prstGeom>
          <a:noFill/>
        </p:spPr>
        <p:txBody>
          <a:bodyPr wrap="square" rtlCol="0">
            <a:spAutoFit/>
          </a:bodyPr>
          <a:lstStyle/>
          <a:p>
            <a:r>
              <a:rPr lang="fr-FR" sz="3000" dirty="0"/>
              <a:t>+</a:t>
            </a:r>
          </a:p>
        </p:txBody>
      </p:sp>
      <p:sp>
        <p:nvSpPr>
          <p:cNvPr id="57" name="Star: 32 Points 56">
            <a:extLst>
              <a:ext uri="{FF2B5EF4-FFF2-40B4-BE49-F238E27FC236}">
                <a16:creationId xmlns:a16="http://schemas.microsoft.com/office/drawing/2014/main" id="{698C17DC-CEF4-4980-9BA4-078B2F69E94B}"/>
              </a:ext>
            </a:extLst>
          </p:cNvPr>
          <p:cNvSpPr/>
          <p:nvPr/>
        </p:nvSpPr>
        <p:spPr>
          <a:xfrm>
            <a:off x="12968247" y="1722922"/>
            <a:ext cx="1653759" cy="1394074"/>
          </a:xfrm>
          <a:prstGeom prst="star3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TextBox 55">
            <a:extLst>
              <a:ext uri="{FF2B5EF4-FFF2-40B4-BE49-F238E27FC236}">
                <a16:creationId xmlns:a16="http://schemas.microsoft.com/office/drawing/2014/main" id="{61248AEE-78CF-4690-B2B3-5F637BC9C3AA}"/>
              </a:ext>
            </a:extLst>
          </p:cNvPr>
          <p:cNvSpPr txBox="1"/>
          <p:nvPr/>
        </p:nvSpPr>
        <p:spPr>
          <a:xfrm>
            <a:off x="13288504" y="1943785"/>
            <a:ext cx="1333500" cy="923330"/>
          </a:xfrm>
          <a:prstGeom prst="rect">
            <a:avLst/>
          </a:prstGeom>
          <a:noFill/>
        </p:spPr>
        <p:txBody>
          <a:bodyPr wrap="square" rtlCol="0">
            <a:spAutoFit/>
          </a:bodyPr>
          <a:lstStyle/>
          <a:p>
            <a:r>
              <a:rPr lang="fr-FR" dirty="0"/>
              <a:t>Energie thermique (chaleur)</a:t>
            </a:r>
          </a:p>
        </p:txBody>
      </p:sp>
      <p:sp>
        <p:nvSpPr>
          <p:cNvPr id="58" name="TextBox 57">
            <a:extLst>
              <a:ext uri="{FF2B5EF4-FFF2-40B4-BE49-F238E27FC236}">
                <a16:creationId xmlns:a16="http://schemas.microsoft.com/office/drawing/2014/main" id="{8DDFBCBA-5188-415A-9B6C-351CBEB6C53E}"/>
              </a:ext>
            </a:extLst>
          </p:cNvPr>
          <p:cNvSpPr txBox="1"/>
          <p:nvPr/>
        </p:nvSpPr>
        <p:spPr>
          <a:xfrm>
            <a:off x="5334045" y="2005227"/>
            <a:ext cx="400050" cy="553998"/>
          </a:xfrm>
          <a:prstGeom prst="rect">
            <a:avLst/>
          </a:prstGeom>
          <a:noFill/>
        </p:spPr>
        <p:txBody>
          <a:bodyPr wrap="square" rtlCol="0">
            <a:spAutoFit/>
          </a:bodyPr>
          <a:lstStyle/>
          <a:p>
            <a:r>
              <a:rPr lang="fr-FR" sz="3000" dirty="0"/>
              <a:t>+</a:t>
            </a:r>
          </a:p>
        </p:txBody>
      </p:sp>
      <p:grpSp>
        <p:nvGrpSpPr>
          <p:cNvPr id="59" name="Group 58">
            <a:extLst>
              <a:ext uri="{FF2B5EF4-FFF2-40B4-BE49-F238E27FC236}">
                <a16:creationId xmlns:a16="http://schemas.microsoft.com/office/drawing/2014/main" id="{F148BFB1-855F-4520-811A-D9BD2ACB0A54}"/>
              </a:ext>
            </a:extLst>
          </p:cNvPr>
          <p:cNvGrpSpPr/>
          <p:nvPr/>
        </p:nvGrpSpPr>
        <p:grpSpPr>
          <a:xfrm>
            <a:off x="3498373" y="3315815"/>
            <a:ext cx="1006868" cy="1631088"/>
            <a:chOff x="7889334" y="2798682"/>
            <a:chExt cx="1006868" cy="1631088"/>
          </a:xfrm>
        </p:grpSpPr>
        <p:sp>
          <p:nvSpPr>
            <p:cNvPr id="60" name="TextBox 59">
              <a:extLst>
                <a:ext uri="{FF2B5EF4-FFF2-40B4-BE49-F238E27FC236}">
                  <a16:creationId xmlns:a16="http://schemas.microsoft.com/office/drawing/2014/main" id="{51DE8F4F-B06C-48EE-809C-544CD1A4542A}"/>
                </a:ext>
              </a:extLst>
            </p:cNvPr>
            <p:cNvSpPr txBox="1"/>
            <p:nvPr/>
          </p:nvSpPr>
          <p:spPr>
            <a:xfrm>
              <a:off x="8166737" y="2798682"/>
              <a:ext cx="729465" cy="1631088"/>
            </a:xfrm>
            <a:prstGeom prst="rect">
              <a:avLst/>
            </a:prstGeom>
            <a:noFill/>
          </p:spPr>
          <p:txBody>
            <a:bodyPr wrap="square" rtlCol="0">
              <a:spAutoFit/>
            </a:bodyPr>
            <a:lstStyle/>
            <a:p>
              <a:r>
                <a:rPr lang="fr-FR" sz="9999" dirty="0"/>
                <a:t>H</a:t>
              </a:r>
            </a:p>
          </p:txBody>
        </p:sp>
        <p:sp>
          <p:nvSpPr>
            <p:cNvPr id="61" name="TextBox 60">
              <a:extLst>
                <a:ext uri="{FF2B5EF4-FFF2-40B4-BE49-F238E27FC236}">
                  <a16:creationId xmlns:a16="http://schemas.microsoft.com/office/drawing/2014/main" id="{66341A2B-F3EF-4E82-8773-496DE999AA1F}"/>
                </a:ext>
              </a:extLst>
            </p:cNvPr>
            <p:cNvSpPr txBox="1"/>
            <p:nvPr/>
          </p:nvSpPr>
          <p:spPr>
            <a:xfrm>
              <a:off x="7889334" y="2983618"/>
              <a:ext cx="287677" cy="553998"/>
            </a:xfrm>
            <a:prstGeom prst="rect">
              <a:avLst/>
            </a:prstGeom>
            <a:noFill/>
          </p:spPr>
          <p:txBody>
            <a:bodyPr wrap="square" rtlCol="0">
              <a:spAutoFit/>
            </a:bodyPr>
            <a:lstStyle/>
            <a:p>
              <a:r>
                <a:rPr lang="fr-FR" sz="3000" dirty="0"/>
                <a:t>2</a:t>
              </a:r>
            </a:p>
          </p:txBody>
        </p:sp>
        <p:sp>
          <p:nvSpPr>
            <p:cNvPr id="62" name="TextBox 61">
              <a:extLst>
                <a:ext uri="{FF2B5EF4-FFF2-40B4-BE49-F238E27FC236}">
                  <a16:creationId xmlns:a16="http://schemas.microsoft.com/office/drawing/2014/main" id="{730C13A0-4A5C-4D41-B499-B5F2A0EA4E7D}"/>
                </a:ext>
              </a:extLst>
            </p:cNvPr>
            <p:cNvSpPr txBox="1"/>
            <p:nvPr/>
          </p:nvSpPr>
          <p:spPr>
            <a:xfrm>
              <a:off x="7889334" y="3717030"/>
              <a:ext cx="287677" cy="553998"/>
            </a:xfrm>
            <a:prstGeom prst="rect">
              <a:avLst/>
            </a:prstGeom>
            <a:noFill/>
          </p:spPr>
          <p:txBody>
            <a:bodyPr wrap="square" rtlCol="0">
              <a:spAutoFit/>
            </a:bodyPr>
            <a:lstStyle/>
            <a:p>
              <a:r>
                <a:rPr lang="fr-FR" sz="3000" dirty="0"/>
                <a:t>1</a:t>
              </a:r>
            </a:p>
          </p:txBody>
        </p:sp>
      </p:grpSp>
      <p:grpSp>
        <p:nvGrpSpPr>
          <p:cNvPr id="63" name="Group 62">
            <a:extLst>
              <a:ext uri="{FF2B5EF4-FFF2-40B4-BE49-F238E27FC236}">
                <a16:creationId xmlns:a16="http://schemas.microsoft.com/office/drawing/2014/main" id="{F5A5481D-EFD9-41D6-9B59-1B9EAF58EB67}"/>
              </a:ext>
            </a:extLst>
          </p:cNvPr>
          <p:cNvGrpSpPr/>
          <p:nvPr/>
        </p:nvGrpSpPr>
        <p:grpSpPr>
          <a:xfrm>
            <a:off x="5813497" y="3315816"/>
            <a:ext cx="1006868" cy="1631088"/>
            <a:chOff x="10659974" y="4522805"/>
            <a:chExt cx="1006868" cy="1631088"/>
          </a:xfrm>
        </p:grpSpPr>
        <p:sp>
          <p:nvSpPr>
            <p:cNvPr id="64" name="TextBox 63">
              <a:extLst>
                <a:ext uri="{FF2B5EF4-FFF2-40B4-BE49-F238E27FC236}">
                  <a16:creationId xmlns:a16="http://schemas.microsoft.com/office/drawing/2014/main" id="{4FD1B269-598E-4202-9F1E-BD8AD6A8EBD1}"/>
                </a:ext>
              </a:extLst>
            </p:cNvPr>
            <p:cNvSpPr txBox="1"/>
            <p:nvPr/>
          </p:nvSpPr>
          <p:spPr>
            <a:xfrm>
              <a:off x="10937377" y="4522805"/>
              <a:ext cx="729465" cy="1631088"/>
            </a:xfrm>
            <a:prstGeom prst="rect">
              <a:avLst/>
            </a:prstGeom>
            <a:noFill/>
          </p:spPr>
          <p:txBody>
            <a:bodyPr wrap="square" rtlCol="0">
              <a:spAutoFit/>
            </a:bodyPr>
            <a:lstStyle/>
            <a:p>
              <a:r>
                <a:rPr lang="fr-FR" sz="9999" dirty="0"/>
                <a:t>H</a:t>
              </a:r>
            </a:p>
          </p:txBody>
        </p:sp>
        <p:sp>
          <p:nvSpPr>
            <p:cNvPr id="65" name="TextBox 64">
              <a:extLst>
                <a:ext uri="{FF2B5EF4-FFF2-40B4-BE49-F238E27FC236}">
                  <a16:creationId xmlns:a16="http://schemas.microsoft.com/office/drawing/2014/main" id="{7F46E048-7B92-412F-B942-26D73CA41909}"/>
                </a:ext>
              </a:extLst>
            </p:cNvPr>
            <p:cNvSpPr txBox="1"/>
            <p:nvPr/>
          </p:nvSpPr>
          <p:spPr>
            <a:xfrm>
              <a:off x="10659974" y="4707741"/>
              <a:ext cx="287677" cy="553998"/>
            </a:xfrm>
            <a:prstGeom prst="rect">
              <a:avLst/>
            </a:prstGeom>
            <a:noFill/>
          </p:spPr>
          <p:txBody>
            <a:bodyPr wrap="square" rtlCol="0">
              <a:spAutoFit/>
            </a:bodyPr>
            <a:lstStyle/>
            <a:p>
              <a:r>
                <a:rPr lang="fr-FR" sz="3000" dirty="0"/>
                <a:t>3</a:t>
              </a:r>
            </a:p>
          </p:txBody>
        </p:sp>
        <p:sp>
          <p:nvSpPr>
            <p:cNvPr id="66" name="TextBox 65">
              <a:extLst>
                <a:ext uri="{FF2B5EF4-FFF2-40B4-BE49-F238E27FC236}">
                  <a16:creationId xmlns:a16="http://schemas.microsoft.com/office/drawing/2014/main" id="{131F8ADA-58FD-4F02-A362-0D4C2BEECA6D}"/>
                </a:ext>
              </a:extLst>
            </p:cNvPr>
            <p:cNvSpPr txBox="1"/>
            <p:nvPr/>
          </p:nvSpPr>
          <p:spPr>
            <a:xfrm>
              <a:off x="10659974" y="5441153"/>
              <a:ext cx="287677" cy="553998"/>
            </a:xfrm>
            <a:prstGeom prst="rect">
              <a:avLst/>
            </a:prstGeom>
            <a:noFill/>
          </p:spPr>
          <p:txBody>
            <a:bodyPr wrap="square" rtlCol="0">
              <a:spAutoFit/>
            </a:bodyPr>
            <a:lstStyle/>
            <a:p>
              <a:r>
                <a:rPr lang="fr-FR" sz="3000" dirty="0"/>
                <a:t>1</a:t>
              </a:r>
            </a:p>
          </p:txBody>
        </p:sp>
      </p:grpSp>
      <p:grpSp>
        <p:nvGrpSpPr>
          <p:cNvPr id="67" name="Group 66">
            <a:extLst>
              <a:ext uri="{FF2B5EF4-FFF2-40B4-BE49-F238E27FC236}">
                <a16:creationId xmlns:a16="http://schemas.microsoft.com/office/drawing/2014/main" id="{4A552779-1759-4C34-8F85-CA1E03150226}"/>
              </a:ext>
            </a:extLst>
          </p:cNvPr>
          <p:cNvGrpSpPr/>
          <p:nvPr/>
        </p:nvGrpSpPr>
        <p:grpSpPr>
          <a:xfrm>
            <a:off x="9106364" y="3299985"/>
            <a:ext cx="1921691" cy="1631088"/>
            <a:chOff x="10659974" y="4522805"/>
            <a:chExt cx="1921691" cy="1631088"/>
          </a:xfrm>
        </p:grpSpPr>
        <p:sp>
          <p:nvSpPr>
            <p:cNvPr id="68" name="TextBox 67">
              <a:extLst>
                <a:ext uri="{FF2B5EF4-FFF2-40B4-BE49-F238E27FC236}">
                  <a16:creationId xmlns:a16="http://schemas.microsoft.com/office/drawing/2014/main" id="{12048F04-A3C5-4505-8023-CB3EC636049E}"/>
                </a:ext>
              </a:extLst>
            </p:cNvPr>
            <p:cNvSpPr txBox="1"/>
            <p:nvPr/>
          </p:nvSpPr>
          <p:spPr>
            <a:xfrm>
              <a:off x="10937377" y="4522805"/>
              <a:ext cx="1644288" cy="1631088"/>
            </a:xfrm>
            <a:prstGeom prst="rect">
              <a:avLst/>
            </a:prstGeom>
            <a:noFill/>
          </p:spPr>
          <p:txBody>
            <a:bodyPr wrap="square" rtlCol="0">
              <a:spAutoFit/>
            </a:bodyPr>
            <a:lstStyle/>
            <a:p>
              <a:r>
                <a:rPr lang="fr-FR" sz="9999" dirty="0"/>
                <a:t>H</a:t>
              </a:r>
              <a:r>
                <a:rPr lang="fr-FR" sz="5000" dirty="0"/>
                <a:t>e</a:t>
              </a:r>
            </a:p>
          </p:txBody>
        </p:sp>
        <p:sp>
          <p:nvSpPr>
            <p:cNvPr id="69" name="TextBox 68">
              <a:extLst>
                <a:ext uri="{FF2B5EF4-FFF2-40B4-BE49-F238E27FC236}">
                  <a16:creationId xmlns:a16="http://schemas.microsoft.com/office/drawing/2014/main" id="{6A22641C-8067-4666-B7AC-62CD514FC1D3}"/>
                </a:ext>
              </a:extLst>
            </p:cNvPr>
            <p:cNvSpPr txBox="1"/>
            <p:nvPr/>
          </p:nvSpPr>
          <p:spPr>
            <a:xfrm>
              <a:off x="10659974" y="4707741"/>
              <a:ext cx="287677" cy="553998"/>
            </a:xfrm>
            <a:prstGeom prst="rect">
              <a:avLst/>
            </a:prstGeom>
            <a:noFill/>
          </p:spPr>
          <p:txBody>
            <a:bodyPr wrap="square" rtlCol="0">
              <a:spAutoFit/>
            </a:bodyPr>
            <a:lstStyle/>
            <a:p>
              <a:r>
                <a:rPr lang="fr-FR" sz="3000" dirty="0"/>
                <a:t>4</a:t>
              </a:r>
            </a:p>
          </p:txBody>
        </p:sp>
        <p:sp>
          <p:nvSpPr>
            <p:cNvPr id="70" name="TextBox 69">
              <a:extLst>
                <a:ext uri="{FF2B5EF4-FFF2-40B4-BE49-F238E27FC236}">
                  <a16:creationId xmlns:a16="http://schemas.microsoft.com/office/drawing/2014/main" id="{2A68CB1C-507A-4501-A61E-ABF59A86BBEF}"/>
                </a:ext>
              </a:extLst>
            </p:cNvPr>
            <p:cNvSpPr txBox="1"/>
            <p:nvPr/>
          </p:nvSpPr>
          <p:spPr>
            <a:xfrm>
              <a:off x="10659974" y="5441153"/>
              <a:ext cx="287677" cy="553998"/>
            </a:xfrm>
            <a:prstGeom prst="rect">
              <a:avLst/>
            </a:prstGeom>
            <a:noFill/>
          </p:spPr>
          <p:txBody>
            <a:bodyPr wrap="square" rtlCol="0">
              <a:spAutoFit/>
            </a:bodyPr>
            <a:lstStyle/>
            <a:p>
              <a:r>
                <a:rPr lang="fr-FR" sz="3000" dirty="0"/>
                <a:t>2</a:t>
              </a:r>
            </a:p>
          </p:txBody>
        </p:sp>
      </p:grpSp>
      <p:sp>
        <p:nvSpPr>
          <p:cNvPr id="71" name="TextBox 70">
            <a:extLst>
              <a:ext uri="{FF2B5EF4-FFF2-40B4-BE49-F238E27FC236}">
                <a16:creationId xmlns:a16="http://schemas.microsoft.com/office/drawing/2014/main" id="{67573CA4-227B-4232-9A38-80C30B62B9D3}"/>
              </a:ext>
            </a:extLst>
          </p:cNvPr>
          <p:cNvSpPr txBox="1"/>
          <p:nvPr/>
        </p:nvSpPr>
        <p:spPr>
          <a:xfrm>
            <a:off x="5248190" y="3854423"/>
            <a:ext cx="400050" cy="553998"/>
          </a:xfrm>
          <a:prstGeom prst="rect">
            <a:avLst/>
          </a:prstGeom>
          <a:noFill/>
        </p:spPr>
        <p:txBody>
          <a:bodyPr wrap="square" rtlCol="0">
            <a:spAutoFit/>
          </a:bodyPr>
          <a:lstStyle/>
          <a:p>
            <a:r>
              <a:rPr lang="fr-FR" sz="3000" dirty="0"/>
              <a:t>+</a:t>
            </a:r>
          </a:p>
        </p:txBody>
      </p:sp>
      <p:sp>
        <p:nvSpPr>
          <p:cNvPr id="72" name="Arrow: Right 71">
            <a:extLst>
              <a:ext uri="{FF2B5EF4-FFF2-40B4-BE49-F238E27FC236}">
                <a16:creationId xmlns:a16="http://schemas.microsoft.com/office/drawing/2014/main" id="{A81F99B0-26E3-4628-84B3-48CD892561D0}"/>
              </a:ext>
            </a:extLst>
          </p:cNvPr>
          <p:cNvSpPr/>
          <p:nvPr/>
        </p:nvSpPr>
        <p:spPr>
          <a:xfrm>
            <a:off x="7925615" y="3839838"/>
            <a:ext cx="1077217" cy="485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TextBox 72">
            <a:extLst>
              <a:ext uri="{FF2B5EF4-FFF2-40B4-BE49-F238E27FC236}">
                <a16:creationId xmlns:a16="http://schemas.microsoft.com/office/drawing/2014/main" id="{FAC3884B-82A7-4036-8646-A9BBABD315B6}"/>
              </a:ext>
            </a:extLst>
          </p:cNvPr>
          <p:cNvSpPr txBox="1"/>
          <p:nvPr/>
        </p:nvSpPr>
        <p:spPr>
          <a:xfrm>
            <a:off x="11101144" y="3777749"/>
            <a:ext cx="400050" cy="553998"/>
          </a:xfrm>
          <a:prstGeom prst="rect">
            <a:avLst/>
          </a:prstGeom>
          <a:noFill/>
        </p:spPr>
        <p:txBody>
          <a:bodyPr wrap="square" rtlCol="0">
            <a:spAutoFit/>
          </a:bodyPr>
          <a:lstStyle/>
          <a:p>
            <a:r>
              <a:rPr lang="fr-FR" sz="3000" dirty="0"/>
              <a:t>+</a:t>
            </a:r>
          </a:p>
        </p:txBody>
      </p:sp>
      <p:sp>
        <p:nvSpPr>
          <p:cNvPr id="74" name="TextBox 73">
            <a:extLst>
              <a:ext uri="{FF2B5EF4-FFF2-40B4-BE49-F238E27FC236}">
                <a16:creationId xmlns:a16="http://schemas.microsoft.com/office/drawing/2014/main" id="{E8C211C2-7A86-4F19-A616-EF3B873047D4}"/>
              </a:ext>
            </a:extLst>
          </p:cNvPr>
          <p:cNvSpPr txBox="1"/>
          <p:nvPr/>
        </p:nvSpPr>
        <p:spPr>
          <a:xfrm>
            <a:off x="11408990" y="3794218"/>
            <a:ext cx="1250216" cy="477054"/>
          </a:xfrm>
          <a:prstGeom prst="rect">
            <a:avLst/>
          </a:prstGeom>
          <a:noFill/>
        </p:spPr>
        <p:txBody>
          <a:bodyPr wrap="square" rtlCol="0">
            <a:spAutoFit/>
          </a:bodyPr>
          <a:lstStyle/>
          <a:p>
            <a:r>
              <a:rPr lang="fr-FR" sz="2500" dirty="0"/>
              <a:t>neutron</a:t>
            </a:r>
          </a:p>
        </p:txBody>
      </p:sp>
      <p:sp>
        <p:nvSpPr>
          <p:cNvPr id="75" name="TextBox 74">
            <a:extLst>
              <a:ext uri="{FF2B5EF4-FFF2-40B4-BE49-F238E27FC236}">
                <a16:creationId xmlns:a16="http://schemas.microsoft.com/office/drawing/2014/main" id="{C2C9B9CB-EBFA-4900-AF96-CEB468E834F9}"/>
              </a:ext>
            </a:extLst>
          </p:cNvPr>
          <p:cNvSpPr txBox="1"/>
          <p:nvPr/>
        </p:nvSpPr>
        <p:spPr>
          <a:xfrm>
            <a:off x="12694194" y="3785816"/>
            <a:ext cx="400050" cy="553998"/>
          </a:xfrm>
          <a:prstGeom prst="rect">
            <a:avLst/>
          </a:prstGeom>
          <a:noFill/>
        </p:spPr>
        <p:txBody>
          <a:bodyPr wrap="square" rtlCol="0">
            <a:spAutoFit/>
          </a:bodyPr>
          <a:lstStyle/>
          <a:p>
            <a:r>
              <a:rPr lang="fr-FR" sz="3000" dirty="0"/>
              <a:t>+</a:t>
            </a:r>
          </a:p>
        </p:txBody>
      </p:sp>
      <p:sp>
        <p:nvSpPr>
          <p:cNvPr id="76" name="TextBox 75">
            <a:extLst>
              <a:ext uri="{FF2B5EF4-FFF2-40B4-BE49-F238E27FC236}">
                <a16:creationId xmlns:a16="http://schemas.microsoft.com/office/drawing/2014/main" id="{698A176A-ED44-4244-BE64-7F53D1C20DEB}"/>
              </a:ext>
            </a:extLst>
          </p:cNvPr>
          <p:cNvSpPr txBox="1"/>
          <p:nvPr/>
        </p:nvSpPr>
        <p:spPr>
          <a:xfrm>
            <a:off x="13062823" y="3809607"/>
            <a:ext cx="1333500" cy="923330"/>
          </a:xfrm>
          <a:prstGeom prst="rect">
            <a:avLst/>
          </a:prstGeom>
          <a:noFill/>
        </p:spPr>
        <p:txBody>
          <a:bodyPr wrap="square" rtlCol="0">
            <a:spAutoFit/>
          </a:bodyPr>
          <a:lstStyle/>
          <a:p>
            <a:r>
              <a:rPr lang="fr-FR" dirty="0"/>
              <a:t>Energie thermique (chaleur)</a:t>
            </a:r>
          </a:p>
        </p:txBody>
      </p:sp>
      <p:sp>
        <p:nvSpPr>
          <p:cNvPr id="77" name="Right Brace 76">
            <a:extLst>
              <a:ext uri="{FF2B5EF4-FFF2-40B4-BE49-F238E27FC236}">
                <a16:creationId xmlns:a16="http://schemas.microsoft.com/office/drawing/2014/main" id="{5B665A6F-9713-4F4C-B853-1BCA61A97E66}"/>
              </a:ext>
            </a:extLst>
          </p:cNvPr>
          <p:cNvSpPr/>
          <p:nvPr/>
        </p:nvSpPr>
        <p:spPr>
          <a:xfrm rot="16200000">
            <a:off x="5476722" y="-963302"/>
            <a:ext cx="400050" cy="4229261"/>
          </a:xfrm>
          <a:prstGeom prst="rightBrace">
            <a:avLst>
              <a:gd name="adj1" fmla="val 8333"/>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8" name="TextBox 77">
            <a:extLst>
              <a:ext uri="{FF2B5EF4-FFF2-40B4-BE49-F238E27FC236}">
                <a16:creationId xmlns:a16="http://schemas.microsoft.com/office/drawing/2014/main" id="{C2D06E38-F702-44D7-8CE6-2BACAEBDD604}"/>
              </a:ext>
            </a:extLst>
          </p:cNvPr>
          <p:cNvSpPr txBox="1"/>
          <p:nvPr/>
        </p:nvSpPr>
        <p:spPr>
          <a:xfrm>
            <a:off x="3743716" y="538250"/>
            <a:ext cx="4139562" cy="384721"/>
          </a:xfrm>
          <a:prstGeom prst="rect">
            <a:avLst/>
          </a:prstGeom>
          <a:noFill/>
        </p:spPr>
        <p:txBody>
          <a:bodyPr wrap="square" rtlCol="0">
            <a:spAutoFit/>
          </a:bodyPr>
          <a:lstStyle/>
          <a:p>
            <a:r>
              <a:rPr lang="fr-FR" sz="1900" dirty="0"/>
              <a:t>Compression de deutérium et de tritium</a:t>
            </a:r>
          </a:p>
        </p:txBody>
      </p:sp>
      <p:sp>
        <p:nvSpPr>
          <p:cNvPr id="79" name="Right Brace 78">
            <a:extLst>
              <a:ext uri="{FF2B5EF4-FFF2-40B4-BE49-F238E27FC236}">
                <a16:creationId xmlns:a16="http://schemas.microsoft.com/office/drawing/2014/main" id="{93A8A550-06F3-4643-A074-E8FE1EDF30D7}"/>
              </a:ext>
            </a:extLst>
          </p:cNvPr>
          <p:cNvSpPr/>
          <p:nvPr/>
        </p:nvSpPr>
        <p:spPr>
          <a:xfrm rot="16200000">
            <a:off x="9886935" y="236298"/>
            <a:ext cx="400050" cy="1882186"/>
          </a:xfrm>
          <a:prstGeom prst="rightBrace">
            <a:avLst>
              <a:gd name="adj1" fmla="val 8333"/>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0" name="TextBox 79">
            <a:extLst>
              <a:ext uri="{FF2B5EF4-FFF2-40B4-BE49-F238E27FC236}">
                <a16:creationId xmlns:a16="http://schemas.microsoft.com/office/drawing/2014/main" id="{F1151EDC-D77D-49D8-9214-A3BFF82BE50D}"/>
              </a:ext>
            </a:extLst>
          </p:cNvPr>
          <p:cNvSpPr txBox="1"/>
          <p:nvPr/>
        </p:nvSpPr>
        <p:spPr>
          <a:xfrm>
            <a:off x="9264816" y="546011"/>
            <a:ext cx="1882186" cy="384721"/>
          </a:xfrm>
          <a:prstGeom prst="rect">
            <a:avLst/>
          </a:prstGeom>
          <a:noFill/>
        </p:spPr>
        <p:txBody>
          <a:bodyPr wrap="square" rtlCol="0">
            <a:spAutoFit/>
          </a:bodyPr>
          <a:lstStyle/>
          <a:p>
            <a:r>
              <a:rPr lang="fr-FR" sz="1900" dirty="0"/>
              <a:t>Atome d’hélium</a:t>
            </a:r>
          </a:p>
        </p:txBody>
      </p:sp>
    </p:spTree>
    <p:extLst>
      <p:ext uri="{BB962C8B-B14F-4D97-AF65-F5344CB8AC3E}">
        <p14:creationId xmlns:p14="http://schemas.microsoft.com/office/powerpoint/2010/main" val="20449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B419C7B7-D008-4A53-A04A-8CCB664FD3A6}"/>
              </a:ext>
            </a:extLst>
          </p:cNvPr>
          <p:cNvSpPr/>
          <p:nvPr/>
        </p:nvSpPr>
        <p:spPr>
          <a:xfrm>
            <a:off x="2745607" y="2116733"/>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a:extLst>
              <a:ext uri="{FF2B5EF4-FFF2-40B4-BE49-F238E27FC236}">
                <a16:creationId xmlns:a16="http://schemas.microsoft.com/office/drawing/2014/main" id="{D1F17968-08DE-47A6-9716-BE0C7DBCDEA9}"/>
              </a:ext>
            </a:extLst>
          </p:cNvPr>
          <p:cNvSpPr/>
          <p:nvPr/>
        </p:nvSpPr>
        <p:spPr>
          <a:xfrm>
            <a:off x="2574367" y="2047976"/>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a16="http://schemas.microsoft.com/office/drawing/2014/main" id="{25311591-A704-4EB1-9D5B-C6BB5DED18F4}"/>
              </a:ext>
            </a:extLst>
          </p:cNvPr>
          <p:cNvSpPr/>
          <p:nvPr/>
        </p:nvSpPr>
        <p:spPr>
          <a:xfrm>
            <a:off x="2937457" y="1483280"/>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37C28617-2CAB-44B7-8E77-4F32266E302F}"/>
              </a:ext>
            </a:extLst>
          </p:cNvPr>
          <p:cNvSpPr/>
          <p:nvPr/>
        </p:nvSpPr>
        <p:spPr>
          <a:xfrm rot="19386022">
            <a:off x="1816232" y="1650338"/>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8A4DAAE8-6724-44D0-8092-00C023B06C55}"/>
              </a:ext>
            </a:extLst>
          </p:cNvPr>
          <p:cNvSpPr txBox="1"/>
          <p:nvPr/>
        </p:nvSpPr>
        <p:spPr>
          <a:xfrm>
            <a:off x="2596695" y="2029925"/>
            <a:ext cx="329843" cy="369332"/>
          </a:xfrm>
          <a:prstGeom prst="rect">
            <a:avLst/>
          </a:prstGeom>
          <a:noFill/>
        </p:spPr>
        <p:txBody>
          <a:bodyPr wrap="square" rtlCol="0">
            <a:spAutoFit/>
          </a:bodyPr>
          <a:lstStyle/>
          <a:p>
            <a:r>
              <a:rPr lang="fr-FR" dirty="0"/>
              <a:t>+</a:t>
            </a:r>
          </a:p>
        </p:txBody>
      </p:sp>
      <p:sp>
        <p:nvSpPr>
          <p:cNvPr id="16" name="TextBox 15">
            <a:extLst>
              <a:ext uri="{FF2B5EF4-FFF2-40B4-BE49-F238E27FC236}">
                <a16:creationId xmlns:a16="http://schemas.microsoft.com/office/drawing/2014/main" id="{9140320D-8A11-4771-8CD7-149D3472875F}"/>
              </a:ext>
            </a:extLst>
          </p:cNvPr>
          <p:cNvSpPr txBox="1"/>
          <p:nvPr/>
        </p:nvSpPr>
        <p:spPr>
          <a:xfrm>
            <a:off x="2772538" y="1224520"/>
            <a:ext cx="329843" cy="369332"/>
          </a:xfrm>
          <a:prstGeom prst="rect">
            <a:avLst/>
          </a:prstGeom>
          <a:noFill/>
        </p:spPr>
        <p:txBody>
          <a:bodyPr wrap="square" rtlCol="0">
            <a:spAutoFit/>
          </a:bodyPr>
          <a:lstStyle/>
          <a:p>
            <a:r>
              <a:rPr lang="fr-FR" dirty="0"/>
              <a:t>-</a:t>
            </a:r>
          </a:p>
        </p:txBody>
      </p:sp>
      <p:sp>
        <p:nvSpPr>
          <p:cNvPr id="22" name="Oval 21">
            <a:extLst>
              <a:ext uri="{FF2B5EF4-FFF2-40B4-BE49-F238E27FC236}">
                <a16:creationId xmlns:a16="http://schemas.microsoft.com/office/drawing/2014/main" id="{69817661-F5D9-45D6-BE1A-FCE275B63EF3}"/>
              </a:ext>
            </a:extLst>
          </p:cNvPr>
          <p:cNvSpPr/>
          <p:nvPr/>
        </p:nvSpPr>
        <p:spPr>
          <a:xfrm>
            <a:off x="5141022" y="2190830"/>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Oval 22">
            <a:extLst>
              <a:ext uri="{FF2B5EF4-FFF2-40B4-BE49-F238E27FC236}">
                <a16:creationId xmlns:a16="http://schemas.microsoft.com/office/drawing/2014/main" id="{21F7768D-26DA-4E4B-BC2A-CA12034AA083}"/>
              </a:ext>
            </a:extLst>
          </p:cNvPr>
          <p:cNvSpPr/>
          <p:nvPr/>
        </p:nvSpPr>
        <p:spPr>
          <a:xfrm>
            <a:off x="4969783" y="1913831"/>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Oval 23">
            <a:extLst>
              <a:ext uri="{FF2B5EF4-FFF2-40B4-BE49-F238E27FC236}">
                <a16:creationId xmlns:a16="http://schemas.microsoft.com/office/drawing/2014/main" id="{9A16BD21-51D1-4F10-99BA-1001C2C2AD0E}"/>
              </a:ext>
            </a:extLst>
          </p:cNvPr>
          <p:cNvSpPr/>
          <p:nvPr/>
        </p:nvSpPr>
        <p:spPr>
          <a:xfrm>
            <a:off x="4969783" y="2093523"/>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Oval 24">
            <a:extLst>
              <a:ext uri="{FF2B5EF4-FFF2-40B4-BE49-F238E27FC236}">
                <a16:creationId xmlns:a16="http://schemas.microsoft.com/office/drawing/2014/main" id="{62F50597-184D-47AF-99E6-49036CBD2EFE}"/>
              </a:ext>
            </a:extLst>
          </p:cNvPr>
          <p:cNvSpPr/>
          <p:nvPr/>
        </p:nvSpPr>
        <p:spPr>
          <a:xfrm>
            <a:off x="5637759" y="2719117"/>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Oval 25">
            <a:extLst>
              <a:ext uri="{FF2B5EF4-FFF2-40B4-BE49-F238E27FC236}">
                <a16:creationId xmlns:a16="http://schemas.microsoft.com/office/drawing/2014/main" id="{77B31800-9D16-41F1-AB8D-3629EE67A9AB}"/>
              </a:ext>
            </a:extLst>
          </p:cNvPr>
          <p:cNvSpPr/>
          <p:nvPr/>
        </p:nvSpPr>
        <p:spPr>
          <a:xfrm rot="19386022">
            <a:off x="4188250" y="1650338"/>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0E847C74-15D9-4271-AC14-A9117FFBB920}"/>
              </a:ext>
            </a:extLst>
          </p:cNvPr>
          <p:cNvSpPr txBox="1"/>
          <p:nvPr/>
        </p:nvSpPr>
        <p:spPr>
          <a:xfrm>
            <a:off x="4984315" y="2072159"/>
            <a:ext cx="329843" cy="369332"/>
          </a:xfrm>
          <a:prstGeom prst="rect">
            <a:avLst/>
          </a:prstGeom>
          <a:noFill/>
        </p:spPr>
        <p:txBody>
          <a:bodyPr wrap="square" rtlCol="0">
            <a:spAutoFit/>
          </a:bodyPr>
          <a:lstStyle/>
          <a:p>
            <a:r>
              <a:rPr lang="fr-FR" dirty="0"/>
              <a:t>+</a:t>
            </a:r>
          </a:p>
        </p:txBody>
      </p:sp>
      <p:sp>
        <p:nvSpPr>
          <p:cNvPr id="28" name="TextBox 27">
            <a:extLst>
              <a:ext uri="{FF2B5EF4-FFF2-40B4-BE49-F238E27FC236}">
                <a16:creationId xmlns:a16="http://schemas.microsoft.com/office/drawing/2014/main" id="{C863769D-9C9C-4E02-A9DD-4B449BA0BA33}"/>
              </a:ext>
            </a:extLst>
          </p:cNvPr>
          <p:cNvSpPr txBox="1"/>
          <p:nvPr/>
        </p:nvSpPr>
        <p:spPr>
          <a:xfrm>
            <a:off x="5439976" y="2588492"/>
            <a:ext cx="329843" cy="369332"/>
          </a:xfrm>
          <a:prstGeom prst="rect">
            <a:avLst/>
          </a:prstGeom>
          <a:noFill/>
        </p:spPr>
        <p:txBody>
          <a:bodyPr wrap="square" rtlCol="0">
            <a:spAutoFit/>
          </a:bodyPr>
          <a:lstStyle/>
          <a:p>
            <a:r>
              <a:rPr lang="fr-FR" dirty="0"/>
              <a:t>-</a:t>
            </a:r>
          </a:p>
        </p:txBody>
      </p:sp>
      <p:sp>
        <p:nvSpPr>
          <p:cNvPr id="34" name="Arrow: Right 33">
            <a:extLst>
              <a:ext uri="{FF2B5EF4-FFF2-40B4-BE49-F238E27FC236}">
                <a16:creationId xmlns:a16="http://schemas.microsoft.com/office/drawing/2014/main" id="{24FB72C6-0E97-4164-A170-90886E2D7580}"/>
              </a:ext>
            </a:extLst>
          </p:cNvPr>
          <p:cNvSpPr/>
          <p:nvPr/>
        </p:nvSpPr>
        <p:spPr>
          <a:xfrm>
            <a:off x="6453263" y="2047976"/>
            <a:ext cx="1077217" cy="485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a:extLst>
              <a:ext uri="{FF2B5EF4-FFF2-40B4-BE49-F238E27FC236}">
                <a16:creationId xmlns:a16="http://schemas.microsoft.com/office/drawing/2014/main" id="{DD9D7BFF-C39C-4668-9E0C-36F4E6AA79A1}"/>
              </a:ext>
            </a:extLst>
          </p:cNvPr>
          <p:cNvSpPr/>
          <p:nvPr/>
        </p:nvSpPr>
        <p:spPr>
          <a:xfrm>
            <a:off x="8311260" y="2109874"/>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val 40">
            <a:extLst>
              <a:ext uri="{FF2B5EF4-FFF2-40B4-BE49-F238E27FC236}">
                <a16:creationId xmlns:a16="http://schemas.microsoft.com/office/drawing/2014/main" id="{D72300D6-9E90-4362-8F48-FB558FD4EF96}"/>
              </a:ext>
            </a:extLst>
          </p:cNvPr>
          <p:cNvSpPr/>
          <p:nvPr/>
        </p:nvSpPr>
        <p:spPr>
          <a:xfrm>
            <a:off x="8385181" y="1880122"/>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val 41">
            <a:extLst>
              <a:ext uri="{FF2B5EF4-FFF2-40B4-BE49-F238E27FC236}">
                <a16:creationId xmlns:a16="http://schemas.microsoft.com/office/drawing/2014/main" id="{617CACEB-4175-4354-983F-854BF26C2CFD}"/>
              </a:ext>
            </a:extLst>
          </p:cNvPr>
          <p:cNvSpPr/>
          <p:nvPr/>
        </p:nvSpPr>
        <p:spPr>
          <a:xfrm>
            <a:off x="8084077" y="1929195"/>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18E85B3-E5BD-4652-8340-F02F09006D32}"/>
              </a:ext>
            </a:extLst>
          </p:cNvPr>
          <p:cNvSpPr/>
          <p:nvPr/>
        </p:nvSpPr>
        <p:spPr>
          <a:xfrm>
            <a:off x="8079806" y="2200874"/>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extBox 45">
            <a:extLst>
              <a:ext uri="{FF2B5EF4-FFF2-40B4-BE49-F238E27FC236}">
                <a16:creationId xmlns:a16="http://schemas.microsoft.com/office/drawing/2014/main" id="{67D9D42D-520C-47F0-A313-196D9242BBCB}"/>
              </a:ext>
            </a:extLst>
          </p:cNvPr>
          <p:cNvSpPr txBox="1"/>
          <p:nvPr/>
        </p:nvSpPr>
        <p:spPr>
          <a:xfrm>
            <a:off x="8087980" y="2189356"/>
            <a:ext cx="329843" cy="369332"/>
          </a:xfrm>
          <a:prstGeom prst="rect">
            <a:avLst/>
          </a:prstGeom>
          <a:noFill/>
        </p:spPr>
        <p:txBody>
          <a:bodyPr wrap="square" rtlCol="0">
            <a:spAutoFit/>
          </a:bodyPr>
          <a:lstStyle/>
          <a:p>
            <a:r>
              <a:rPr lang="fr-FR" dirty="0"/>
              <a:t>+</a:t>
            </a:r>
          </a:p>
        </p:txBody>
      </p:sp>
      <p:sp>
        <p:nvSpPr>
          <p:cNvPr id="47" name="TextBox 46">
            <a:extLst>
              <a:ext uri="{FF2B5EF4-FFF2-40B4-BE49-F238E27FC236}">
                <a16:creationId xmlns:a16="http://schemas.microsoft.com/office/drawing/2014/main" id="{69A8F459-825A-46BC-9882-DB97EBC0B540}"/>
              </a:ext>
            </a:extLst>
          </p:cNvPr>
          <p:cNvSpPr txBox="1"/>
          <p:nvPr/>
        </p:nvSpPr>
        <p:spPr>
          <a:xfrm>
            <a:off x="8338523" y="2107207"/>
            <a:ext cx="329843" cy="369332"/>
          </a:xfrm>
          <a:prstGeom prst="rect">
            <a:avLst/>
          </a:prstGeom>
          <a:noFill/>
        </p:spPr>
        <p:txBody>
          <a:bodyPr wrap="square" rtlCol="0">
            <a:spAutoFit/>
          </a:bodyPr>
          <a:lstStyle/>
          <a:p>
            <a:r>
              <a:rPr lang="fr-FR" dirty="0"/>
              <a:t>+</a:t>
            </a:r>
          </a:p>
        </p:txBody>
      </p:sp>
      <p:sp>
        <p:nvSpPr>
          <p:cNvPr id="48" name="Oval 47">
            <a:extLst>
              <a:ext uri="{FF2B5EF4-FFF2-40B4-BE49-F238E27FC236}">
                <a16:creationId xmlns:a16="http://schemas.microsoft.com/office/drawing/2014/main" id="{1F41AD36-E88D-4E1C-9480-2B07AE5C6D8F}"/>
              </a:ext>
            </a:extLst>
          </p:cNvPr>
          <p:cNvSpPr/>
          <p:nvPr/>
        </p:nvSpPr>
        <p:spPr>
          <a:xfrm rot="19386022">
            <a:off x="7473689" y="1718039"/>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a:extLst>
              <a:ext uri="{FF2B5EF4-FFF2-40B4-BE49-F238E27FC236}">
                <a16:creationId xmlns:a16="http://schemas.microsoft.com/office/drawing/2014/main" id="{DB1C62CA-085D-49F3-AB4C-4A486F7384E2}"/>
              </a:ext>
            </a:extLst>
          </p:cNvPr>
          <p:cNvSpPr/>
          <p:nvPr/>
        </p:nvSpPr>
        <p:spPr>
          <a:xfrm>
            <a:off x="7879309" y="3091599"/>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58A01E6D-B8D4-4E35-84A5-9A27A6B3CD5B}"/>
              </a:ext>
            </a:extLst>
          </p:cNvPr>
          <p:cNvSpPr/>
          <p:nvPr/>
        </p:nvSpPr>
        <p:spPr>
          <a:xfrm>
            <a:off x="8766484" y="2912836"/>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TextBox 57">
            <a:extLst>
              <a:ext uri="{FF2B5EF4-FFF2-40B4-BE49-F238E27FC236}">
                <a16:creationId xmlns:a16="http://schemas.microsoft.com/office/drawing/2014/main" id="{8DDFBCBA-5188-415A-9B6C-351CBEB6C53E}"/>
              </a:ext>
            </a:extLst>
          </p:cNvPr>
          <p:cNvSpPr txBox="1"/>
          <p:nvPr/>
        </p:nvSpPr>
        <p:spPr>
          <a:xfrm>
            <a:off x="3860845" y="1979827"/>
            <a:ext cx="400050" cy="553998"/>
          </a:xfrm>
          <a:prstGeom prst="rect">
            <a:avLst/>
          </a:prstGeom>
          <a:noFill/>
        </p:spPr>
        <p:txBody>
          <a:bodyPr wrap="square" rtlCol="0">
            <a:spAutoFit/>
          </a:bodyPr>
          <a:lstStyle/>
          <a:p>
            <a:r>
              <a:rPr lang="fr-FR" sz="3000" dirty="0"/>
              <a:t>+</a:t>
            </a:r>
          </a:p>
        </p:txBody>
      </p:sp>
      <p:grpSp>
        <p:nvGrpSpPr>
          <p:cNvPr id="59" name="Group 58">
            <a:extLst>
              <a:ext uri="{FF2B5EF4-FFF2-40B4-BE49-F238E27FC236}">
                <a16:creationId xmlns:a16="http://schemas.microsoft.com/office/drawing/2014/main" id="{F148BFB1-855F-4520-811A-D9BD2ACB0A54}"/>
              </a:ext>
            </a:extLst>
          </p:cNvPr>
          <p:cNvGrpSpPr/>
          <p:nvPr/>
        </p:nvGrpSpPr>
        <p:grpSpPr>
          <a:xfrm>
            <a:off x="2025173" y="3290415"/>
            <a:ext cx="1006868" cy="1631088"/>
            <a:chOff x="7889334" y="2798682"/>
            <a:chExt cx="1006868" cy="1631088"/>
          </a:xfrm>
        </p:grpSpPr>
        <p:sp>
          <p:nvSpPr>
            <p:cNvPr id="60" name="TextBox 59">
              <a:extLst>
                <a:ext uri="{FF2B5EF4-FFF2-40B4-BE49-F238E27FC236}">
                  <a16:creationId xmlns:a16="http://schemas.microsoft.com/office/drawing/2014/main" id="{51DE8F4F-B06C-48EE-809C-544CD1A4542A}"/>
                </a:ext>
              </a:extLst>
            </p:cNvPr>
            <p:cNvSpPr txBox="1"/>
            <p:nvPr/>
          </p:nvSpPr>
          <p:spPr>
            <a:xfrm>
              <a:off x="8166737" y="2798682"/>
              <a:ext cx="729465" cy="1631088"/>
            </a:xfrm>
            <a:prstGeom prst="rect">
              <a:avLst/>
            </a:prstGeom>
            <a:noFill/>
          </p:spPr>
          <p:txBody>
            <a:bodyPr wrap="square" rtlCol="0">
              <a:spAutoFit/>
            </a:bodyPr>
            <a:lstStyle/>
            <a:p>
              <a:r>
                <a:rPr lang="fr-FR" sz="9999" dirty="0"/>
                <a:t>H</a:t>
              </a:r>
            </a:p>
          </p:txBody>
        </p:sp>
        <p:sp>
          <p:nvSpPr>
            <p:cNvPr id="61" name="TextBox 60">
              <a:extLst>
                <a:ext uri="{FF2B5EF4-FFF2-40B4-BE49-F238E27FC236}">
                  <a16:creationId xmlns:a16="http://schemas.microsoft.com/office/drawing/2014/main" id="{66341A2B-F3EF-4E82-8773-496DE999AA1F}"/>
                </a:ext>
              </a:extLst>
            </p:cNvPr>
            <p:cNvSpPr txBox="1"/>
            <p:nvPr/>
          </p:nvSpPr>
          <p:spPr>
            <a:xfrm>
              <a:off x="7889334" y="2983618"/>
              <a:ext cx="287677" cy="553998"/>
            </a:xfrm>
            <a:prstGeom prst="rect">
              <a:avLst/>
            </a:prstGeom>
            <a:noFill/>
          </p:spPr>
          <p:txBody>
            <a:bodyPr wrap="square" rtlCol="0">
              <a:spAutoFit/>
            </a:bodyPr>
            <a:lstStyle/>
            <a:p>
              <a:r>
                <a:rPr lang="fr-FR" sz="3000" dirty="0"/>
                <a:t>2</a:t>
              </a:r>
            </a:p>
          </p:txBody>
        </p:sp>
        <p:sp>
          <p:nvSpPr>
            <p:cNvPr id="62" name="TextBox 61">
              <a:extLst>
                <a:ext uri="{FF2B5EF4-FFF2-40B4-BE49-F238E27FC236}">
                  <a16:creationId xmlns:a16="http://schemas.microsoft.com/office/drawing/2014/main" id="{730C13A0-4A5C-4D41-B499-B5F2A0EA4E7D}"/>
                </a:ext>
              </a:extLst>
            </p:cNvPr>
            <p:cNvSpPr txBox="1"/>
            <p:nvPr/>
          </p:nvSpPr>
          <p:spPr>
            <a:xfrm>
              <a:off x="7889334" y="3717030"/>
              <a:ext cx="287677" cy="553998"/>
            </a:xfrm>
            <a:prstGeom prst="rect">
              <a:avLst/>
            </a:prstGeom>
            <a:noFill/>
          </p:spPr>
          <p:txBody>
            <a:bodyPr wrap="square" rtlCol="0">
              <a:spAutoFit/>
            </a:bodyPr>
            <a:lstStyle/>
            <a:p>
              <a:r>
                <a:rPr lang="fr-FR" sz="3000" dirty="0"/>
                <a:t>1</a:t>
              </a:r>
            </a:p>
          </p:txBody>
        </p:sp>
      </p:grpSp>
      <p:grpSp>
        <p:nvGrpSpPr>
          <p:cNvPr id="63" name="Group 62">
            <a:extLst>
              <a:ext uri="{FF2B5EF4-FFF2-40B4-BE49-F238E27FC236}">
                <a16:creationId xmlns:a16="http://schemas.microsoft.com/office/drawing/2014/main" id="{F5A5481D-EFD9-41D6-9B59-1B9EAF58EB67}"/>
              </a:ext>
            </a:extLst>
          </p:cNvPr>
          <p:cNvGrpSpPr/>
          <p:nvPr/>
        </p:nvGrpSpPr>
        <p:grpSpPr>
          <a:xfrm>
            <a:off x="4340297" y="3290416"/>
            <a:ext cx="1006868" cy="1631088"/>
            <a:chOff x="10659974" y="4522805"/>
            <a:chExt cx="1006868" cy="1631088"/>
          </a:xfrm>
        </p:grpSpPr>
        <p:sp>
          <p:nvSpPr>
            <p:cNvPr id="64" name="TextBox 63">
              <a:extLst>
                <a:ext uri="{FF2B5EF4-FFF2-40B4-BE49-F238E27FC236}">
                  <a16:creationId xmlns:a16="http://schemas.microsoft.com/office/drawing/2014/main" id="{4FD1B269-598E-4202-9F1E-BD8AD6A8EBD1}"/>
                </a:ext>
              </a:extLst>
            </p:cNvPr>
            <p:cNvSpPr txBox="1"/>
            <p:nvPr/>
          </p:nvSpPr>
          <p:spPr>
            <a:xfrm>
              <a:off x="10937377" y="4522805"/>
              <a:ext cx="729465" cy="1631088"/>
            </a:xfrm>
            <a:prstGeom prst="rect">
              <a:avLst/>
            </a:prstGeom>
            <a:noFill/>
          </p:spPr>
          <p:txBody>
            <a:bodyPr wrap="square" rtlCol="0">
              <a:spAutoFit/>
            </a:bodyPr>
            <a:lstStyle/>
            <a:p>
              <a:r>
                <a:rPr lang="fr-FR" sz="9999" dirty="0"/>
                <a:t>H</a:t>
              </a:r>
            </a:p>
          </p:txBody>
        </p:sp>
        <p:sp>
          <p:nvSpPr>
            <p:cNvPr id="65" name="TextBox 64">
              <a:extLst>
                <a:ext uri="{FF2B5EF4-FFF2-40B4-BE49-F238E27FC236}">
                  <a16:creationId xmlns:a16="http://schemas.microsoft.com/office/drawing/2014/main" id="{7F46E048-7B92-412F-B942-26D73CA41909}"/>
                </a:ext>
              </a:extLst>
            </p:cNvPr>
            <p:cNvSpPr txBox="1"/>
            <p:nvPr/>
          </p:nvSpPr>
          <p:spPr>
            <a:xfrm>
              <a:off x="10659974" y="4707741"/>
              <a:ext cx="287677" cy="553998"/>
            </a:xfrm>
            <a:prstGeom prst="rect">
              <a:avLst/>
            </a:prstGeom>
            <a:noFill/>
          </p:spPr>
          <p:txBody>
            <a:bodyPr wrap="square" rtlCol="0">
              <a:spAutoFit/>
            </a:bodyPr>
            <a:lstStyle/>
            <a:p>
              <a:r>
                <a:rPr lang="fr-FR" sz="3000" dirty="0"/>
                <a:t>3</a:t>
              </a:r>
            </a:p>
          </p:txBody>
        </p:sp>
        <p:sp>
          <p:nvSpPr>
            <p:cNvPr id="66" name="TextBox 65">
              <a:extLst>
                <a:ext uri="{FF2B5EF4-FFF2-40B4-BE49-F238E27FC236}">
                  <a16:creationId xmlns:a16="http://schemas.microsoft.com/office/drawing/2014/main" id="{131F8ADA-58FD-4F02-A362-0D4C2BEECA6D}"/>
                </a:ext>
              </a:extLst>
            </p:cNvPr>
            <p:cNvSpPr txBox="1"/>
            <p:nvPr/>
          </p:nvSpPr>
          <p:spPr>
            <a:xfrm>
              <a:off x="10659974" y="5441153"/>
              <a:ext cx="287677" cy="553998"/>
            </a:xfrm>
            <a:prstGeom prst="rect">
              <a:avLst/>
            </a:prstGeom>
            <a:noFill/>
          </p:spPr>
          <p:txBody>
            <a:bodyPr wrap="square" rtlCol="0">
              <a:spAutoFit/>
            </a:bodyPr>
            <a:lstStyle/>
            <a:p>
              <a:r>
                <a:rPr lang="fr-FR" sz="3000" dirty="0"/>
                <a:t>1</a:t>
              </a:r>
            </a:p>
          </p:txBody>
        </p:sp>
      </p:grpSp>
      <p:grpSp>
        <p:nvGrpSpPr>
          <p:cNvPr id="67" name="Group 66">
            <a:extLst>
              <a:ext uri="{FF2B5EF4-FFF2-40B4-BE49-F238E27FC236}">
                <a16:creationId xmlns:a16="http://schemas.microsoft.com/office/drawing/2014/main" id="{4A552779-1759-4C34-8F85-CA1E03150226}"/>
              </a:ext>
            </a:extLst>
          </p:cNvPr>
          <p:cNvGrpSpPr/>
          <p:nvPr/>
        </p:nvGrpSpPr>
        <p:grpSpPr>
          <a:xfrm>
            <a:off x="7633164" y="3274585"/>
            <a:ext cx="1921691" cy="1631088"/>
            <a:chOff x="10659974" y="4522805"/>
            <a:chExt cx="1921691" cy="1631088"/>
          </a:xfrm>
        </p:grpSpPr>
        <p:sp>
          <p:nvSpPr>
            <p:cNvPr id="68" name="TextBox 67">
              <a:extLst>
                <a:ext uri="{FF2B5EF4-FFF2-40B4-BE49-F238E27FC236}">
                  <a16:creationId xmlns:a16="http://schemas.microsoft.com/office/drawing/2014/main" id="{12048F04-A3C5-4505-8023-CB3EC636049E}"/>
                </a:ext>
              </a:extLst>
            </p:cNvPr>
            <p:cNvSpPr txBox="1"/>
            <p:nvPr/>
          </p:nvSpPr>
          <p:spPr>
            <a:xfrm>
              <a:off x="10937377" y="4522805"/>
              <a:ext cx="1644288" cy="1631088"/>
            </a:xfrm>
            <a:prstGeom prst="rect">
              <a:avLst/>
            </a:prstGeom>
            <a:noFill/>
          </p:spPr>
          <p:txBody>
            <a:bodyPr wrap="square" rtlCol="0">
              <a:spAutoFit/>
            </a:bodyPr>
            <a:lstStyle/>
            <a:p>
              <a:r>
                <a:rPr lang="fr-FR" sz="9999" dirty="0"/>
                <a:t>H</a:t>
              </a:r>
              <a:r>
                <a:rPr lang="fr-FR" sz="5000" dirty="0"/>
                <a:t>e</a:t>
              </a:r>
            </a:p>
          </p:txBody>
        </p:sp>
        <p:sp>
          <p:nvSpPr>
            <p:cNvPr id="69" name="TextBox 68">
              <a:extLst>
                <a:ext uri="{FF2B5EF4-FFF2-40B4-BE49-F238E27FC236}">
                  <a16:creationId xmlns:a16="http://schemas.microsoft.com/office/drawing/2014/main" id="{6A22641C-8067-4666-B7AC-62CD514FC1D3}"/>
                </a:ext>
              </a:extLst>
            </p:cNvPr>
            <p:cNvSpPr txBox="1"/>
            <p:nvPr/>
          </p:nvSpPr>
          <p:spPr>
            <a:xfrm>
              <a:off x="10659974" y="4707741"/>
              <a:ext cx="287677" cy="553998"/>
            </a:xfrm>
            <a:prstGeom prst="rect">
              <a:avLst/>
            </a:prstGeom>
            <a:noFill/>
          </p:spPr>
          <p:txBody>
            <a:bodyPr wrap="square" rtlCol="0">
              <a:spAutoFit/>
            </a:bodyPr>
            <a:lstStyle/>
            <a:p>
              <a:r>
                <a:rPr lang="fr-FR" sz="3000" dirty="0"/>
                <a:t>5</a:t>
              </a:r>
            </a:p>
          </p:txBody>
        </p:sp>
        <p:sp>
          <p:nvSpPr>
            <p:cNvPr id="70" name="TextBox 69">
              <a:extLst>
                <a:ext uri="{FF2B5EF4-FFF2-40B4-BE49-F238E27FC236}">
                  <a16:creationId xmlns:a16="http://schemas.microsoft.com/office/drawing/2014/main" id="{2A68CB1C-507A-4501-A61E-ABF59A86BBEF}"/>
                </a:ext>
              </a:extLst>
            </p:cNvPr>
            <p:cNvSpPr txBox="1"/>
            <p:nvPr/>
          </p:nvSpPr>
          <p:spPr>
            <a:xfrm>
              <a:off x="10659974" y="5441153"/>
              <a:ext cx="287677" cy="553998"/>
            </a:xfrm>
            <a:prstGeom prst="rect">
              <a:avLst/>
            </a:prstGeom>
            <a:noFill/>
          </p:spPr>
          <p:txBody>
            <a:bodyPr wrap="square" rtlCol="0">
              <a:spAutoFit/>
            </a:bodyPr>
            <a:lstStyle/>
            <a:p>
              <a:r>
                <a:rPr lang="fr-FR" sz="3000" dirty="0"/>
                <a:t>2</a:t>
              </a:r>
            </a:p>
          </p:txBody>
        </p:sp>
      </p:grpSp>
      <p:sp>
        <p:nvSpPr>
          <p:cNvPr id="71" name="TextBox 70">
            <a:extLst>
              <a:ext uri="{FF2B5EF4-FFF2-40B4-BE49-F238E27FC236}">
                <a16:creationId xmlns:a16="http://schemas.microsoft.com/office/drawing/2014/main" id="{67573CA4-227B-4232-9A38-80C30B62B9D3}"/>
              </a:ext>
            </a:extLst>
          </p:cNvPr>
          <p:cNvSpPr txBox="1"/>
          <p:nvPr/>
        </p:nvSpPr>
        <p:spPr>
          <a:xfrm>
            <a:off x="3774990" y="3829023"/>
            <a:ext cx="400050" cy="553998"/>
          </a:xfrm>
          <a:prstGeom prst="rect">
            <a:avLst/>
          </a:prstGeom>
          <a:noFill/>
        </p:spPr>
        <p:txBody>
          <a:bodyPr wrap="square" rtlCol="0">
            <a:spAutoFit/>
          </a:bodyPr>
          <a:lstStyle/>
          <a:p>
            <a:r>
              <a:rPr lang="fr-FR" sz="3000" dirty="0"/>
              <a:t>+</a:t>
            </a:r>
          </a:p>
        </p:txBody>
      </p:sp>
      <p:sp>
        <p:nvSpPr>
          <p:cNvPr id="72" name="Arrow: Right 71">
            <a:extLst>
              <a:ext uri="{FF2B5EF4-FFF2-40B4-BE49-F238E27FC236}">
                <a16:creationId xmlns:a16="http://schemas.microsoft.com/office/drawing/2014/main" id="{A81F99B0-26E3-4628-84B3-48CD892561D0}"/>
              </a:ext>
            </a:extLst>
          </p:cNvPr>
          <p:cNvSpPr/>
          <p:nvPr/>
        </p:nvSpPr>
        <p:spPr>
          <a:xfrm>
            <a:off x="6452415" y="3814438"/>
            <a:ext cx="1077217" cy="485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TextBox 72">
            <a:extLst>
              <a:ext uri="{FF2B5EF4-FFF2-40B4-BE49-F238E27FC236}">
                <a16:creationId xmlns:a16="http://schemas.microsoft.com/office/drawing/2014/main" id="{FAC3884B-82A7-4036-8646-A9BBABD315B6}"/>
              </a:ext>
            </a:extLst>
          </p:cNvPr>
          <p:cNvSpPr txBox="1"/>
          <p:nvPr/>
        </p:nvSpPr>
        <p:spPr>
          <a:xfrm>
            <a:off x="12642445" y="3812554"/>
            <a:ext cx="400050" cy="553998"/>
          </a:xfrm>
          <a:prstGeom prst="rect">
            <a:avLst/>
          </a:prstGeom>
          <a:noFill/>
        </p:spPr>
        <p:txBody>
          <a:bodyPr wrap="square" rtlCol="0">
            <a:spAutoFit/>
          </a:bodyPr>
          <a:lstStyle/>
          <a:p>
            <a:r>
              <a:rPr lang="fr-FR" sz="3000" dirty="0"/>
              <a:t>+</a:t>
            </a:r>
          </a:p>
        </p:txBody>
      </p:sp>
      <p:sp>
        <p:nvSpPr>
          <p:cNvPr id="74" name="TextBox 73">
            <a:extLst>
              <a:ext uri="{FF2B5EF4-FFF2-40B4-BE49-F238E27FC236}">
                <a16:creationId xmlns:a16="http://schemas.microsoft.com/office/drawing/2014/main" id="{E8C211C2-7A86-4F19-A616-EF3B873047D4}"/>
              </a:ext>
            </a:extLst>
          </p:cNvPr>
          <p:cNvSpPr txBox="1"/>
          <p:nvPr/>
        </p:nvSpPr>
        <p:spPr>
          <a:xfrm>
            <a:off x="12950291" y="3829023"/>
            <a:ext cx="1250216" cy="477054"/>
          </a:xfrm>
          <a:prstGeom prst="rect">
            <a:avLst/>
          </a:prstGeom>
          <a:noFill/>
        </p:spPr>
        <p:txBody>
          <a:bodyPr wrap="square" rtlCol="0">
            <a:spAutoFit/>
          </a:bodyPr>
          <a:lstStyle/>
          <a:p>
            <a:r>
              <a:rPr lang="fr-FR" sz="2500" dirty="0"/>
              <a:t>neutron</a:t>
            </a:r>
          </a:p>
        </p:txBody>
      </p:sp>
      <p:sp>
        <p:nvSpPr>
          <p:cNvPr id="75" name="TextBox 74">
            <a:extLst>
              <a:ext uri="{FF2B5EF4-FFF2-40B4-BE49-F238E27FC236}">
                <a16:creationId xmlns:a16="http://schemas.microsoft.com/office/drawing/2014/main" id="{C2C9B9CB-EBFA-4900-AF96-CEB468E834F9}"/>
              </a:ext>
            </a:extLst>
          </p:cNvPr>
          <p:cNvSpPr txBox="1"/>
          <p:nvPr/>
        </p:nvSpPr>
        <p:spPr>
          <a:xfrm>
            <a:off x="14235495" y="3820621"/>
            <a:ext cx="400050" cy="553998"/>
          </a:xfrm>
          <a:prstGeom prst="rect">
            <a:avLst/>
          </a:prstGeom>
          <a:noFill/>
        </p:spPr>
        <p:txBody>
          <a:bodyPr wrap="square" rtlCol="0">
            <a:spAutoFit/>
          </a:bodyPr>
          <a:lstStyle/>
          <a:p>
            <a:r>
              <a:rPr lang="fr-FR" sz="3000" dirty="0"/>
              <a:t>+</a:t>
            </a:r>
          </a:p>
        </p:txBody>
      </p:sp>
      <p:sp>
        <p:nvSpPr>
          <p:cNvPr id="76" name="TextBox 75">
            <a:extLst>
              <a:ext uri="{FF2B5EF4-FFF2-40B4-BE49-F238E27FC236}">
                <a16:creationId xmlns:a16="http://schemas.microsoft.com/office/drawing/2014/main" id="{698A176A-ED44-4244-BE64-7F53D1C20DEB}"/>
              </a:ext>
            </a:extLst>
          </p:cNvPr>
          <p:cNvSpPr txBox="1"/>
          <p:nvPr/>
        </p:nvSpPr>
        <p:spPr>
          <a:xfrm>
            <a:off x="14937091" y="3774547"/>
            <a:ext cx="1333500" cy="923330"/>
          </a:xfrm>
          <a:prstGeom prst="rect">
            <a:avLst/>
          </a:prstGeom>
          <a:noFill/>
        </p:spPr>
        <p:txBody>
          <a:bodyPr wrap="square" rtlCol="0">
            <a:spAutoFit/>
          </a:bodyPr>
          <a:lstStyle/>
          <a:p>
            <a:r>
              <a:rPr lang="fr-FR" dirty="0"/>
              <a:t>Energie thermique (chaleur)</a:t>
            </a:r>
          </a:p>
        </p:txBody>
      </p:sp>
      <p:sp>
        <p:nvSpPr>
          <p:cNvPr id="77" name="Right Brace 76">
            <a:extLst>
              <a:ext uri="{FF2B5EF4-FFF2-40B4-BE49-F238E27FC236}">
                <a16:creationId xmlns:a16="http://schemas.microsoft.com/office/drawing/2014/main" id="{5B665A6F-9713-4F4C-B853-1BCA61A97E66}"/>
              </a:ext>
            </a:extLst>
          </p:cNvPr>
          <p:cNvSpPr/>
          <p:nvPr/>
        </p:nvSpPr>
        <p:spPr>
          <a:xfrm rot="16200000">
            <a:off x="4003522" y="-988702"/>
            <a:ext cx="400050" cy="4229261"/>
          </a:xfrm>
          <a:prstGeom prst="rightBrace">
            <a:avLst>
              <a:gd name="adj1" fmla="val 8333"/>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8" name="TextBox 77">
            <a:extLst>
              <a:ext uri="{FF2B5EF4-FFF2-40B4-BE49-F238E27FC236}">
                <a16:creationId xmlns:a16="http://schemas.microsoft.com/office/drawing/2014/main" id="{C2D06E38-F702-44D7-8CE6-2BACAEBDD604}"/>
              </a:ext>
            </a:extLst>
          </p:cNvPr>
          <p:cNvSpPr txBox="1"/>
          <p:nvPr/>
        </p:nvSpPr>
        <p:spPr>
          <a:xfrm>
            <a:off x="2270516" y="512850"/>
            <a:ext cx="4139562" cy="384721"/>
          </a:xfrm>
          <a:prstGeom prst="rect">
            <a:avLst/>
          </a:prstGeom>
          <a:noFill/>
        </p:spPr>
        <p:txBody>
          <a:bodyPr wrap="square" rtlCol="0">
            <a:spAutoFit/>
          </a:bodyPr>
          <a:lstStyle/>
          <a:p>
            <a:r>
              <a:rPr lang="fr-FR" sz="1900" dirty="0"/>
              <a:t>Compression de deutérium et de tritium</a:t>
            </a:r>
          </a:p>
        </p:txBody>
      </p:sp>
      <p:sp>
        <p:nvSpPr>
          <p:cNvPr id="79" name="Right Brace 78">
            <a:extLst>
              <a:ext uri="{FF2B5EF4-FFF2-40B4-BE49-F238E27FC236}">
                <a16:creationId xmlns:a16="http://schemas.microsoft.com/office/drawing/2014/main" id="{93A8A550-06F3-4643-A074-E8FE1EDF30D7}"/>
              </a:ext>
            </a:extLst>
          </p:cNvPr>
          <p:cNvSpPr/>
          <p:nvPr/>
        </p:nvSpPr>
        <p:spPr>
          <a:xfrm rot="16200000">
            <a:off x="8413735" y="210898"/>
            <a:ext cx="400050" cy="1882186"/>
          </a:xfrm>
          <a:prstGeom prst="rightBrace">
            <a:avLst>
              <a:gd name="adj1" fmla="val 8333"/>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0" name="TextBox 79">
            <a:extLst>
              <a:ext uri="{FF2B5EF4-FFF2-40B4-BE49-F238E27FC236}">
                <a16:creationId xmlns:a16="http://schemas.microsoft.com/office/drawing/2014/main" id="{F1151EDC-D77D-49D8-9214-A3BFF82BE50D}"/>
              </a:ext>
            </a:extLst>
          </p:cNvPr>
          <p:cNvSpPr txBox="1"/>
          <p:nvPr/>
        </p:nvSpPr>
        <p:spPr>
          <a:xfrm>
            <a:off x="7672668" y="520608"/>
            <a:ext cx="2146711" cy="384721"/>
          </a:xfrm>
          <a:prstGeom prst="rect">
            <a:avLst/>
          </a:prstGeom>
          <a:noFill/>
        </p:spPr>
        <p:txBody>
          <a:bodyPr wrap="square" rtlCol="0">
            <a:spAutoFit/>
          </a:bodyPr>
          <a:lstStyle/>
          <a:p>
            <a:r>
              <a:rPr lang="fr-FR" sz="1900" dirty="0"/>
              <a:t>Atome d’hélium 5</a:t>
            </a:r>
          </a:p>
        </p:txBody>
      </p:sp>
      <p:sp>
        <p:nvSpPr>
          <p:cNvPr id="81" name="Oval 80">
            <a:extLst>
              <a:ext uri="{FF2B5EF4-FFF2-40B4-BE49-F238E27FC236}">
                <a16:creationId xmlns:a16="http://schemas.microsoft.com/office/drawing/2014/main" id="{04D08AF1-4741-482F-B32F-10D0D1FED19C}"/>
              </a:ext>
            </a:extLst>
          </p:cNvPr>
          <p:cNvSpPr/>
          <p:nvPr/>
        </p:nvSpPr>
        <p:spPr>
          <a:xfrm>
            <a:off x="8571683" y="1956797"/>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Arrow: Right 81">
            <a:extLst>
              <a:ext uri="{FF2B5EF4-FFF2-40B4-BE49-F238E27FC236}">
                <a16:creationId xmlns:a16="http://schemas.microsoft.com/office/drawing/2014/main" id="{31B77FD4-DBCD-4977-866E-A67B9C84027B}"/>
              </a:ext>
            </a:extLst>
          </p:cNvPr>
          <p:cNvSpPr/>
          <p:nvPr/>
        </p:nvSpPr>
        <p:spPr>
          <a:xfrm>
            <a:off x="9676743" y="2045306"/>
            <a:ext cx="1077217" cy="485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Arrow: Right 82">
            <a:extLst>
              <a:ext uri="{FF2B5EF4-FFF2-40B4-BE49-F238E27FC236}">
                <a16:creationId xmlns:a16="http://schemas.microsoft.com/office/drawing/2014/main" id="{6E236DD5-D7EA-4998-BCDF-933AD2FD9C3C}"/>
              </a:ext>
            </a:extLst>
          </p:cNvPr>
          <p:cNvSpPr/>
          <p:nvPr/>
        </p:nvSpPr>
        <p:spPr>
          <a:xfrm>
            <a:off x="9676742" y="3771827"/>
            <a:ext cx="1077217" cy="485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4" name="Group 83">
            <a:extLst>
              <a:ext uri="{FF2B5EF4-FFF2-40B4-BE49-F238E27FC236}">
                <a16:creationId xmlns:a16="http://schemas.microsoft.com/office/drawing/2014/main" id="{ABFD535D-A4A5-44BC-AEFC-E90EB0D0750D}"/>
              </a:ext>
            </a:extLst>
          </p:cNvPr>
          <p:cNvGrpSpPr/>
          <p:nvPr/>
        </p:nvGrpSpPr>
        <p:grpSpPr>
          <a:xfrm>
            <a:off x="10910470" y="3290415"/>
            <a:ext cx="1921691" cy="1631088"/>
            <a:chOff x="10659974" y="4522805"/>
            <a:chExt cx="1921691" cy="1631088"/>
          </a:xfrm>
        </p:grpSpPr>
        <p:sp>
          <p:nvSpPr>
            <p:cNvPr id="85" name="TextBox 84">
              <a:extLst>
                <a:ext uri="{FF2B5EF4-FFF2-40B4-BE49-F238E27FC236}">
                  <a16:creationId xmlns:a16="http://schemas.microsoft.com/office/drawing/2014/main" id="{70AF1D5A-C744-4224-A831-834C50B6B53D}"/>
                </a:ext>
              </a:extLst>
            </p:cNvPr>
            <p:cNvSpPr txBox="1"/>
            <p:nvPr/>
          </p:nvSpPr>
          <p:spPr>
            <a:xfrm>
              <a:off x="10937377" y="4522805"/>
              <a:ext cx="1644288" cy="1631088"/>
            </a:xfrm>
            <a:prstGeom prst="rect">
              <a:avLst/>
            </a:prstGeom>
            <a:noFill/>
          </p:spPr>
          <p:txBody>
            <a:bodyPr wrap="square" rtlCol="0">
              <a:spAutoFit/>
            </a:bodyPr>
            <a:lstStyle/>
            <a:p>
              <a:r>
                <a:rPr lang="fr-FR" sz="9999" dirty="0"/>
                <a:t>H</a:t>
              </a:r>
              <a:r>
                <a:rPr lang="fr-FR" sz="5000" dirty="0"/>
                <a:t>e</a:t>
              </a:r>
            </a:p>
          </p:txBody>
        </p:sp>
        <p:sp>
          <p:nvSpPr>
            <p:cNvPr id="86" name="TextBox 85">
              <a:extLst>
                <a:ext uri="{FF2B5EF4-FFF2-40B4-BE49-F238E27FC236}">
                  <a16:creationId xmlns:a16="http://schemas.microsoft.com/office/drawing/2014/main" id="{F89CC2F7-B062-4552-9E6A-7C66BCF28606}"/>
                </a:ext>
              </a:extLst>
            </p:cNvPr>
            <p:cNvSpPr txBox="1"/>
            <p:nvPr/>
          </p:nvSpPr>
          <p:spPr>
            <a:xfrm>
              <a:off x="10659974" y="4707741"/>
              <a:ext cx="287677" cy="553998"/>
            </a:xfrm>
            <a:prstGeom prst="rect">
              <a:avLst/>
            </a:prstGeom>
            <a:noFill/>
          </p:spPr>
          <p:txBody>
            <a:bodyPr wrap="square" rtlCol="0">
              <a:spAutoFit/>
            </a:bodyPr>
            <a:lstStyle/>
            <a:p>
              <a:r>
                <a:rPr lang="fr-FR" sz="3000" dirty="0"/>
                <a:t>4</a:t>
              </a:r>
            </a:p>
          </p:txBody>
        </p:sp>
        <p:sp>
          <p:nvSpPr>
            <p:cNvPr id="87" name="TextBox 86">
              <a:extLst>
                <a:ext uri="{FF2B5EF4-FFF2-40B4-BE49-F238E27FC236}">
                  <a16:creationId xmlns:a16="http://schemas.microsoft.com/office/drawing/2014/main" id="{DF2F6076-8CF4-457B-8D1A-765A3519F581}"/>
                </a:ext>
              </a:extLst>
            </p:cNvPr>
            <p:cNvSpPr txBox="1"/>
            <p:nvPr/>
          </p:nvSpPr>
          <p:spPr>
            <a:xfrm>
              <a:off x="10659974" y="5441153"/>
              <a:ext cx="287677" cy="553998"/>
            </a:xfrm>
            <a:prstGeom prst="rect">
              <a:avLst/>
            </a:prstGeom>
            <a:noFill/>
          </p:spPr>
          <p:txBody>
            <a:bodyPr wrap="square" rtlCol="0">
              <a:spAutoFit/>
            </a:bodyPr>
            <a:lstStyle/>
            <a:p>
              <a:r>
                <a:rPr lang="fr-FR" sz="3000" dirty="0"/>
                <a:t>2</a:t>
              </a:r>
            </a:p>
          </p:txBody>
        </p:sp>
      </p:grpSp>
      <p:sp>
        <p:nvSpPr>
          <p:cNvPr id="88" name="Right Brace 87">
            <a:extLst>
              <a:ext uri="{FF2B5EF4-FFF2-40B4-BE49-F238E27FC236}">
                <a16:creationId xmlns:a16="http://schemas.microsoft.com/office/drawing/2014/main" id="{A0D4B287-7F0A-44BA-86CE-73C3BCDF59B8}"/>
              </a:ext>
            </a:extLst>
          </p:cNvPr>
          <p:cNvSpPr/>
          <p:nvPr/>
        </p:nvSpPr>
        <p:spPr>
          <a:xfrm rot="16200000">
            <a:off x="11633815" y="283427"/>
            <a:ext cx="400050" cy="1882186"/>
          </a:xfrm>
          <a:prstGeom prst="rightBrace">
            <a:avLst>
              <a:gd name="adj1" fmla="val 8333"/>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9" name="TextBox 88">
            <a:extLst>
              <a:ext uri="{FF2B5EF4-FFF2-40B4-BE49-F238E27FC236}">
                <a16:creationId xmlns:a16="http://schemas.microsoft.com/office/drawing/2014/main" id="{3415D140-5019-4783-8E8F-F8ACA7B46C0D}"/>
              </a:ext>
            </a:extLst>
          </p:cNvPr>
          <p:cNvSpPr txBox="1"/>
          <p:nvPr/>
        </p:nvSpPr>
        <p:spPr>
          <a:xfrm>
            <a:off x="10892748" y="593137"/>
            <a:ext cx="2146711" cy="384721"/>
          </a:xfrm>
          <a:prstGeom prst="rect">
            <a:avLst/>
          </a:prstGeom>
          <a:noFill/>
        </p:spPr>
        <p:txBody>
          <a:bodyPr wrap="square" rtlCol="0">
            <a:spAutoFit/>
          </a:bodyPr>
          <a:lstStyle/>
          <a:p>
            <a:r>
              <a:rPr lang="fr-FR" sz="1900" dirty="0"/>
              <a:t>Atome d’hélium 4</a:t>
            </a:r>
          </a:p>
        </p:txBody>
      </p:sp>
      <p:sp>
        <p:nvSpPr>
          <p:cNvPr id="91" name="Oval 90">
            <a:extLst>
              <a:ext uri="{FF2B5EF4-FFF2-40B4-BE49-F238E27FC236}">
                <a16:creationId xmlns:a16="http://schemas.microsoft.com/office/drawing/2014/main" id="{D8D3788D-33E1-4AB9-B3EB-13053B3A40C7}"/>
              </a:ext>
            </a:extLst>
          </p:cNvPr>
          <p:cNvSpPr/>
          <p:nvPr/>
        </p:nvSpPr>
        <p:spPr>
          <a:xfrm>
            <a:off x="11473282" y="2150319"/>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val 91">
            <a:extLst>
              <a:ext uri="{FF2B5EF4-FFF2-40B4-BE49-F238E27FC236}">
                <a16:creationId xmlns:a16="http://schemas.microsoft.com/office/drawing/2014/main" id="{D882A9EE-5FB6-4FB4-8BEA-61992155B574}"/>
              </a:ext>
            </a:extLst>
          </p:cNvPr>
          <p:cNvSpPr/>
          <p:nvPr/>
        </p:nvSpPr>
        <p:spPr>
          <a:xfrm>
            <a:off x="11547203" y="1920567"/>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val 92">
            <a:extLst>
              <a:ext uri="{FF2B5EF4-FFF2-40B4-BE49-F238E27FC236}">
                <a16:creationId xmlns:a16="http://schemas.microsoft.com/office/drawing/2014/main" id="{F0CEFB11-2BC3-44D6-ABFD-AF48FC07A043}"/>
              </a:ext>
            </a:extLst>
          </p:cNvPr>
          <p:cNvSpPr/>
          <p:nvPr/>
        </p:nvSpPr>
        <p:spPr>
          <a:xfrm>
            <a:off x="11246099" y="1969640"/>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val 93">
            <a:extLst>
              <a:ext uri="{FF2B5EF4-FFF2-40B4-BE49-F238E27FC236}">
                <a16:creationId xmlns:a16="http://schemas.microsoft.com/office/drawing/2014/main" id="{3E20410F-10E8-484C-9BE6-FB6FEC5A5E96}"/>
              </a:ext>
            </a:extLst>
          </p:cNvPr>
          <p:cNvSpPr/>
          <p:nvPr/>
        </p:nvSpPr>
        <p:spPr>
          <a:xfrm>
            <a:off x="11241828" y="2241319"/>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TextBox 94">
            <a:extLst>
              <a:ext uri="{FF2B5EF4-FFF2-40B4-BE49-F238E27FC236}">
                <a16:creationId xmlns:a16="http://schemas.microsoft.com/office/drawing/2014/main" id="{E1079284-0562-4136-83CF-F786B300FFBA}"/>
              </a:ext>
            </a:extLst>
          </p:cNvPr>
          <p:cNvSpPr txBox="1"/>
          <p:nvPr/>
        </p:nvSpPr>
        <p:spPr>
          <a:xfrm>
            <a:off x="11250002" y="2229801"/>
            <a:ext cx="329843" cy="369332"/>
          </a:xfrm>
          <a:prstGeom prst="rect">
            <a:avLst/>
          </a:prstGeom>
          <a:noFill/>
        </p:spPr>
        <p:txBody>
          <a:bodyPr wrap="square" rtlCol="0">
            <a:spAutoFit/>
          </a:bodyPr>
          <a:lstStyle/>
          <a:p>
            <a:r>
              <a:rPr lang="fr-FR" dirty="0"/>
              <a:t>+</a:t>
            </a:r>
          </a:p>
        </p:txBody>
      </p:sp>
      <p:sp>
        <p:nvSpPr>
          <p:cNvPr id="96" name="TextBox 95">
            <a:extLst>
              <a:ext uri="{FF2B5EF4-FFF2-40B4-BE49-F238E27FC236}">
                <a16:creationId xmlns:a16="http://schemas.microsoft.com/office/drawing/2014/main" id="{AB832F5A-11BF-4E82-BBD5-AA4179D14D9C}"/>
              </a:ext>
            </a:extLst>
          </p:cNvPr>
          <p:cNvSpPr txBox="1"/>
          <p:nvPr/>
        </p:nvSpPr>
        <p:spPr>
          <a:xfrm>
            <a:off x="11500545" y="2147652"/>
            <a:ext cx="329843" cy="369332"/>
          </a:xfrm>
          <a:prstGeom prst="rect">
            <a:avLst/>
          </a:prstGeom>
          <a:noFill/>
        </p:spPr>
        <p:txBody>
          <a:bodyPr wrap="square" rtlCol="0">
            <a:spAutoFit/>
          </a:bodyPr>
          <a:lstStyle/>
          <a:p>
            <a:r>
              <a:rPr lang="fr-FR" dirty="0"/>
              <a:t>+</a:t>
            </a:r>
          </a:p>
        </p:txBody>
      </p:sp>
      <p:sp>
        <p:nvSpPr>
          <p:cNvPr id="97" name="Oval 96">
            <a:extLst>
              <a:ext uri="{FF2B5EF4-FFF2-40B4-BE49-F238E27FC236}">
                <a16:creationId xmlns:a16="http://schemas.microsoft.com/office/drawing/2014/main" id="{DC66CA8E-1771-49C8-9604-A42B5FD983E3}"/>
              </a:ext>
            </a:extLst>
          </p:cNvPr>
          <p:cNvSpPr/>
          <p:nvPr/>
        </p:nvSpPr>
        <p:spPr>
          <a:xfrm>
            <a:off x="11041331" y="3132044"/>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Oval 97">
            <a:extLst>
              <a:ext uri="{FF2B5EF4-FFF2-40B4-BE49-F238E27FC236}">
                <a16:creationId xmlns:a16="http://schemas.microsoft.com/office/drawing/2014/main" id="{779DE63C-6DBC-474C-B2E8-28205A5DFA0A}"/>
              </a:ext>
            </a:extLst>
          </p:cNvPr>
          <p:cNvSpPr/>
          <p:nvPr/>
        </p:nvSpPr>
        <p:spPr>
          <a:xfrm>
            <a:off x="11928506" y="2953281"/>
            <a:ext cx="117592" cy="1080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TextBox 98">
            <a:extLst>
              <a:ext uri="{FF2B5EF4-FFF2-40B4-BE49-F238E27FC236}">
                <a16:creationId xmlns:a16="http://schemas.microsoft.com/office/drawing/2014/main" id="{1E617C81-B13D-4DDB-A306-D75C25C6FF88}"/>
              </a:ext>
            </a:extLst>
          </p:cNvPr>
          <p:cNvSpPr txBox="1"/>
          <p:nvPr/>
        </p:nvSpPr>
        <p:spPr>
          <a:xfrm>
            <a:off x="12789966" y="2088422"/>
            <a:ext cx="400050" cy="553998"/>
          </a:xfrm>
          <a:prstGeom prst="rect">
            <a:avLst/>
          </a:prstGeom>
          <a:noFill/>
        </p:spPr>
        <p:txBody>
          <a:bodyPr wrap="square" rtlCol="0">
            <a:spAutoFit/>
          </a:bodyPr>
          <a:lstStyle/>
          <a:p>
            <a:r>
              <a:rPr lang="fr-FR" sz="3000" dirty="0"/>
              <a:t>+</a:t>
            </a:r>
          </a:p>
        </p:txBody>
      </p:sp>
      <p:sp>
        <p:nvSpPr>
          <p:cNvPr id="100" name="Oval 99">
            <a:extLst>
              <a:ext uri="{FF2B5EF4-FFF2-40B4-BE49-F238E27FC236}">
                <a16:creationId xmlns:a16="http://schemas.microsoft.com/office/drawing/2014/main" id="{5E3ED3FD-2CC9-4B3B-8770-446B3836AE13}"/>
              </a:ext>
            </a:extLst>
          </p:cNvPr>
          <p:cNvSpPr/>
          <p:nvPr/>
        </p:nvSpPr>
        <p:spPr>
          <a:xfrm>
            <a:off x="13572268" y="2173616"/>
            <a:ext cx="328773" cy="3429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TextBox 100">
            <a:extLst>
              <a:ext uri="{FF2B5EF4-FFF2-40B4-BE49-F238E27FC236}">
                <a16:creationId xmlns:a16="http://schemas.microsoft.com/office/drawing/2014/main" id="{0769ECD8-A2B7-4C51-AD0E-EFFC7CDC583E}"/>
              </a:ext>
            </a:extLst>
          </p:cNvPr>
          <p:cNvSpPr txBox="1"/>
          <p:nvPr/>
        </p:nvSpPr>
        <p:spPr>
          <a:xfrm>
            <a:off x="14150633" y="2072159"/>
            <a:ext cx="569774" cy="553998"/>
          </a:xfrm>
          <a:prstGeom prst="rect">
            <a:avLst/>
          </a:prstGeom>
          <a:noFill/>
        </p:spPr>
        <p:txBody>
          <a:bodyPr wrap="square" rtlCol="0">
            <a:spAutoFit/>
          </a:bodyPr>
          <a:lstStyle/>
          <a:p>
            <a:r>
              <a:rPr lang="fr-FR" sz="3000" dirty="0"/>
              <a:t>+</a:t>
            </a:r>
          </a:p>
        </p:txBody>
      </p:sp>
      <p:sp>
        <p:nvSpPr>
          <p:cNvPr id="102" name="Star: 32 Points 101">
            <a:extLst>
              <a:ext uri="{FF2B5EF4-FFF2-40B4-BE49-F238E27FC236}">
                <a16:creationId xmlns:a16="http://schemas.microsoft.com/office/drawing/2014/main" id="{265C4CFA-03EE-477C-B79E-F3D79064E2CF}"/>
              </a:ext>
            </a:extLst>
          </p:cNvPr>
          <p:cNvSpPr/>
          <p:nvPr/>
        </p:nvSpPr>
        <p:spPr>
          <a:xfrm>
            <a:off x="14657069" y="1737967"/>
            <a:ext cx="1653759" cy="1394074"/>
          </a:xfrm>
          <a:prstGeom prst="star3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 name="TextBox 102">
            <a:extLst>
              <a:ext uri="{FF2B5EF4-FFF2-40B4-BE49-F238E27FC236}">
                <a16:creationId xmlns:a16="http://schemas.microsoft.com/office/drawing/2014/main" id="{0E61C963-31CC-4DD9-B414-FDD8A2F0FEFC}"/>
              </a:ext>
            </a:extLst>
          </p:cNvPr>
          <p:cNvSpPr txBox="1"/>
          <p:nvPr/>
        </p:nvSpPr>
        <p:spPr>
          <a:xfrm>
            <a:off x="14977326" y="1958830"/>
            <a:ext cx="1333500" cy="923330"/>
          </a:xfrm>
          <a:prstGeom prst="rect">
            <a:avLst/>
          </a:prstGeom>
          <a:noFill/>
        </p:spPr>
        <p:txBody>
          <a:bodyPr wrap="square" rtlCol="0">
            <a:spAutoFit/>
          </a:bodyPr>
          <a:lstStyle/>
          <a:p>
            <a:r>
              <a:rPr lang="fr-FR" dirty="0"/>
              <a:t>Energie thermique (chaleur)</a:t>
            </a:r>
          </a:p>
        </p:txBody>
      </p:sp>
      <p:sp>
        <p:nvSpPr>
          <p:cNvPr id="106" name="Oval 105">
            <a:extLst>
              <a:ext uri="{FF2B5EF4-FFF2-40B4-BE49-F238E27FC236}">
                <a16:creationId xmlns:a16="http://schemas.microsoft.com/office/drawing/2014/main" id="{165722C1-DB6B-4C25-8209-0B75DFFC525D}"/>
              </a:ext>
            </a:extLst>
          </p:cNvPr>
          <p:cNvSpPr/>
          <p:nvPr/>
        </p:nvSpPr>
        <p:spPr>
          <a:xfrm rot="19386022">
            <a:off x="10650255" y="1766163"/>
            <a:ext cx="2080519" cy="1308662"/>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222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838A747-427E-4425-83DB-621648DEEAC3}"/>
              </a:ext>
            </a:extLst>
          </p:cNvPr>
          <p:cNvGrpSpPr/>
          <p:nvPr/>
        </p:nvGrpSpPr>
        <p:grpSpPr>
          <a:xfrm>
            <a:off x="3091834" y="1263277"/>
            <a:ext cx="6657695" cy="2271069"/>
            <a:chOff x="3091834" y="1263277"/>
            <a:chExt cx="6657695" cy="2271069"/>
          </a:xfrm>
        </p:grpSpPr>
        <p:grpSp>
          <p:nvGrpSpPr>
            <p:cNvPr id="3" name="Group 2">
              <a:extLst>
                <a:ext uri="{FF2B5EF4-FFF2-40B4-BE49-F238E27FC236}">
                  <a16:creationId xmlns:a16="http://schemas.microsoft.com/office/drawing/2014/main" id="{D83D9949-7DAC-4ED0-B8C4-537A53E9C2B1}"/>
                </a:ext>
              </a:extLst>
            </p:cNvPr>
            <p:cNvGrpSpPr/>
            <p:nvPr/>
          </p:nvGrpSpPr>
          <p:grpSpPr>
            <a:xfrm>
              <a:off x="5319936" y="1285878"/>
              <a:ext cx="4429593" cy="2143125"/>
              <a:chOff x="1275171" y="1638245"/>
              <a:chExt cx="4429593" cy="2143125"/>
            </a:xfrm>
          </p:grpSpPr>
          <p:pic>
            <p:nvPicPr>
              <p:cNvPr id="6" name="Picture 5">
                <a:extLst>
                  <a:ext uri="{FF2B5EF4-FFF2-40B4-BE49-F238E27FC236}">
                    <a16:creationId xmlns:a16="http://schemas.microsoft.com/office/drawing/2014/main" id="{E8BC23BA-356D-406B-B401-6D58F41C0EEF}"/>
                  </a:ext>
                </a:extLst>
              </p:cNvPr>
              <p:cNvPicPr>
                <a:picLocks noChangeAspect="1"/>
              </p:cNvPicPr>
              <p:nvPr/>
            </p:nvPicPr>
            <p:blipFill>
              <a:blip r:embed="rId2"/>
              <a:stretch>
                <a:fillRect/>
              </a:stretch>
            </p:blipFill>
            <p:spPr>
              <a:xfrm>
                <a:off x="1275171" y="1638245"/>
                <a:ext cx="4267200" cy="2143125"/>
              </a:xfrm>
              <a:prstGeom prst="rect">
                <a:avLst/>
              </a:prstGeom>
            </p:spPr>
          </p:pic>
          <p:sp>
            <p:nvSpPr>
              <p:cNvPr id="7" name="Rectangle 6">
                <a:extLst>
                  <a:ext uri="{FF2B5EF4-FFF2-40B4-BE49-F238E27FC236}">
                    <a16:creationId xmlns:a16="http://schemas.microsoft.com/office/drawing/2014/main" id="{477264AB-28E9-4F1E-B0F6-5EC052F540EA}"/>
                  </a:ext>
                </a:extLst>
              </p:cNvPr>
              <p:cNvSpPr/>
              <p:nvPr/>
            </p:nvSpPr>
            <p:spPr>
              <a:xfrm>
                <a:off x="5268036" y="3193576"/>
                <a:ext cx="436728" cy="395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Left Brace 3">
              <a:extLst>
                <a:ext uri="{FF2B5EF4-FFF2-40B4-BE49-F238E27FC236}">
                  <a16:creationId xmlns:a16="http://schemas.microsoft.com/office/drawing/2014/main" id="{A85F8AF4-B4C7-4F90-9BA6-A09BF4221D8E}"/>
                </a:ext>
              </a:extLst>
            </p:cNvPr>
            <p:cNvSpPr/>
            <p:nvPr/>
          </p:nvSpPr>
          <p:spPr>
            <a:xfrm>
              <a:off x="5140136" y="1263277"/>
              <a:ext cx="359596" cy="22710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TextBox 4">
              <a:extLst>
                <a:ext uri="{FF2B5EF4-FFF2-40B4-BE49-F238E27FC236}">
                  <a16:creationId xmlns:a16="http://schemas.microsoft.com/office/drawing/2014/main" id="{45543B9A-2868-4838-85C9-8E88CC066266}"/>
                </a:ext>
              </a:extLst>
            </p:cNvPr>
            <p:cNvSpPr txBox="1"/>
            <p:nvPr/>
          </p:nvSpPr>
          <p:spPr>
            <a:xfrm>
              <a:off x="3091834" y="1905259"/>
              <a:ext cx="2138200" cy="1231106"/>
            </a:xfrm>
            <a:prstGeom prst="rect">
              <a:avLst/>
            </a:prstGeom>
            <a:noFill/>
          </p:spPr>
          <p:txBody>
            <a:bodyPr wrap="square" rtlCol="0">
              <a:spAutoFit/>
            </a:bodyPr>
            <a:lstStyle/>
            <a:p>
              <a:r>
                <a:rPr lang="fr-FR" sz="1500" b="1" dirty="0"/>
                <a:t>Modèle planétaire de Jean Perrin (1901) </a:t>
              </a:r>
              <a:r>
                <a:rPr lang="fr-FR" sz="1500" dirty="0"/>
                <a:t>: </a:t>
              </a:r>
            </a:p>
            <a:p>
              <a:r>
                <a:rPr lang="fr-FR" sz="1100" dirty="0"/>
                <a:t>Un atome est constitué d’un noyau chargé positivement autour duquel tournent des électrons chargés négativement</a:t>
              </a:r>
            </a:p>
          </p:txBody>
        </p:sp>
      </p:grpSp>
    </p:spTree>
    <p:extLst>
      <p:ext uri="{BB962C8B-B14F-4D97-AF65-F5344CB8AC3E}">
        <p14:creationId xmlns:p14="http://schemas.microsoft.com/office/powerpoint/2010/main" val="413373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73868-AE38-40DF-A946-E7542396B6A2}"/>
              </a:ext>
            </a:extLst>
          </p:cNvPr>
          <p:cNvPicPr>
            <a:picLocks noChangeAspect="1"/>
          </p:cNvPicPr>
          <p:nvPr/>
        </p:nvPicPr>
        <p:blipFill>
          <a:blip r:embed="rId2"/>
          <a:stretch>
            <a:fillRect/>
          </a:stretch>
        </p:blipFill>
        <p:spPr>
          <a:xfrm>
            <a:off x="2988469" y="1154112"/>
            <a:ext cx="3400425" cy="2543175"/>
          </a:xfrm>
          <a:prstGeom prst="rect">
            <a:avLst/>
          </a:prstGeom>
        </p:spPr>
      </p:pic>
      <p:sp>
        <p:nvSpPr>
          <p:cNvPr id="4" name="Rectangle 3">
            <a:extLst>
              <a:ext uri="{FF2B5EF4-FFF2-40B4-BE49-F238E27FC236}">
                <a16:creationId xmlns:a16="http://schemas.microsoft.com/office/drawing/2014/main" id="{76C24DB0-6F9F-4397-9DA6-B78FD8A54F27}"/>
              </a:ext>
            </a:extLst>
          </p:cNvPr>
          <p:cNvSpPr/>
          <p:nvPr/>
        </p:nvSpPr>
        <p:spPr>
          <a:xfrm>
            <a:off x="3263900" y="3429000"/>
            <a:ext cx="175895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69C805A-40E1-4CD5-9C8B-F56E75F30CA5}"/>
              </a:ext>
            </a:extLst>
          </p:cNvPr>
          <p:cNvSpPr/>
          <p:nvPr/>
        </p:nvSpPr>
        <p:spPr>
          <a:xfrm>
            <a:off x="5397500" y="1466850"/>
            <a:ext cx="1225550" cy="292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935F22CF-647C-44A4-B661-05922FBEAC84}"/>
              </a:ext>
            </a:extLst>
          </p:cNvPr>
          <p:cNvSpPr/>
          <p:nvPr/>
        </p:nvSpPr>
        <p:spPr>
          <a:xfrm>
            <a:off x="7590791" y="3036936"/>
            <a:ext cx="2622550" cy="582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900" dirty="0">
                <a:solidFill>
                  <a:schemeClr val="tx1"/>
                </a:solidFill>
              </a:rPr>
              <a:t>En appliquant les lois de la physique classique, les scientifiques montrent que les électrons devraient perdre de l’énergie en émettant des rayons lumineux et avoir une trajectoire en spirale jusqu’à s’effondrer sur le noyau. Pourtant, ce phénomène n’est pas observé expérimentalement…</a:t>
            </a:r>
          </a:p>
        </p:txBody>
      </p:sp>
      <p:sp>
        <p:nvSpPr>
          <p:cNvPr id="7" name="Oval 6">
            <a:extLst>
              <a:ext uri="{FF2B5EF4-FFF2-40B4-BE49-F238E27FC236}">
                <a16:creationId xmlns:a16="http://schemas.microsoft.com/office/drawing/2014/main" id="{F9408752-EC60-4D66-B903-FCFE011C2344}"/>
              </a:ext>
            </a:extLst>
          </p:cNvPr>
          <p:cNvSpPr/>
          <p:nvPr/>
        </p:nvSpPr>
        <p:spPr>
          <a:xfrm>
            <a:off x="3920567" y="2282926"/>
            <a:ext cx="328773" cy="3429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327BC64B-7960-4D2A-BB33-0D4C51B295B8}"/>
              </a:ext>
            </a:extLst>
          </p:cNvPr>
          <p:cNvSpPr txBox="1"/>
          <p:nvPr/>
        </p:nvSpPr>
        <p:spPr>
          <a:xfrm>
            <a:off x="3942895" y="2264875"/>
            <a:ext cx="329843" cy="369332"/>
          </a:xfrm>
          <a:prstGeom prst="rect">
            <a:avLst/>
          </a:prstGeom>
          <a:noFill/>
        </p:spPr>
        <p:txBody>
          <a:bodyPr wrap="square" rtlCol="0">
            <a:spAutoFit/>
          </a:bodyPr>
          <a:lstStyle/>
          <a:p>
            <a:r>
              <a:rPr lang="fr-FR" dirty="0"/>
              <a:t>+</a:t>
            </a:r>
          </a:p>
        </p:txBody>
      </p:sp>
      <p:sp>
        <p:nvSpPr>
          <p:cNvPr id="11" name="TextBox 10">
            <a:extLst>
              <a:ext uri="{FF2B5EF4-FFF2-40B4-BE49-F238E27FC236}">
                <a16:creationId xmlns:a16="http://schemas.microsoft.com/office/drawing/2014/main" id="{8077179F-F4AC-4ECB-8A18-1B6367EEABFB}"/>
              </a:ext>
            </a:extLst>
          </p:cNvPr>
          <p:cNvSpPr txBox="1"/>
          <p:nvPr/>
        </p:nvSpPr>
        <p:spPr>
          <a:xfrm>
            <a:off x="2703478" y="2781468"/>
            <a:ext cx="941387" cy="276999"/>
          </a:xfrm>
          <a:prstGeom prst="rect">
            <a:avLst/>
          </a:prstGeom>
          <a:noFill/>
        </p:spPr>
        <p:txBody>
          <a:bodyPr wrap="square" rtlCol="0">
            <a:spAutoFit/>
          </a:bodyPr>
          <a:lstStyle/>
          <a:p>
            <a:r>
              <a:rPr lang="fr-FR" sz="1200" dirty="0"/>
              <a:t>Noyau</a:t>
            </a:r>
          </a:p>
        </p:txBody>
      </p:sp>
      <p:cxnSp>
        <p:nvCxnSpPr>
          <p:cNvPr id="13" name="Straight Arrow Connector 12">
            <a:extLst>
              <a:ext uri="{FF2B5EF4-FFF2-40B4-BE49-F238E27FC236}">
                <a16:creationId xmlns:a16="http://schemas.microsoft.com/office/drawing/2014/main" id="{6C583240-00F4-415F-822E-08F41DF60A0A}"/>
              </a:ext>
            </a:extLst>
          </p:cNvPr>
          <p:cNvCxnSpPr>
            <a:cxnSpLocks/>
          </p:cNvCxnSpPr>
          <p:nvPr/>
        </p:nvCxnSpPr>
        <p:spPr>
          <a:xfrm flipH="1" flipV="1">
            <a:off x="5163344" y="1596638"/>
            <a:ext cx="754856" cy="1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BE988D-BCF4-4311-9E0B-D12D71ABA604}"/>
              </a:ext>
            </a:extLst>
          </p:cNvPr>
          <p:cNvSpPr txBox="1"/>
          <p:nvPr/>
        </p:nvSpPr>
        <p:spPr>
          <a:xfrm>
            <a:off x="5887399" y="1333539"/>
            <a:ext cx="786486" cy="830997"/>
          </a:xfrm>
          <a:prstGeom prst="rect">
            <a:avLst/>
          </a:prstGeom>
          <a:noFill/>
        </p:spPr>
        <p:txBody>
          <a:bodyPr wrap="square" rtlCol="0">
            <a:spAutoFit/>
          </a:bodyPr>
          <a:lstStyle/>
          <a:p>
            <a:pPr algn="just"/>
            <a:r>
              <a:rPr lang="fr-FR" sz="1200" dirty="0"/>
              <a:t>Energie perdue par l’électron</a:t>
            </a:r>
          </a:p>
        </p:txBody>
      </p:sp>
      <p:sp>
        <p:nvSpPr>
          <p:cNvPr id="17" name="Oval 16">
            <a:extLst>
              <a:ext uri="{FF2B5EF4-FFF2-40B4-BE49-F238E27FC236}">
                <a16:creationId xmlns:a16="http://schemas.microsoft.com/office/drawing/2014/main" id="{E62A76AE-BE41-44F1-98AC-2AE4D8749BB6}"/>
              </a:ext>
            </a:extLst>
          </p:cNvPr>
          <p:cNvSpPr/>
          <p:nvPr/>
        </p:nvSpPr>
        <p:spPr>
          <a:xfrm>
            <a:off x="3088878" y="2018812"/>
            <a:ext cx="167481" cy="2206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Straight Arrow Connector 9">
            <a:extLst>
              <a:ext uri="{FF2B5EF4-FFF2-40B4-BE49-F238E27FC236}">
                <a16:creationId xmlns:a16="http://schemas.microsoft.com/office/drawing/2014/main" id="{BA11A018-BD7C-4410-B709-2DDAAB5ED152}"/>
              </a:ext>
            </a:extLst>
          </p:cNvPr>
          <p:cNvCxnSpPr>
            <a:cxnSpLocks/>
          </p:cNvCxnSpPr>
          <p:nvPr/>
        </p:nvCxnSpPr>
        <p:spPr>
          <a:xfrm>
            <a:off x="3088878" y="1985250"/>
            <a:ext cx="136126" cy="254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C602CD-83D2-4CEC-9C0F-96DDC21188D7}"/>
              </a:ext>
            </a:extLst>
          </p:cNvPr>
          <p:cNvCxnSpPr>
            <a:cxnSpLocks/>
          </p:cNvCxnSpPr>
          <p:nvPr/>
        </p:nvCxnSpPr>
        <p:spPr>
          <a:xfrm flipH="1">
            <a:off x="5480050" y="1749038"/>
            <a:ext cx="486964" cy="39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FC4485-814D-4041-9897-64031E819457}"/>
              </a:ext>
            </a:extLst>
          </p:cNvPr>
          <p:cNvCxnSpPr>
            <a:cxnSpLocks/>
            <a:endCxn id="7" idx="3"/>
          </p:cNvCxnSpPr>
          <p:nvPr/>
        </p:nvCxnSpPr>
        <p:spPr>
          <a:xfrm flipV="1">
            <a:off x="3221885" y="2575690"/>
            <a:ext cx="746830" cy="34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9E86E06-95D7-4F39-8E90-6044F5BA5DC9}"/>
              </a:ext>
            </a:extLst>
          </p:cNvPr>
          <p:cNvSpPr txBox="1"/>
          <p:nvPr/>
        </p:nvSpPr>
        <p:spPr>
          <a:xfrm>
            <a:off x="2768996" y="1749038"/>
            <a:ext cx="941387" cy="276999"/>
          </a:xfrm>
          <a:prstGeom prst="rect">
            <a:avLst/>
          </a:prstGeom>
          <a:noFill/>
        </p:spPr>
        <p:txBody>
          <a:bodyPr wrap="square" rtlCol="0">
            <a:spAutoFit/>
          </a:bodyPr>
          <a:lstStyle/>
          <a:p>
            <a:r>
              <a:rPr lang="fr-FR" sz="1200" dirty="0"/>
              <a:t>Electron</a:t>
            </a:r>
          </a:p>
        </p:txBody>
      </p:sp>
      <p:sp>
        <p:nvSpPr>
          <p:cNvPr id="25" name="TextBox 24">
            <a:extLst>
              <a:ext uri="{FF2B5EF4-FFF2-40B4-BE49-F238E27FC236}">
                <a16:creationId xmlns:a16="http://schemas.microsoft.com/office/drawing/2014/main" id="{B00D201D-88BB-43C7-BC8E-6ECB6AB8039F}"/>
              </a:ext>
            </a:extLst>
          </p:cNvPr>
          <p:cNvSpPr txBox="1"/>
          <p:nvPr/>
        </p:nvSpPr>
        <p:spPr>
          <a:xfrm>
            <a:off x="3191846" y="2133957"/>
            <a:ext cx="329843" cy="261610"/>
          </a:xfrm>
          <a:prstGeom prst="rect">
            <a:avLst/>
          </a:prstGeom>
          <a:noFill/>
        </p:spPr>
        <p:txBody>
          <a:bodyPr wrap="square" rtlCol="0">
            <a:spAutoFit/>
          </a:bodyPr>
          <a:lstStyle/>
          <a:p>
            <a:r>
              <a:rPr lang="fr-FR" sz="1100" dirty="0"/>
              <a:t>-</a:t>
            </a:r>
          </a:p>
        </p:txBody>
      </p:sp>
      <p:cxnSp>
        <p:nvCxnSpPr>
          <p:cNvPr id="27" name="Straight Arrow Connector 26">
            <a:extLst>
              <a:ext uri="{FF2B5EF4-FFF2-40B4-BE49-F238E27FC236}">
                <a16:creationId xmlns:a16="http://schemas.microsoft.com/office/drawing/2014/main" id="{CCBEA777-32C9-4DA5-94BF-04A27F851B42}"/>
              </a:ext>
            </a:extLst>
          </p:cNvPr>
          <p:cNvCxnSpPr>
            <a:cxnSpLocks/>
          </p:cNvCxnSpPr>
          <p:nvPr/>
        </p:nvCxnSpPr>
        <p:spPr>
          <a:xfrm>
            <a:off x="4514254" y="1757506"/>
            <a:ext cx="39687" cy="48012"/>
          </a:xfrm>
          <a:prstGeom prst="straightConnector1">
            <a:avLst/>
          </a:prstGeom>
          <a:ln w="19050">
            <a:solidFill>
              <a:srgbClr val="A4A0A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EA0DC0-7F45-4BA3-BBBF-65B4ADF1909E}"/>
              </a:ext>
            </a:extLst>
          </p:cNvPr>
          <p:cNvCxnSpPr>
            <a:cxnSpLocks/>
          </p:cNvCxnSpPr>
          <p:nvPr/>
        </p:nvCxnSpPr>
        <p:spPr>
          <a:xfrm>
            <a:off x="4311652" y="2132017"/>
            <a:ext cx="26988" cy="31234"/>
          </a:xfrm>
          <a:prstGeom prst="straightConnector1">
            <a:avLst/>
          </a:prstGeom>
          <a:ln w="19050">
            <a:solidFill>
              <a:srgbClr val="A4A0A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C6B1CF8-D194-4B91-B3E1-8FB4FB6F0D9A}"/>
              </a:ext>
            </a:extLst>
          </p:cNvPr>
          <p:cNvSpPr txBox="1"/>
          <p:nvPr/>
        </p:nvSpPr>
        <p:spPr>
          <a:xfrm>
            <a:off x="2963070" y="1022748"/>
            <a:ext cx="2760398" cy="276999"/>
          </a:xfrm>
          <a:prstGeom prst="rect">
            <a:avLst/>
          </a:prstGeom>
          <a:noFill/>
        </p:spPr>
        <p:txBody>
          <a:bodyPr wrap="square" rtlCol="0">
            <a:spAutoFit/>
          </a:bodyPr>
          <a:lstStyle/>
          <a:p>
            <a:r>
              <a:rPr lang="fr-FR" sz="1200" b="1" dirty="0"/>
              <a:t>Effondrement de l’électron sur le noyau</a:t>
            </a:r>
          </a:p>
        </p:txBody>
      </p:sp>
    </p:spTree>
    <p:extLst>
      <p:ext uri="{BB962C8B-B14F-4D97-AF65-F5344CB8AC3E}">
        <p14:creationId xmlns:p14="http://schemas.microsoft.com/office/powerpoint/2010/main" val="290395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2D42EBE-A9DF-44AB-B80A-5C8A6B683764}"/>
                  </a:ext>
                </a:extLst>
              </p:cNvPr>
              <p:cNvSpPr txBox="1"/>
              <p:nvPr/>
            </p:nvSpPr>
            <p:spPr>
              <a:xfrm>
                <a:off x="2400300" y="1054100"/>
                <a:ext cx="5092700" cy="648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m:rPr>
                          <m:nor/>
                        </m:rPr>
                        <a:rPr lang="fr-FR"/>
                        <m:t> </m:t>
                      </m:r>
                      <m:r>
                        <m:rPr>
                          <m:nor/>
                        </m:rPr>
                        <a:rPr lang="fr-FR" i="1"/>
                        <m:t>ħ</m:t>
                      </m:r>
                      <m:f>
                        <m:fPr>
                          <m:ctrlPr>
                            <a:rPr lang="fr-FR" b="0" i="1" smtClean="0">
                              <a:latin typeface="Cambria Math" panose="02040503050406030204" pitchFamily="18" charset="0"/>
                            </a:rPr>
                          </m:ctrlPr>
                        </m:fPr>
                        <m:num>
                          <m:r>
                            <m:rPr>
                              <m:nor/>
                            </m:rPr>
                            <a:rPr lang="fr-FR" b="0" i="1" smtClean="0"/>
                            <m:t>d</m:t>
                          </m:r>
                          <m:r>
                            <m:rPr>
                              <m:sty m:val="p"/>
                            </m:rPr>
                            <a:rPr lang="fr-FR" b="0" i="1" smtClean="0">
                              <a:latin typeface="Cambria Math" panose="02040503050406030204" pitchFamily="18" charset="0"/>
                            </a:rPr>
                            <m:t>ψ</m:t>
                          </m:r>
                        </m:num>
                        <m:den>
                          <m:r>
                            <a:rPr lang="fr-FR" b="0" i="1" smtClean="0">
                              <a:latin typeface="Cambria Math" panose="02040503050406030204" pitchFamily="18" charset="0"/>
                            </a:rPr>
                            <m:t>𝑑𝑡</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𝑝</m:t>
                                  </m:r>
                                </m:e>
                              </m:acc>
                            </m:e>
                            <m:sup>
                              <m:r>
                                <a:rPr lang="fr-FR" b="0" i="1" smtClean="0">
                                  <a:latin typeface="Cambria Math" panose="02040503050406030204" pitchFamily="18" charset="0"/>
                                </a:rPr>
                                <m:t>2</m:t>
                              </m:r>
                            </m:sup>
                          </m:sSup>
                        </m:num>
                        <m:den>
                          <m:r>
                            <a:rPr lang="fr-FR" b="0" i="1" smtClean="0">
                              <a:latin typeface="Cambria Math" panose="02040503050406030204" pitchFamily="18" charset="0"/>
                            </a:rPr>
                            <m:t>2</m:t>
                          </m:r>
                          <m:r>
                            <a:rPr lang="fr-FR" b="0" i="1" smtClean="0">
                              <a:latin typeface="Cambria Math" panose="02040503050406030204" pitchFamily="18" charset="0"/>
                            </a:rPr>
                            <m:t>𝑚</m:t>
                          </m:r>
                        </m:den>
                      </m:f>
                      <m:r>
                        <a:rPr lang="fr-FR" b="0" i="1" smtClean="0">
                          <a:latin typeface="Cambria Math" panose="02040503050406030204" pitchFamily="18" charset="0"/>
                        </a:rPr>
                        <m:t>𝜓</m:t>
                      </m:r>
                      <m:r>
                        <a:rPr lang="fr-FR" b="0" i="1" smtClean="0">
                          <a:latin typeface="Cambria Math" panose="02040503050406030204" pitchFamily="18" charset="0"/>
                        </a:rPr>
                        <m:t>+</m:t>
                      </m:r>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𝑉</m:t>
                          </m:r>
                        </m:e>
                      </m:acc>
                      <m:r>
                        <a:rPr lang="fr-FR" b="0" i="1" smtClean="0">
                          <a:latin typeface="Cambria Math" panose="02040503050406030204" pitchFamily="18" charset="0"/>
                        </a:rPr>
                        <m:t>𝜓</m:t>
                      </m:r>
                    </m:oMath>
                  </m:oMathPara>
                </a14:m>
                <a:endParaRPr lang="fr-FR" i="1" dirty="0"/>
              </a:p>
            </p:txBody>
          </p:sp>
        </mc:Choice>
        <mc:Fallback xmlns="">
          <p:sp>
            <p:nvSpPr>
              <p:cNvPr id="2" name="TextBox 1">
                <a:extLst>
                  <a:ext uri="{FF2B5EF4-FFF2-40B4-BE49-F238E27FC236}">
                    <a16:creationId xmlns:a16="http://schemas.microsoft.com/office/drawing/2014/main" id="{42D42EBE-A9DF-44AB-B80A-5C8A6B683764}"/>
                  </a:ext>
                </a:extLst>
              </p:cNvPr>
              <p:cNvSpPr txBox="1">
                <a:spLocks noRot="1" noChangeAspect="1" noMove="1" noResize="1" noEditPoints="1" noAdjustHandles="1" noChangeArrowheads="1" noChangeShapeType="1" noTextEdit="1"/>
              </p:cNvSpPr>
              <p:nvPr/>
            </p:nvSpPr>
            <p:spPr>
              <a:xfrm>
                <a:off x="2400300" y="1054100"/>
                <a:ext cx="5092700" cy="648126"/>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847550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37943D-B241-4C6C-A324-5BC82CD99D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12816" y="921384"/>
            <a:ext cx="2752884" cy="2609215"/>
          </a:xfrm>
          <a:prstGeom prst="rect">
            <a:avLst/>
          </a:prstGeom>
          <a:noFill/>
          <a:ln>
            <a:noFill/>
          </a:ln>
        </p:spPr>
      </p:pic>
      <p:sp>
        <p:nvSpPr>
          <p:cNvPr id="3" name="Oval 2">
            <a:extLst>
              <a:ext uri="{FF2B5EF4-FFF2-40B4-BE49-F238E27FC236}">
                <a16:creationId xmlns:a16="http://schemas.microsoft.com/office/drawing/2014/main" id="{69A2317F-3A0A-43E0-906B-E18405EF723B}"/>
              </a:ext>
            </a:extLst>
          </p:cNvPr>
          <p:cNvSpPr/>
          <p:nvPr/>
        </p:nvSpPr>
        <p:spPr>
          <a:xfrm>
            <a:off x="3969952" y="1527776"/>
            <a:ext cx="544295" cy="56090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Straight Arrow Connector 4">
            <a:extLst>
              <a:ext uri="{FF2B5EF4-FFF2-40B4-BE49-F238E27FC236}">
                <a16:creationId xmlns:a16="http://schemas.microsoft.com/office/drawing/2014/main" id="{E5E22931-AE67-4C0E-AD5A-37634C60985F}"/>
              </a:ext>
            </a:extLst>
          </p:cNvPr>
          <p:cNvCxnSpPr>
            <a:cxnSpLocks/>
          </p:cNvCxnSpPr>
          <p:nvPr/>
        </p:nvCxnSpPr>
        <p:spPr>
          <a:xfrm flipH="1">
            <a:off x="4514247" y="1331118"/>
            <a:ext cx="1241660" cy="39331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BE2AAA7-A874-43E1-AD15-7FCAE0E9E59A}"/>
              </a:ext>
            </a:extLst>
          </p:cNvPr>
          <p:cNvSpPr txBox="1"/>
          <p:nvPr/>
        </p:nvSpPr>
        <p:spPr>
          <a:xfrm>
            <a:off x="5723210" y="1025662"/>
            <a:ext cx="2184935" cy="1200329"/>
          </a:xfrm>
          <a:prstGeom prst="rect">
            <a:avLst/>
          </a:prstGeom>
          <a:noFill/>
        </p:spPr>
        <p:txBody>
          <a:bodyPr wrap="square" rtlCol="0">
            <a:spAutoFit/>
          </a:bodyPr>
          <a:lstStyle/>
          <a:p>
            <a:r>
              <a:rPr lang="fr-FR" dirty="0"/>
              <a:t>Chaque zone claire représente le nuage électronique d’un atome</a:t>
            </a:r>
          </a:p>
        </p:txBody>
      </p:sp>
      <p:sp>
        <p:nvSpPr>
          <p:cNvPr id="8" name="TextBox 7">
            <a:extLst>
              <a:ext uri="{FF2B5EF4-FFF2-40B4-BE49-F238E27FC236}">
                <a16:creationId xmlns:a16="http://schemas.microsoft.com/office/drawing/2014/main" id="{A072A753-8B2B-45F4-9BB4-6EB908050DD5}"/>
              </a:ext>
            </a:extLst>
          </p:cNvPr>
          <p:cNvSpPr txBox="1"/>
          <p:nvPr/>
        </p:nvSpPr>
        <p:spPr>
          <a:xfrm>
            <a:off x="2212816" y="3530599"/>
            <a:ext cx="2752884" cy="923330"/>
          </a:xfrm>
          <a:prstGeom prst="rect">
            <a:avLst/>
          </a:prstGeom>
          <a:noFill/>
        </p:spPr>
        <p:txBody>
          <a:bodyPr wrap="square" rtlCol="0">
            <a:spAutoFit/>
          </a:bodyPr>
          <a:lstStyle/>
          <a:p>
            <a:pPr algn="just"/>
            <a:r>
              <a:rPr lang="fr-FR" dirty="0"/>
              <a:t>Image par microscopie à effet tunnel d’un cristal de Silicium</a:t>
            </a:r>
          </a:p>
        </p:txBody>
      </p:sp>
    </p:spTree>
    <p:extLst>
      <p:ext uri="{BB962C8B-B14F-4D97-AF65-F5344CB8AC3E}">
        <p14:creationId xmlns:p14="http://schemas.microsoft.com/office/powerpoint/2010/main" val="1667278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ffet tunnel — Wikipédia">
            <a:extLst>
              <a:ext uri="{FF2B5EF4-FFF2-40B4-BE49-F238E27FC236}">
                <a16:creationId xmlns:a16="http://schemas.microsoft.com/office/drawing/2014/main" id="{AB21704E-5606-4927-B6CF-AA42CF8369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168" b="2567"/>
          <a:stretch/>
        </p:blipFill>
        <p:spPr bwMode="auto">
          <a:xfrm>
            <a:off x="4922194" y="214312"/>
            <a:ext cx="7867495" cy="626430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EA70E4E8-9742-430C-926D-357A2435A2E2}"/>
              </a:ext>
            </a:extLst>
          </p:cNvPr>
          <p:cNvCxnSpPr>
            <a:cxnSpLocks/>
            <a:stCxn id="6" idx="1"/>
          </p:cNvCxnSpPr>
          <p:nvPr/>
        </p:nvCxnSpPr>
        <p:spPr>
          <a:xfrm flipH="1">
            <a:off x="10433786" y="2798058"/>
            <a:ext cx="356134" cy="44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D47-7C5D-4EE3-8B1D-065D53C191D8}"/>
              </a:ext>
            </a:extLst>
          </p:cNvPr>
          <p:cNvSpPr txBox="1"/>
          <p:nvPr/>
        </p:nvSpPr>
        <p:spPr>
          <a:xfrm>
            <a:off x="10789920" y="2228671"/>
            <a:ext cx="1999769" cy="1138773"/>
          </a:xfrm>
          <a:prstGeom prst="rect">
            <a:avLst/>
          </a:prstGeom>
          <a:noFill/>
        </p:spPr>
        <p:txBody>
          <a:bodyPr wrap="square" rtlCol="0">
            <a:spAutoFit/>
          </a:bodyPr>
          <a:lstStyle/>
          <a:p>
            <a:pPr algn="just"/>
            <a:r>
              <a:rPr lang="fr-FR" sz="1700" dirty="0"/>
              <a:t>Chaque boule rouge représente le nuage électronique d’un atome</a:t>
            </a:r>
          </a:p>
        </p:txBody>
      </p:sp>
      <p:cxnSp>
        <p:nvCxnSpPr>
          <p:cNvPr id="9" name="Straight Arrow Connector 8">
            <a:extLst>
              <a:ext uri="{FF2B5EF4-FFF2-40B4-BE49-F238E27FC236}">
                <a16:creationId xmlns:a16="http://schemas.microsoft.com/office/drawing/2014/main" id="{9B7536EC-A54B-4FD7-A2A4-4878F1EBF6F3}"/>
              </a:ext>
            </a:extLst>
          </p:cNvPr>
          <p:cNvCxnSpPr>
            <a:cxnSpLocks/>
          </p:cNvCxnSpPr>
          <p:nvPr/>
        </p:nvCxnSpPr>
        <p:spPr>
          <a:xfrm flipH="1">
            <a:off x="9325276" y="800221"/>
            <a:ext cx="854362" cy="50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425F16-3A9A-40FF-BD36-2B26FBCFF16A}"/>
              </a:ext>
            </a:extLst>
          </p:cNvPr>
          <p:cNvSpPr txBox="1"/>
          <p:nvPr/>
        </p:nvSpPr>
        <p:spPr>
          <a:xfrm>
            <a:off x="10110196" y="459744"/>
            <a:ext cx="1501541" cy="646331"/>
          </a:xfrm>
          <a:prstGeom prst="rect">
            <a:avLst/>
          </a:prstGeom>
          <a:noFill/>
        </p:spPr>
        <p:txBody>
          <a:bodyPr wrap="square" rtlCol="0">
            <a:spAutoFit/>
          </a:bodyPr>
          <a:lstStyle/>
          <a:p>
            <a:r>
              <a:rPr lang="fr-FR" dirty="0"/>
              <a:t>Pointe métallique</a:t>
            </a:r>
          </a:p>
        </p:txBody>
      </p:sp>
    </p:spTree>
    <p:extLst>
      <p:ext uri="{BB962C8B-B14F-4D97-AF65-F5344CB8AC3E}">
        <p14:creationId xmlns:p14="http://schemas.microsoft.com/office/powerpoint/2010/main" val="194153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7337131-4EFC-4057-8E27-AFE688E0CCF9}"/>
              </a:ext>
            </a:extLst>
          </p:cNvPr>
          <p:cNvPicPr>
            <a:picLocks noChangeAspect="1"/>
          </p:cNvPicPr>
          <p:nvPr/>
        </p:nvPicPr>
        <p:blipFill>
          <a:blip r:embed="rId3">
            <a:alphaModFix/>
          </a:blip>
          <a:stretch>
            <a:fillRect/>
          </a:stretch>
        </p:blipFill>
        <p:spPr>
          <a:xfrm>
            <a:off x="4461103" y="660971"/>
            <a:ext cx="8724900" cy="3845766"/>
          </a:xfrm>
          <a:prstGeom prst="rect">
            <a:avLst/>
          </a:prstGeom>
        </p:spPr>
      </p:pic>
      <p:sp>
        <p:nvSpPr>
          <p:cNvPr id="8" name="Freeform: Shape 7">
            <a:extLst>
              <a:ext uri="{FF2B5EF4-FFF2-40B4-BE49-F238E27FC236}">
                <a16:creationId xmlns:a16="http://schemas.microsoft.com/office/drawing/2014/main" id="{1112DB37-CE15-4886-B235-0545BFE2E76F}"/>
              </a:ext>
            </a:extLst>
          </p:cNvPr>
          <p:cNvSpPr/>
          <p:nvPr/>
        </p:nvSpPr>
        <p:spPr>
          <a:xfrm>
            <a:off x="4275933" y="1905000"/>
            <a:ext cx="1634067" cy="1987550"/>
          </a:xfrm>
          <a:custGeom>
            <a:avLst/>
            <a:gdLst>
              <a:gd name="connsiteX0" fmla="*/ 1638300 w 1638300"/>
              <a:gd name="connsiteY0" fmla="*/ 495300 h 1987550"/>
              <a:gd name="connsiteX1" fmla="*/ 1638300 w 1638300"/>
              <a:gd name="connsiteY1" fmla="*/ 0 h 1987550"/>
              <a:gd name="connsiteX2" fmla="*/ 6350 w 1638300"/>
              <a:gd name="connsiteY2" fmla="*/ 12700 h 1987550"/>
              <a:gd name="connsiteX3" fmla="*/ 0 w 1638300"/>
              <a:gd name="connsiteY3" fmla="*/ 1987550 h 1987550"/>
              <a:gd name="connsiteX4" fmla="*/ 768350 w 1638300"/>
              <a:gd name="connsiteY4" fmla="*/ 1866900 h 198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987550">
                <a:moveTo>
                  <a:pt x="1638300" y="495300"/>
                </a:moveTo>
                <a:lnTo>
                  <a:pt x="1638300" y="0"/>
                </a:lnTo>
                <a:lnTo>
                  <a:pt x="6350" y="12700"/>
                </a:lnTo>
                <a:cubicBezTo>
                  <a:pt x="4233" y="670983"/>
                  <a:pt x="2117" y="1329267"/>
                  <a:pt x="0" y="1987550"/>
                </a:cubicBezTo>
                <a:lnTo>
                  <a:pt x="768350" y="1866900"/>
                </a:lnTo>
              </a:path>
            </a:pathLst>
          </a:custGeom>
          <a:noFill/>
          <a:ln w="22225">
            <a:solidFill>
              <a:srgbClr val="947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Plus Sign 9">
            <a:extLst>
              <a:ext uri="{FF2B5EF4-FFF2-40B4-BE49-F238E27FC236}">
                <a16:creationId xmlns:a16="http://schemas.microsoft.com/office/drawing/2014/main" id="{5B4BB08E-45C7-4FD5-ADA2-5B32B3B31C9C}"/>
              </a:ext>
            </a:extLst>
          </p:cNvPr>
          <p:cNvSpPr/>
          <p:nvPr/>
        </p:nvSpPr>
        <p:spPr>
          <a:xfrm>
            <a:off x="4216664" y="3206752"/>
            <a:ext cx="118532" cy="116417"/>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Minus Sign 10">
            <a:extLst>
              <a:ext uri="{FF2B5EF4-FFF2-40B4-BE49-F238E27FC236}">
                <a16:creationId xmlns:a16="http://schemas.microsoft.com/office/drawing/2014/main" id="{D0A495F7-7F19-45E4-A847-83C8C56A9854}"/>
              </a:ext>
            </a:extLst>
          </p:cNvPr>
          <p:cNvSpPr/>
          <p:nvPr/>
        </p:nvSpPr>
        <p:spPr>
          <a:xfrm>
            <a:off x="4231481" y="2254253"/>
            <a:ext cx="118532" cy="116417"/>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reeform: Shape 25">
            <a:extLst>
              <a:ext uri="{FF2B5EF4-FFF2-40B4-BE49-F238E27FC236}">
                <a16:creationId xmlns:a16="http://schemas.microsoft.com/office/drawing/2014/main" id="{84F41CCF-76BC-489F-A22E-220CE39D8DF5}"/>
              </a:ext>
            </a:extLst>
          </p:cNvPr>
          <p:cNvSpPr/>
          <p:nvPr/>
        </p:nvSpPr>
        <p:spPr>
          <a:xfrm>
            <a:off x="4733134" y="2400300"/>
            <a:ext cx="1159933" cy="157382"/>
          </a:xfrm>
          <a:custGeom>
            <a:avLst/>
            <a:gdLst>
              <a:gd name="connsiteX0" fmla="*/ 1168400 w 1168400"/>
              <a:gd name="connsiteY0" fmla="*/ 0 h 139700"/>
              <a:gd name="connsiteX1" fmla="*/ 0 w 1168400"/>
              <a:gd name="connsiteY1" fmla="*/ 139700 h 139700"/>
              <a:gd name="connsiteX2" fmla="*/ 0 w 1168400"/>
              <a:gd name="connsiteY2" fmla="*/ 139700 h 139700"/>
            </a:gdLst>
            <a:ahLst/>
            <a:cxnLst>
              <a:cxn ang="0">
                <a:pos x="connsiteX0" y="connsiteY0"/>
              </a:cxn>
              <a:cxn ang="0">
                <a:pos x="connsiteX1" y="connsiteY1"/>
              </a:cxn>
              <a:cxn ang="0">
                <a:pos x="connsiteX2" y="connsiteY2"/>
              </a:cxn>
            </a:cxnLst>
            <a:rect l="l" t="t" r="r" b="b"/>
            <a:pathLst>
              <a:path w="1168400" h="139700">
                <a:moveTo>
                  <a:pt x="1168400" y="0"/>
                </a:moveTo>
                <a:lnTo>
                  <a:pt x="0" y="139700"/>
                </a:lnTo>
                <a:lnTo>
                  <a:pt x="0" y="139700"/>
                </a:lnTo>
              </a:path>
            </a:pathLst>
          </a:custGeom>
          <a:noFill/>
          <a:ln w="76200">
            <a:solidFill>
              <a:srgbClr val="C1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Shape 26">
            <a:extLst>
              <a:ext uri="{FF2B5EF4-FFF2-40B4-BE49-F238E27FC236}">
                <a16:creationId xmlns:a16="http://schemas.microsoft.com/office/drawing/2014/main" id="{4F724584-20EC-4F28-8A4D-2B07694B5E85}"/>
              </a:ext>
            </a:extLst>
          </p:cNvPr>
          <p:cNvSpPr/>
          <p:nvPr/>
        </p:nvSpPr>
        <p:spPr>
          <a:xfrm rot="4724993" flipV="1">
            <a:off x="4386646" y="3430523"/>
            <a:ext cx="581554" cy="152602"/>
          </a:xfrm>
          <a:custGeom>
            <a:avLst/>
            <a:gdLst>
              <a:gd name="connsiteX0" fmla="*/ 1168400 w 1168400"/>
              <a:gd name="connsiteY0" fmla="*/ 0 h 139700"/>
              <a:gd name="connsiteX1" fmla="*/ 0 w 1168400"/>
              <a:gd name="connsiteY1" fmla="*/ 139700 h 139700"/>
              <a:gd name="connsiteX2" fmla="*/ 0 w 1168400"/>
              <a:gd name="connsiteY2" fmla="*/ 139700 h 139700"/>
            </a:gdLst>
            <a:ahLst/>
            <a:cxnLst>
              <a:cxn ang="0">
                <a:pos x="connsiteX0" y="connsiteY0"/>
              </a:cxn>
              <a:cxn ang="0">
                <a:pos x="connsiteX1" y="connsiteY1"/>
              </a:cxn>
              <a:cxn ang="0">
                <a:pos x="connsiteX2" y="connsiteY2"/>
              </a:cxn>
            </a:cxnLst>
            <a:rect l="l" t="t" r="r" b="b"/>
            <a:pathLst>
              <a:path w="1168400" h="139700">
                <a:moveTo>
                  <a:pt x="1168400" y="0"/>
                </a:moveTo>
                <a:lnTo>
                  <a:pt x="0" y="139700"/>
                </a:lnTo>
                <a:lnTo>
                  <a:pt x="0" y="139700"/>
                </a:lnTo>
              </a:path>
            </a:pathLst>
          </a:custGeom>
          <a:noFill/>
          <a:ln w="76200">
            <a:solidFill>
              <a:srgbClr val="C1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AABA8E4B-920A-4364-85FA-88432F0ED6E6}"/>
              </a:ext>
            </a:extLst>
          </p:cNvPr>
          <p:cNvSpPr/>
          <p:nvPr/>
        </p:nvSpPr>
        <p:spPr>
          <a:xfrm>
            <a:off x="4475920" y="2370670"/>
            <a:ext cx="529166" cy="1274233"/>
          </a:xfrm>
          <a:prstGeom prst="rect">
            <a:avLst/>
          </a:prstGeom>
          <a:solidFill>
            <a:srgbClr val="C1C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a:extLst>
              <a:ext uri="{FF2B5EF4-FFF2-40B4-BE49-F238E27FC236}">
                <a16:creationId xmlns:a16="http://schemas.microsoft.com/office/drawing/2014/main" id="{FCE73E95-C008-485A-87CB-94B7BADC3ADB}"/>
              </a:ext>
            </a:extLst>
          </p:cNvPr>
          <p:cNvSpPr/>
          <p:nvPr/>
        </p:nvSpPr>
        <p:spPr>
          <a:xfrm>
            <a:off x="3766345" y="2273300"/>
            <a:ext cx="1019175"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dirty="0"/>
              <a:t>10 000 V</a:t>
            </a:r>
          </a:p>
        </p:txBody>
      </p:sp>
      <p:sp>
        <p:nvSpPr>
          <p:cNvPr id="29" name="Rectangle 28">
            <a:extLst>
              <a:ext uri="{FF2B5EF4-FFF2-40B4-BE49-F238E27FC236}">
                <a16:creationId xmlns:a16="http://schemas.microsoft.com/office/drawing/2014/main" id="{D061A4E6-DBFD-40E8-8EA6-2A379FFC9A3B}"/>
              </a:ext>
            </a:extLst>
          </p:cNvPr>
          <p:cNvSpPr/>
          <p:nvPr/>
        </p:nvSpPr>
        <p:spPr>
          <a:xfrm rot="5400000">
            <a:off x="12685114" y="4005848"/>
            <a:ext cx="529166" cy="472610"/>
          </a:xfrm>
          <a:prstGeom prst="rect">
            <a:avLst/>
          </a:prstGeom>
          <a:solidFill>
            <a:srgbClr val="9D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C19F145C-094B-4C9E-857B-B73304D40C9C}"/>
              </a:ext>
            </a:extLst>
          </p:cNvPr>
          <p:cNvSpPr/>
          <p:nvPr/>
        </p:nvSpPr>
        <p:spPr>
          <a:xfrm>
            <a:off x="8871212" y="4131736"/>
            <a:ext cx="102130" cy="237067"/>
          </a:xfrm>
          <a:prstGeom prst="rect">
            <a:avLst/>
          </a:prstGeom>
          <a:solidFill>
            <a:srgbClr val="C52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58AB05AF-FF09-4439-ABF3-E11BF37BA225}"/>
              </a:ext>
            </a:extLst>
          </p:cNvPr>
          <p:cNvSpPr/>
          <p:nvPr/>
        </p:nvSpPr>
        <p:spPr>
          <a:xfrm>
            <a:off x="9872400" y="4131736"/>
            <a:ext cx="156633" cy="237067"/>
          </a:xfrm>
          <a:prstGeom prst="rect">
            <a:avLst/>
          </a:prstGeom>
          <a:solidFill>
            <a:srgbClr val="CE31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DA670916-32A9-4B7D-8358-564080D44707}"/>
              </a:ext>
            </a:extLst>
          </p:cNvPr>
          <p:cNvPicPr>
            <a:picLocks noChangeAspect="1"/>
          </p:cNvPicPr>
          <p:nvPr/>
        </p:nvPicPr>
        <p:blipFill rotWithShape="1">
          <a:blip r:embed="rId4">
            <a:alphaModFix/>
          </a:blip>
          <a:srcRect l="20402" t="34211" r="11521" b="26890"/>
          <a:stretch/>
        </p:blipFill>
        <p:spPr>
          <a:xfrm>
            <a:off x="9353318" y="2560777"/>
            <a:ext cx="956735" cy="765484"/>
          </a:xfrm>
          <a:prstGeom prst="rect">
            <a:avLst/>
          </a:prstGeom>
        </p:spPr>
      </p:pic>
      <p:pic>
        <p:nvPicPr>
          <p:cNvPr id="5" name="Picture 4">
            <a:extLst>
              <a:ext uri="{FF2B5EF4-FFF2-40B4-BE49-F238E27FC236}">
                <a16:creationId xmlns:a16="http://schemas.microsoft.com/office/drawing/2014/main" id="{10A73E7D-7E5F-4271-9310-28DCE7DCB1FD}"/>
              </a:ext>
            </a:extLst>
          </p:cNvPr>
          <p:cNvPicPr>
            <a:picLocks noChangeAspect="1"/>
          </p:cNvPicPr>
          <p:nvPr/>
        </p:nvPicPr>
        <p:blipFill rotWithShape="1">
          <a:blip r:embed="rId5"/>
          <a:srcRect t="1" r="66220" b="-1"/>
          <a:stretch/>
        </p:blipFill>
        <p:spPr>
          <a:xfrm>
            <a:off x="9317035" y="2883040"/>
            <a:ext cx="60856" cy="77651"/>
          </a:xfrm>
          <a:prstGeom prst="rect">
            <a:avLst/>
          </a:prstGeom>
        </p:spPr>
      </p:pic>
      <p:pic>
        <p:nvPicPr>
          <p:cNvPr id="23" name="Picture 22">
            <a:extLst>
              <a:ext uri="{FF2B5EF4-FFF2-40B4-BE49-F238E27FC236}">
                <a16:creationId xmlns:a16="http://schemas.microsoft.com/office/drawing/2014/main" id="{5D6226D9-E96C-4E16-A2D4-453ED3974F23}"/>
              </a:ext>
            </a:extLst>
          </p:cNvPr>
          <p:cNvPicPr>
            <a:picLocks noChangeAspect="1"/>
          </p:cNvPicPr>
          <p:nvPr/>
        </p:nvPicPr>
        <p:blipFill rotWithShape="1">
          <a:blip r:embed="rId5"/>
          <a:srcRect t="1" r="66220" b="-1"/>
          <a:stretch/>
        </p:blipFill>
        <p:spPr>
          <a:xfrm>
            <a:off x="9390838" y="2869128"/>
            <a:ext cx="60856" cy="77651"/>
          </a:xfrm>
          <a:prstGeom prst="rect">
            <a:avLst/>
          </a:prstGeom>
        </p:spPr>
      </p:pic>
      <p:pic>
        <p:nvPicPr>
          <p:cNvPr id="24" name="Picture 23">
            <a:extLst>
              <a:ext uri="{FF2B5EF4-FFF2-40B4-BE49-F238E27FC236}">
                <a16:creationId xmlns:a16="http://schemas.microsoft.com/office/drawing/2014/main" id="{04927439-4656-4665-99DA-7E3BF65565C0}"/>
              </a:ext>
            </a:extLst>
          </p:cNvPr>
          <p:cNvPicPr>
            <a:picLocks noChangeAspect="1"/>
          </p:cNvPicPr>
          <p:nvPr/>
        </p:nvPicPr>
        <p:blipFill rotWithShape="1">
          <a:blip r:embed="rId5"/>
          <a:srcRect l="8402" t="29736" r="66220" b="-3"/>
          <a:stretch/>
        </p:blipFill>
        <p:spPr>
          <a:xfrm>
            <a:off x="9475015" y="2879863"/>
            <a:ext cx="45719" cy="54563"/>
          </a:xfrm>
          <a:prstGeom prst="rect">
            <a:avLst/>
          </a:prstGeom>
        </p:spPr>
      </p:pic>
      <p:pic>
        <p:nvPicPr>
          <p:cNvPr id="32" name="Picture 31">
            <a:extLst>
              <a:ext uri="{FF2B5EF4-FFF2-40B4-BE49-F238E27FC236}">
                <a16:creationId xmlns:a16="http://schemas.microsoft.com/office/drawing/2014/main" id="{63C631A9-C701-45E1-B057-B1DDF0A4A9FB}"/>
              </a:ext>
            </a:extLst>
          </p:cNvPr>
          <p:cNvPicPr>
            <a:picLocks noChangeAspect="1"/>
          </p:cNvPicPr>
          <p:nvPr/>
        </p:nvPicPr>
        <p:blipFill rotWithShape="1">
          <a:blip r:embed="rId5"/>
          <a:srcRect l="8402" t="29736" r="66220" b="-3"/>
          <a:stretch/>
        </p:blipFill>
        <p:spPr>
          <a:xfrm>
            <a:off x="10258481" y="2722701"/>
            <a:ext cx="45719" cy="54563"/>
          </a:xfrm>
          <a:prstGeom prst="rect">
            <a:avLst/>
          </a:prstGeom>
        </p:spPr>
      </p:pic>
      <p:pic>
        <p:nvPicPr>
          <p:cNvPr id="33" name="Picture 32">
            <a:extLst>
              <a:ext uri="{FF2B5EF4-FFF2-40B4-BE49-F238E27FC236}">
                <a16:creationId xmlns:a16="http://schemas.microsoft.com/office/drawing/2014/main" id="{0C657DAB-048A-4F91-8CA5-D1B8E846D6A5}"/>
              </a:ext>
            </a:extLst>
          </p:cNvPr>
          <p:cNvPicPr>
            <a:picLocks noChangeAspect="1"/>
          </p:cNvPicPr>
          <p:nvPr/>
        </p:nvPicPr>
        <p:blipFill rotWithShape="1">
          <a:blip r:embed="rId5"/>
          <a:srcRect l="8402" t="29736" r="66220" b="-3"/>
          <a:stretch/>
        </p:blipFill>
        <p:spPr>
          <a:xfrm>
            <a:off x="10212763" y="2733414"/>
            <a:ext cx="45719" cy="54563"/>
          </a:xfrm>
          <a:prstGeom prst="rect">
            <a:avLst/>
          </a:prstGeom>
        </p:spPr>
      </p:pic>
      <p:sp>
        <p:nvSpPr>
          <p:cNvPr id="6" name="Rectangle 5">
            <a:extLst>
              <a:ext uri="{FF2B5EF4-FFF2-40B4-BE49-F238E27FC236}">
                <a16:creationId xmlns:a16="http://schemas.microsoft.com/office/drawing/2014/main" id="{B49FA44D-F714-47BA-82C6-A8278B1B00F2}"/>
              </a:ext>
            </a:extLst>
          </p:cNvPr>
          <p:cNvSpPr/>
          <p:nvPr/>
        </p:nvSpPr>
        <p:spPr>
          <a:xfrm rot="20883281">
            <a:off x="10198724" y="2417568"/>
            <a:ext cx="3022615" cy="268818"/>
          </a:xfrm>
          <a:prstGeom prst="rect">
            <a:avLst/>
          </a:prstGeom>
          <a:solidFill>
            <a:srgbClr val="CDD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Picture 34">
            <a:extLst>
              <a:ext uri="{FF2B5EF4-FFF2-40B4-BE49-F238E27FC236}">
                <a16:creationId xmlns:a16="http://schemas.microsoft.com/office/drawing/2014/main" id="{35580A73-274F-4460-A878-759B8FBE03BF}"/>
              </a:ext>
            </a:extLst>
          </p:cNvPr>
          <p:cNvPicPr>
            <a:picLocks noChangeAspect="1"/>
          </p:cNvPicPr>
          <p:nvPr/>
        </p:nvPicPr>
        <p:blipFill rotWithShape="1">
          <a:blip r:embed="rId5"/>
          <a:srcRect l="8402" t="29736" r="66220" b="-3"/>
          <a:stretch/>
        </p:blipFill>
        <p:spPr>
          <a:xfrm>
            <a:off x="10212763" y="2740520"/>
            <a:ext cx="45719" cy="54563"/>
          </a:xfrm>
          <a:prstGeom prst="rect">
            <a:avLst/>
          </a:prstGeom>
        </p:spPr>
      </p:pic>
      <p:pic>
        <p:nvPicPr>
          <p:cNvPr id="36" name="Picture 35">
            <a:extLst>
              <a:ext uri="{FF2B5EF4-FFF2-40B4-BE49-F238E27FC236}">
                <a16:creationId xmlns:a16="http://schemas.microsoft.com/office/drawing/2014/main" id="{9DC1B992-39CC-4E17-BD34-1D79A24D5A09}"/>
              </a:ext>
            </a:extLst>
          </p:cNvPr>
          <p:cNvPicPr>
            <a:picLocks noChangeAspect="1"/>
          </p:cNvPicPr>
          <p:nvPr/>
        </p:nvPicPr>
        <p:blipFill rotWithShape="1">
          <a:blip r:embed="rId5"/>
          <a:srcRect l="8402" t="29736" r="66220" b="-3"/>
          <a:stretch/>
        </p:blipFill>
        <p:spPr>
          <a:xfrm>
            <a:off x="10267615" y="2720064"/>
            <a:ext cx="45719" cy="54563"/>
          </a:xfrm>
          <a:prstGeom prst="rect">
            <a:avLst/>
          </a:prstGeom>
        </p:spPr>
      </p:pic>
      <p:pic>
        <p:nvPicPr>
          <p:cNvPr id="37" name="Picture 36">
            <a:extLst>
              <a:ext uri="{FF2B5EF4-FFF2-40B4-BE49-F238E27FC236}">
                <a16:creationId xmlns:a16="http://schemas.microsoft.com/office/drawing/2014/main" id="{31EE4204-1558-44C6-8790-F5696021B2B0}"/>
              </a:ext>
            </a:extLst>
          </p:cNvPr>
          <p:cNvPicPr>
            <a:picLocks noChangeAspect="1"/>
          </p:cNvPicPr>
          <p:nvPr/>
        </p:nvPicPr>
        <p:blipFill rotWithShape="1">
          <a:blip r:embed="rId5"/>
          <a:srcRect l="8402" t="29736" r="66220" b="-3"/>
          <a:stretch/>
        </p:blipFill>
        <p:spPr>
          <a:xfrm>
            <a:off x="10327713" y="2700719"/>
            <a:ext cx="45719" cy="54563"/>
          </a:xfrm>
          <a:prstGeom prst="rect">
            <a:avLst/>
          </a:prstGeom>
        </p:spPr>
      </p:pic>
      <p:pic>
        <p:nvPicPr>
          <p:cNvPr id="38" name="Picture 37">
            <a:extLst>
              <a:ext uri="{FF2B5EF4-FFF2-40B4-BE49-F238E27FC236}">
                <a16:creationId xmlns:a16="http://schemas.microsoft.com/office/drawing/2014/main" id="{E4A7FDEA-FB54-4995-AC64-AB84353C4B79}"/>
              </a:ext>
            </a:extLst>
          </p:cNvPr>
          <p:cNvPicPr>
            <a:picLocks noChangeAspect="1"/>
          </p:cNvPicPr>
          <p:nvPr/>
        </p:nvPicPr>
        <p:blipFill rotWithShape="1">
          <a:blip r:embed="rId5"/>
          <a:srcRect l="8402" t="29736" r="66220" b="-3"/>
          <a:stretch/>
        </p:blipFill>
        <p:spPr>
          <a:xfrm>
            <a:off x="10401563" y="2673437"/>
            <a:ext cx="45719" cy="54563"/>
          </a:xfrm>
          <a:prstGeom prst="rect">
            <a:avLst/>
          </a:prstGeom>
        </p:spPr>
      </p:pic>
      <p:pic>
        <p:nvPicPr>
          <p:cNvPr id="39" name="Picture 38">
            <a:extLst>
              <a:ext uri="{FF2B5EF4-FFF2-40B4-BE49-F238E27FC236}">
                <a16:creationId xmlns:a16="http://schemas.microsoft.com/office/drawing/2014/main" id="{B41A54B8-5BDB-4CA6-9570-50130F2AECE7}"/>
              </a:ext>
            </a:extLst>
          </p:cNvPr>
          <p:cNvPicPr>
            <a:picLocks noChangeAspect="1"/>
          </p:cNvPicPr>
          <p:nvPr/>
        </p:nvPicPr>
        <p:blipFill rotWithShape="1">
          <a:blip r:embed="rId5"/>
          <a:srcRect l="8402" t="29736" r="66220" b="-3"/>
          <a:stretch/>
        </p:blipFill>
        <p:spPr>
          <a:xfrm>
            <a:off x="10484521" y="2646154"/>
            <a:ext cx="45719" cy="54563"/>
          </a:xfrm>
          <a:prstGeom prst="rect">
            <a:avLst/>
          </a:prstGeom>
        </p:spPr>
      </p:pic>
      <p:pic>
        <p:nvPicPr>
          <p:cNvPr id="40" name="Picture 39">
            <a:extLst>
              <a:ext uri="{FF2B5EF4-FFF2-40B4-BE49-F238E27FC236}">
                <a16:creationId xmlns:a16="http://schemas.microsoft.com/office/drawing/2014/main" id="{3780FEF8-A96A-4990-B686-C899C4AFB638}"/>
              </a:ext>
            </a:extLst>
          </p:cNvPr>
          <p:cNvPicPr>
            <a:picLocks noChangeAspect="1"/>
          </p:cNvPicPr>
          <p:nvPr/>
        </p:nvPicPr>
        <p:blipFill rotWithShape="1">
          <a:blip r:embed="rId5"/>
          <a:srcRect l="8402" t="29736" r="66220" b="-3"/>
          <a:stretch/>
        </p:blipFill>
        <p:spPr>
          <a:xfrm>
            <a:off x="10558371" y="2618873"/>
            <a:ext cx="45719" cy="54563"/>
          </a:xfrm>
          <a:prstGeom prst="rect">
            <a:avLst/>
          </a:prstGeom>
        </p:spPr>
      </p:pic>
      <p:pic>
        <p:nvPicPr>
          <p:cNvPr id="41" name="Picture 40">
            <a:extLst>
              <a:ext uri="{FF2B5EF4-FFF2-40B4-BE49-F238E27FC236}">
                <a16:creationId xmlns:a16="http://schemas.microsoft.com/office/drawing/2014/main" id="{01FA36D7-43A0-4F92-B3B4-F5F1A4E35302}"/>
              </a:ext>
            </a:extLst>
          </p:cNvPr>
          <p:cNvPicPr>
            <a:picLocks noChangeAspect="1"/>
          </p:cNvPicPr>
          <p:nvPr/>
        </p:nvPicPr>
        <p:blipFill rotWithShape="1">
          <a:blip r:embed="rId5"/>
          <a:srcRect l="8402" t="29736" r="66220" b="-3"/>
          <a:stretch/>
        </p:blipFill>
        <p:spPr>
          <a:xfrm>
            <a:off x="10632220" y="2591590"/>
            <a:ext cx="45719" cy="54563"/>
          </a:xfrm>
          <a:prstGeom prst="rect">
            <a:avLst/>
          </a:prstGeom>
        </p:spPr>
      </p:pic>
      <p:pic>
        <p:nvPicPr>
          <p:cNvPr id="42" name="Picture 41">
            <a:extLst>
              <a:ext uri="{FF2B5EF4-FFF2-40B4-BE49-F238E27FC236}">
                <a16:creationId xmlns:a16="http://schemas.microsoft.com/office/drawing/2014/main" id="{5DF27C3A-28FB-4803-B3FA-A61448E7A6EE}"/>
              </a:ext>
            </a:extLst>
          </p:cNvPr>
          <p:cNvPicPr>
            <a:picLocks noChangeAspect="1"/>
          </p:cNvPicPr>
          <p:nvPr/>
        </p:nvPicPr>
        <p:blipFill rotWithShape="1">
          <a:blip r:embed="rId5"/>
          <a:srcRect l="8402" t="29736" r="66220" b="-3"/>
          <a:stretch/>
        </p:blipFill>
        <p:spPr>
          <a:xfrm>
            <a:off x="10706069" y="2564309"/>
            <a:ext cx="45719" cy="54563"/>
          </a:xfrm>
          <a:prstGeom prst="rect">
            <a:avLst/>
          </a:prstGeom>
        </p:spPr>
      </p:pic>
      <p:pic>
        <p:nvPicPr>
          <p:cNvPr id="43" name="Picture 42">
            <a:extLst>
              <a:ext uri="{FF2B5EF4-FFF2-40B4-BE49-F238E27FC236}">
                <a16:creationId xmlns:a16="http://schemas.microsoft.com/office/drawing/2014/main" id="{505AD9A7-3D74-4949-8102-47B5414EE477}"/>
              </a:ext>
            </a:extLst>
          </p:cNvPr>
          <p:cNvPicPr>
            <a:picLocks noChangeAspect="1"/>
          </p:cNvPicPr>
          <p:nvPr/>
        </p:nvPicPr>
        <p:blipFill rotWithShape="1">
          <a:blip r:embed="rId5"/>
          <a:srcRect l="8402" t="29736" r="66220" b="-3"/>
          <a:stretch/>
        </p:blipFill>
        <p:spPr>
          <a:xfrm>
            <a:off x="10789028" y="2537026"/>
            <a:ext cx="45719" cy="54563"/>
          </a:xfrm>
          <a:prstGeom prst="rect">
            <a:avLst/>
          </a:prstGeom>
        </p:spPr>
      </p:pic>
      <p:pic>
        <p:nvPicPr>
          <p:cNvPr id="44" name="Picture 43">
            <a:extLst>
              <a:ext uri="{FF2B5EF4-FFF2-40B4-BE49-F238E27FC236}">
                <a16:creationId xmlns:a16="http://schemas.microsoft.com/office/drawing/2014/main" id="{109EBD09-61DC-4AD0-A8CA-51E37D5FEE53}"/>
              </a:ext>
            </a:extLst>
          </p:cNvPr>
          <p:cNvPicPr>
            <a:picLocks noChangeAspect="1"/>
          </p:cNvPicPr>
          <p:nvPr/>
        </p:nvPicPr>
        <p:blipFill rotWithShape="1">
          <a:blip r:embed="rId5"/>
          <a:srcRect l="8402" t="29736" r="66220" b="-3"/>
          <a:stretch/>
        </p:blipFill>
        <p:spPr>
          <a:xfrm>
            <a:off x="10849127" y="2509745"/>
            <a:ext cx="45719" cy="54563"/>
          </a:xfrm>
          <a:prstGeom prst="rect">
            <a:avLst/>
          </a:prstGeom>
        </p:spPr>
      </p:pic>
      <p:pic>
        <p:nvPicPr>
          <p:cNvPr id="45" name="Picture 44">
            <a:extLst>
              <a:ext uri="{FF2B5EF4-FFF2-40B4-BE49-F238E27FC236}">
                <a16:creationId xmlns:a16="http://schemas.microsoft.com/office/drawing/2014/main" id="{FAA97507-AC9C-4831-B8AA-01BDC6C2CAF2}"/>
              </a:ext>
            </a:extLst>
          </p:cNvPr>
          <p:cNvPicPr>
            <a:picLocks noChangeAspect="1"/>
          </p:cNvPicPr>
          <p:nvPr/>
        </p:nvPicPr>
        <p:blipFill rotWithShape="1">
          <a:blip r:embed="rId5"/>
          <a:srcRect l="8402" t="29736" r="66220" b="-3"/>
          <a:stretch/>
        </p:blipFill>
        <p:spPr>
          <a:xfrm>
            <a:off x="10922976" y="2482463"/>
            <a:ext cx="45719" cy="54563"/>
          </a:xfrm>
          <a:prstGeom prst="rect">
            <a:avLst/>
          </a:prstGeom>
        </p:spPr>
      </p:pic>
      <p:pic>
        <p:nvPicPr>
          <p:cNvPr id="46" name="Picture 45">
            <a:extLst>
              <a:ext uri="{FF2B5EF4-FFF2-40B4-BE49-F238E27FC236}">
                <a16:creationId xmlns:a16="http://schemas.microsoft.com/office/drawing/2014/main" id="{F69544D0-6733-45E0-84EA-F721CBB0B5FA}"/>
              </a:ext>
            </a:extLst>
          </p:cNvPr>
          <p:cNvPicPr>
            <a:picLocks noChangeAspect="1"/>
          </p:cNvPicPr>
          <p:nvPr/>
        </p:nvPicPr>
        <p:blipFill rotWithShape="1">
          <a:blip r:embed="rId5"/>
          <a:srcRect l="8402" t="29736" r="66220" b="-3"/>
          <a:stretch/>
        </p:blipFill>
        <p:spPr>
          <a:xfrm>
            <a:off x="11005934" y="2451712"/>
            <a:ext cx="45719" cy="54563"/>
          </a:xfrm>
          <a:prstGeom prst="rect">
            <a:avLst/>
          </a:prstGeom>
        </p:spPr>
      </p:pic>
      <p:pic>
        <p:nvPicPr>
          <p:cNvPr id="47" name="Picture 46">
            <a:extLst>
              <a:ext uri="{FF2B5EF4-FFF2-40B4-BE49-F238E27FC236}">
                <a16:creationId xmlns:a16="http://schemas.microsoft.com/office/drawing/2014/main" id="{55D72DB0-6C0D-4556-93DB-7F7B381FDE28}"/>
              </a:ext>
            </a:extLst>
          </p:cNvPr>
          <p:cNvPicPr>
            <a:picLocks noChangeAspect="1"/>
          </p:cNvPicPr>
          <p:nvPr/>
        </p:nvPicPr>
        <p:blipFill rotWithShape="1">
          <a:blip r:embed="rId5"/>
          <a:srcRect l="8402" t="29736" r="66220" b="-3"/>
          <a:stretch/>
        </p:blipFill>
        <p:spPr>
          <a:xfrm>
            <a:off x="11088893" y="2422335"/>
            <a:ext cx="45719" cy="54563"/>
          </a:xfrm>
          <a:prstGeom prst="rect">
            <a:avLst/>
          </a:prstGeom>
        </p:spPr>
      </p:pic>
      <p:pic>
        <p:nvPicPr>
          <p:cNvPr id="48" name="Picture 47">
            <a:extLst>
              <a:ext uri="{FF2B5EF4-FFF2-40B4-BE49-F238E27FC236}">
                <a16:creationId xmlns:a16="http://schemas.microsoft.com/office/drawing/2014/main" id="{3E8536BB-AB06-489E-9E4E-D747CBDAA906}"/>
              </a:ext>
            </a:extLst>
          </p:cNvPr>
          <p:cNvPicPr>
            <a:picLocks noChangeAspect="1"/>
          </p:cNvPicPr>
          <p:nvPr/>
        </p:nvPicPr>
        <p:blipFill rotWithShape="1">
          <a:blip r:embed="rId5"/>
          <a:srcRect l="8402" t="29736" r="66220" b="-3"/>
          <a:stretch/>
        </p:blipFill>
        <p:spPr>
          <a:xfrm>
            <a:off x="11162742" y="2392665"/>
            <a:ext cx="45719" cy="54563"/>
          </a:xfrm>
          <a:prstGeom prst="rect">
            <a:avLst/>
          </a:prstGeom>
        </p:spPr>
      </p:pic>
      <p:pic>
        <p:nvPicPr>
          <p:cNvPr id="49" name="Picture 48">
            <a:extLst>
              <a:ext uri="{FF2B5EF4-FFF2-40B4-BE49-F238E27FC236}">
                <a16:creationId xmlns:a16="http://schemas.microsoft.com/office/drawing/2014/main" id="{D94D0067-87B3-4809-8687-EC9737F3EE2E}"/>
              </a:ext>
            </a:extLst>
          </p:cNvPr>
          <p:cNvPicPr>
            <a:picLocks noChangeAspect="1"/>
          </p:cNvPicPr>
          <p:nvPr/>
        </p:nvPicPr>
        <p:blipFill rotWithShape="1">
          <a:blip r:embed="rId5"/>
          <a:srcRect l="8402" t="29736" r="66220" b="-3"/>
          <a:stretch/>
        </p:blipFill>
        <p:spPr>
          <a:xfrm>
            <a:off x="11245701" y="2365384"/>
            <a:ext cx="45719" cy="54563"/>
          </a:xfrm>
          <a:prstGeom prst="rect">
            <a:avLst/>
          </a:prstGeom>
        </p:spPr>
      </p:pic>
      <p:pic>
        <p:nvPicPr>
          <p:cNvPr id="50" name="Picture 49">
            <a:extLst>
              <a:ext uri="{FF2B5EF4-FFF2-40B4-BE49-F238E27FC236}">
                <a16:creationId xmlns:a16="http://schemas.microsoft.com/office/drawing/2014/main" id="{68B4BF90-520F-43E5-81C3-B5E4CEAD5113}"/>
              </a:ext>
            </a:extLst>
          </p:cNvPr>
          <p:cNvPicPr>
            <a:picLocks noChangeAspect="1"/>
          </p:cNvPicPr>
          <p:nvPr/>
        </p:nvPicPr>
        <p:blipFill rotWithShape="1">
          <a:blip r:embed="rId5"/>
          <a:srcRect l="8402" t="29736" r="66220" b="-3"/>
          <a:stretch/>
        </p:blipFill>
        <p:spPr>
          <a:xfrm>
            <a:off x="11330709" y="2338101"/>
            <a:ext cx="45719" cy="54563"/>
          </a:xfrm>
          <a:prstGeom prst="rect">
            <a:avLst/>
          </a:prstGeom>
        </p:spPr>
      </p:pic>
      <p:pic>
        <p:nvPicPr>
          <p:cNvPr id="51" name="Picture 50">
            <a:extLst>
              <a:ext uri="{FF2B5EF4-FFF2-40B4-BE49-F238E27FC236}">
                <a16:creationId xmlns:a16="http://schemas.microsoft.com/office/drawing/2014/main" id="{F4893B4E-25FF-4A65-B922-7E6774DCCE63}"/>
              </a:ext>
            </a:extLst>
          </p:cNvPr>
          <p:cNvPicPr>
            <a:picLocks noChangeAspect="1"/>
          </p:cNvPicPr>
          <p:nvPr/>
        </p:nvPicPr>
        <p:blipFill rotWithShape="1">
          <a:blip r:embed="rId5"/>
          <a:srcRect l="8402" t="29736" r="66220" b="-3"/>
          <a:stretch/>
        </p:blipFill>
        <p:spPr>
          <a:xfrm>
            <a:off x="11415716" y="2310429"/>
            <a:ext cx="45719" cy="54563"/>
          </a:xfrm>
          <a:prstGeom prst="rect">
            <a:avLst/>
          </a:prstGeom>
        </p:spPr>
      </p:pic>
      <p:pic>
        <p:nvPicPr>
          <p:cNvPr id="52" name="Picture 51">
            <a:extLst>
              <a:ext uri="{FF2B5EF4-FFF2-40B4-BE49-F238E27FC236}">
                <a16:creationId xmlns:a16="http://schemas.microsoft.com/office/drawing/2014/main" id="{F3CE3AA2-90C5-4BF4-896C-1B8BBF3ECC2A}"/>
              </a:ext>
            </a:extLst>
          </p:cNvPr>
          <p:cNvPicPr>
            <a:picLocks noChangeAspect="1"/>
          </p:cNvPicPr>
          <p:nvPr/>
        </p:nvPicPr>
        <p:blipFill rotWithShape="1">
          <a:blip r:embed="rId5"/>
          <a:srcRect l="8402" t="29736" r="66220" b="-3"/>
          <a:stretch/>
        </p:blipFill>
        <p:spPr>
          <a:xfrm>
            <a:off x="11500723" y="2278780"/>
            <a:ext cx="45719" cy="54563"/>
          </a:xfrm>
          <a:prstGeom prst="rect">
            <a:avLst/>
          </a:prstGeom>
        </p:spPr>
      </p:pic>
      <p:pic>
        <p:nvPicPr>
          <p:cNvPr id="53" name="Picture 52">
            <a:extLst>
              <a:ext uri="{FF2B5EF4-FFF2-40B4-BE49-F238E27FC236}">
                <a16:creationId xmlns:a16="http://schemas.microsoft.com/office/drawing/2014/main" id="{6C62AB0B-2484-4085-B1CF-19241E22B78D}"/>
              </a:ext>
            </a:extLst>
          </p:cNvPr>
          <p:cNvPicPr>
            <a:picLocks noChangeAspect="1"/>
          </p:cNvPicPr>
          <p:nvPr/>
        </p:nvPicPr>
        <p:blipFill rotWithShape="1">
          <a:blip r:embed="rId5"/>
          <a:srcRect l="8402" t="29736" r="66220" b="-3"/>
          <a:stretch/>
        </p:blipFill>
        <p:spPr>
          <a:xfrm>
            <a:off x="11572524" y="2246020"/>
            <a:ext cx="45719" cy="54563"/>
          </a:xfrm>
          <a:prstGeom prst="rect">
            <a:avLst/>
          </a:prstGeom>
        </p:spPr>
      </p:pic>
      <p:pic>
        <p:nvPicPr>
          <p:cNvPr id="54" name="Picture 53">
            <a:extLst>
              <a:ext uri="{FF2B5EF4-FFF2-40B4-BE49-F238E27FC236}">
                <a16:creationId xmlns:a16="http://schemas.microsoft.com/office/drawing/2014/main" id="{CF26A12C-8DDC-4390-BEB4-98F84F5FEB3D}"/>
              </a:ext>
            </a:extLst>
          </p:cNvPr>
          <p:cNvPicPr>
            <a:picLocks noChangeAspect="1"/>
          </p:cNvPicPr>
          <p:nvPr/>
        </p:nvPicPr>
        <p:blipFill rotWithShape="1">
          <a:blip r:embed="rId5"/>
          <a:srcRect l="8402" t="29736" r="66220" b="-3"/>
          <a:stretch/>
        </p:blipFill>
        <p:spPr>
          <a:xfrm>
            <a:off x="11649488" y="2218067"/>
            <a:ext cx="45719" cy="54563"/>
          </a:xfrm>
          <a:prstGeom prst="rect">
            <a:avLst/>
          </a:prstGeom>
        </p:spPr>
      </p:pic>
      <p:pic>
        <p:nvPicPr>
          <p:cNvPr id="55" name="Picture 54">
            <a:extLst>
              <a:ext uri="{FF2B5EF4-FFF2-40B4-BE49-F238E27FC236}">
                <a16:creationId xmlns:a16="http://schemas.microsoft.com/office/drawing/2014/main" id="{084741CE-97DA-4AD6-9076-4A1DCB97DF15}"/>
              </a:ext>
            </a:extLst>
          </p:cNvPr>
          <p:cNvPicPr>
            <a:picLocks noChangeAspect="1"/>
          </p:cNvPicPr>
          <p:nvPr/>
        </p:nvPicPr>
        <p:blipFill rotWithShape="1">
          <a:blip r:embed="rId5"/>
          <a:srcRect l="8402" t="29736" r="66220" b="-3"/>
          <a:stretch/>
        </p:blipFill>
        <p:spPr>
          <a:xfrm>
            <a:off x="11726452" y="2190784"/>
            <a:ext cx="45719" cy="54563"/>
          </a:xfrm>
          <a:prstGeom prst="rect">
            <a:avLst/>
          </a:prstGeom>
        </p:spPr>
      </p:pic>
      <p:pic>
        <p:nvPicPr>
          <p:cNvPr id="56" name="Picture 55">
            <a:extLst>
              <a:ext uri="{FF2B5EF4-FFF2-40B4-BE49-F238E27FC236}">
                <a16:creationId xmlns:a16="http://schemas.microsoft.com/office/drawing/2014/main" id="{6024DDD6-1C4D-46C4-9162-9ABA5BE516F1}"/>
              </a:ext>
            </a:extLst>
          </p:cNvPr>
          <p:cNvPicPr>
            <a:picLocks noChangeAspect="1"/>
          </p:cNvPicPr>
          <p:nvPr/>
        </p:nvPicPr>
        <p:blipFill rotWithShape="1">
          <a:blip r:embed="rId5"/>
          <a:srcRect l="8402" t="29736" r="66220" b="-3"/>
          <a:stretch/>
        </p:blipFill>
        <p:spPr>
          <a:xfrm>
            <a:off x="11807837" y="2159941"/>
            <a:ext cx="45719" cy="54563"/>
          </a:xfrm>
          <a:prstGeom prst="rect">
            <a:avLst/>
          </a:prstGeom>
        </p:spPr>
      </p:pic>
      <p:pic>
        <p:nvPicPr>
          <p:cNvPr id="57" name="Picture 56">
            <a:extLst>
              <a:ext uri="{FF2B5EF4-FFF2-40B4-BE49-F238E27FC236}">
                <a16:creationId xmlns:a16="http://schemas.microsoft.com/office/drawing/2014/main" id="{A54AF7E6-B653-43AE-8173-8202DE48EB83}"/>
              </a:ext>
            </a:extLst>
          </p:cNvPr>
          <p:cNvPicPr>
            <a:picLocks noChangeAspect="1"/>
          </p:cNvPicPr>
          <p:nvPr/>
        </p:nvPicPr>
        <p:blipFill rotWithShape="1">
          <a:blip r:embed="rId5"/>
          <a:srcRect l="8402" t="29736" r="66220" b="-3"/>
          <a:stretch/>
        </p:blipFill>
        <p:spPr>
          <a:xfrm>
            <a:off x="11891265" y="2132659"/>
            <a:ext cx="45719" cy="54563"/>
          </a:xfrm>
          <a:prstGeom prst="rect">
            <a:avLst/>
          </a:prstGeom>
        </p:spPr>
      </p:pic>
      <p:pic>
        <p:nvPicPr>
          <p:cNvPr id="58" name="Picture 57">
            <a:extLst>
              <a:ext uri="{FF2B5EF4-FFF2-40B4-BE49-F238E27FC236}">
                <a16:creationId xmlns:a16="http://schemas.microsoft.com/office/drawing/2014/main" id="{C1A238EA-00F4-4C5F-8096-A9D7B42364AD}"/>
              </a:ext>
            </a:extLst>
          </p:cNvPr>
          <p:cNvPicPr>
            <a:picLocks noChangeAspect="1"/>
          </p:cNvPicPr>
          <p:nvPr/>
        </p:nvPicPr>
        <p:blipFill rotWithShape="1">
          <a:blip r:embed="rId5"/>
          <a:srcRect l="8402" t="29736" r="66220" b="-3"/>
          <a:stretch/>
        </p:blipFill>
        <p:spPr>
          <a:xfrm>
            <a:off x="11974692" y="2100908"/>
            <a:ext cx="45719" cy="54563"/>
          </a:xfrm>
          <a:prstGeom prst="rect">
            <a:avLst/>
          </a:prstGeom>
        </p:spPr>
      </p:pic>
      <p:pic>
        <p:nvPicPr>
          <p:cNvPr id="59" name="Picture 58">
            <a:extLst>
              <a:ext uri="{FF2B5EF4-FFF2-40B4-BE49-F238E27FC236}">
                <a16:creationId xmlns:a16="http://schemas.microsoft.com/office/drawing/2014/main" id="{CE4EB414-B49B-4D2D-B8CD-09842993911E}"/>
              </a:ext>
            </a:extLst>
          </p:cNvPr>
          <p:cNvPicPr>
            <a:picLocks noChangeAspect="1"/>
          </p:cNvPicPr>
          <p:nvPr/>
        </p:nvPicPr>
        <p:blipFill rotWithShape="1">
          <a:blip r:embed="rId5"/>
          <a:srcRect l="8402" t="29736" r="66220" b="-3"/>
          <a:stretch/>
        </p:blipFill>
        <p:spPr>
          <a:xfrm>
            <a:off x="12058121" y="2073627"/>
            <a:ext cx="45719" cy="54563"/>
          </a:xfrm>
          <a:prstGeom prst="rect">
            <a:avLst/>
          </a:prstGeom>
        </p:spPr>
      </p:pic>
      <p:pic>
        <p:nvPicPr>
          <p:cNvPr id="60" name="Picture 59">
            <a:extLst>
              <a:ext uri="{FF2B5EF4-FFF2-40B4-BE49-F238E27FC236}">
                <a16:creationId xmlns:a16="http://schemas.microsoft.com/office/drawing/2014/main" id="{7A66F2C2-00B0-40E2-B3C9-6B7878F0065A}"/>
              </a:ext>
            </a:extLst>
          </p:cNvPr>
          <p:cNvPicPr>
            <a:picLocks noChangeAspect="1"/>
          </p:cNvPicPr>
          <p:nvPr/>
        </p:nvPicPr>
        <p:blipFill rotWithShape="1">
          <a:blip r:embed="rId5"/>
          <a:srcRect l="8402" t="29736" r="66220" b="-3"/>
          <a:stretch/>
        </p:blipFill>
        <p:spPr>
          <a:xfrm>
            <a:off x="12131500" y="2053109"/>
            <a:ext cx="45719" cy="54563"/>
          </a:xfrm>
          <a:prstGeom prst="rect">
            <a:avLst/>
          </a:prstGeom>
        </p:spPr>
      </p:pic>
      <p:pic>
        <p:nvPicPr>
          <p:cNvPr id="61" name="Picture 60">
            <a:extLst>
              <a:ext uri="{FF2B5EF4-FFF2-40B4-BE49-F238E27FC236}">
                <a16:creationId xmlns:a16="http://schemas.microsoft.com/office/drawing/2014/main" id="{5825E7EE-D60F-4771-BE49-17DFDB3A38CE}"/>
              </a:ext>
            </a:extLst>
          </p:cNvPr>
          <p:cNvPicPr>
            <a:picLocks noChangeAspect="1"/>
          </p:cNvPicPr>
          <p:nvPr/>
        </p:nvPicPr>
        <p:blipFill rotWithShape="1">
          <a:blip r:embed="rId5"/>
          <a:srcRect l="8402" t="29736" r="66220" b="-3"/>
          <a:stretch/>
        </p:blipFill>
        <p:spPr>
          <a:xfrm>
            <a:off x="12210131" y="2025828"/>
            <a:ext cx="45719" cy="54563"/>
          </a:xfrm>
          <a:prstGeom prst="rect">
            <a:avLst/>
          </a:prstGeom>
        </p:spPr>
      </p:pic>
      <p:pic>
        <p:nvPicPr>
          <p:cNvPr id="62" name="Picture 61">
            <a:extLst>
              <a:ext uri="{FF2B5EF4-FFF2-40B4-BE49-F238E27FC236}">
                <a16:creationId xmlns:a16="http://schemas.microsoft.com/office/drawing/2014/main" id="{A6771F05-3517-4F07-9B02-1325E6031C7F}"/>
              </a:ext>
            </a:extLst>
          </p:cNvPr>
          <p:cNvPicPr>
            <a:picLocks noChangeAspect="1"/>
          </p:cNvPicPr>
          <p:nvPr/>
        </p:nvPicPr>
        <p:blipFill rotWithShape="1">
          <a:blip r:embed="rId5"/>
          <a:srcRect l="8402" t="29736" r="66220" b="-3"/>
          <a:stretch/>
        </p:blipFill>
        <p:spPr>
          <a:xfrm>
            <a:off x="12283512" y="1998545"/>
            <a:ext cx="45719" cy="54563"/>
          </a:xfrm>
          <a:prstGeom prst="rect">
            <a:avLst/>
          </a:prstGeom>
        </p:spPr>
      </p:pic>
      <p:pic>
        <p:nvPicPr>
          <p:cNvPr id="63" name="Picture 62">
            <a:extLst>
              <a:ext uri="{FF2B5EF4-FFF2-40B4-BE49-F238E27FC236}">
                <a16:creationId xmlns:a16="http://schemas.microsoft.com/office/drawing/2014/main" id="{4AAACAFD-7D1A-4FF3-B3F9-08AB31CC2F18}"/>
              </a:ext>
            </a:extLst>
          </p:cNvPr>
          <p:cNvPicPr>
            <a:picLocks noChangeAspect="1"/>
          </p:cNvPicPr>
          <p:nvPr/>
        </p:nvPicPr>
        <p:blipFill rotWithShape="1">
          <a:blip r:embed="rId5"/>
          <a:srcRect l="8402" t="29736" r="66220" b="-3"/>
          <a:stretch/>
        </p:blipFill>
        <p:spPr>
          <a:xfrm>
            <a:off x="12358952" y="1971263"/>
            <a:ext cx="45719" cy="54563"/>
          </a:xfrm>
          <a:prstGeom prst="rect">
            <a:avLst/>
          </a:prstGeom>
        </p:spPr>
      </p:pic>
      <p:pic>
        <p:nvPicPr>
          <p:cNvPr id="64" name="Picture 63">
            <a:extLst>
              <a:ext uri="{FF2B5EF4-FFF2-40B4-BE49-F238E27FC236}">
                <a16:creationId xmlns:a16="http://schemas.microsoft.com/office/drawing/2014/main" id="{A1B6AB2D-C950-4BE7-B2F6-FE7F00128980}"/>
              </a:ext>
            </a:extLst>
          </p:cNvPr>
          <p:cNvPicPr>
            <a:picLocks noChangeAspect="1"/>
          </p:cNvPicPr>
          <p:nvPr/>
        </p:nvPicPr>
        <p:blipFill rotWithShape="1">
          <a:blip r:embed="rId5"/>
          <a:srcRect l="8402" t="29736" r="66220" b="-3"/>
          <a:stretch/>
        </p:blipFill>
        <p:spPr>
          <a:xfrm>
            <a:off x="12434392" y="1952039"/>
            <a:ext cx="45719" cy="54563"/>
          </a:xfrm>
          <a:prstGeom prst="rect">
            <a:avLst/>
          </a:prstGeom>
        </p:spPr>
      </p:pic>
      <p:pic>
        <p:nvPicPr>
          <p:cNvPr id="65" name="Picture 64">
            <a:extLst>
              <a:ext uri="{FF2B5EF4-FFF2-40B4-BE49-F238E27FC236}">
                <a16:creationId xmlns:a16="http://schemas.microsoft.com/office/drawing/2014/main" id="{BA434870-9B4B-4F18-A9B2-A11AA3D15944}"/>
              </a:ext>
            </a:extLst>
          </p:cNvPr>
          <p:cNvPicPr>
            <a:picLocks noChangeAspect="1"/>
          </p:cNvPicPr>
          <p:nvPr/>
        </p:nvPicPr>
        <p:blipFill rotWithShape="1">
          <a:blip r:embed="rId5"/>
          <a:srcRect l="8402" t="29736" r="66220" b="-3"/>
          <a:stretch/>
        </p:blipFill>
        <p:spPr>
          <a:xfrm>
            <a:off x="12507717" y="1924757"/>
            <a:ext cx="45719" cy="54563"/>
          </a:xfrm>
          <a:prstGeom prst="rect">
            <a:avLst/>
          </a:prstGeom>
        </p:spPr>
      </p:pic>
      <p:pic>
        <p:nvPicPr>
          <p:cNvPr id="66" name="Picture 65">
            <a:extLst>
              <a:ext uri="{FF2B5EF4-FFF2-40B4-BE49-F238E27FC236}">
                <a16:creationId xmlns:a16="http://schemas.microsoft.com/office/drawing/2014/main" id="{8F1B12B2-85F2-4FC5-9BC7-DBD6B31773E3}"/>
              </a:ext>
            </a:extLst>
          </p:cNvPr>
          <p:cNvPicPr>
            <a:picLocks noChangeAspect="1"/>
          </p:cNvPicPr>
          <p:nvPr/>
        </p:nvPicPr>
        <p:blipFill rotWithShape="1">
          <a:blip r:embed="rId5"/>
          <a:srcRect l="8402" t="29736" r="66220" b="-3"/>
          <a:stretch/>
        </p:blipFill>
        <p:spPr>
          <a:xfrm>
            <a:off x="12583157" y="1901293"/>
            <a:ext cx="45719" cy="54563"/>
          </a:xfrm>
          <a:prstGeom prst="rect">
            <a:avLst/>
          </a:prstGeom>
        </p:spPr>
      </p:pic>
      <p:pic>
        <p:nvPicPr>
          <p:cNvPr id="67" name="Picture 66">
            <a:extLst>
              <a:ext uri="{FF2B5EF4-FFF2-40B4-BE49-F238E27FC236}">
                <a16:creationId xmlns:a16="http://schemas.microsoft.com/office/drawing/2014/main" id="{D3558F1D-39EE-466A-876E-C21D492B0D24}"/>
              </a:ext>
            </a:extLst>
          </p:cNvPr>
          <p:cNvPicPr>
            <a:picLocks noChangeAspect="1"/>
          </p:cNvPicPr>
          <p:nvPr/>
        </p:nvPicPr>
        <p:blipFill rotWithShape="1">
          <a:blip r:embed="rId5"/>
          <a:srcRect l="8402" t="29736" r="66220" b="-3"/>
          <a:stretch/>
        </p:blipFill>
        <p:spPr>
          <a:xfrm>
            <a:off x="12658597" y="1874010"/>
            <a:ext cx="45719" cy="54563"/>
          </a:xfrm>
          <a:prstGeom prst="rect">
            <a:avLst/>
          </a:prstGeom>
        </p:spPr>
      </p:pic>
      <p:pic>
        <p:nvPicPr>
          <p:cNvPr id="68" name="Picture 67">
            <a:extLst>
              <a:ext uri="{FF2B5EF4-FFF2-40B4-BE49-F238E27FC236}">
                <a16:creationId xmlns:a16="http://schemas.microsoft.com/office/drawing/2014/main" id="{9D816554-74B8-4942-BA68-3E06370458D5}"/>
              </a:ext>
            </a:extLst>
          </p:cNvPr>
          <p:cNvPicPr>
            <a:picLocks noChangeAspect="1"/>
          </p:cNvPicPr>
          <p:nvPr/>
        </p:nvPicPr>
        <p:blipFill rotWithShape="1">
          <a:blip r:embed="rId5"/>
          <a:srcRect l="8402" t="29736" r="66220" b="-3"/>
          <a:stretch/>
        </p:blipFill>
        <p:spPr>
          <a:xfrm>
            <a:off x="12731921" y="1848784"/>
            <a:ext cx="45719" cy="54563"/>
          </a:xfrm>
          <a:prstGeom prst="rect">
            <a:avLst/>
          </a:prstGeom>
        </p:spPr>
      </p:pic>
      <p:pic>
        <p:nvPicPr>
          <p:cNvPr id="69" name="Picture 68">
            <a:extLst>
              <a:ext uri="{FF2B5EF4-FFF2-40B4-BE49-F238E27FC236}">
                <a16:creationId xmlns:a16="http://schemas.microsoft.com/office/drawing/2014/main" id="{A715324D-3628-4F08-A80E-D41B1CFCEF2F}"/>
              </a:ext>
            </a:extLst>
          </p:cNvPr>
          <p:cNvPicPr>
            <a:picLocks noChangeAspect="1"/>
          </p:cNvPicPr>
          <p:nvPr/>
        </p:nvPicPr>
        <p:blipFill rotWithShape="1">
          <a:blip r:embed="rId5"/>
          <a:srcRect l="8402" t="29736" r="66220" b="-3"/>
          <a:stretch/>
        </p:blipFill>
        <p:spPr>
          <a:xfrm>
            <a:off x="12792545" y="1821503"/>
            <a:ext cx="45719" cy="54563"/>
          </a:xfrm>
          <a:prstGeom prst="rect">
            <a:avLst/>
          </a:prstGeom>
        </p:spPr>
      </p:pic>
      <p:pic>
        <p:nvPicPr>
          <p:cNvPr id="70" name="Picture 69">
            <a:extLst>
              <a:ext uri="{FF2B5EF4-FFF2-40B4-BE49-F238E27FC236}">
                <a16:creationId xmlns:a16="http://schemas.microsoft.com/office/drawing/2014/main" id="{6E39C5D3-6FBD-467F-9148-4EDD2BCBA4A9}"/>
              </a:ext>
            </a:extLst>
          </p:cNvPr>
          <p:cNvPicPr>
            <a:picLocks noChangeAspect="1"/>
          </p:cNvPicPr>
          <p:nvPr/>
        </p:nvPicPr>
        <p:blipFill rotWithShape="1">
          <a:blip r:embed="rId5"/>
          <a:srcRect l="8402" t="29736" r="66220" b="-3"/>
          <a:stretch/>
        </p:blipFill>
        <p:spPr>
          <a:xfrm>
            <a:off x="12853168" y="1795922"/>
            <a:ext cx="45719" cy="54563"/>
          </a:xfrm>
          <a:prstGeom prst="rect">
            <a:avLst/>
          </a:prstGeom>
        </p:spPr>
      </p:pic>
      <p:pic>
        <p:nvPicPr>
          <p:cNvPr id="71" name="Picture 70">
            <a:extLst>
              <a:ext uri="{FF2B5EF4-FFF2-40B4-BE49-F238E27FC236}">
                <a16:creationId xmlns:a16="http://schemas.microsoft.com/office/drawing/2014/main" id="{0D0D2EDE-9590-4B5F-8325-B9C86F154A8F}"/>
              </a:ext>
            </a:extLst>
          </p:cNvPr>
          <p:cNvPicPr>
            <a:picLocks noChangeAspect="1"/>
          </p:cNvPicPr>
          <p:nvPr/>
        </p:nvPicPr>
        <p:blipFill rotWithShape="1">
          <a:blip r:embed="rId5"/>
          <a:srcRect l="8402" t="29736" r="66220" b="-3"/>
          <a:stretch/>
        </p:blipFill>
        <p:spPr>
          <a:xfrm>
            <a:off x="12903633" y="1778461"/>
            <a:ext cx="45719" cy="54563"/>
          </a:xfrm>
          <a:prstGeom prst="rect">
            <a:avLst/>
          </a:prstGeom>
        </p:spPr>
      </p:pic>
      <p:sp>
        <p:nvSpPr>
          <p:cNvPr id="7" name="Freeform: Shape 6">
            <a:extLst>
              <a:ext uri="{FF2B5EF4-FFF2-40B4-BE49-F238E27FC236}">
                <a16:creationId xmlns:a16="http://schemas.microsoft.com/office/drawing/2014/main" id="{804C5BE8-47D1-46CC-A566-B0468C75D800}"/>
              </a:ext>
            </a:extLst>
          </p:cNvPr>
          <p:cNvSpPr/>
          <p:nvPr/>
        </p:nvSpPr>
        <p:spPr>
          <a:xfrm>
            <a:off x="13105608" y="2120902"/>
            <a:ext cx="30163" cy="271463"/>
          </a:xfrm>
          <a:custGeom>
            <a:avLst/>
            <a:gdLst>
              <a:gd name="connsiteX0" fmla="*/ 0 w 30163"/>
              <a:gd name="connsiteY0" fmla="*/ 0 h 271463"/>
              <a:gd name="connsiteX1" fmla="*/ 14288 w 30163"/>
              <a:gd name="connsiteY1" fmla="*/ 85725 h 271463"/>
              <a:gd name="connsiteX2" fmla="*/ 26988 w 30163"/>
              <a:gd name="connsiteY2" fmla="*/ 204788 h 271463"/>
              <a:gd name="connsiteX3" fmla="*/ 30163 w 30163"/>
              <a:gd name="connsiteY3" fmla="*/ 271463 h 271463"/>
            </a:gdLst>
            <a:ahLst/>
            <a:cxnLst>
              <a:cxn ang="0">
                <a:pos x="connsiteX0" y="connsiteY0"/>
              </a:cxn>
              <a:cxn ang="0">
                <a:pos x="connsiteX1" y="connsiteY1"/>
              </a:cxn>
              <a:cxn ang="0">
                <a:pos x="connsiteX2" y="connsiteY2"/>
              </a:cxn>
              <a:cxn ang="0">
                <a:pos x="connsiteX3" y="connsiteY3"/>
              </a:cxn>
            </a:cxnLst>
            <a:rect l="l" t="t" r="r" b="b"/>
            <a:pathLst>
              <a:path w="30163" h="271463">
                <a:moveTo>
                  <a:pt x="0" y="0"/>
                </a:moveTo>
                <a:cubicBezTo>
                  <a:pt x="4895" y="25797"/>
                  <a:pt x="9790" y="51594"/>
                  <a:pt x="14288" y="85725"/>
                </a:cubicBezTo>
                <a:cubicBezTo>
                  <a:pt x="18786" y="119856"/>
                  <a:pt x="24342" y="173832"/>
                  <a:pt x="26988" y="204788"/>
                </a:cubicBezTo>
                <a:cubicBezTo>
                  <a:pt x="29634" y="235744"/>
                  <a:pt x="29898" y="253603"/>
                  <a:pt x="30163" y="271463"/>
                </a:cubicBez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5E19C1E9-BECD-4B4F-9C3D-00D610A3CC25}"/>
              </a:ext>
            </a:extLst>
          </p:cNvPr>
          <p:cNvSpPr/>
          <p:nvPr/>
        </p:nvSpPr>
        <p:spPr>
          <a:xfrm rot="16200000">
            <a:off x="11801900" y="2230579"/>
            <a:ext cx="3022615" cy="268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Plus Sign 11">
            <a:extLst>
              <a:ext uri="{FF2B5EF4-FFF2-40B4-BE49-F238E27FC236}">
                <a16:creationId xmlns:a16="http://schemas.microsoft.com/office/drawing/2014/main" id="{62F8D393-1204-49F0-83FC-586C208190A1}"/>
              </a:ext>
            </a:extLst>
          </p:cNvPr>
          <p:cNvSpPr/>
          <p:nvPr/>
        </p:nvSpPr>
        <p:spPr>
          <a:xfrm>
            <a:off x="4199492" y="3158069"/>
            <a:ext cx="164251" cy="182033"/>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Minus Sign 14">
            <a:extLst>
              <a:ext uri="{FF2B5EF4-FFF2-40B4-BE49-F238E27FC236}">
                <a16:creationId xmlns:a16="http://schemas.microsoft.com/office/drawing/2014/main" id="{8F21F657-9AEC-407A-BC99-1C4B953D77B3}"/>
              </a:ext>
            </a:extLst>
          </p:cNvPr>
          <p:cNvSpPr/>
          <p:nvPr/>
        </p:nvSpPr>
        <p:spPr>
          <a:xfrm>
            <a:off x="4216667" y="2310426"/>
            <a:ext cx="133349" cy="8987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Plus Sign 72">
            <a:extLst>
              <a:ext uri="{FF2B5EF4-FFF2-40B4-BE49-F238E27FC236}">
                <a16:creationId xmlns:a16="http://schemas.microsoft.com/office/drawing/2014/main" id="{49A5541B-6940-411B-AE4B-174509037010}"/>
              </a:ext>
            </a:extLst>
          </p:cNvPr>
          <p:cNvSpPr/>
          <p:nvPr/>
        </p:nvSpPr>
        <p:spPr>
          <a:xfrm>
            <a:off x="9672674" y="2825753"/>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Plus Sign 73">
            <a:extLst>
              <a:ext uri="{FF2B5EF4-FFF2-40B4-BE49-F238E27FC236}">
                <a16:creationId xmlns:a16="http://schemas.microsoft.com/office/drawing/2014/main" id="{76CC7AE0-C285-41D5-AC56-FE3E9CA0EAB8}"/>
              </a:ext>
            </a:extLst>
          </p:cNvPr>
          <p:cNvSpPr/>
          <p:nvPr/>
        </p:nvSpPr>
        <p:spPr>
          <a:xfrm>
            <a:off x="9811849" y="2795084"/>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Plus Sign 74">
            <a:extLst>
              <a:ext uri="{FF2B5EF4-FFF2-40B4-BE49-F238E27FC236}">
                <a16:creationId xmlns:a16="http://schemas.microsoft.com/office/drawing/2014/main" id="{80679394-940E-485A-9E3D-5F3026A7287A}"/>
              </a:ext>
            </a:extLst>
          </p:cNvPr>
          <p:cNvSpPr/>
          <p:nvPr/>
        </p:nvSpPr>
        <p:spPr>
          <a:xfrm>
            <a:off x="9964343" y="2762095"/>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Plus Sign 75">
            <a:extLst>
              <a:ext uri="{FF2B5EF4-FFF2-40B4-BE49-F238E27FC236}">
                <a16:creationId xmlns:a16="http://schemas.microsoft.com/office/drawing/2014/main" id="{F8E7AA95-0E81-4B2F-B1F1-687DFB5CECAB}"/>
              </a:ext>
            </a:extLst>
          </p:cNvPr>
          <p:cNvSpPr/>
          <p:nvPr/>
        </p:nvSpPr>
        <p:spPr>
          <a:xfrm>
            <a:off x="9562901" y="2740982"/>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Plus Sign 76">
            <a:extLst>
              <a:ext uri="{FF2B5EF4-FFF2-40B4-BE49-F238E27FC236}">
                <a16:creationId xmlns:a16="http://schemas.microsoft.com/office/drawing/2014/main" id="{9E2EE942-82F2-4742-9234-A3941E04609E}"/>
              </a:ext>
            </a:extLst>
          </p:cNvPr>
          <p:cNvSpPr/>
          <p:nvPr/>
        </p:nvSpPr>
        <p:spPr>
          <a:xfrm>
            <a:off x="9844700" y="2673436"/>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Plus Sign 77">
            <a:extLst>
              <a:ext uri="{FF2B5EF4-FFF2-40B4-BE49-F238E27FC236}">
                <a16:creationId xmlns:a16="http://schemas.microsoft.com/office/drawing/2014/main" id="{3DE16665-CF8C-4094-A819-F0AC7758AE64}"/>
              </a:ext>
            </a:extLst>
          </p:cNvPr>
          <p:cNvSpPr/>
          <p:nvPr/>
        </p:nvSpPr>
        <p:spPr>
          <a:xfrm>
            <a:off x="9648507" y="2681636"/>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Plus Sign 79">
            <a:extLst>
              <a:ext uri="{FF2B5EF4-FFF2-40B4-BE49-F238E27FC236}">
                <a16:creationId xmlns:a16="http://schemas.microsoft.com/office/drawing/2014/main" id="{D7C85873-E544-439D-B272-EEB5EA04B15D}"/>
              </a:ext>
            </a:extLst>
          </p:cNvPr>
          <p:cNvSpPr/>
          <p:nvPr/>
        </p:nvSpPr>
        <p:spPr>
          <a:xfrm>
            <a:off x="9438427" y="2721651"/>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Minus Sign 82">
            <a:extLst>
              <a:ext uri="{FF2B5EF4-FFF2-40B4-BE49-F238E27FC236}">
                <a16:creationId xmlns:a16="http://schemas.microsoft.com/office/drawing/2014/main" id="{C586BD5C-AFD6-4B59-A8FB-559E7C946090}"/>
              </a:ext>
            </a:extLst>
          </p:cNvPr>
          <p:cNvSpPr/>
          <p:nvPr/>
        </p:nvSpPr>
        <p:spPr>
          <a:xfrm>
            <a:off x="9532245" y="2960689"/>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Minus Sign 87">
            <a:extLst>
              <a:ext uri="{FF2B5EF4-FFF2-40B4-BE49-F238E27FC236}">
                <a16:creationId xmlns:a16="http://schemas.microsoft.com/office/drawing/2014/main" id="{9DC1E56A-4933-4B3F-A8BE-C27E1D4419F2}"/>
              </a:ext>
            </a:extLst>
          </p:cNvPr>
          <p:cNvSpPr/>
          <p:nvPr/>
        </p:nvSpPr>
        <p:spPr>
          <a:xfrm>
            <a:off x="9586771" y="3018591"/>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Minus Sign 88">
            <a:extLst>
              <a:ext uri="{FF2B5EF4-FFF2-40B4-BE49-F238E27FC236}">
                <a16:creationId xmlns:a16="http://schemas.microsoft.com/office/drawing/2014/main" id="{32C59B26-3E6F-4DEC-B101-8D1845FAF307}"/>
              </a:ext>
            </a:extLst>
          </p:cNvPr>
          <p:cNvSpPr/>
          <p:nvPr/>
        </p:nvSpPr>
        <p:spPr>
          <a:xfrm>
            <a:off x="9672595" y="3069187"/>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Minus Sign 89">
            <a:extLst>
              <a:ext uri="{FF2B5EF4-FFF2-40B4-BE49-F238E27FC236}">
                <a16:creationId xmlns:a16="http://schemas.microsoft.com/office/drawing/2014/main" id="{95DC4BEE-ECCA-4D12-84F8-B532397C7346}"/>
              </a:ext>
            </a:extLst>
          </p:cNvPr>
          <p:cNvSpPr/>
          <p:nvPr/>
        </p:nvSpPr>
        <p:spPr>
          <a:xfrm>
            <a:off x="9747855" y="2994116"/>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Minus Sign 90">
            <a:extLst>
              <a:ext uri="{FF2B5EF4-FFF2-40B4-BE49-F238E27FC236}">
                <a16:creationId xmlns:a16="http://schemas.microsoft.com/office/drawing/2014/main" id="{0266A250-C743-475A-BBD1-C6BB51B2C923}"/>
              </a:ext>
            </a:extLst>
          </p:cNvPr>
          <p:cNvSpPr/>
          <p:nvPr/>
        </p:nvSpPr>
        <p:spPr>
          <a:xfrm>
            <a:off x="9818069" y="3047444"/>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Minus Sign 91">
            <a:extLst>
              <a:ext uri="{FF2B5EF4-FFF2-40B4-BE49-F238E27FC236}">
                <a16:creationId xmlns:a16="http://schemas.microsoft.com/office/drawing/2014/main" id="{40E2D884-70D2-495D-BC5F-10965F77FF06}"/>
              </a:ext>
            </a:extLst>
          </p:cNvPr>
          <p:cNvSpPr/>
          <p:nvPr/>
        </p:nvSpPr>
        <p:spPr>
          <a:xfrm>
            <a:off x="9922623" y="2939582"/>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Minus Sign 92">
            <a:extLst>
              <a:ext uri="{FF2B5EF4-FFF2-40B4-BE49-F238E27FC236}">
                <a16:creationId xmlns:a16="http://schemas.microsoft.com/office/drawing/2014/main" id="{648BE1B1-7AE3-4321-9131-4D78266B9321}"/>
              </a:ext>
            </a:extLst>
          </p:cNvPr>
          <p:cNvSpPr/>
          <p:nvPr/>
        </p:nvSpPr>
        <p:spPr>
          <a:xfrm>
            <a:off x="9982837" y="3003657"/>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Minus Sign 93">
            <a:extLst>
              <a:ext uri="{FF2B5EF4-FFF2-40B4-BE49-F238E27FC236}">
                <a16:creationId xmlns:a16="http://schemas.microsoft.com/office/drawing/2014/main" id="{030730DF-895E-427D-BD5A-C6ECA01841E4}"/>
              </a:ext>
            </a:extLst>
          </p:cNvPr>
          <p:cNvSpPr/>
          <p:nvPr/>
        </p:nvSpPr>
        <p:spPr>
          <a:xfrm>
            <a:off x="10039376" y="2959868"/>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Minus Sign 94">
            <a:extLst>
              <a:ext uri="{FF2B5EF4-FFF2-40B4-BE49-F238E27FC236}">
                <a16:creationId xmlns:a16="http://schemas.microsoft.com/office/drawing/2014/main" id="{7BB53091-8ACD-45F7-B4F9-4FCD78DFB1FB}"/>
              </a:ext>
            </a:extLst>
          </p:cNvPr>
          <p:cNvSpPr/>
          <p:nvPr/>
        </p:nvSpPr>
        <p:spPr>
          <a:xfrm>
            <a:off x="10127790" y="3014402"/>
            <a:ext cx="85594" cy="54534"/>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Plus Sign 96">
            <a:extLst>
              <a:ext uri="{FF2B5EF4-FFF2-40B4-BE49-F238E27FC236}">
                <a16:creationId xmlns:a16="http://schemas.microsoft.com/office/drawing/2014/main" id="{A34A27E0-252A-45D5-B167-AAAA5B8A8B7A}"/>
              </a:ext>
            </a:extLst>
          </p:cNvPr>
          <p:cNvSpPr/>
          <p:nvPr/>
        </p:nvSpPr>
        <p:spPr>
          <a:xfrm>
            <a:off x="10065185" y="2755800"/>
            <a:ext cx="109467" cy="117769"/>
          </a:xfrm>
          <a:prstGeom prst="mathPlus">
            <a:avLst>
              <a:gd name="adj1" fmla="val 10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8" name="Straight Arrow Connector 97">
            <a:extLst>
              <a:ext uri="{FF2B5EF4-FFF2-40B4-BE49-F238E27FC236}">
                <a16:creationId xmlns:a16="http://schemas.microsoft.com/office/drawing/2014/main" id="{B915CE71-7B18-4BB8-A09E-C0DA678B61EB}"/>
              </a:ext>
            </a:extLst>
          </p:cNvPr>
          <p:cNvCxnSpPr>
            <a:cxnSpLocks/>
            <a:endCxn id="36" idx="0"/>
          </p:cNvCxnSpPr>
          <p:nvPr/>
        </p:nvCxnSpPr>
        <p:spPr>
          <a:xfrm flipH="1">
            <a:off x="10290473" y="1869306"/>
            <a:ext cx="226080" cy="850756"/>
          </a:xfrm>
          <a:prstGeom prst="straightConnector1">
            <a:avLst/>
          </a:prstGeom>
          <a:ln w="25400">
            <a:solidFill>
              <a:srgbClr val="CE2F2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F83A04A7-B102-4385-86CA-1BA01EA677F5}"/>
              </a:ext>
            </a:extLst>
          </p:cNvPr>
          <p:cNvSpPr/>
          <p:nvPr/>
        </p:nvSpPr>
        <p:spPr>
          <a:xfrm>
            <a:off x="9899433" y="1288550"/>
            <a:ext cx="1391201" cy="580075"/>
          </a:xfrm>
          <a:prstGeom prst="roundRect">
            <a:avLst>
              <a:gd name="adj" fmla="val 31005"/>
            </a:avLst>
          </a:prstGeom>
          <a:solidFill>
            <a:srgbClr val="C62C1F"/>
          </a:solidFill>
          <a:ln>
            <a:solidFill>
              <a:srgbClr val="B52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t>Déviation vers la plaque chargée positivement</a:t>
            </a:r>
          </a:p>
        </p:txBody>
      </p:sp>
      <p:cxnSp>
        <p:nvCxnSpPr>
          <p:cNvPr id="101" name="Straight Connector 100">
            <a:extLst>
              <a:ext uri="{FF2B5EF4-FFF2-40B4-BE49-F238E27FC236}">
                <a16:creationId xmlns:a16="http://schemas.microsoft.com/office/drawing/2014/main" id="{8B30C89E-D3D3-42D0-B33C-8462C41EF9C2}"/>
              </a:ext>
            </a:extLst>
          </p:cNvPr>
          <p:cNvCxnSpPr>
            <a:cxnSpLocks/>
          </p:cNvCxnSpPr>
          <p:nvPr/>
        </p:nvCxnSpPr>
        <p:spPr>
          <a:xfrm flipV="1">
            <a:off x="9792769" y="1952036"/>
            <a:ext cx="0" cy="857136"/>
          </a:xfrm>
          <a:prstGeom prst="line">
            <a:avLst/>
          </a:prstGeom>
          <a:ln w="28575">
            <a:solidFill>
              <a:srgbClr val="BA8A57"/>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B951D4B-DAA4-4079-AA72-5739B5D13BB9}"/>
              </a:ext>
            </a:extLst>
          </p:cNvPr>
          <p:cNvCxnSpPr>
            <a:cxnSpLocks/>
          </p:cNvCxnSpPr>
          <p:nvPr/>
        </p:nvCxnSpPr>
        <p:spPr>
          <a:xfrm flipV="1">
            <a:off x="9833270" y="3179969"/>
            <a:ext cx="0" cy="599941"/>
          </a:xfrm>
          <a:prstGeom prst="line">
            <a:avLst/>
          </a:prstGeom>
          <a:ln w="25400">
            <a:solidFill>
              <a:srgbClr val="BA8A57"/>
            </a:solidFill>
          </a:ln>
        </p:spPr>
        <p:style>
          <a:lnRef idx="1">
            <a:schemeClr val="accent1"/>
          </a:lnRef>
          <a:fillRef idx="0">
            <a:schemeClr val="accent1"/>
          </a:fillRef>
          <a:effectRef idx="0">
            <a:schemeClr val="accent1"/>
          </a:effectRef>
          <a:fontRef idx="minor">
            <a:schemeClr val="tx1"/>
          </a:fontRef>
        </p:style>
      </p:cxnSp>
      <p:sp>
        <p:nvSpPr>
          <p:cNvPr id="106" name="Plus Sign 105">
            <a:extLst>
              <a:ext uri="{FF2B5EF4-FFF2-40B4-BE49-F238E27FC236}">
                <a16:creationId xmlns:a16="http://schemas.microsoft.com/office/drawing/2014/main" id="{48E71776-06BA-482A-9A60-2FA669363665}"/>
              </a:ext>
            </a:extLst>
          </p:cNvPr>
          <p:cNvSpPr/>
          <p:nvPr/>
        </p:nvSpPr>
        <p:spPr>
          <a:xfrm>
            <a:off x="9730705" y="1807868"/>
            <a:ext cx="126911" cy="127537"/>
          </a:xfrm>
          <a:prstGeom prst="mathPlus">
            <a:avLst>
              <a:gd name="adj1" fmla="val 10922"/>
            </a:avLst>
          </a:prstGeom>
          <a:solidFill>
            <a:srgbClr val="BA8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Minus Sign 106">
            <a:extLst>
              <a:ext uri="{FF2B5EF4-FFF2-40B4-BE49-F238E27FC236}">
                <a16:creationId xmlns:a16="http://schemas.microsoft.com/office/drawing/2014/main" id="{CB8AC2A2-0C4E-4328-94D7-6747D7C594EF}"/>
              </a:ext>
            </a:extLst>
          </p:cNvPr>
          <p:cNvSpPr/>
          <p:nvPr/>
        </p:nvSpPr>
        <p:spPr>
          <a:xfrm>
            <a:off x="9789812" y="3811352"/>
            <a:ext cx="109617" cy="81198"/>
          </a:xfrm>
          <a:prstGeom prst="mathMinus">
            <a:avLst/>
          </a:prstGeom>
          <a:solidFill>
            <a:srgbClr val="BA8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8" name="Straight Arrow Connector 107">
            <a:extLst>
              <a:ext uri="{FF2B5EF4-FFF2-40B4-BE49-F238E27FC236}">
                <a16:creationId xmlns:a16="http://schemas.microsoft.com/office/drawing/2014/main" id="{34382601-E082-470D-8F4C-F455D48C4216}"/>
              </a:ext>
            </a:extLst>
          </p:cNvPr>
          <p:cNvCxnSpPr>
            <a:cxnSpLocks/>
          </p:cNvCxnSpPr>
          <p:nvPr/>
        </p:nvCxnSpPr>
        <p:spPr>
          <a:xfrm flipH="1" flipV="1">
            <a:off x="10082175" y="3130070"/>
            <a:ext cx="547156" cy="558366"/>
          </a:xfrm>
          <a:prstGeom prst="straightConnector1">
            <a:avLst/>
          </a:prstGeom>
          <a:ln w="25400">
            <a:solidFill>
              <a:srgbClr val="CE2F2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04E3DC67-BD37-4883-99F5-70ADE6CCC27C}"/>
              </a:ext>
            </a:extLst>
          </p:cNvPr>
          <p:cNvSpPr txBox="1"/>
          <p:nvPr/>
        </p:nvSpPr>
        <p:spPr>
          <a:xfrm>
            <a:off x="10283631" y="3633604"/>
            <a:ext cx="1648746" cy="369332"/>
          </a:xfrm>
          <a:prstGeom prst="rect">
            <a:avLst/>
          </a:prstGeom>
          <a:noFill/>
        </p:spPr>
        <p:txBody>
          <a:bodyPr wrap="square" rtlCol="0">
            <a:spAutoFit/>
          </a:bodyPr>
          <a:lstStyle/>
          <a:p>
            <a:r>
              <a:rPr lang="fr-FR" dirty="0"/>
              <a:t>Condensateur</a:t>
            </a:r>
          </a:p>
        </p:txBody>
      </p:sp>
      <p:sp>
        <p:nvSpPr>
          <p:cNvPr id="113" name="Oval 112">
            <a:extLst>
              <a:ext uri="{FF2B5EF4-FFF2-40B4-BE49-F238E27FC236}">
                <a16:creationId xmlns:a16="http://schemas.microsoft.com/office/drawing/2014/main" id="{18F401B6-315E-4995-BE4D-A3B3867BEDD5}"/>
              </a:ext>
            </a:extLst>
          </p:cNvPr>
          <p:cNvSpPr/>
          <p:nvPr/>
        </p:nvSpPr>
        <p:spPr>
          <a:xfrm>
            <a:off x="12898884" y="1727143"/>
            <a:ext cx="118528" cy="141483"/>
          </a:xfrm>
          <a:prstGeom prst="ellipse">
            <a:avLst/>
          </a:prstGeom>
          <a:solidFill>
            <a:srgbClr val="00E668"/>
          </a:solidFill>
          <a:ln w="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388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60A062-23C1-4162-B839-DF5ED9FB6B82}"/>
              </a:ext>
            </a:extLst>
          </p:cNvPr>
          <p:cNvPicPr>
            <a:picLocks noChangeAspect="1"/>
          </p:cNvPicPr>
          <p:nvPr/>
        </p:nvPicPr>
        <p:blipFill>
          <a:blip r:embed="rId2"/>
          <a:stretch>
            <a:fillRect/>
          </a:stretch>
        </p:blipFill>
        <p:spPr>
          <a:xfrm>
            <a:off x="4133056" y="195262"/>
            <a:ext cx="9734550" cy="6467475"/>
          </a:xfrm>
          <a:prstGeom prst="rect">
            <a:avLst/>
          </a:prstGeom>
        </p:spPr>
      </p:pic>
      <p:cxnSp>
        <p:nvCxnSpPr>
          <p:cNvPr id="4" name="Straight Arrow Connector 3">
            <a:extLst>
              <a:ext uri="{FF2B5EF4-FFF2-40B4-BE49-F238E27FC236}">
                <a16:creationId xmlns:a16="http://schemas.microsoft.com/office/drawing/2014/main" id="{EF54A2AE-5F9F-41F8-A536-84E24F4BA277}"/>
              </a:ext>
            </a:extLst>
          </p:cNvPr>
          <p:cNvCxnSpPr>
            <a:cxnSpLocks/>
          </p:cNvCxnSpPr>
          <p:nvPr/>
        </p:nvCxnSpPr>
        <p:spPr>
          <a:xfrm>
            <a:off x="11068493" y="3157870"/>
            <a:ext cx="1084521" cy="156691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8D96A73-7846-45CC-B751-43A61A5C7802}"/>
              </a:ext>
            </a:extLst>
          </p:cNvPr>
          <p:cNvSpPr txBox="1"/>
          <p:nvPr/>
        </p:nvSpPr>
        <p:spPr>
          <a:xfrm>
            <a:off x="10665055" y="2511539"/>
            <a:ext cx="1501541" cy="646331"/>
          </a:xfrm>
          <a:prstGeom prst="rect">
            <a:avLst/>
          </a:prstGeom>
          <a:noFill/>
        </p:spPr>
        <p:txBody>
          <a:bodyPr wrap="square" rtlCol="0">
            <a:spAutoFit/>
          </a:bodyPr>
          <a:lstStyle/>
          <a:p>
            <a:r>
              <a:rPr lang="fr-FR" dirty="0"/>
              <a:t>Pointe métallique</a:t>
            </a:r>
          </a:p>
        </p:txBody>
      </p:sp>
      <p:cxnSp>
        <p:nvCxnSpPr>
          <p:cNvPr id="7" name="Straight Arrow Connector 6">
            <a:extLst>
              <a:ext uri="{FF2B5EF4-FFF2-40B4-BE49-F238E27FC236}">
                <a16:creationId xmlns:a16="http://schemas.microsoft.com/office/drawing/2014/main" id="{A02BFD41-F51B-496A-94B7-5260986959A2}"/>
              </a:ext>
            </a:extLst>
          </p:cNvPr>
          <p:cNvCxnSpPr>
            <a:cxnSpLocks/>
            <a:stCxn id="8" idx="1"/>
          </p:cNvCxnSpPr>
          <p:nvPr/>
        </p:nvCxnSpPr>
        <p:spPr>
          <a:xfrm flipH="1">
            <a:off x="13109945" y="5601125"/>
            <a:ext cx="780068" cy="34131"/>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56BFF-0EB2-4AB4-8BD4-94DB14B1CE3F}"/>
              </a:ext>
            </a:extLst>
          </p:cNvPr>
          <p:cNvSpPr txBox="1"/>
          <p:nvPr/>
        </p:nvSpPr>
        <p:spPr>
          <a:xfrm>
            <a:off x="13890013" y="4631629"/>
            <a:ext cx="1501541" cy="1938992"/>
          </a:xfrm>
          <a:prstGeom prst="rect">
            <a:avLst/>
          </a:prstGeom>
          <a:noFill/>
        </p:spPr>
        <p:txBody>
          <a:bodyPr wrap="square" rtlCol="0">
            <a:spAutoFit/>
          </a:bodyPr>
          <a:lstStyle/>
          <a:p>
            <a:pPr algn="just"/>
            <a:r>
              <a:rPr lang="fr-FR" sz="2000" dirty="0"/>
              <a:t>Chaque boule bleu représente le nuage électronique d’un atome.</a:t>
            </a:r>
          </a:p>
        </p:txBody>
      </p:sp>
      <p:cxnSp>
        <p:nvCxnSpPr>
          <p:cNvPr id="14" name="Straight Arrow Connector 13">
            <a:extLst>
              <a:ext uri="{FF2B5EF4-FFF2-40B4-BE49-F238E27FC236}">
                <a16:creationId xmlns:a16="http://schemas.microsoft.com/office/drawing/2014/main" id="{7AAAA3E0-016D-47EF-9172-001CE5907AC3}"/>
              </a:ext>
            </a:extLst>
          </p:cNvPr>
          <p:cNvCxnSpPr>
            <a:cxnSpLocks/>
          </p:cNvCxnSpPr>
          <p:nvPr/>
        </p:nvCxnSpPr>
        <p:spPr>
          <a:xfrm flipH="1">
            <a:off x="12382497" y="3640262"/>
            <a:ext cx="1312238" cy="156691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C8F7C6-626F-47A3-A6C7-4ED60717ABAB}"/>
              </a:ext>
            </a:extLst>
          </p:cNvPr>
          <p:cNvSpPr txBox="1"/>
          <p:nvPr/>
        </p:nvSpPr>
        <p:spPr>
          <a:xfrm>
            <a:off x="13245377" y="2399706"/>
            <a:ext cx="2299423" cy="1323439"/>
          </a:xfrm>
          <a:prstGeom prst="rect">
            <a:avLst/>
          </a:prstGeom>
          <a:noFill/>
        </p:spPr>
        <p:txBody>
          <a:bodyPr wrap="square" rtlCol="0">
            <a:spAutoFit/>
          </a:bodyPr>
          <a:lstStyle/>
          <a:p>
            <a:pPr algn="just"/>
            <a:r>
              <a:rPr lang="fr-FR" sz="2000" dirty="0"/>
              <a:t>L’électron saute entre son nuage et la pointe comme s’il traversait un tunnel.</a:t>
            </a:r>
          </a:p>
        </p:txBody>
      </p:sp>
    </p:spTree>
    <p:extLst>
      <p:ext uri="{BB962C8B-B14F-4D97-AF65-F5344CB8AC3E}">
        <p14:creationId xmlns:p14="http://schemas.microsoft.com/office/powerpoint/2010/main" val="235751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52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824B8-AA89-481A-9D22-8B08BF8A5CF2}"/>
              </a:ext>
            </a:extLst>
          </p:cNvPr>
          <p:cNvPicPr>
            <a:picLocks noChangeAspect="1"/>
          </p:cNvPicPr>
          <p:nvPr/>
        </p:nvPicPr>
        <p:blipFill rotWithShape="1">
          <a:blip r:embed="rId2"/>
          <a:srcRect t="5313"/>
          <a:stretch/>
        </p:blipFill>
        <p:spPr>
          <a:xfrm>
            <a:off x="3770605" y="3429000"/>
            <a:ext cx="6727724" cy="2831940"/>
          </a:xfrm>
          <a:prstGeom prst="rect">
            <a:avLst/>
          </a:prstGeom>
        </p:spPr>
      </p:pic>
      <p:pic>
        <p:nvPicPr>
          <p:cNvPr id="7" name="Picture 6">
            <a:extLst>
              <a:ext uri="{FF2B5EF4-FFF2-40B4-BE49-F238E27FC236}">
                <a16:creationId xmlns:a16="http://schemas.microsoft.com/office/drawing/2014/main" id="{3EA68919-B5A0-4298-B4DC-C68C54C62ED7}"/>
              </a:ext>
            </a:extLst>
          </p:cNvPr>
          <p:cNvPicPr>
            <a:picLocks noChangeAspect="1"/>
          </p:cNvPicPr>
          <p:nvPr/>
        </p:nvPicPr>
        <p:blipFill>
          <a:blip r:embed="rId3"/>
          <a:stretch>
            <a:fillRect/>
          </a:stretch>
        </p:blipFill>
        <p:spPr>
          <a:xfrm>
            <a:off x="3375244" y="182882"/>
            <a:ext cx="7123087" cy="3140359"/>
          </a:xfrm>
          <a:prstGeom prst="rect">
            <a:avLst/>
          </a:prstGeom>
        </p:spPr>
      </p:pic>
    </p:spTree>
    <p:extLst>
      <p:ext uri="{BB962C8B-B14F-4D97-AF65-F5344CB8AC3E}">
        <p14:creationId xmlns:p14="http://schemas.microsoft.com/office/powerpoint/2010/main" val="199081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écouverte de l'électron et du noyau (leçon) | Khan Academy">
            <a:extLst>
              <a:ext uri="{FF2B5EF4-FFF2-40B4-BE49-F238E27FC236}">
                <a16:creationId xmlns:a16="http://schemas.microsoft.com/office/drawing/2014/main" id="{83157B8F-2EF4-45B0-BE24-1F21D5840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671" y="770563"/>
            <a:ext cx="6677676" cy="44624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1E57B9-B5CB-4644-92B1-C17FC3B18C40}"/>
              </a:ext>
            </a:extLst>
          </p:cNvPr>
          <p:cNvSpPr txBox="1"/>
          <p:nvPr/>
        </p:nvSpPr>
        <p:spPr>
          <a:xfrm>
            <a:off x="5168923" y="667818"/>
            <a:ext cx="6838312" cy="400110"/>
          </a:xfrm>
          <a:prstGeom prst="rect">
            <a:avLst/>
          </a:prstGeom>
          <a:noFill/>
        </p:spPr>
        <p:txBody>
          <a:bodyPr wrap="square" rtlCol="0">
            <a:spAutoFit/>
          </a:bodyPr>
          <a:lstStyle/>
          <a:p>
            <a:r>
              <a:rPr lang="fr-FR" sz="2000" b="1" dirty="0"/>
              <a:t>Modèle de J.J Thomson de l’atome ou </a:t>
            </a:r>
            <a:r>
              <a:rPr lang="fr-FR" sz="2000" b="1" i="1" dirty="0"/>
              <a:t>Plum Pudding Model</a:t>
            </a:r>
            <a:endParaRPr lang="fr-FR" sz="2000" b="1" dirty="0"/>
          </a:p>
        </p:txBody>
      </p:sp>
      <p:sp>
        <p:nvSpPr>
          <p:cNvPr id="3" name="Left Brace 2">
            <a:extLst>
              <a:ext uri="{FF2B5EF4-FFF2-40B4-BE49-F238E27FC236}">
                <a16:creationId xmlns:a16="http://schemas.microsoft.com/office/drawing/2014/main" id="{0F3E0E5E-E846-4CAC-9CCA-CE3B1FA3B07E}"/>
              </a:ext>
            </a:extLst>
          </p:cNvPr>
          <p:cNvSpPr/>
          <p:nvPr/>
        </p:nvSpPr>
        <p:spPr>
          <a:xfrm rot="10800000">
            <a:off x="10240082" y="1952093"/>
            <a:ext cx="377897" cy="26815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TextBox 3">
            <a:extLst>
              <a:ext uri="{FF2B5EF4-FFF2-40B4-BE49-F238E27FC236}">
                <a16:creationId xmlns:a16="http://schemas.microsoft.com/office/drawing/2014/main" id="{F7BADCE5-7311-42B7-9D04-A4EF4A26F806}"/>
              </a:ext>
            </a:extLst>
          </p:cNvPr>
          <p:cNvSpPr txBox="1"/>
          <p:nvPr/>
        </p:nvSpPr>
        <p:spPr>
          <a:xfrm>
            <a:off x="10764060" y="1997841"/>
            <a:ext cx="2260316" cy="2862322"/>
          </a:xfrm>
          <a:prstGeom prst="rect">
            <a:avLst/>
          </a:prstGeom>
          <a:noFill/>
        </p:spPr>
        <p:txBody>
          <a:bodyPr wrap="square" rtlCol="0">
            <a:spAutoFit/>
          </a:bodyPr>
          <a:lstStyle/>
          <a:p>
            <a:pPr algn="just"/>
            <a:r>
              <a:rPr lang="fr-FR" dirty="0"/>
              <a:t>Un atome est constitué d’un bain de charges positives contenant des électrons négatifs</a:t>
            </a:r>
          </a:p>
          <a:p>
            <a:pPr algn="just"/>
            <a:endParaRPr lang="fr-FR" dirty="0"/>
          </a:p>
          <a:p>
            <a:pPr algn="just"/>
            <a:r>
              <a:rPr lang="fr-FR" dirty="0"/>
              <a:t>Il y a autant de charges + que de charges - : </a:t>
            </a:r>
            <a:r>
              <a:rPr lang="fr-FR" b="1" u="sng" dirty="0"/>
              <a:t>l’atome est neutre</a:t>
            </a:r>
          </a:p>
        </p:txBody>
      </p:sp>
    </p:spTree>
    <p:extLst>
      <p:ext uri="{BB962C8B-B14F-4D97-AF65-F5344CB8AC3E}">
        <p14:creationId xmlns:p14="http://schemas.microsoft.com/office/powerpoint/2010/main" val="355264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écouverte de l'électron et du noyau (leçon) | Khan Academy">
            <a:extLst>
              <a:ext uri="{FF2B5EF4-FFF2-40B4-BE49-F238E27FC236}">
                <a16:creationId xmlns:a16="http://schemas.microsoft.com/office/drawing/2014/main" id="{83157B8F-2EF4-45B0-BE24-1F21D58408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02"/>
          <a:stretch/>
        </p:blipFill>
        <p:spPr bwMode="auto">
          <a:xfrm>
            <a:off x="7404099" y="770563"/>
            <a:ext cx="3265247" cy="446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63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BD378EF-B2DE-4311-BD31-BEBF41296A7B}"/>
              </a:ext>
            </a:extLst>
          </p:cNvPr>
          <p:cNvGrpSpPr/>
          <p:nvPr/>
        </p:nvGrpSpPr>
        <p:grpSpPr>
          <a:xfrm>
            <a:off x="3091834" y="1263277"/>
            <a:ext cx="6657695" cy="2271069"/>
            <a:chOff x="3091834" y="1263277"/>
            <a:chExt cx="6657695" cy="2271069"/>
          </a:xfrm>
        </p:grpSpPr>
        <p:grpSp>
          <p:nvGrpSpPr>
            <p:cNvPr id="5" name="Group 4">
              <a:extLst>
                <a:ext uri="{FF2B5EF4-FFF2-40B4-BE49-F238E27FC236}">
                  <a16:creationId xmlns:a16="http://schemas.microsoft.com/office/drawing/2014/main" id="{5F3CA017-AF1A-4D35-9FC3-F6EB2625C485}"/>
                </a:ext>
              </a:extLst>
            </p:cNvPr>
            <p:cNvGrpSpPr/>
            <p:nvPr/>
          </p:nvGrpSpPr>
          <p:grpSpPr>
            <a:xfrm>
              <a:off x="5319936" y="1285878"/>
              <a:ext cx="4429593" cy="2143125"/>
              <a:chOff x="1275171" y="1638245"/>
              <a:chExt cx="4429593" cy="2143125"/>
            </a:xfrm>
          </p:grpSpPr>
          <p:pic>
            <p:nvPicPr>
              <p:cNvPr id="3" name="Picture 2">
                <a:extLst>
                  <a:ext uri="{FF2B5EF4-FFF2-40B4-BE49-F238E27FC236}">
                    <a16:creationId xmlns:a16="http://schemas.microsoft.com/office/drawing/2014/main" id="{9E70572A-B4CA-45C4-97E2-9EAB30C71A5F}"/>
                  </a:ext>
                </a:extLst>
              </p:cNvPr>
              <p:cNvPicPr>
                <a:picLocks noChangeAspect="1"/>
              </p:cNvPicPr>
              <p:nvPr/>
            </p:nvPicPr>
            <p:blipFill>
              <a:blip r:embed="rId2"/>
              <a:stretch>
                <a:fillRect/>
              </a:stretch>
            </p:blipFill>
            <p:spPr>
              <a:xfrm>
                <a:off x="1275171" y="1638245"/>
                <a:ext cx="4267200" cy="2143125"/>
              </a:xfrm>
              <a:prstGeom prst="rect">
                <a:avLst/>
              </a:prstGeom>
            </p:spPr>
          </p:pic>
          <p:sp>
            <p:nvSpPr>
              <p:cNvPr id="4" name="Rectangle 3">
                <a:extLst>
                  <a:ext uri="{FF2B5EF4-FFF2-40B4-BE49-F238E27FC236}">
                    <a16:creationId xmlns:a16="http://schemas.microsoft.com/office/drawing/2014/main" id="{2E72B616-41D3-4B21-AD67-7AB82240017C}"/>
                  </a:ext>
                </a:extLst>
              </p:cNvPr>
              <p:cNvSpPr/>
              <p:nvPr/>
            </p:nvSpPr>
            <p:spPr>
              <a:xfrm>
                <a:off x="5268036" y="3193576"/>
                <a:ext cx="436728" cy="395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Left Brace 5">
              <a:extLst>
                <a:ext uri="{FF2B5EF4-FFF2-40B4-BE49-F238E27FC236}">
                  <a16:creationId xmlns:a16="http://schemas.microsoft.com/office/drawing/2014/main" id="{471E305E-23EE-4CD0-A84F-67E5E94E267D}"/>
                </a:ext>
              </a:extLst>
            </p:cNvPr>
            <p:cNvSpPr/>
            <p:nvPr/>
          </p:nvSpPr>
          <p:spPr>
            <a:xfrm>
              <a:off x="5140136" y="1263277"/>
              <a:ext cx="359596" cy="22710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TextBox 6">
              <a:extLst>
                <a:ext uri="{FF2B5EF4-FFF2-40B4-BE49-F238E27FC236}">
                  <a16:creationId xmlns:a16="http://schemas.microsoft.com/office/drawing/2014/main" id="{FB5B494F-8384-4C72-B0DF-75B69A13BD1E}"/>
                </a:ext>
              </a:extLst>
            </p:cNvPr>
            <p:cNvSpPr txBox="1"/>
            <p:nvPr/>
          </p:nvSpPr>
          <p:spPr>
            <a:xfrm>
              <a:off x="3091834" y="1905259"/>
              <a:ext cx="2138200" cy="1231106"/>
            </a:xfrm>
            <a:prstGeom prst="rect">
              <a:avLst/>
            </a:prstGeom>
            <a:noFill/>
          </p:spPr>
          <p:txBody>
            <a:bodyPr wrap="square" rtlCol="0">
              <a:spAutoFit/>
            </a:bodyPr>
            <a:lstStyle/>
            <a:p>
              <a:r>
                <a:rPr lang="fr-FR" sz="1500" b="1" dirty="0"/>
                <a:t>Modèle planétaire de Jean Perrin (1901) </a:t>
              </a:r>
              <a:r>
                <a:rPr lang="fr-FR" sz="1500" dirty="0"/>
                <a:t>: </a:t>
              </a:r>
            </a:p>
            <a:p>
              <a:r>
                <a:rPr lang="fr-FR" sz="1100" dirty="0"/>
                <a:t>Un atome est constitué d’un noyau chargé positivement autour duquel tournent des électrons chargés négativement</a:t>
              </a:r>
            </a:p>
          </p:txBody>
        </p:sp>
      </p:grpSp>
      <p:cxnSp>
        <p:nvCxnSpPr>
          <p:cNvPr id="9" name="Straight Connector 8">
            <a:extLst>
              <a:ext uri="{FF2B5EF4-FFF2-40B4-BE49-F238E27FC236}">
                <a16:creationId xmlns:a16="http://schemas.microsoft.com/office/drawing/2014/main" id="{D36289F4-7C00-4712-8FD3-C25BF8FA4A46}"/>
              </a:ext>
            </a:extLst>
          </p:cNvPr>
          <p:cNvCxnSpPr/>
          <p:nvPr/>
        </p:nvCxnSpPr>
        <p:spPr>
          <a:xfrm>
            <a:off x="9587133" y="488424"/>
            <a:ext cx="0" cy="363705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85EAEF9-1994-4E50-9A1F-51CA2F9DDD8F}"/>
              </a:ext>
            </a:extLst>
          </p:cNvPr>
          <p:cNvPicPr>
            <a:picLocks noChangeAspect="1"/>
          </p:cNvPicPr>
          <p:nvPr/>
        </p:nvPicPr>
        <p:blipFill>
          <a:blip r:embed="rId3"/>
          <a:stretch>
            <a:fillRect/>
          </a:stretch>
        </p:blipFill>
        <p:spPr>
          <a:xfrm>
            <a:off x="10023864" y="1102087"/>
            <a:ext cx="1825267" cy="2494532"/>
          </a:xfrm>
          <a:prstGeom prst="rect">
            <a:avLst/>
          </a:prstGeom>
        </p:spPr>
      </p:pic>
      <p:sp>
        <p:nvSpPr>
          <p:cNvPr id="12" name="TextBox 11">
            <a:extLst>
              <a:ext uri="{FF2B5EF4-FFF2-40B4-BE49-F238E27FC236}">
                <a16:creationId xmlns:a16="http://schemas.microsoft.com/office/drawing/2014/main" id="{526307C5-36A8-4F98-B774-7BBA8FE35A8D}"/>
              </a:ext>
            </a:extLst>
          </p:cNvPr>
          <p:cNvSpPr txBox="1"/>
          <p:nvPr/>
        </p:nvSpPr>
        <p:spPr>
          <a:xfrm>
            <a:off x="12285855" y="1977271"/>
            <a:ext cx="2348494" cy="1061829"/>
          </a:xfrm>
          <a:prstGeom prst="rect">
            <a:avLst/>
          </a:prstGeom>
          <a:noFill/>
        </p:spPr>
        <p:txBody>
          <a:bodyPr wrap="square" rtlCol="0">
            <a:spAutoFit/>
          </a:bodyPr>
          <a:lstStyle/>
          <a:p>
            <a:pPr algn="just"/>
            <a:r>
              <a:rPr lang="fr-FR" sz="1500" b="1" dirty="0"/>
              <a:t>Modèle Plum-Pudding de J.J Thomson (1904)</a:t>
            </a:r>
          </a:p>
          <a:p>
            <a:pPr algn="just"/>
            <a:r>
              <a:rPr lang="fr-FR" sz="1100" dirty="0"/>
              <a:t>Un atome est constitué d’électron négatifs baignant dans un bain de charges positives</a:t>
            </a:r>
          </a:p>
        </p:txBody>
      </p:sp>
      <p:sp>
        <p:nvSpPr>
          <p:cNvPr id="13" name="Left Brace 12">
            <a:extLst>
              <a:ext uri="{FF2B5EF4-FFF2-40B4-BE49-F238E27FC236}">
                <a16:creationId xmlns:a16="http://schemas.microsoft.com/office/drawing/2014/main" id="{42003FA8-045A-4646-A18F-FE2800599A7C}"/>
              </a:ext>
            </a:extLst>
          </p:cNvPr>
          <p:cNvSpPr/>
          <p:nvPr/>
        </p:nvSpPr>
        <p:spPr>
          <a:xfrm rot="10800000">
            <a:off x="11887693" y="1385281"/>
            <a:ext cx="359596" cy="22710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90528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im. N° 01 L'atome, cours, Seconde">
            <a:extLst>
              <a:ext uri="{FF2B5EF4-FFF2-40B4-BE49-F238E27FC236}">
                <a16:creationId xmlns:a16="http://schemas.microsoft.com/office/drawing/2014/main" id="{05F6F305-39DB-4167-A1B1-D0CDF5400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967" y="69353"/>
            <a:ext cx="6858000" cy="40100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 Box 8">
                <a:extLst>
                  <a:ext uri="{FF2B5EF4-FFF2-40B4-BE49-F238E27FC236}">
                    <a16:creationId xmlns:a16="http://schemas.microsoft.com/office/drawing/2014/main" id="{D590C564-6E8C-44F4-AE2A-98FDB90A671E}"/>
                  </a:ext>
                </a:extLst>
              </p:cNvPr>
              <p:cNvSpPr txBox="1"/>
              <p:nvPr/>
            </p:nvSpPr>
            <p:spPr>
              <a:xfrm>
                <a:off x="6321116" y="738391"/>
                <a:ext cx="1216860" cy="49451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w="25400">
                <a:solidFill>
                  <a:schemeClr val="accent1"/>
                </a:solidFill>
              </a:ln>
            </p:spPr>
            <p:txBody>
              <a:bodyPr rot="0" spcFirstLastPara="0" vert="horz" wrap="square" lIns="0" tIns="0" rIns="0" bIns="0" numCol="1" spcCol="0" rtlCol="0" fromWordArt="0" anchor="t" anchorCtr="0" forceAA="0" compatLnSpc="1">
                <a:prstTxWarp prst="textNoShape">
                  <a:avLst/>
                </a:prstTxWarp>
                <a:noAutofit/>
              </a:bodyPr>
              <a:lstStyle/>
              <a:p>
                <a:pPr marL="107940" marR="107940" algn="ctr">
                  <a:lnSpc>
                    <a:spcPct val="107000"/>
                  </a:lnSpc>
                </a:pPr>
                <a:r>
                  <a:rPr lang="fr-FR" sz="1500" dirty="0">
                    <a:latin typeface="Times New Roman" panose="02020603050405020304" pitchFamily="18" charset="0"/>
                    <a:ea typeface="Calibri" panose="020F0502020204030204" pitchFamily="34" charset="0"/>
                    <a:cs typeface="Times New Roman" panose="02020603050405020304" pitchFamily="18" charset="0"/>
                  </a:rPr>
                  <a:t>Rayons de particules </a:t>
                </a:r>
                <a14:m>
                  <m:oMath xmlns:m="http://schemas.openxmlformats.org/officeDocument/2006/math">
                    <m:r>
                      <a:rPr lang="fr-FR" sz="1500" i="1">
                        <a:latin typeface="Cambria Math" panose="02040503050406030204" pitchFamily="18" charset="0"/>
                        <a:ea typeface="Calibri" panose="020F0502020204030204" pitchFamily="34" charset="0"/>
                        <a:cs typeface="Times New Roman" panose="02020603050405020304" pitchFamily="18" charset="0"/>
                      </a:rPr>
                      <m:t>𝛼</m:t>
                    </m:r>
                  </m:oMath>
                </a14:m>
                <a:endParaRPr lang="fr-FR" sz="1500" dirty="0">
                  <a:latin typeface="Times New Roman" panose="02020603050405020304" pitchFamily="18" charset="0"/>
                  <a:ea typeface="Calibri" panose="020F0502020204030204" pitchFamily="34" charset="0"/>
                  <a:cs typeface="Times New Roman" panose="02020603050405020304" pitchFamily="18" charset="0"/>
                </a:endParaRPr>
              </a:p>
              <a:p>
                <a:pPr marL="107940" marR="107940">
                  <a:lnSpc>
                    <a:spcPct val="107000"/>
                  </a:lnSpc>
                </a:pPr>
                <a:r>
                  <a:rPr lang="fr-FR" sz="1100" dirty="0">
                    <a:latin typeface="Calibri" panose="020F0502020204030204" pitchFamily="34" charset="0"/>
                    <a:ea typeface="Times New Roman" panose="02020603050405020304" pitchFamily="18" charset="0"/>
                    <a:cs typeface="Times New Roman" panose="02020603050405020304" pitchFamily="18" charset="0"/>
                  </a:rPr>
                  <a:t> </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 Box 8">
                <a:extLst>
                  <a:ext uri="{FF2B5EF4-FFF2-40B4-BE49-F238E27FC236}">
                    <a16:creationId xmlns:a16="http://schemas.microsoft.com/office/drawing/2014/main" id="{D590C564-6E8C-44F4-AE2A-98FDB90A671E}"/>
                  </a:ext>
                </a:extLst>
              </p:cNvPr>
              <p:cNvSpPr txBox="1">
                <a:spLocks noRot="1" noChangeAspect="1" noMove="1" noResize="1" noEditPoints="1" noAdjustHandles="1" noChangeArrowheads="1" noChangeShapeType="1" noTextEdit="1"/>
              </p:cNvSpPr>
              <p:nvPr/>
            </p:nvSpPr>
            <p:spPr>
              <a:xfrm>
                <a:off x="6321116" y="738391"/>
                <a:ext cx="1216860" cy="494511"/>
              </a:xfrm>
              <a:prstGeom prst="rect">
                <a:avLst/>
              </a:prstGeom>
              <a:blipFill>
                <a:blip r:embed="rId3"/>
                <a:stretch>
                  <a:fillRect t="-9412" b="-15294"/>
                </a:stretch>
              </a:blipFill>
              <a:ln w="25400">
                <a:solidFill>
                  <a:schemeClr val="accent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 Box 8">
                <a:extLst>
                  <a:ext uri="{FF2B5EF4-FFF2-40B4-BE49-F238E27FC236}">
                    <a16:creationId xmlns:a16="http://schemas.microsoft.com/office/drawing/2014/main" id="{20C4894B-E80E-434B-899A-0DB8BCC67450}"/>
                  </a:ext>
                </a:extLst>
              </p:cNvPr>
              <p:cNvSpPr txBox="1"/>
              <p:nvPr/>
            </p:nvSpPr>
            <p:spPr>
              <a:xfrm>
                <a:off x="8324899" y="3487242"/>
                <a:ext cx="2050778" cy="52704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w="25400">
                <a:solidFill>
                  <a:schemeClr val="accent1"/>
                </a:solidFill>
              </a:ln>
            </p:spPr>
            <p:txBody>
              <a:bodyPr rot="0" spcFirstLastPara="0" vert="horz" wrap="square" lIns="0" tIns="0" rIns="0" bIns="0" numCol="1" spcCol="0" rtlCol="0" fromWordArt="0" anchor="t" anchorCtr="0" forceAA="0" compatLnSpc="1">
                <a:prstTxWarp prst="textNoShape">
                  <a:avLst/>
                </a:prstTxWarp>
                <a:noAutofit/>
              </a:bodyPr>
              <a:lstStyle/>
              <a:p>
                <a:pPr marL="107940" marR="107940" algn="ctr">
                  <a:lnSpc>
                    <a:spcPct val="107000"/>
                  </a:lnSpc>
                </a:pPr>
                <a:r>
                  <a:rPr lang="fr-FR" sz="1500" dirty="0">
                    <a:latin typeface="Times New Roman" panose="02020603050405020304" pitchFamily="18" charset="0"/>
                    <a:ea typeface="Calibri" panose="020F0502020204030204" pitchFamily="34" charset="0"/>
                    <a:cs typeface="Times New Roman" panose="02020603050405020304" pitchFamily="18" charset="0"/>
                  </a:rPr>
                  <a:t>Déviation d’une partie des particules </a:t>
                </a:r>
                <a14:m>
                  <m:oMath xmlns:m="http://schemas.openxmlformats.org/officeDocument/2006/math">
                    <m:r>
                      <a:rPr lang="fr-FR" sz="1500" i="1">
                        <a:latin typeface="Cambria Math" panose="02040503050406030204" pitchFamily="18" charset="0"/>
                        <a:ea typeface="Calibri" panose="020F0502020204030204" pitchFamily="34" charset="0"/>
                        <a:cs typeface="Times New Roman" panose="02020603050405020304" pitchFamily="18" charset="0"/>
                      </a:rPr>
                      <m:t>𝛼</m:t>
                    </m:r>
                  </m:oMath>
                </a14:m>
                <a:endParaRPr lang="fr-FR" sz="1500" dirty="0">
                  <a:latin typeface="Times New Roman" panose="02020603050405020304" pitchFamily="18" charset="0"/>
                  <a:ea typeface="Calibri" panose="020F0502020204030204" pitchFamily="34" charset="0"/>
                  <a:cs typeface="Times New Roman" panose="02020603050405020304" pitchFamily="18" charset="0"/>
                </a:endParaRPr>
              </a:p>
              <a:p>
                <a:pPr marL="107940" marR="107940">
                  <a:lnSpc>
                    <a:spcPct val="107000"/>
                  </a:lnSpc>
                </a:pPr>
                <a:r>
                  <a:rPr lang="fr-FR" sz="1100" dirty="0">
                    <a:latin typeface="Calibri" panose="020F0502020204030204" pitchFamily="34" charset="0"/>
                    <a:ea typeface="Times New Roman" panose="02020603050405020304" pitchFamily="18" charset="0"/>
                    <a:cs typeface="Times New Roman" panose="02020603050405020304" pitchFamily="18" charset="0"/>
                  </a:rPr>
                  <a:t> </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 Box 8">
                <a:extLst>
                  <a:ext uri="{FF2B5EF4-FFF2-40B4-BE49-F238E27FC236}">
                    <a16:creationId xmlns:a16="http://schemas.microsoft.com/office/drawing/2014/main" id="{20C4894B-E80E-434B-899A-0DB8BCC67450}"/>
                  </a:ext>
                </a:extLst>
              </p:cNvPr>
              <p:cNvSpPr txBox="1">
                <a:spLocks noRot="1" noChangeAspect="1" noMove="1" noResize="1" noEditPoints="1" noAdjustHandles="1" noChangeArrowheads="1" noChangeShapeType="1" noTextEdit="1"/>
              </p:cNvSpPr>
              <p:nvPr/>
            </p:nvSpPr>
            <p:spPr>
              <a:xfrm>
                <a:off x="8324899" y="3487242"/>
                <a:ext cx="2050778" cy="527046"/>
              </a:xfrm>
              <a:prstGeom prst="rect">
                <a:avLst/>
              </a:prstGeom>
              <a:blipFill>
                <a:blip r:embed="rId4"/>
                <a:stretch>
                  <a:fillRect t="-8791" b="-7692"/>
                </a:stretch>
              </a:blipFill>
              <a:ln w="25400">
                <a:solidFill>
                  <a:schemeClr val="accent1"/>
                </a:solidFill>
              </a:ln>
            </p:spPr>
            <p:txBody>
              <a:bodyPr/>
              <a:lstStyle/>
              <a:p>
                <a:r>
                  <a:rPr lang="fr-FR">
                    <a:noFill/>
                  </a:rPr>
                  <a:t> </a:t>
                </a:r>
              </a:p>
            </p:txBody>
          </p:sp>
        </mc:Fallback>
      </mc:AlternateContent>
      <p:cxnSp>
        <p:nvCxnSpPr>
          <p:cNvPr id="5" name="Straight Arrow Connector 4">
            <a:extLst>
              <a:ext uri="{FF2B5EF4-FFF2-40B4-BE49-F238E27FC236}">
                <a16:creationId xmlns:a16="http://schemas.microsoft.com/office/drawing/2014/main" id="{41C9DAD6-6A43-4E07-B8EB-6FD3A2AFDA4A}"/>
              </a:ext>
            </a:extLst>
          </p:cNvPr>
          <p:cNvCxnSpPr>
            <a:cxnSpLocks/>
            <a:stCxn id="4" idx="0"/>
          </p:cNvCxnSpPr>
          <p:nvPr/>
        </p:nvCxnSpPr>
        <p:spPr>
          <a:xfrm flipH="1" flipV="1">
            <a:off x="9000331" y="3022600"/>
            <a:ext cx="349957" cy="46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6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écouverte de l'électron et du noyau (leçon) | Khan Academy">
            <a:extLst>
              <a:ext uri="{FF2B5EF4-FFF2-40B4-BE49-F238E27FC236}">
                <a16:creationId xmlns:a16="http://schemas.microsoft.com/office/drawing/2014/main" id="{45D796B7-2668-4250-8914-BCA17F6AE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07" y="420191"/>
            <a:ext cx="7026577" cy="35243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C92A30-D210-4DA9-95A9-003BAF7E3835}"/>
              </a:ext>
            </a:extLst>
          </p:cNvPr>
          <p:cNvSpPr txBox="1"/>
          <p:nvPr/>
        </p:nvSpPr>
        <p:spPr>
          <a:xfrm>
            <a:off x="7387290" y="420191"/>
            <a:ext cx="3226085" cy="461665"/>
          </a:xfrm>
          <a:prstGeom prst="rect">
            <a:avLst/>
          </a:prstGeom>
          <a:solidFill>
            <a:schemeClr val="bg1"/>
          </a:solidFill>
        </p:spPr>
        <p:txBody>
          <a:bodyPr wrap="square" rtlCol="0">
            <a:spAutoFit/>
          </a:bodyPr>
          <a:lstStyle/>
          <a:p>
            <a:r>
              <a:rPr lang="fr-FR" sz="2400" dirty="0"/>
              <a:t>Modèle de Jean Perrin</a:t>
            </a:r>
          </a:p>
        </p:txBody>
      </p:sp>
      <p:cxnSp>
        <p:nvCxnSpPr>
          <p:cNvPr id="4" name="Straight Arrow Connector 3">
            <a:extLst>
              <a:ext uri="{FF2B5EF4-FFF2-40B4-BE49-F238E27FC236}">
                <a16:creationId xmlns:a16="http://schemas.microsoft.com/office/drawing/2014/main" id="{77B1BE4D-8055-47DD-AD88-F36F8390D93F}"/>
              </a:ext>
            </a:extLst>
          </p:cNvPr>
          <p:cNvCxnSpPr>
            <a:cxnSpLocks/>
          </p:cNvCxnSpPr>
          <p:nvPr/>
        </p:nvCxnSpPr>
        <p:spPr>
          <a:xfrm flipH="1" flipV="1">
            <a:off x="3880376" y="3595957"/>
            <a:ext cx="678094" cy="821933"/>
          </a:xfrm>
          <a:prstGeom prst="straightConnector1">
            <a:avLst/>
          </a:prstGeom>
          <a:ln>
            <a:solidFill>
              <a:srgbClr val="C62C1F"/>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66B4828-2886-4A3D-8E48-96882EC07BEA}"/>
              </a:ext>
            </a:extLst>
          </p:cNvPr>
          <p:cNvSpPr txBox="1"/>
          <p:nvPr/>
        </p:nvSpPr>
        <p:spPr>
          <a:xfrm>
            <a:off x="4496827" y="4171310"/>
            <a:ext cx="1726058" cy="646331"/>
          </a:xfrm>
          <a:prstGeom prst="rect">
            <a:avLst/>
          </a:prstGeom>
          <a:noFill/>
        </p:spPr>
        <p:txBody>
          <a:bodyPr wrap="square" rtlCol="0">
            <a:spAutoFit/>
          </a:bodyPr>
          <a:lstStyle/>
          <a:p>
            <a:r>
              <a:rPr lang="fr-FR" dirty="0"/>
              <a:t>Trajectoire des particules alpha</a:t>
            </a:r>
          </a:p>
        </p:txBody>
      </p:sp>
      <p:sp>
        <p:nvSpPr>
          <p:cNvPr id="7" name="TextBox 6">
            <a:extLst>
              <a:ext uri="{FF2B5EF4-FFF2-40B4-BE49-F238E27FC236}">
                <a16:creationId xmlns:a16="http://schemas.microsoft.com/office/drawing/2014/main" id="{804ADAED-9B15-47A0-B418-21BD7634961A}"/>
              </a:ext>
            </a:extLst>
          </p:cNvPr>
          <p:cNvSpPr txBox="1"/>
          <p:nvPr/>
        </p:nvSpPr>
        <p:spPr>
          <a:xfrm>
            <a:off x="10613375" y="1766877"/>
            <a:ext cx="1726058" cy="369332"/>
          </a:xfrm>
          <a:prstGeom prst="rect">
            <a:avLst/>
          </a:prstGeom>
          <a:noFill/>
        </p:spPr>
        <p:txBody>
          <a:bodyPr wrap="square" rtlCol="0">
            <a:spAutoFit/>
          </a:bodyPr>
          <a:lstStyle/>
          <a:p>
            <a:r>
              <a:rPr lang="fr-FR" dirty="0"/>
              <a:t>Electrons</a:t>
            </a:r>
          </a:p>
        </p:txBody>
      </p:sp>
      <p:sp>
        <p:nvSpPr>
          <p:cNvPr id="8" name="TextBox 7">
            <a:extLst>
              <a:ext uri="{FF2B5EF4-FFF2-40B4-BE49-F238E27FC236}">
                <a16:creationId xmlns:a16="http://schemas.microsoft.com/office/drawing/2014/main" id="{2F5CA5C4-13DC-4C06-B52A-52D4A3E96DEB}"/>
              </a:ext>
            </a:extLst>
          </p:cNvPr>
          <p:cNvSpPr txBox="1"/>
          <p:nvPr/>
        </p:nvSpPr>
        <p:spPr>
          <a:xfrm>
            <a:off x="10517484" y="2494909"/>
            <a:ext cx="1269704" cy="646331"/>
          </a:xfrm>
          <a:prstGeom prst="rect">
            <a:avLst/>
          </a:prstGeom>
          <a:noFill/>
        </p:spPr>
        <p:txBody>
          <a:bodyPr wrap="square" rtlCol="0">
            <a:spAutoFit/>
          </a:bodyPr>
          <a:lstStyle/>
          <a:p>
            <a:r>
              <a:rPr lang="fr-FR" dirty="0"/>
              <a:t>Noyau très compact</a:t>
            </a:r>
          </a:p>
        </p:txBody>
      </p:sp>
      <p:cxnSp>
        <p:nvCxnSpPr>
          <p:cNvPr id="9" name="Straight Arrow Connector 8">
            <a:extLst>
              <a:ext uri="{FF2B5EF4-FFF2-40B4-BE49-F238E27FC236}">
                <a16:creationId xmlns:a16="http://schemas.microsoft.com/office/drawing/2014/main" id="{B5381E34-3053-49E8-9043-8A61DCCA0520}"/>
              </a:ext>
            </a:extLst>
          </p:cNvPr>
          <p:cNvCxnSpPr>
            <a:cxnSpLocks/>
            <a:stCxn id="7" idx="1"/>
          </p:cNvCxnSpPr>
          <p:nvPr/>
        </p:nvCxnSpPr>
        <p:spPr>
          <a:xfrm flipH="1">
            <a:off x="9696893" y="1951543"/>
            <a:ext cx="916482" cy="70038"/>
          </a:xfrm>
          <a:prstGeom prst="straightConnector1">
            <a:avLst/>
          </a:prstGeom>
          <a:ln>
            <a:solidFill>
              <a:srgbClr val="C62C1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1132DAA-A9A7-4C30-88D7-2401C51AED32}"/>
              </a:ext>
            </a:extLst>
          </p:cNvPr>
          <p:cNvCxnSpPr>
            <a:cxnSpLocks/>
          </p:cNvCxnSpPr>
          <p:nvPr/>
        </p:nvCxnSpPr>
        <p:spPr>
          <a:xfrm flipH="1" flipV="1">
            <a:off x="8899451" y="2494909"/>
            <a:ext cx="1713924" cy="149647"/>
          </a:xfrm>
          <a:prstGeom prst="straightConnector1">
            <a:avLst/>
          </a:prstGeom>
          <a:ln>
            <a:solidFill>
              <a:srgbClr val="C62C1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A97525-D7F5-437C-9069-EB66CA2B8D23}"/>
              </a:ext>
            </a:extLst>
          </p:cNvPr>
          <p:cNvSpPr txBox="1"/>
          <p:nvPr/>
        </p:nvSpPr>
        <p:spPr>
          <a:xfrm>
            <a:off x="2221203" y="1339902"/>
            <a:ext cx="1269704" cy="923330"/>
          </a:xfrm>
          <a:prstGeom prst="rect">
            <a:avLst/>
          </a:prstGeom>
          <a:noFill/>
        </p:spPr>
        <p:txBody>
          <a:bodyPr wrap="square" rtlCol="0">
            <a:spAutoFit/>
          </a:bodyPr>
          <a:lstStyle/>
          <a:p>
            <a:r>
              <a:rPr lang="fr-FR" dirty="0"/>
              <a:t>Charge positive très diluée</a:t>
            </a:r>
          </a:p>
        </p:txBody>
      </p:sp>
      <p:cxnSp>
        <p:nvCxnSpPr>
          <p:cNvPr id="14" name="Straight Arrow Connector 13">
            <a:extLst>
              <a:ext uri="{FF2B5EF4-FFF2-40B4-BE49-F238E27FC236}">
                <a16:creationId xmlns:a16="http://schemas.microsoft.com/office/drawing/2014/main" id="{FE423F25-0D11-43FF-9817-12F01A30AE58}"/>
              </a:ext>
            </a:extLst>
          </p:cNvPr>
          <p:cNvCxnSpPr>
            <a:cxnSpLocks/>
          </p:cNvCxnSpPr>
          <p:nvPr/>
        </p:nvCxnSpPr>
        <p:spPr>
          <a:xfrm>
            <a:off x="3200400" y="2021581"/>
            <a:ext cx="800100" cy="160796"/>
          </a:xfrm>
          <a:prstGeom prst="straightConnector1">
            <a:avLst/>
          </a:prstGeom>
          <a:ln>
            <a:solidFill>
              <a:srgbClr val="C62C1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5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s charges électriques - ppt télécharger">
            <a:extLst>
              <a:ext uri="{FF2B5EF4-FFF2-40B4-BE49-F238E27FC236}">
                <a16:creationId xmlns:a16="http://schemas.microsoft.com/office/drawing/2014/main" id="{7FAB765A-61C6-44F8-96CD-2EDF4DBDA6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3" t="35423" r="21407" b="50000"/>
          <a:stretch/>
        </p:blipFill>
        <p:spPr bwMode="auto">
          <a:xfrm>
            <a:off x="6288978" y="2429304"/>
            <a:ext cx="5254389" cy="9996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descr="Les charges électriques - ppt télécharger">
            <a:extLst>
              <a:ext uri="{FF2B5EF4-FFF2-40B4-BE49-F238E27FC236}">
                <a16:creationId xmlns:a16="http://schemas.microsoft.com/office/drawing/2014/main" id="{05D5E1A3-7227-498C-B682-2952478401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48" t="67264" r="22189" b="20597"/>
          <a:stretch/>
        </p:blipFill>
        <p:spPr bwMode="auto">
          <a:xfrm>
            <a:off x="6288977" y="3725838"/>
            <a:ext cx="5254389" cy="83251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6" name="Picture 6" descr="Les charges électriques - ppt télécharger">
            <a:extLst>
              <a:ext uri="{FF2B5EF4-FFF2-40B4-BE49-F238E27FC236}">
                <a16:creationId xmlns:a16="http://schemas.microsoft.com/office/drawing/2014/main" id="{788A9847-8839-4C10-B6AB-032D4BEB32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558" t="37811" r="37563" b="50050"/>
          <a:stretch/>
        </p:blipFill>
        <p:spPr bwMode="auto">
          <a:xfrm>
            <a:off x="7353499" y="4855190"/>
            <a:ext cx="3125338" cy="83251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44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1473</TotalTime>
  <Words>550</Words>
  <Application>Microsoft Office PowerPoint</Application>
  <PresentationFormat>Custom</PresentationFormat>
  <Paragraphs>137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ghesquiere</dc:creator>
  <cp:lastModifiedBy>pierre ghesquiere</cp:lastModifiedBy>
  <cp:revision>53</cp:revision>
  <dcterms:created xsi:type="dcterms:W3CDTF">2021-01-02T07:31:44Z</dcterms:created>
  <dcterms:modified xsi:type="dcterms:W3CDTF">2021-01-07T12:52:44Z</dcterms:modified>
</cp:coreProperties>
</file>