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8" r:id="rId2"/>
    <p:sldId id="285" r:id="rId3"/>
    <p:sldId id="271" r:id="rId4"/>
    <p:sldId id="280" r:id="rId5"/>
    <p:sldId id="283" r:id="rId6"/>
    <p:sldId id="286" r:id="rId7"/>
    <p:sldId id="264" r:id="rId8"/>
    <p:sldId id="284" r:id="rId9"/>
    <p:sldId id="281" r:id="rId10"/>
    <p:sldId id="282" r:id="rId11"/>
    <p:sldId id="258" r:id="rId12"/>
    <p:sldId id="259" r:id="rId13"/>
    <p:sldId id="272" r:id="rId14"/>
    <p:sldId id="260" r:id="rId15"/>
    <p:sldId id="261" r:id="rId16"/>
    <p:sldId id="269" r:id="rId17"/>
    <p:sldId id="273" r:id="rId18"/>
    <p:sldId id="262" r:id="rId19"/>
    <p:sldId id="270" r:id="rId20"/>
    <p:sldId id="274" r:id="rId21"/>
    <p:sldId id="275" r:id="rId22"/>
    <p:sldId id="276" r:id="rId23"/>
    <p:sldId id="279" r:id="rId24"/>
    <p:sldId id="257" r:id="rId25"/>
    <p:sldId id="265" r:id="rId26"/>
    <p:sldId id="277" r:id="rId27"/>
    <p:sldId id="266" r:id="rId28"/>
    <p:sldId id="267" r:id="rId29"/>
    <p:sldId id="268" r:id="rId30"/>
  </p:sldIdLst>
  <p:sldSz cx="13320713" cy="7343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201864"/>
            <a:ext cx="9990535" cy="2556722"/>
          </a:xfrm>
        </p:spPr>
        <p:txBody>
          <a:bodyPr anchor="b"/>
          <a:lstStyle>
            <a:lvl1pPr algn="ctr">
              <a:defRPr sz="64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3857182"/>
            <a:ext cx="9990535" cy="1773045"/>
          </a:xfrm>
        </p:spPr>
        <p:txBody>
          <a:bodyPr/>
          <a:lstStyle>
            <a:lvl1pPr marL="0" indent="0" algn="ctr">
              <a:buNone/>
              <a:defRPr sz="2570"/>
            </a:lvl1pPr>
            <a:lvl2pPr marL="489570" indent="0" algn="ctr">
              <a:buNone/>
              <a:defRPr sz="2142"/>
            </a:lvl2pPr>
            <a:lvl3pPr marL="979140" indent="0" algn="ctr">
              <a:buNone/>
              <a:defRPr sz="1927"/>
            </a:lvl3pPr>
            <a:lvl4pPr marL="1468709" indent="0" algn="ctr">
              <a:buNone/>
              <a:defRPr sz="1713"/>
            </a:lvl4pPr>
            <a:lvl5pPr marL="1958279" indent="0" algn="ctr">
              <a:buNone/>
              <a:defRPr sz="1713"/>
            </a:lvl5pPr>
            <a:lvl6pPr marL="2447849" indent="0" algn="ctr">
              <a:buNone/>
              <a:defRPr sz="1713"/>
            </a:lvl6pPr>
            <a:lvl7pPr marL="2937419" indent="0" algn="ctr">
              <a:buNone/>
              <a:defRPr sz="1713"/>
            </a:lvl7pPr>
            <a:lvl8pPr marL="3426988" indent="0" algn="ctr">
              <a:buNone/>
              <a:defRPr sz="1713"/>
            </a:lvl8pPr>
            <a:lvl9pPr marL="3916558" indent="0" algn="ctr">
              <a:buNone/>
              <a:defRPr sz="17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6788-19C2-4F49-8493-596D036C2C27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563-BA64-4D0B-9659-4F6D2A22AC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09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6788-19C2-4F49-8493-596D036C2C27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563-BA64-4D0B-9659-4F6D2A22AC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10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390988"/>
            <a:ext cx="2872279" cy="62235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390988"/>
            <a:ext cx="8450327" cy="62235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6788-19C2-4F49-8493-596D036C2C27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563-BA64-4D0B-9659-4F6D2A22AC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1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6788-19C2-4F49-8493-596D036C2C27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563-BA64-4D0B-9659-4F6D2A22AC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67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830845"/>
            <a:ext cx="11489115" cy="3054806"/>
          </a:xfrm>
        </p:spPr>
        <p:txBody>
          <a:bodyPr anchor="b"/>
          <a:lstStyle>
            <a:lvl1pPr>
              <a:defRPr sz="64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4914551"/>
            <a:ext cx="11489115" cy="1606450"/>
          </a:xfrm>
        </p:spPr>
        <p:txBody>
          <a:bodyPr/>
          <a:lstStyle>
            <a:lvl1pPr marL="0" indent="0">
              <a:buNone/>
              <a:defRPr sz="2570">
                <a:solidFill>
                  <a:schemeClr val="tx1">
                    <a:tint val="75000"/>
                  </a:schemeClr>
                </a:solidFill>
              </a:defRPr>
            </a:lvl1pPr>
            <a:lvl2pPr marL="48957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2pPr>
            <a:lvl3pPr marL="979140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3pPr>
            <a:lvl4pPr marL="1468709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4pPr>
            <a:lvl5pPr marL="1958279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5pPr>
            <a:lvl6pPr marL="2447849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6pPr>
            <a:lvl7pPr marL="2937419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7pPr>
            <a:lvl8pPr marL="3426988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8pPr>
            <a:lvl9pPr marL="3916558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6788-19C2-4F49-8493-596D036C2C27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563-BA64-4D0B-9659-4F6D2A22AC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24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1954940"/>
            <a:ext cx="5661303" cy="46595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1954940"/>
            <a:ext cx="5661303" cy="46595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6788-19C2-4F49-8493-596D036C2C27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563-BA64-4D0B-9659-4F6D2A22AC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02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390989"/>
            <a:ext cx="11489115" cy="14194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800246"/>
            <a:ext cx="5635285" cy="882272"/>
          </a:xfrm>
        </p:spPr>
        <p:txBody>
          <a:bodyPr anchor="b"/>
          <a:lstStyle>
            <a:lvl1pPr marL="0" indent="0">
              <a:buNone/>
              <a:defRPr sz="2570" b="1"/>
            </a:lvl1pPr>
            <a:lvl2pPr marL="489570" indent="0">
              <a:buNone/>
              <a:defRPr sz="2142" b="1"/>
            </a:lvl2pPr>
            <a:lvl3pPr marL="979140" indent="0">
              <a:buNone/>
              <a:defRPr sz="1927" b="1"/>
            </a:lvl3pPr>
            <a:lvl4pPr marL="1468709" indent="0">
              <a:buNone/>
              <a:defRPr sz="1713" b="1"/>
            </a:lvl4pPr>
            <a:lvl5pPr marL="1958279" indent="0">
              <a:buNone/>
              <a:defRPr sz="1713" b="1"/>
            </a:lvl5pPr>
            <a:lvl6pPr marL="2447849" indent="0">
              <a:buNone/>
              <a:defRPr sz="1713" b="1"/>
            </a:lvl6pPr>
            <a:lvl7pPr marL="2937419" indent="0">
              <a:buNone/>
              <a:defRPr sz="1713" b="1"/>
            </a:lvl7pPr>
            <a:lvl8pPr marL="3426988" indent="0">
              <a:buNone/>
              <a:defRPr sz="1713" b="1"/>
            </a:lvl8pPr>
            <a:lvl9pPr marL="3916558" indent="0">
              <a:buNone/>
              <a:defRPr sz="17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682518"/>
            <a:ext cx="5635285" cy="394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800246"/>
            <a:ext cx="5663038" cy="882272"/>
          </a:xfrm>
        </p:spPr>
        <p:txBody>
          <a:bodyPr anchor="b"/>
          <a:lstStyle>
            <a:lvl1pPr marL="0" indent="0">
              <a:buNone/>
              <a:defRPr sz="2570" b="1"/>
            </a:lvl1pPr>
            <a:lvl2pPr marL="489570" indent="0">
              <a:buNone/>
              <a:defRPr sz="2142" b="1"/>
            </a:lvl2pPr>
            <a:lvl3pPr marL="979140" indent="0">
              <a:buNone/>
              <a:defRPr sz="1927" b="1"/>
            </a:lvl3pPr>
            <a:lvl4pPr marL="1468709" indent="0">
              <a:buNone/>
              <a:defRPr sz="1713" b="1"/>
            </a:lvl4pPr>
            <a:lvl5pPr marL="1958279" indent="0">
              <a:buNone/>
              <a:defRPr sz="1713" b="1"/>
            </a:lvl5pPr>
            <a:lvl6pPr marL="2447849" indent="0">
              <a:buNone/>
              <a:defRPr sz="1713" b="1"/>
            </a:lvl6pPr>
            <a:lvl7pPr marL="2937419" indent="0">
              <a:buNone/>
              <a:defRPr sz="1713" b="1"/>
            </a:lvl7pPr>
            <a:lvl8pPr marL="3426988" indent="0">
              <a:buNone/>
              <a:defRPr sz="1713" b="1"/>
            </a:lvl8pPr>
            <a:lvl9pPr marL="3916558" indent="0">
              <a:buNone/>
              <a:defRPr sz="17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682518"/>
            <a:ext cx="5663038" cy="394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6788-19C2-4F49-8493-596D036C2C27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563-BA64-4D0B-9659-4F6D2A22AC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6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6788-19C2-4F49-8493-596D036C2C27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563-BA64-4D0B-9659-4F6D2A22AC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44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6788-19C2-4F49-8493-596D036C2C27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563-BA64-4D0B-9659-4F6D2A22AC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26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489585"/>
            <a:ext cx="4296276" cy="1713548"/>
          </a:xfrm>
        </p:spPr>
        <p:txBody>
          <a:bodyPr anchor="b"/>
          <a:lstStyle>
            <a:lvl1pPr>
              <a:defRPr sz="3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057368"/>
            <a:ext cx="6743611" cy="5218840"/>
          </a:xfrm>
        </p:spPr>
        <p:txBody>
          <a:bodyPr/>
          <a:lstStyle>
            <a:lvl1pPr>
              <a:defRPr sz="3427"/>
            </a:lvl1pPr>
            <a:lvl2pPr>
              <a:defRPr sz="2998"/>
            </a:lvl2pPr>
            <a:lvl3pPr>
              <a:defRPr sz="2570"/>
            </a:lvl3pPr>
            <a:lvl4pPr>
              <a:defRPr sz="2142"/>
            </a:lvl4pPr>
            <a:lvl5pPr>
              <a:defRPr sz="2142"/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203133"/>
            <a:ext cx="4296276" cy="4081575"/>
          </a:xfrm>
        </p:spPr>
        <p:txBody>
          <a:bodyPr/>
          <a:lstStyle>
            <a:lvl1pPr marL="0" indent="0">
              <a:buNone/>
              <a:defRPr sz="1713"/>
            </a:lvl1pPr>
            <a:lvl2pPr marL="489570" indent="0">
              <a:buNone/>
              <a:defRPr sz="1499"/>
            </a:lvl2pPr>
            <a:lvl3pPr marL="979140" indent="0">
              <a:buNone/>
              <a:defRPr sz="1285"/>
            </a:lvl3pPr>
            <a:lvl4pPr marL="1468709" indent="0">
              <a:buNone/>
              <a:defRPr sz="1071"/>
            </a:lvl4pPr>
            <a:lvl5pPr marL="1958279" indent="0">
              <a:buNone/>
              <a:defRPr sz="1071"/>
            </a:lvl5pPr>
            <a:lvl6pPr marL="2447849" indent="0">
              <a:buNone/>
              <a:defRPr sz="1071"/>
            </a:lvl6pPr>
            <a:lvl7pPr marL="2937419" indent="0">
              <a:buNone/>
              <a:defRPr sz="1071"/>
            </a:lvl7pPr>
            <a:lvl8pPr marL="3426988" indent="0">
              <a:buNone/>
              <a:defRPr sz="1071"/>
            </a:lvl8pPr>
            <a:lvl9pPr marL="3916558" indent="0">
              <a:buNone/>
              <a:defRPr sz="10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6788-19C2-4F49-8493-596D036C2C27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563-BA64-4D0B-9659-4F6D2A22AC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87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489585"/>
            <a:ext cx="4296276" cy="1713548"/>
          </a:xfrm>
        </p:spPr>
        <p:txBody>
          <a:bodyPr anchor="b"/>
          <a:lstStyle>
            <a:lvl1pPr>
              <a:defRPr sz="3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057368"/>
            <a:ext cx="6743611" cy="5218840"/>
          </a:xfrm>
        </p:spPr>
        <p:txBody>
          <a:bodyPr anchor="t"/>
          <a:lstStyle>
            <a:lvl1pPr marL="0" indent="0">
              <a:buNone/>
              <a:defRPr sz="3427"/>
            </a:lvl1pPr>
            <a:lvl2pPr marL="489570" indent="0">
              <a:buNone/>
              <a:defRPr sz="2998"/>
            </a:lvl2pPr>
            <a:lvl3pPr marL="979140" indent="0">
              <a:buNone/>
              <a:defRPr sz="2570"/>
            </a:lvl3pPr>
            <a:lvl4pPr marL="1468709" indent="0">
              <a:buNone/>
              <a:defRPr sz="2142"/>
            </a:lvl4pPr>
            <a:lvl5pPr marL="1958279" indent="0">
              <a:buNone/>
              <a:defRPr sz="2142"/>
            </a:lvl5pPr>
            <a:lvl6pPr marL="2447849" indent="0">
              <a:buNone/>
              <a:defRPr sz="2142"/>
            </a:lvl6pPr>
            <a:lvl7pPr marL="2937419" indent="0">
              <a:buNone/>
              <a:defRPr sz="2142"/>
            </a:lvl7pPr>
            <a:lvl8pPr marL="3426988" indent="0">
              <a:buNone/>
              <a:defRPr sz="2142"/>
            </a:lvl8pPr>
            <a:lvl9pPr marL="3916558" indent="0">
              <a:buNone/>
              <a:defRPr sz="21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203133"/>
            <a:ext cx="4296276" cy="4081575"/>
          </a:xfrm>
        </p:spPr>
        <p:txBody>
          <a:bodyPr/>
          <a:lstStyle>
            <a:lvl1pPr marL="0" indent="0">
              <a:buNone/>
              <a:defRPr sz="1713"/>
            </a:lvl1pPr>
            <a:lvl2pPr marL="489570" indent="0">
              <a:buNone/>
              <a:defRPr sz="1499"/>
            </a:lvl2pPr>
            <a:lvl3pPr marL="979140" indent="0">
              <a:buNone/>
              <a:defRPr sz="1285"/>
            </a:lvl3pPr>
            <a:lvl4pPr marL="1468709" indent="0">
              <a:buNone/>
              <a:defRPr sz="1071"/>
            </a:lvl4pPr>
            <a:lvl5pPr marL="1958279" indent="0">
              <a:buNone/>
              <a:defRPr sz="1071"/>
            </a:lvl5pPr>
            <a:lvl6pPr marL="2447849" indent="0">
              <a:buNone/>
              <a:defRPr sz="1071"/>
            </a:lvl6pPr>
            <a:lvl7pPr marL="2937419" indent="0">
              <a:buNone/>
              <a:defRPr sz="1071"/>
            </a:lvl7pPr>
            <a:lvl8pPr marL="3426988" indent="0">
              <a:buNone/>
              <a:defRPr sz="1071"/>
            </a:lvl8pPr>
            <a:lvl9pPr marL="3916558" indent="0">
              <a:buNone/>
              <a:defRPr sz="10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6788-19C2-4F49-8493-596D036C2C27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563-BA64-4D0B-9659-4F6D2A22AC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93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390989"/>
            <a:ext cx="11489115" cy="1419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1954940"/>
            <a:ext cx="11489115" cy="465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6806592"/>
            <a:ext cx="2997160" cy="390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6788-19C2-4F49-8493-596D036C2C27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6806592"/>
            <a:ext cx="4495741" cy="390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6806592"/>
            <a:ext cx="2997160" cy="390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0563-BA64-4D0B-9659-4F6D2A22AC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85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9140" rtl="0" eaLnBrk="1" latinLnBrk="0" hangingPunct="1">
        <a:lnSpc>
          <a:spcPct val="90000"/>
        </a:lnSpc>
        <a:spcBef>
          <a:spcPct val="0"/>
        </a:spcBef>
        <a:buNone/>
        <a:defRPr sz="47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785" indent="-244785" algn="l" defTabSz="979140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2998" kern="1200">
          <a:solidFill>
            <a:schemeClr val="tx1"/>
          </a:solidFill>
          <a:latin typeface="+mn-lt"/>
          <a:ea typeface="+mn-ea"/>
          <a:cs typeface="+mn-cs"/>
        </a:defRPr>
      </a:lvl1pPr>
      <a:lvl2pPr marL="734355" indent="-244785" algn="l" defTabSz="97914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2570" kern="1200">
          <a:solidFill>
            <a:schemeClr val="tx1"/>
          </a:solidFill>
          <a:latin typeface="+mn-lt"/>
          <a:ea typeface="+mn-ea"/>
          <a:cs typeface="+mn-cs"/>
        </a:defRPr>
      </a:lvl2pPr>
      <a:lvl3pPr marL="1223924" indent="-244785" algn="l" defTabSz="97914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3pPr>
      <a:lvl4pPr marL="1713494" indent="-244785" algn="l" defTabSz="97914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7" kern="1200">
          <a:solidFill>
            <a:schemeClr val="tx1"/>
          </a:solidFill>
          <a:latin typeface="+mn-lt"/>
          <a:ea typeface="+mn-ea"/>
          <a:cs typeface="+mn-cs"/>
        </a:defRPr>
      </a:lvl4pPr>
      <a:lvl5pPr marL="2203064" indent="-244785" algn="l" defTabSz="97914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7" kern="1200">
          <a:solidFill>
            <a:schemeClr val="tx1"/>
          </a:solidFill>
          <a:latin typeface="+mn-lt"/>
          <a:ea typeface="+mn-ea"/>
          <a:cs typeface="+mn-cs"/>
        </a:defRPr>
      </a:lvl5pPr>
      <a:lvl6pPr marL="2692634" indent="-244785" algn="l" defTabSz="97914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7" kern="1200">
          <a:solidFill>
            <a:schemeClr val="tx1"/>
          </a:solidFill>
          <a:latin typeface="+mn-lt"/>
          <a:ea typeface="+mn-ea"/>
          <a:cs typeface="+mn-cs"/>
        </a:defRPr>
      </a:lvl6pPr>
      <a:lvl7pPr marL="3182203" indent="-244785" algn="l" defTabSz="97914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7" kern="1200">
          <a:solidFill>
            <a:schemeClr val="tx1"/>
          </a:solidFill>
          <a:latin typeface="+mn-lt"/>
          <a:ea typeface="+mn-ea"/>
          <a:cs typeface="+mn-cs"/>
        </a:defRPr>
      </a:lvl7pPr>
      <a:lvl8pPr marL="3671773" indent="-244785" algn="l" defTabSz="97914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7" kern="1200">
          <a:solidFill>
            <a:schemeClr val="tx1"/>
          </a:solidFill>
          <a:latin typeface="+mn-lt"/>
          <a:ea typeface="+mn-ea"/>
          <a:cs typeface="+mn-cs"/>
        </a:defRPr>
      </a:lvl8pPr>
      <a:lvl9pPr marL="4161343" indent="-244785" algn="l" defTabSz="97914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1pPr>
      <a:lvl2pPr marL="489570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2pPr>
      <a:lvl3pPr marL="979140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3pPr>
      <a:lvl4pPr marL="1468709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4pPr>
      <a:lvl5pPr marL="1958279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5pPr>
      <a:lvl6pPr marL="2447849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6pPr>
      <a:lvl7pPr marL="2937419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7pPr>
      <a:lvl8pPr marL="3426988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8pPr>
      <a:lvl9pPr marL="3916558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98A184-961E-4DFC-8B0C-6D3E22C598DB}"/>
              </a:ext>
            </a:extLst>
          </p:cNvPr>
          <p:cNvSpPr txBox="1"/>
          <p:nvPr/>
        </p:nvSpPr>
        <p:spPr>
          <a:xfrm>
            <a:off x="2641423" y="5022911"/>
            <a:ext cx="2633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Modèle de Rutherford (1911)</a:t>
            </a:r>
          </a:p>
        </p:txBody>
      </p:sp>
      <p:pic>
        <p:nvPicPr>
          <p:cNvPr id="2050" name="Picture 2" descr="Le modèle de Rutherford | Les modèles de l'atome et leurs évolutions">
            <a:extLst>
              <a:ext uri="{FF2B5EF4-FFF2-40B4-BE49-F238E27FC236}">
                <a16:creationId xmlns:a16="http://schemas.microsoft.com/office/drawing/2014/main" id="{BC108FBC-AAC5-4995-901C-0EFAD3AAC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175" y="2747529"/>
            <a:ext cx="22955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54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931F94A-C756-4E4D-9072-8403BED0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06" y="-99005"/>
            <a:ext cx="7392235" cy="7442780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C5D1A97-1605-4A45-BF09-A3C117379D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7" t="40709" r="45584" b="51943"/>
          <a:stretch/>
        </p:blipFill>
        <p:spPr>
          <a:xfrm>
            <a:off x="6458673" y="3229337"/>
            <a:ext cx="393539" cy="4541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448CE-CD5D-47A3-9579-C9D330361ECF}"/>
              </a:ext>
            </a:extLst>
          </p:cNvPr>
          <p:cNvSpPr txBox="1"/>
          <p:nvPr/>
        </p:nvSpPr>
        <p:spPr>
          <a:xfrm>
            <a:off x="6007261" y="2224538"/>
            <a:ext cx="1689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</a:rPr>
              <a:t>Couche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AE8599-B8C9-4407-B7FE-1A87675DBAD8}"/>
              </a:ext>
            </a:extLst>
          </p:cNvPr>
          <p:cNvSpPr txBox="1"/>
          <p:nvPr/>
        </p:nvSpPr>
        <p:spPr>
          <a:xfrm>
            <a:off x="7952773" y="3391552"/>
            <a:ext cx="1352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Couche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3E6088-03B3-48D6-BAA7-388974EF2FF0}"/>
              </a:ext>
            </a:extLst>
          </p:cNvPr>
          <p:cNvSpPr txBox="1"/>
          <p:nvPr/>
        </p:nvSpPr>
        <p:spPr>
          <a:xfrm>
            <a:off x="8982855" y="4251680"/>
            <a:ext cx="1669648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chemeClr val="accent1"/>
                </a:solidFill>
              </a:rPr>
              <a:t>Couche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BFE33-F775-4A88-A38C-CEC7FEA6F778}"/>
              </a:ext>
            </a:extLst>
          </p:cNvPr>
          <p:cNvSpPr txBox="1"/>
          <p:nvPr/>
        </p:nvSpPr>
        <p:spPr>
          <a:xfrm>
            <a:off x="9305080" y="261279"/>
            <a:ext cx="39296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Exemple</a:t>
            </a:r>
            <a:r>
              <a:rPr lang="fr-FR" dirty="0"/>
              <a:t> : L’atome d’</a:t>
            </a:r>
            <a:r>
              <a:rPr lang="fr-FR" b="1" dirty="0"/>
              <a:t>azote</a:t>
            </a:r>
            <a:r>
              <a:rPr lang="fr-FR" dirty="0"/>
              <a:t> a 7 électrons.</a:t>
            </a:r>
          </a:p>
          <a:p>
            <a:r>
              <a:rPr lang="fr-FR" dirty="0"/>
              <a:t>Comment placer les électrons sur les couches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5C9C8-67A4-4ED1-A7C4-B0A77F714C39}"/>
              </a:ext>
            </a:extLst>
          </p:cNvPr>
          <p:cNvSpPr txBox="1"/>
          <p:nvPr/>
        </p:nvSpPr>
        <p:spPr>
          <a:xfrm>
            <a:off x="184363" y="601884"/>
            <a:ext cx="350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Règle 1 </a:t>
            </a:r>
            <a:r>
              <a:rPr lang="fr-FR" dirty="0"/>
              <a:t>: Les sous-couches </a:t>
            </a:r>
            <a:r>
              <a:rPr lang="fr-FR" b="1" dirty="0"/>
              <a:t>s</a:t>
            </a:r>
            <a:r>
              <a:rPr lang="fr-FR" dirty="0"/>
              <a:t> peuvent contenir au maximum 2 électrons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1F494-00DC-41A9-ACF4-1BDDC138E91D}"/>
              </a:ext>
            </a:extLst>
          </p:cNvPr>
          <p:cNvSpPr txBox="1"/>
          <p:nvPr/>
        </p:nvSpPr>
        <p:spPr>
          <a:xfrm>
            <a:off x="184362" y="1762873"/>
            <a:ext cx="2993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Règle 2 : </a:t>
            </a:r>
            <a:r>
              <a:rPr lang="fr-FR" dirty="0"/>
              <a:t>Les sous-couches </a:t>
            </a:r>
            <a:r>
              <a:rPr lang="fr-FR" b="1" dirty="0"/>
              <a:t>p</a:t>
            </a:r>
            <a:r>
              <a:rPr lang="fr-FR" dirty="0"/>
              <a:t> peuvent contenir au maximum 6 électrons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D28DA-97C5-41AA-A10D-B3BEF827138E}"/>
              </a:ext>
            </a:extLst>
          </p:cNvPr>
          <p:cNvSpPr txBox="1"/>
          <p:nvPr/>
        </p:nvSpPr>
        <p:spPr>
          <a:xfrm>
            <a:off x="184362" y="2857489"/>
            <a:ext cx="2993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Règle 3 : </a:t>
            </a:r>
            <a:r>
              <a:rPr lang="fr-FR" dirty="0"/>
              <a:t>On commence toujours par remplir les sous couches les plus proches du noyau avant de s’éloigner vers les couches externes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05AC04-D979-48EC-8370-5FD99CECD437}"/>
              </a:ext>
            </a:extLst>
          </p:cNvPr>
          <p:cNvSpPr/>
          <p:nvPr/>
        </p:nvSpPr>
        <p:spPr>
          <a:xfrm>
            <a:off x="5825078" y="2776251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91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C5D1A97-1605-4A45-BF09-A3C117379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55" y="242887"/>
            <a:ext cx="6942668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429A66-768D-4FCA-9059-EC90560A1E18}"/>
              </a:ext>
            </a:extLst>
          </p:cNvPr>
          <p:cNvSpPr/>
          <p:nvPr/>
        </p:nvSpPr>
        <p:spPr>
          <a:xfrm>
            <a:off x="5607254" y="2174431"/>
            <a:ext cx="2332235" cy="2383605"/>
          </a:xfrm>
          <a:prstGeom prst="ellipse">
            <a:avLst/>
          </a:prstGeom>
          <a:noFill/>
          <a:ln w="698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3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98A5C267-DA8A-44F6-8EB5-F2AA8C669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56" y="24288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0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1512A9EE-68D0-42D2-9D69-A7D5B6AA26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56" y="24288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le&#10;&#10;Description automatically generated">
            <a:extLst>
              <a:ext uri="{FF2B5EF4-FFF2-40B4-BE49-F238E27FC236}">
                <a16:creationId xmlns:a16="http://schemas.microsoft.com/office/drawing/2014/main" id="{773F8569-903E-4A0B-873F-B67FD42F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56" y="24288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dar chart&#10;&#10;Description automatically generated with medium confidence">
            <a:extLst>
              <a:ext uri="{FF2B5EF4-FFF2-40B4-BE49-F238E27FC236}">
                <a16:creationId xmlns:a16="http://schemas.microsoft.com/office/drawing/2014/main" id="{392652BE-A735-492D-B752-A2054A2C0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56" y="24288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6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E6B8233-BF29-4829-AE07-788D86CE76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71156" y="934105"/>
            <a:ext cx="5194300" cy="49167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6AEBECC-995B-4ED1-9B57-26902063AA93}"/>
              </a:ext>
            </a:extLst>
          </p:cNvPr>
          <p:cNvSpPr txBox="1"/>
          <p:nvPr/>
        </p:nvSpPr>
        <p:spPr>
          <a:xfrm>
            <a:off x="10070225" y="2286270"/>
            <a:ext cx="325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électrons sur la sous couche </a:t>
            </a:r>
            <a:r>
              <a:rPr lang="fr-FR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BC4419-BCE5-48F7-ADAA-AD9D3DDBCAEE}"/>
              </a:ext>
            </a:extLst>
          </p:cNvPr>
          <p:cNvSpPr txBox="1"/>
          <p:nvPr/>
        </p:nvSpPr>
        <p:spPr>
          <a:xfrm>
            <a:off x="10070225" y="2689190"/>
            <a:ext cx="325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électrons sur la sous couche </a:t>
            </a:r>
            <a:r>
              <a:rPr lang="fr-FR" dirty="0">
                <a:solidFill>
                  <a:srgbClr val="FF0000"/>
                </a:solidFill>
              </a:rPr>
              <a:t>2s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0E7321-72F5-436A-9D6B-8970FEB18659}"/>
              </a:ext>
            </a:extLst>
          </p:cNvPr>
          <p:cNvSpPr txBox="1"/>
          <p:nvPr/>
        </p:nvSpPr>
        <p:spPr>
          <a:xfrm>
            <a:off x="6543915" y="4558033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C1ECE8-BC53-4BCC-8B5E-61F5C4F00AFE}"/>
              </a:ext>
            </a:extLst>
          </p:cNvPr>
          <p:cNvSpPr txBox="1"/>
          <p:nvPr/>
        </p:nvSpPr>
        <p:spPr>
          <a:xfrm>
            <a:off x="6543915" y="5501543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0000"/>
                </a:solidFill>
              </a:rPr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37522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E6B8233-BF29-4829-AE07-788D86CE76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71156" y="934105"/>
            <a:ext cx="5194300" cy="49167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052D3C-48B1-407E-B534-AEC6DA36F686}"/>
              </a:ext>
            </a:extLst>
          </p:cNvPr>
          <p:cNvSpPr txBox="1"/>
          <p:nvPr/>
        </p:nvSpPr>
        <p:spPr>
          <a:xfrm>
            <a:off x="6543915" y="4558033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526E64-7F89-4E26-80C0-DD3AE9B67434}"/>
              </a:ext>
            </a:extLst>
          </p:cNvPr>
          <p:cNvSpPr txBox="1"/>
          <p:nvPr/>
        </p:nvSpPr>
        <p:spPr>
          <a:xfrm>
            <a:off x="6543915" y="5501543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0000"/>
                </a:solidFill>
              </a:rPr>
              <a:t>2s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8787DC-DC7F-4CEB-A83A-EC4EFEDE193A}"/>
              </a:ext>
            </a:extLst>
          </p:cNvPr>
          <p:cNvSpPr/>
          <p:nvPr/>
        </p:nvSpPr>
        <p:spPr>
          <a:xfrm>
            <a:off x="3967988" y="660627"/>
            <a:ext cx="5600668" cy="54115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FB94A6-9862-475C-B5C3-B1390B6F8954}"/>
              </a:ext>
            </a:extLst>
          </p:cNvPr>
          <p:cNvSpPr/>
          <p:nvPr/>
        </p:nvSpPr>
        <p:spPr>
          <a:xfrm>
            <a:off x="3643990" y="301268"/>
            <a:ext cx="6230743" cy="60541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8D7020-1EF0-47D3-93AB-241CBA6BCE52}"/>
              </a:ext>
            </a:extLst>
          </p:cNvPr>
          <p:cNvSpPr/>
          <p:nvPr/>
        </p:nvSpPr>
        <p:spPr>
          <a:xfrm>
            <a:off x="3787989" y="472154"/>
            <a:ext cx="5950710" cy="57497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E11FF-CA0D-44E0-AA87-AB66513D5A84}"/>
              </a:ext>
            </a:extLst>
          </p:cNvPr>
          <p:cNvSpPr txBox="1"/>
          <p:nvPr/>
        </p:nvSpPr>
        <p:spPr>
          <a:xfrm>
            <a:off x="6543915" y="6288098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0000"/>
                </a:solidFill>
              </a:rPr>
              <a:t>2p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77FB5-C285-42F7-B79B-BBD7A452E6EF}"/>
              </a:ext>
            </a:extLst>
          </p:cNvPr>
          <p:cNvSpPr txBox="1"/>
          <p:nvPr/>
        </p:nvSpPr>
        <p:spPr>
          <a:xfrm>
            <a:off x="10070225" y="2286270"/>
            <a:ext cx="325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électrons sur la sous couche </a:t>
            </a:r>
            <a:r>
              <a:rPr lang="fr-FR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076AA-EC8F-487A-9ABE-144B9A3BB701}"/>
              </a:ext>
            </a:extLst>
          </p:cNvPr>
          <p:cNvSpPr txBox="1"/>
          <p:nvPr/>
        </p:nvSpPr>
        <p:spPr>
          <a:xfrm>
            <a:off x="10070225" y="2689190"/>
            <a:ext cx="325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électrons sur la sous couche </a:t>
            </a:r>
            <a:r>
              <a:rPr lang="fr-FR" dirty="0">
                <a:solidFill>
                  <a:srgbClr val="FF0000"/>
                </a:solidFill>
              </a:rPr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26374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D83797A-5639-403E-8F30-0330AA093F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71156" y="934105"/>
            <a:ext cx="5194300" cy="49167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099E1D-512F-4D16-A972-370A15C3E545}"/>
              </a:ext>
            </a:extLst>
          </p:cNvPr>
          <p:cNvSpPr txBox="1"/>
          <p:nvPr/>
        </p:nvSpPr>
        <p:spPr>
          <a:xfrm>
            <a:off x="6543915" y="4558033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F65F2-F3E8-43C4-8E4F-D22EC206AE81}"/>
              </a:ext>
            </a:extLst>
          </p:cNvPr>
          <p:cNvSpPr txBox="1"/>
          <p:nvPr/>
        </p:nvSpPr>
        <p:spPr>
          <a:xfrm>
            <a:off x="6543915" y="5501543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0000"/>
                </a:solidFill>
              </a:rPr>
              <a:t>2s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49267-8126-429C-A972-244F536A4444}"/>
              </a:ext>
            </a:extLst>
          </p:cNvPr>
          <p:cNvSpPr/>
          <p:nvPr/>
        </p:nvSpPr>
        <p:spPr>
          <a:xfrm>
            <a:off x="3967988" y="660627"/>
            <a:ext cx="5600668" cy="54115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3DEE28-EAF5-46DD-9365-3ACB8D950E38}"/>
              </a:ext>
            </a:extLst>
          </p:cNvPr>
          <p:cNvSpPr/>
          <p:nvPr/>
        </p:nvSpPr>
        <p:spPr>
          <a:xfrm>
            <a:off x="3643990" y="301268"/>
            <a:ext cx="6230743" cy="60541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0C4A94-58BD-4FD6-9FF2-246B635B82A7}"/>
              </a:ext>
            </a:extLst>
          </p:cNvPr>
          <p:cNvSpPr/>
          <p:nvPr/>
        </p:nvSpPr>
        <p:spPr>
          <a:xfrm>
            <a:off x="3787989" y="472154"/>
            <a:ext cx="5950710" cy="57497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B31968-39BC-4D64-A8AA-D3246A3C5DBE}"/>
              </a:ext>
            </a:extLst>
          </p:cNvPr>
          <p:cNvSpPr/>
          <p:nvPr/>
        </p:nvSpPr>
        <p:spPr>
          <a:xfrm>
            <a:off x="4433955" y="1591378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EA29C2-6A3E-4782-ABA7-09208D1BE94E}"/>
              </a:ext>
            </a:extLst>
          </p:cNvPr>
          <p:cNvSpPr/>
          <p:nvPr/>
        </p:nvSpPr>
        <p:spPr>
          <a:xfrm>
            <a:off x="4405254" y="4746865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1F1A8A-D870-4B57-BD84-A2B8CF0FC60E}"/>
              </a:ext>
            </a:extLst>
          </p:cNvPr>
          <p:cNvSpPr txBox="1"/>
          <p:nvPr/>
        </p:nvSpPr>
        <p:spPr>
          <a:xfrm>
            <a:off x="6543915" y="6288098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0000"/>
                </a:solidFill>
              </a:rPr>
              <a:t>2p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D46EC-DE73-4772-9C3E-1AF0C6EE360F}"/>
              </a:ext>
            </a:extLst>
          </p:cNvPr>
          <p:cNvSpPr txBox="1"/>
          <p:nvPr/>
        </p:nvSpPr>
        <p:spPr>
          <a:xfrm>
            <a:off x="10070225" y="2286270"/>
            <a:ext cx="325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électrons sur la sous couche </a:t>
            </a:r>
            <a:r>
              <a:rPr lang="fr-FR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073B39-CC3B-4F5D-8289-C66E0C39FFBC}"/>
              </a:ext>
            </a:extLst>
          </p:cNvPr>
          <p:cNvSpPr txBox="1"/>
          <p:nvPr/>
        </p:nvSpPr>
        <p:spPr>
          <a:xfrm>
            <a:off x="10070225" y="2689190"/>
            <a:ext cx="325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électrons sur la sous couche </a:t>
            </a:r>
            <a:r>
              <a:rPr lang="fr-FR" dirty="0">
                <a:solidFill>
                  <a:srgbClr val="FF0000"/>
                </a:solidFill>
              </a:rPr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298393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D83797A-5639-403E-8F30-0330AA093F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71156" y="934105"/>
            <a:ext cx="5194300" cy="49167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099E1D-512F-4D16-A972-370A15C3E545}"/>
              </a:ext>
            </a:extLst>
          </p:cNvPr>
          <p:cNvSpPr txBox="1"/>
          <p:nvPr/>
        </p:nvSpPr>
        <p:spPr>
          <a:xfrm>
            <a:off x="6543915" y="4558033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F65F2-F3E8-43C4-8E4F-D22EC206AE81}"/>
              </a:ext>
            </a:extLst>
          </p:cNvPr>
          <p:cNvSpPr txBox="1"/>
          <p:nvPr/>
        </p:nvSpPr>
        <p:spPr>
          <a:xfrm>
            <a:off x="6543915" y="5501543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0000"/>
                </a:solidFill>
              </a:rPr>
              <a:t>2s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49267-8126-429C-A972-244F536A4444}"/>
              </a:ext>
            </a:extLst>
          </p:cNvPr>
          <p:cNvSpPr/>
          <p:nvPr/>
        </p:nvSpPr>
        <p:spPr>
          <a:xfrm>
            <a:off x="3967988" y="660627"/>
            <a:ext cx="5600668" cy="54115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3DEE28-EAF5-46DD-9365-3ACB8D950E38}"/>
              </a:ext>
            </a:extLst>
          </p:cNvPr>
          <p:cNvSpPr/>
          <p:nvPr/>
        </p:nvSpPr>
        <p:spPr>
          <a:xfrm>
            <a:off x="3643990" y="301268"/>
            <a:ext cx="6230743" cy="60541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0C4A94-58BD-4FD6-9FF2-246B635B82A7}"/>
              </a:ext>
            </a:extLst>
          </p:cNvPr>
          <p:cNvSpPr/>
          <p:nvPr/>
        </p:nvSpPr>
        <p:spPr>
          <a:xfrm>
            <a:off x="3787989" y="472154"/>
            <a:ext cx="5950710" cy="57497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B31968-39BC-4D64-A8AA-D3246A3C5DBE}"/>
              </a:ext>
            </a:extLst>
          </p:cNvPr>
          <p:cNvSpPr/>
          <p:nvPr/>
        </p:nvSpPr>
        <p:spPr>
          <a:xfrm>
            <a:off x="4433955" y="1591378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EA29C2-6A3E-4782-ABA7-09208D1BE94E}"/>
              </a:ext>
            </a:extLst>
          </p:cNvPr>
          <p:cNvSpPr/>
          <p:nvPr/>
        </p:nvSpPr>
        <p:spPr>
          <a:xfrm>
            <a:off x="4405254" y="4746865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C0F73D-EC84-486E-B881-FED78E4ECCD8}"/>
              </a:ext>
            </a:extLst>
          </p:cNvPr>
          <p:cNvSpPr/>
          <p:nvPr/>
        </p:nvSpPr>
        <p:spPr>
          <a:xfrm>
            <a:off x="5221355" y="660628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3ABECC-57CC-453C-894F-921638EA8EAC}"/>
              </a:ext>
            </a:extLst>
          </p:cNvPr>
          <p:cNvSpPr/>
          <p:nvPr/>
        </p:nvSpPr>
        <p:spPr>
          <a:xfrm>
            <a:off x="9500923" y="3822928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133C42-94C7-41F1-B0D1-A349D065AC6F}"/>
              </a:ext>
            </a:extLst>
          </p:cNvPr>
          <p:cNvSpPr txBox="1"/>
          <p:nvPr/>
        </p:nvSpPr>
        <p:spPr>
          <a:xfrm>
            <a:off x="6543915" y="6288098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0000"/>
                </a:solidFill>
              </a:rPr>
              <a:t>2p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2EAE09-9136-47AA-9044-09BF6692165B}"/>
              </a:ext>
            </a:extLst>
          </p:cNvPr>
          <p:cNvSpPr txBox="1"/>
          <p:nvPr/>
        </p:nvSpPr>
        <p:spPr>
          <a:xfrm>
            <a:off x="10070225" y="2286270"/>
            <a:ext cx="325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électrons sur la sous couche </a:t>
            </a:r>
            <a:r>
              <a:rPr lang="fr-FR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3A36F-74A6-4F84-8075-82B22CF2AFF9}"/>
              </a:ext>
            </a:extLst>
          </p:cNvPr>
          <p:cNvSpPr txBox="1"/>
          <p:nvPr/>
        </p:nvSpPr>
        <p:spPr>
          <a:xfrm>
            <a:off x="10070225" y="2689190"/>
            <a:ext cx="325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électrons sur la sous couche </a:t>
            </a:r>
            <a:r>
              <a:rPr lang="fr-FR" dirty="0">
                <a:solidFill>
                  <a:srgbClr val="FF0000"/>
                </a:solidFill>
              </a:rPr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49794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98A184-961E-4DFC-8B0C-6D3E22C598DB}"/>
              </a:ext>
            </a:extLst>
          </p:cNvPr>
          <p:cNvSpPr txBox="1"/>
          <p:nvPr/>
        </p:nvSpPr>
        <p:spPr>
          <a:xfrm>
            <a:off x="2641423" y="5022911"/>
            <a:ext cx="2633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Modèle de Rutherford (1911)</a:t>
            </a:r>
          </a:p>
        </p:txBody>
      </p:sp>
      <p:pic>
        <p:nvPicPr>
          <p:cNvPr id="2050" name="Picture 2" descr="Le modèle de Rutherford | Les modèles de l'atome et leurs évolutions">
            <a:extLst>
              <a:ext uri="{FF2B5EF4-FFF2-40B4-BE49-F238E27FC236}">
                <a16:creationId xmlns:a16="http://schemas.microsoft.com/office/drawing/2014/main" id="{BC108FBC-AAC5-4995-901C-0EFAD3AAC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175" y="2747529"/>
            <a:ext cx="22955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206A9B4-426E-431D-AF6B-6BB80DA9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96" y="2376921"/>
            <a:ext cx="1839842" cy="25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978B90-AD89-42A9-833C-25E4A1F2A099}"/>
              </a:ext>
            </a:extLst>
          </p:cNvPr>
          <p:cNvCxnSpPr>
            <a:stCxn id="2050" idx="3"/>
          </p:cNvCxnSpPr>
          <p:nvPr/>
        </p:nvCxnSpPr>
        <p:spPr>
          <a:xfrm flipV="1">
            <a:off x="5105699" y="3857191"/>
            <a:ext cx="1382520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E9072-FE27-446D-AD1A-0266F506E8E6}"/>
              </a:ext>
            </a:extLst>
          </p:cNvPr>
          <p:cNvSpPr txBox="1"/>
          <p:nvPr/>
        </p:nvSpPr>
        <p:spPr>
          <a:xfrm>
            <a:off x="6892097" y="5022911"/>
            <a:ext cx="120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Niels Bohr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82EDB9-1704-4C66-90C6-AFC61650931B}"/>
              </a:ext>
            </a:extLst>
          </p:cNvPr>
          <p:cNvSpPr txBox="1"/>
          <p:nvPr/>
        </p:nvSpPr>
        <p:spPr>
          <a:xfrm>
            <a:off x="8496815" y="2471558"/>
            <a:ext cx="42796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Comment les électrons tournent autour du noyau ?</a:t>
            </a:r>
          </a:p>
          <a:p>
            <a:pPr algn="ctr"/>
            <a:r>
              <a:rPr lang="fr-FR" sz="3000" dirty="0"/>
              <a:t>(1913)</a:t>
            </a:r>
          </a:p>
        </p:txBody>
      </p:sp>
    </p:spTree>
    <p:extLst>
      <p:ext uri="{BB962C8B-B14F-4D97-AF65-F5344CB8AC3E}">
        <p14:creationId xmlns:p14="http://schemas.microsoft.com/office/powerpoint/2010/main" val="132274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D83797A-5639-403E-8F30-0330AA093F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71156" y="934105"/>
            <a:ext cx="5194300" cy="49167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099E1D-512F-4D16-A972-370A15C3E545}"/>
              </a:ext>
            </a:extLst>
          </p:cNvPr>
          <p:cNvSpPr txBox="1"/>
          <p:nvPr/>
        </p:nvSpPr>
        <p:spPr>
          <a:xfrm>
            <a:off x="6543915" y="4558033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F65F2-F3E8-43C4-8E4F-D22EC206AE81}"/>
              </a:ext>
            </a:extLst>
          </p:cNvPr>
          <p:cNvSpPr txBox="1"/>
          <p:nvPr/>
        </p:nvSpPr>
        <p:spPr>
          <a:xfrm>
            <a:off x="6543915" y="5501543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0000"/>
                </a:solidFill>
              </a:rPr>
              <a:t>2s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49267-8126-429C-A972-244F536A4444}"/>
              </a:ext>
            </a:extLst>
          </p:cNvPr>
          <p:cNvSpPr/>
          <p:nvPr/>
        </p:nvSpPr>
        <p:spPr>
          <a:xfrm>
            <a:off x="3967988" y="660627"/>
            <a:ext cx="5600668" cy="54115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3DEE28-EAF5-46DD-9365-3ACB8D950E38}"/>
              </a:ext>
            </a:extLst>
          </p:cNvPr>
          <p:cNvSpPr/>
          <p:nvPr/>
        </p:nvSpPr>
        <p:spPr>
          <a:xfrm>
            <a:off x="3643990" y="301268"/>
            <a:ext cx="6230743" cy="60541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0C4A94-58BD-4FD6-9FF2-246B635B82A7}"/>
              </a:ext>
            </a:extLst>
          </p:cNvPr>
          <p:cNvSpPr/>
          <p:nvPr/>
        </p:nvSpPr>
        <p:spPr>
          <a:xfrm>
            <a:off x="3787989" y="472154"/>
            <a:ext cx="5950710" cy="57497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B31968-39BC-4D64-A8AA-D3246A3C5DBE}"/>
              </a:ext>
            </a:extLst>
          </p:cNvPr>
          <p:cNvSpPr/>
          <p:nvPr/>
        </p:nvSpPr>
        <p:spPr>
          <a:xfrm>
            <a:off x="4433955" y="1591378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EA29C2-6A3E-4782-ABA7-09208D1BE94E}"/>
              </a:ext>
            </a:extLst>
          </p:cNvPr>
          <p:cNvSpPr/>
          <p:nvPr/>
        </p:nvSpPr>
        <p:spPr>
          <a:xfrm>
            <a:off x="4405254" y="4746865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C0F73D-EC84-486E-B881-FED78E4ECCD8}"/>
              </a:ext>
            </a:extLst>
          </p:cNvPr>
          <p:cNvSpPr/>
          <p:nvPr/>
        </p:nvSpPr>
        <p:spPr>
          <a:xfrm>
            <a:off x="5221355" y="660628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3ABECC-57CC-453C-894F-921638EA8EAC}"/>
              </a:ext>
            </a:extLst>
          </p:cNvPr>
          <p:cNvSpPr/>
          <p:nvPr/>
        </p:nvSpPr>
        <p:spPr>
          <a:xfrm>
            <a:off x="9500923" y="3822928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B4A963-272B-4261-B168-5D16417A6C65}"/>
              </a:ext>
            </a:extLst>
          </p:cNvPr>
          <p:cNvSpPr/>
          <p:nvPr/>
        </p:nvSpPr>
        <p:spPr>
          <a:xfrm>
            <a:off x="3760784" y="4480292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920188-D520-42C7-8E3A-6F73B1D1F56D}"/>
              </a:ext>
            </a:extLst>
          </p:cNvPr>
          <p:cNvSpPr/>
          <p:nvPr/>
        </p:nvSpPr>
        <p:spPr>
          <a:xfrm>
            <a:off x="3465765" y="3013102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ABE83F-278B-4A73-A059-D265D2014D71}"/>
              </a:ext>
            </a:extLst>
          </p:cNvPr>
          <p:cNvSpPr txBox="1"/>
          <p:nvPr/>
        </p:nvSpPr>
        <p:spPr>
          <a:xfrm>
            <a:off x="6543915" y="6288098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0000"/>
                </a:solidFill>
              </a:rPr>
              <a:t>2p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C26132-B8F7-4230-95F4-02E5A3B7517B}"/>
              </a:ext>
            </a:extLst>
          </p:cNvPr>
          <p:cNvSpPr txBox="1"/>
          <p:nvPr/>
        </p:nvSpPr>
        <p:spPr>
          <a:xfrm>
            <a:off x="10052958" y="3092110"/>
            <a:ext cx="326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 électrons sur la sous couche </a:t>
            </a:r>
            <a:r>
              <a:rPr lang="fr-FR" dirty="0">
                <a:solidFill>
                  <a:srgbClr val="FF0000"/>
                </a:solidFill>
              </a:rPr>
              <a:t>2p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3F9C82-29BE-4B7B-8A6E-7001037DCAE8}"/>
              </a:ext>
            </a:extLst>
          </p:cNvPr>
          <p:cNvSpPr txBox="1"/>
          <p:nvPr/>
        </p:nvSpPr>
        <p:spPr>
          <a:xfrm>
            <a:off x="10070225" y="2286270"/>
            <a:ext cx="325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électrons sur la sous couche </a:t>
            </a:r>
            <a:r>
              <a:rPr lang="fr-FR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D6EDC8-13C8-43E4-8208-938E823B1013}"/>
              </a:ext>
            </a:extLst>
          </p:cNvPr>
          <p:cNvSpPr txBox="1"/>
          <p:nvPr/>
        </p:nvSpPr>
        <p:spPr>
          <a:xfrm>
            <a:off x="10070225" y="2689190"/>
            <a:ext cx="325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électrons sur la sous couche </a:t>
            </a:r>
            <a:r>
              <a:rPr lang="fr-FR" dirty="0">
                <a:solidFill>
                  <a:srgbClr val="FF0000"/>
                </a:solidFill>
              </a:rPr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25696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D83797A-5639-403E-8F30-0330AA093F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71156" y="934105"/>
            <a:ext cx="5194300" cy="49167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099E1D-512F-4D16-A972-370A15C3E545}"/>
              </a:ext>
            </a:extLst>
          </p:cNvPr>
          <p:cNvSpPr txBox="1"/>
          <p:nvPr/>
        </p:nvSpPr>
        <p:spPr>
          <a:xfrm>
            <a:off x="6543915" y="4558033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F65F2-F3E8-43C4-8E4F-D22EC206AE81}"/>
              </a:ext>
            </a:extLst>
          </p:cNvPr>
          <p:cNvSpPr txBox="1"/>
          <p:nvPr/>
        </p:nvSpPr>
        <p:spPr>
          <a:xfrm>
            <a:off x="6543915" y="5501543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0000"/>
                </a:solidFill>
              </a:rPr>
              <a:t>2s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49267-8126-429C-A972-244F536A4444}"/>
              </a:ext>
            </a:extLst>
          </p:cNvPr>
          <p:cNvSpPr/>
          <p:nvPr/>
        </p:nvSpPr>
        <p:spPr>
          <a:xfrm>
            <a:off x="3967988" y="660627"/>
            <a:ext cx="5600668" cy="54115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3DEE28-EAF5-46DD-9365-3ACB8D950E38}"/>
              </a:ext>
            </a:extLst>
          </p:cNvPr>
          <p:cNvSpPr/>
          <p:nvPr/>
        </p:nvSpPr>
        <p:spPr>
          <a:xfrm>
            <a:off x="3643990" y="301268"/>
            <a:ext cx="6230743" cy="60541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0C4A94-58BD-4FD6-9FF2-246B635B82A7}"/>
              </a:ext>
            </a:extLst>
          </p:cNvPr>
          <p:cNvSpPr/>
          <p:nvPr/>
        </p:nvSpPr>
        <p:spPr>
          <a:xfrm>
            <a:off x="3787989" y="472154"/>
            <a:ext cx="5950710" cy="57497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B31968-39BC-4D64-A8AA-D3246A3C5DBE}"/>
              </a:ext>
            </a:extLst>
          </p:cNvPr>
          <p:cNvSpPr/>
          <p:nvPr/>
        </p:nvSpPr>
        <p:spPr>
          <a:xfrm>
            <a:off x="4433955" y="1591378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EA29C2-6A3E-4782-ABA7-09208D1BE94E}"/>
              </a:ext>
            </a:extLst>
          </p:cNvPr>
          <p:cNvSpPr/>
          <p:nvPr/>
        </p:nvSpPr>
        <p:spPr>
          <a:xfrm>
            <a:off x="4405254" y="4746865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C0F73D-EC84-486E-B881-FED78E4ECCD8}"/>
              </a:ext>
            </a:extLst>
          </p:cNvPr>
          <p:cNvSpPr/>
          <p:nvPr/>
        </p:nvSpPr>
        <p:spPr>
          <a:xfrm>
            <a:off x="5221355" y="660628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3ABECC-57CC-453C-894F-921638EA8EAC}"/>
              </a:ext>
            </a:extLst>
          </p:cNvPr>
          <p:cNvSpPr/>
          <p:nvPr/>
        </p:nvSpPr>
        <p:spPr>
          <a:xfrm>
            <a:off x="9500923" y="3822928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B4A963-272B-4261-B168-5D16417A6C65}"/>
              </a:ext>
            </a:extLst>
          </p:cNvPr>
          <p:cNvSpPr/>
          <p:nvPr/>
        </p:nvSpPr>
        <p:spPr>
          <a:xfrm>
            <a:off x="3760784" y="4480292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920188-D520-42C7-8E3A-6F73B1D1F56D}"/>
              </a:ext>
            </a:extLst>
          </p:cNvPr>
          <p:cNvSpPr/>
          <p:nvPr/>
        </p:nvSpPr>
        <p:spPr>
          <a:xfrm>
            <a:off x="3465765" y="3013102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ABE83F-278B-4A73-A059-D265D2014D71}"/>
              </a:ext>
            </a:extLst>
          </p:cNvPr>
          <p:cNvSpPr txBox="1"/>
          <p:nvPr/>
        </p:nvSpPr>
        <p:spPr>
          <a:xfrm>
            <a:off x="6543915" y="6288098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0000"/>
                </a:solidFill>
              </a:rPr>
              <a:t>2p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40824-3C9E-4079-AC44-BA60A3B9663D}"/>
              </a:ext>
            </a:extLst>
          </p:cNvPr>
          <p:cNvSpPr txBox="1"/>
          <p:nvPr/>
        </p:nvSpPr>
        <p:spPr>
          <a:xfrm>
            <a:off x="10637331" y="4319970"/>
            <a:ext cx="52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1s</a:t>
            </a:r>
            <a:r>
              <a:rPr lang="fr-FR" baseline="30000" dirty="0"/>
              <a:t>2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2A3C7-AA71-440A-A1A1-457F27BDE600}"/>
              </a:ext>
            </a:extLst>
          </p:cNvPr>
          <p:cNvSpPr txBox="1"/>
          <p:nvPr/>
        </p:nvSpPr>
        <p:spPr>
          <a:xfrm>
            <a:off x="10981692" y="4335662"/>
            <a:ext cx="52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2s</a:t>
            </a:r>
            <a:r>
              <a:rPr lang="fr-FR" baseline="30000" dirty="0"/>
              <a:t>2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DD8BDB-EDA9-4397-88F7-32F8AE9790CF}"/>
              </a:ext>
            </a:extLst>
          </p:cNvPr>
          <p:cNvSpPr txBox="1"/>
          <p:nvPr/>
        </p:nvSpPr>
        <p:spPr>
          <a:xfrm>
            <a:off x="11333713" y="4326246"/>
            <a:ext cx="5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2p</a:t>
            </a:r>
            <a:r>
              <a:rPr lang="fr-FR" baseline="30000" dirty="0"/>
              <a:t>6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64D9AF-389D-4048-99EE-9826A5ECF930}"/>
              </a:ext>
            </a:extLst>
          </p:cNvPr>
          <p:cNvSpPr txBox="1"/>
          <p:nvPr/>
        </p:nvSpPr>
        <p:spPr>
          <a:xfrm>
            <a:off x="10052958" y="3092110"/>
            <a:ext cx="326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 électrons sur la sous couche </a:t>
            </a:r>
            <a:r>
              <a:rPr lang="fr-FR" dirty="0">
                <a:solidFill>
                  <a:srgbClr val="FF0000"/>
                </a:solidFill>
              </a:rPr>
              <a:t>2p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0D0B8-4240-440F-BEFE-CC6F59A501DF}"/>
              </a:ext>
            </a:extLst>
          </p:cNvPr>
          <p:cNvSpPr txBox="1"/>
          <p:nvPr/>
        </p:nvSpPr>
        <p:spPr>
          <a:xfrm>
            <a:off x="10070225" y="2286270"/>
            <a:ext cx="325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électrons sur la sous couche </a:t>
            </a:r>
            <a:r>
              <a:rPr lang="fr-FR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7D00C4-615B-4608-907B-3B91EFC84AE5}"/>
              </a:ext>
            </a:extLst>
          </p:cNvPr>
          <p:cNvSpPr txBox="1"/>
          <p:nvPr/>
        </p:nvSpPr>
        <p:spPr>
          <a:xfrm>
            <a:off x="10070225" y="2689190"/>
            <a:ext cx="325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électrons sur la sous couche </a:t>
            </a:r>
            <a:r>
              <a:rPr lang="fr-FR" dirty="0">
                <a:solidFill>
                  <a:srgbClr val="FF0000"/>
                </a:solidFill>
              </a:rPr>
              <a:t>2s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64BF51-7B99-4903-901A-A0069F5C58FF}"/>
              </a:ext>
            </a:extLst>
          </p:cNvPr>
          <p:cNvSpPr/>
          <p:nvPr/>
        </p:nvSpPr>
        <p:spPr>
          <a:xfrm>
            <a:off x="10330501" y="4216228"/>
            <a:ext cx="1792238" cy="66622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112289-E212-469A-B71E-5DC7A9000826}"/>
              </a:ext>
            </a:extLst>
          </p:cNvPr>
          <p:cNvCxnSpPr>
            <a:stCxn id="34" idx="2"/>
          </p:cNvCxnSpPr>
          <p:nvPr/>
        </p:nvCxnSpPr>
        <p:spPr>
          <a:xfrm flipH="1">
            <a:off x="10834478" y="4882453"/>
            <a:ext cx="392143" cy="33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504C1-0343-4E62-8BCE-48201C94831E}"/>
              </a:ext>
            </a:extLst>
          </p:cNvPr>
          <p:cNvSpPr txBox="1"/>
          <p:nvPr/>
        </p:nvSpPr>
        <p:spPr>
          <a:xfrm>
            <a:off x="10105507" y="5142613"/>
            <a:ext cx="24159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Configuration électronique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61191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0" grpId="0"/>
      <p:bldP spid="31" grpId="0"/>
      <p:bldP spid="32" grpId="0"/>
      <p:bldP spid="33" grpId="0"/>
      <p:bldP spid="34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D83797A-5639-403E-8F30-0330AA09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2972" t="42525" r="44233" b="42976"/>
          <a:stretch/>
        </p:blipFill>
        <p:spPr>
          <a:xfrm>
            <a:off x="6403297" y="3024934"/>
            <a:ext cx="664601" cy="7128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099E1D-512F-4D16-A972-370A15C3E545}"/>
              </a:ext>
            </a:extLst>
          </p:cNvPr>
          <p:cNvSpPr txBox="1"/>
          <p:nvPr/>
        </p:nvSpPr>
        <p:spPr>
          <a:xfrm>
            <a:off x="6543915" y="4558033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F65F2-F3E8-43C4-8E4F-D22EC206AE81}"/>
              </a:ext>
            </a:extLst>
          </p:cNvPr>
          <p:cNvSpPr txBox="1"/>
          <p:nvPr/>
        </p:nvSpPr>
        <p:spPr>
          <a:xfrm>
            <a:off x="6543915" y="5501543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0000"/>
                </a:solidFill>
              </a:rPr>
              <a:t>2s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49267-8126-429C-A972-244F536A4444}"/>
              </a:ext>
            </a:extLst>
          </p:cNvPr>
          <p:cNvSpPr/>
          <p:nvPr/>
        </p:nvSpPr>
        <p:spPr>
          <a:xfrm>
            <a:off x="3967988" y="660627"/>
            <a:ext cx="5600668" cy="54115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3DEE28-EAF5-46DD-9365-3ACB8D950E38}"/>
              </a:ext>
            </a:extLst>
          </p:cNvPr>
          <p:cNvSpPr/>
          <p:nvPr/>
        </p:nvSpPr>
        <p:spPr>
          <a:xfrm>
            <a:off x="3643990" y="301268"/>
            <a:ext cx="6230743" cy="60541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0C4A94-58BD-4FD6-9FF2-246B635B82A7}"/>
              </a:ext>
            </a:extLst>
          </p:cNvPr>
          <p:cNvSpPr/>
          <p:nvPr/>
        </p:nvSpPr>
        <p:spPr>
          <a:xfrm>
            <a:off x="3787989" y="472154"/>
            <a:ext cx="5950710" cy="57497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B31968-39BC-4D64-A8AA-D3246A3C5DBE}"/>
              </a:ext>
            </a:extLst>
          </p:cNvPr>
          <p:cNvSpPr/>
          <p:nvPr/>
        </p:nvSpPr>
        <p:spPr>
          <a:xfrm>
            <a:off x="4433955" y="1591378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EA29C2-6A3E-4782-ABA7-09208D1BE94E}"/>
              </a:ext>
            </a:extLst>
          </p:cNvPr>
          <p:cNvSpPr/>
          <p:nvPr/>
        </p:nvSpPr>
        <p:spPr>
          <a:xfrm>
            <a:off x="4405254" y="4746865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3ABECC-57CC-453C-894F-921638EA8EAC}"/>
              </a:ext>
            </a:extLst>
          </p:cNvPr>
          <p:cNvSpPr/>
          <p:nvPr/>
        </p:nvSpPr>
        <p:spPr>
          <a:xfrm>
            <a:off x="9500923" y="3822928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ABE83F-278B-4A73-A059-D265D2014D71}"/>
              </a:ext>
            </a:extLst>
          </p:cNvPr>
          <p:cNvSpPr txBox="1"/>
          <p:nvPr/>
        </p:nvSpPr>
        <p:spPr>
          <a:xfrm>
            <a:off x="6543915" y="6288098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0000"/>
                </a:solidFill>
              </a:rPr>
              <a:t>2p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40824-3C9E-4079-AC44-BA60A3B9663D}"/>
              </a:ext>
            </a:extLst>
          </p:cNvPr>
          <p:cNvSpPr txBox="1"/>
          <p:nvPr/>
        </p:nvSpPr>
        <p:spPr>
          <a:xfrm>
            <a:off x="10637331" y="4319970"/>
            <a:ext cx="47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1s</a:t>
            </a:r>
            <a:r>
              <a:rPr lang="fr-FR" baseline="30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9F24C8-FB30-4AD1-B879-735CF731A8E4}"/>
              </a:ext>
            </a:extLst>
          </p:cNvPr>
          <p:cNvSpPr txBox="1"/>
          <p:nvPr/>
        </p:nvSpPr>
        <p:spPr>
          <a:xfrm>
            <a:off x="10957165" y="4319970"/>
            <a:ext cx="4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2s</a:t>
            </a:r>
            <a:r>
              <a:rPr lang="fr-FR" baseline="30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26629B-F0A5-47B4-9598-31AAFB75CC51}"/>
              </a:ext>
            </a:extLst>
          </p:cNvPr>
          <p:cNvSpPr txBox="1"/>
          <p:nvPr/>
        </p:nvSpPr>
        <p:spPr>
          <a:xfrm>
            <a:off x="11277615" y="4319970"/>
            <a:ext cx="55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2p</a:t>
            </a:r>
            <a:r>
              <a:rPr lang="fr-FR" baseline="30000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6DDF9-CE86-4B17-928D-5B4035551BDC}"/>
              </a:ext>
            </a:extLst>
          </p:cNvPr>
          <p:cNvSpPr txBox="1"/>
          <p:nvPr/>
        </p:nvSpPr>
        <p:spPr>
          <a:xfrm>
            <a:off x="8969053" y="340774"/>
            <a:ext cx="397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: L’atome d’</a:t>
            </a:r>
            <a:r>
              <a:rPr lang="fr-FR" b="1" dirty="0"/>
              <a:t>azote</a:t>
            </a:r>
            <a:r>
              <a:rPr lang="fr-FR" dirty="0"/>
              <a:t> a 7 électrons.</a:t>
            </a:r>
          </a:p>
          <a:p>
            <a:r>
              <a:rPr lang="fr-FR" dirty="0"/>
              <a:t>Ecrire sa configuration électronique.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151081-D0FD-483F-9467-6B3438CD981B}"/>
              </a:ext>
            </a:extLst>
          </p:cNvPr>
          <p:cNvSpPr/>
          <p:nvPr/>
        </p:nvSpPr>
        <p:spPr>
          <a:xfrm>
            <a:off x="5654149" y="2184703"/>
            <a:ext cx="2302525" cy="2373330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B06EE5-44F9-4382-9EC3-608D2980E944}"/>
              </a:ext>
            </a:extLst>
          </p:cNvPr>
          <p:cNvSpPr/>
          <p:nvPr/>
        </p:nvSpPr>
        <p:spPr>
          <a:xfrm>
            <a:off x="7323602" y="2221765"/>
            <a:ext cx="263606" cy="2952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07429F0-366D-4D44-9A21-8F89078438DB}"/>
              </a:ext>
            </a:extLst>
          </p:cNvPr>
          <p:cNvSpPr/>
          <p:nvPr/>
        </p:nvSpPr>
        <p:spPr>
          <a:xfrm>
            <a:off x="4582652" y="1154890"/>
            <a:ext cx="4386401" cy="4379704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F8DCF2-B853-4472-851C-1D912C8A1920}"/>
              </a:ext>
            </a:extLst>
          </p:cNvPr>
          <p:cNvSpPr/>
          <p:nvPr/>
        </p:nvSpPr>
        <p:spPr>
          <a:xfrm>
            <a:off x="5566704" y="3442602"/>
            <a:ext cx="263606" cy="2952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086ECD-7A58-4CD5-A93E-AD6AB20FFDD0}"/>
              </a:ext>
            </a:extLst>
          </p:cNvPr>
          <p:cNvSpPr/>
          <p:nvPr/>
        </p:nvSpPr>
        <p:spPr>
          <a:xfrm>
            <a:off x="6735596" y="1026631"/>
            <a:ext cx="263606" cy="2952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20CC7A-9A6A-4A86-8740-66E8776DA9D4}"/>
              </a:ext>
            </a:extLst>
          </p:cNvPr>
          <p:cNvSpPr/>
          <p:nvPr/>
        </p:nvSpPr>
        <p:spPr>
          <a:xfrm>
            <a:off x="8174896" y="4789774"/>
            <a:ext cx="263606" cy="2952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18080F-0616-40DE-9793-39EDF128DC3C}"/>
              </a:ext>
            </a:extLst>
          </p:cNvPr>
          <p:cNvSpPr/>
          <p:nvPr/>
        </p:nvSpPr>
        <p:spPr>
          <a:xfrm>
            <a:off x="10330501" y="4216228"/>
            <a:ext cx="1792238" cy="66622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7B64E5-3135-42FA-9D4F-6D8E1FD18261}"/>
              </a:ext>
            </a:extLst>
          </p:cNvPr>
          <p:cNvCxnSpPr>
            <a:stCxn id="41" idx="2"/>
          </p:cNvCxnSpPr>
          <p:nvPr/>
        </p:nvCxnSpPr>
        <p:spPr>
          <a:xfrm flipH="1">
            <a:off x="10834478" y="4882453"/>
            <a:ext cx="392143" cy="33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2136DAE-1772-4634-9709-C4E12250F20B}"/>
              </a:ext>
            </a:extLst>
          </p:cNvPr>
          <p:cNvSpPr txBox="1"/>
          <p:nvPr/>
        </p:nvSpPr>
        <p:spPr>
          <a:xfrm>
            <a:off x="10105507" y="5142613"/>
            <a:ext cx="24159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Configuration électronique </a:t>
            </a:r>
            <a:r>
              <a:rPr lang="fr-FR" sz="1300" dirty="0"/>
              <a:t>de l’atome d’azote</a:t>
            </a:r>
          </a:p>
        </p:txBody>
      </p:sp>
    </p:spTree>
    <p:extLst>
      <p:ext uri="{BB962C8B-B14F-4D97-AF65-F5344CB8AC3E}">
        <p14:creationId xmlns:p14="http://schemas.microsoft.com/office/powerpoint/2010/main" val="397375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" grpId="0"/>
      <p:bldP spid="26" grpId="0"/>
      <p:bldP spid="27" grpId="0"/>
      <p:bldP spid="3" grpId="0"/>
      <p:bldP spid="33" grpId="0" animBg="1"/>
      <p:bldP spid="36" grpId="0" animBg="1"/>
      <p:bldP spid="37" grpId="0" animBg="1"/>
      <p:bldP spid="38" grpId="0" animBg="1"/>
      <p:bldP spid="41" grpId="0" animBg="1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D83797A-5639-403E-8F30-0330AA09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2972" t="42525" r="44233" b="42976"/>
          <a:stretch/>
        </p:blipFill>
        <p:spPr>
          <a:xfrm>
            <a:off x="6403297" y="3024934"/>
            <a:ext cx="664601" cy="7128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099E1D-512F-4D16-A972-370A15C3E545}"/>
              </a:ext>
            </a:extLst>
          </p:cNvPr>
          <p:cNvSpPr txBox="1"/>
          <p:nvPr/>
        </p:nvSpPr>
        <p:spPr>
          <a:xfrm>
            <a:off x="6543915" y="4558033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F65F2-F3E8-43C4-8E4F-D22EC206AE81}"/>
              </a:ext>
            </a:extLst>
          </p:cNvPr>
          <p:cNvSpPr txBox="1"/>
          <p:nvPr/>
        </p:nvSpPr>
        <p:spPr>
          <a:xfrm>
            <a:off x="6543915" y="5501543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0000"/>
                </a:solidFill>
              </a:rPr>
              <a:t>2s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49267-8126-429C-A972-244F536A4444}"/>
              </a:ext>
            </a:extLst>
          </p:cNvPr>
          <p:cNvSpPr/>
          <p:nvPr/>
        </p:nvSpPr>
        <p:spPr>
          <a:xfrm>
            <a:off x="3967988" y="660627"/>
            <a:ext cx="5600668" cy="54115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3DEE28-EAF5-46DD-9365-3ACB8D950E38}"/>
              </a:ext>
            </a:extLst>
          </p:cNvPr>
          <p:cNvSpPr/>
          <p:nvPr/>
        </p:nvSpPr>
        <p:spPr>
          <a:xfrm>
            <a:off x="3643990" y="301268"/>
            <a:ext cx="6230743" cy="60541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0C4A94-58BD-4FD6-9FF2-246B635B82A7}"/>
              </a:ext>
            </a:extLst>
          </p:cNvPr>
          <p:cNvSpPr/>
          <p:nvPr/>
        </p:nvSpPr>
        <p:spPr>
          <a:xfrm>
            <a:off x="3787989" y="472154"/>
            <a:ext cx="5950710" cy="57497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B31968-39BC-4D64-A8AA-D3246A3C5DBE}"/>
              </a:ext>
            </a:extLst>
          </p:cNvPr>
          <p:cNvSpPr/>
          <p:nvPr/>
        </p:nvSpPr>
        <p:spPr>
          <a:xfrm>
            <a:off x="4433955" y="1591378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EA29C2-6A3E-4782-ABA7-09208D1BE94E}"/>
              </a:ext>
            </a:extLst>
          </p:cNvPr>
          <p:cNvSpPr/>
          <p:nvPr/>
        </p:nvSpPr>
        <p:spPr>
          <a:xfrm>
            <a:off x="4405254" y="4746865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3ABECC-57CC-453C-894F-921638EA8EAC}"/>
              </a:ext>
            </a:extLst>
          </p:cNvPr>
          <p:cNvSpPr/>
          <p:nvPr/>
        </p:nvSpPr>
        <p:spPr>
          <a:xfrm>
            <a:off x="9500923" y="3822928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ABE83F-278B-4A73-A059-D265D2014D71}"/>
              </a:ext>
            </a:extLst>
          </p:cNvPr>
          <p:cNvSpPr txBox="1"/>
          <p:nvPr/>
        </p:nvSpPr>
        <p:spPr>
          <a:xfrm>
            <a:off x="6543915" y="6288098"/>
            <a:ext cx="5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0000"/>
                </a:solidFill>
              </a:rPr>
              <a:t>2p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151081-D0FD-483F-9467-6B3438CD981B}"/>
              </a:ext>
            </a:extLst>
          </p:cNvPr>
          <p:cNvSpPr/>
          <p:nvPr/>
        </p:nvSpPr>
        <p:spPr>
          <a:xfrm>
            <a:off x="5654149" y="2184703"/>
            <a:ext cx="2302525" cy="2373330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B06EE5-44F9-4382-9EC3-608D2980E944}"/>
              </a:ext>
            </a:extLst>
          </p:cNvPr>
          <p:cNvSpPr/>
          <p:nvPr/>
        </p:nvSpPr>
        <p:spPr>
          <a:xfrm>
            <a:off x="7323602" y="2221765"/>
            <a:ext cx="263606" cy="2952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07429F0-366D-4D44-9A21-8F89078438DB}"/>
              </a:ext>
            </a:extLst>
          </p:cNvPr>
          <p:cNvSpPr/>
          <p:nvPr/>
        </p:nvSpPr>
        <p:spPr>
          <a:xfrm>
            <a:off x="4582652" y="1154890"/>
            <a:ext cx="4386401" cy="4379704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F8DCF2-B853-4472-851C-1D912C8A1920}"/>
              </a:ext>
            </a:extLst>
          </p:cNvPr>
          <p:cNvSpPr/>
          <p:nvPr/>
        </p:nvSpPr>
        <p:spPr>
          <a:xfrm>
            <a:off x="5566704" y="3442602"/>
            <a:ext cx="263606" cy="2952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086ECD-7A58-4CD5-A93E-AD6AB20FFDD0}"/>
              </a:ext>
            </a:extLst>
          </p:cNvPr>
          <p:cNvSpPr/>
          <p:nvPr/>
        </p:nvSpPr>
        <p:spPr>
          <a:xfrm>
            <a:off x="6735596" y="1026631"/>
            <a:ext cx="263606" cy="2952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20CC7A-9A6A-4A86-8740-66E8776DA9D4}"/>
              </a:ext>
            </a:extLst>
          </p:cNvPr>
          <p:cNvSpPr/>
          <p:nvPr/>
        </p:nvSpPr>
        <p:spPr>
          <a:xfrm>
            <a:off x="8174896" y="4789774"/>
            <a:ext cx="263606" cy="2952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5C8545-C4BA-41AD-A862-3CA0813A3C96}"/>
              </a:ext>
            </a:extLst>
          </p:cNvPr>
          <p:cNvSpPr txBox="1"/>
          <p:nvPr/>
        </p:nvSpPr>
        <p:spPr>
          <a:xfrm>
            <a:off x="8161684" y="205852"/>
            <a:ext cx="494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: l’atome de </a:t>
            </a:r>
            <a:r>
              <a:rPr lang="fr-FR" b="1" dirty="0"/>
              <a:t>sodium</a:t>
            </a:r>
            <a:r>
              <a:rPr lang="fr-FR" dirty="0"/>
              <a:t> possède 11 électrons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23FB2F8-7166-4DB2-B8FF-B3605114D2E5}"/>
              </a:ext>
            </a:extLst>
          </p:cNvPr>
          <p:cNvSpPr/>
          <p:nvPr/>
        </p:nvSpPr>
        <p:spPr>
          <a:xfrm>
            <a:off x="4677324" y="5346963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F09B07-E031-43A0-86B6-26ED04E01261}"/>
              </a:ext>
            </a:extLst>
          </p:cNvPr>
          <p:cNvSpPr/>
          <p:nvPr/>
        </p:nvSpPr>
        <p:spPr>
          <a:xfrm>
            <a:off x="3519195" y="2866799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A4464C-13E3-4AB6-8894-EB995D52E475}"/>
              </a:ext>
            </a:extLst>
          </p:cNvPr>
          <p:cNvSpPr/>
          <p:nvPr/>
        </p:nvSpPr>
        <p:spPr>
          <a:xfrm>
            <a:off x="3504264" y="3693114"/>
            <a:ext cx="280001" cy="316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66994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33" grpId="0" animBg="1"/>
      <p:bldP spid="36" grpId="0" animBg="1"/>
      <p:bldP spid="37" grpId="0" animBg="1"/>
      <p:bldP spid="38" grpId="0" animBg="1"/>
      <p:bldP spid="28" grpId="0"/>
      <p:bldP spid="29" grpId="0" animBg="1"/>
      <p:bldP spid="30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F55A1DD-B255-4E2E-A6AF-6530E13DE7A2}"/>
              </a:ext>
            </a:extLst>
          </p:cNvPr>
          <p:cNvSpPr/>
          <p:nvPr/>
        </p:nvSpPr>
        <p:spPr>
          <a:xfrm>
            <a:off x="5726432" y="2959670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4B9589-0E6A-4127-BE43-801383B0529C}"/>
              </a:ext>
            </a:extLst>
          </p:cNvPr>
          <p:cNvSpPr/>
          <p:nvPr/>
        </p:nvSpPr>
        <p:spPr>
          <a:xfrm>
            <a:off x="5204432" y="2437670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34D0F0-E1C0-4F78-9B5E-84DE84559754}"/>
              </a:ext>
            </a:extLst>
          </p:cNvPr>
          <p:cNvSpPr/>
          <p:nvPr/>
        </p:nvSpPr>
        <p:spPr>
          <a:xfrm>
            <a:off x="4718432" y="1969516"/>
            <a:ext cx="3240000" cy="3240000"/>
          </a:xfrm>
          <a:prstGeom prst="ellipse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D64A63-10C5-477D-AF68-2612194ADCC4}"/>
              </a:ext>
            </a:extLst>
          </p:cNvPr>
          <p:cNvSpPr/>
          <p:nvPr/>
        </p:nvSpPr>
        <p:spPr>
          <a:xfrm>
            <a:off x="4574432" y="1825516"/>
            <a:ext cx="3528000" cy="3528000"/>
          </a:xfrm>
          <a:prstGeom prst="ellipse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FB1735-FA1B-49D8-B512-479F73639FEF}"/>
              </a:ext>
            </a:extLst>
          </p:cNvPr>
          <p:cNvSpPr/>
          <p:nvPr/>
        </p:nvSpPr>
        <p:spPr>
          <a:xfrm>
            <a:off x="4646432" y="1897516"/>
            <a:ext cx="3384000" cy="3384000"/>
          </a:xfrm>
          <a:prstGeom prst="ellipse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0C111F-355D-468B-A415-BD0319134AD3}"/>
              </a:ext>
            </a:extLst>
          </p:cNvPr>
          <p:cNvSpPr/>
          <p:nvPr/>
        </p:nvSpPr>
        <p:spPr>
          <a:xfrm>
            <a:off x="4178432" y="1411670"/>
            <a:ext cx="4320000" cy="43200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99B92D-0BD8-49A4-AAA6-DA0DE4861C23}"/>
              </a:ext>
            </a:extLst>
          </p:cNvPr>
          <p:cNvSpPr/>
          <p:nvPr/>
        </p:nvSpPr>
        <p:spPr>
          <a:xfrm>
            <a:off x="3782432" y="1015670"/>
            <a:ext cx="5112000" cy="5112000"/>
          </a:xfrm>
          <a:prstGeom prst="ellipse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BAFF37-232A-4727-83CB-EF82C2DC87A7}"/>
              </a:ext>
            </a:extLst>
          </p:cNvPr>
          <p:cNvSpPr/>
          <p:nvPr/>
        </p:nvSpPr>
        <p:spPr>
          <a:xfrm>
            <a:off x="3710432" y="943670"/>
            <a:ext cx="5256000" cy="5256000"/>
          </a:xfrm>
          <a:prstGeom prst="ellipse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167A7E-B2A0-4485-B173-8B906710E3DC}"/>
              </a:ext>
            </a:extLst>
          </p:cNvPr>
          <p:cNvSpPr/>
          <p:nvPr/>
        </p:nvSpPr>
        <p:spPr>
          <a:xfrm>
            <a:off x="3638432" y="853212"/>
            <a:ext cx="5400000" cy="5400000"/>
          </a:xfrm>
          <a:prstGeom prst="ellipse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00711-8786-4123-AE6B-5D65E40BA5CD}"/>
              </a:ext>
            </a:extLst>
          </p:cNvPr>
          <p:cNvSpPr txBox="1"/>
          <p:nvPr/>
        </p:nvSpPr>
        <p:spPr>
          <a:xfrm>
            <a:off x="6122408" y="41562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ECBC9-5A2E-4331-A636-C53029CD5BC8}"/>
              </a:ext>
            </a:extLst>
          </p:cNvPr>
          <p:cNvSpPr txBox="1"/>
          <p:nvPr/>
        </p:nvSpPr>
        <p:spPr>
          <a:xfrm>
            <a:off x="6122408" y="46603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FF40D-5804-4C79-AD9C-CDD3CDCE2C84}"/>
              </a:ext>
            </a:extLst>
          </p:cNvPr>
          <p:cNvSpPr txBox="1"/>
          <p:nvPr/>
        </p:nvSpPr>
        <p:spPr>
          <a:xfrm>
            <a:off x="6117769" y="525646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ACABC-0676-4E5D-84CC-DC5247BAF1D7}"/>
              </a:ext>
            </a:extLst>
          </p:cNvPr>
          <p:cNvSpPr txBox="1"/>
          <p:nvPr/>
        </p:nvSpPr>
        <p:spPr>
          <a:xfrm>
            <a:off x="6122408" y="565483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3s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FB424-682D-41BD-B86B-6438A5BE9BDF}"/>
              </a:ext>
            </a:extLst>
          </p:cNvPr>
          <p:cNvSpPr txBox="1"/>
          <p:nvPr/>
        </p:nvSpPr>
        <p:spPr>
          <a:xfrm>
            <a:off x="6119034" y="61818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3p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DE51FB-3F19-40AA-92AF-E48E8F154A4D}"/>
              </a:ext>
            </a:extLst>
          </p:cNvPr>
          <p:cNvSpPr/>
          <p:nvPr/>
        </p:nvSpPr>
        <p:spPr>
          <a:xfrm>
            <a:off x="6328158" y="355407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7B6D32-936E-47AD-861C-B28F76E4759F}"/>
              </a:ext>
            </a:extLst>
          </p:cNvPr>
          <p:cNvSpPr/>
          <p:nvPr/>
        </p:nvSpPr>
        <p:spPr>
          <a:xfrm>
            <a:off x="6351017" y="354539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4E3EE2-D96B-4BB7-BE93-4A6D0670D080}"/>
              </a:ext>
            </a:extLst>
          </p:cNvPr>
          <p:cNvSpPr/>
          <p:nvPr/>
        </p:nvSpPr>
        <p:spPr>
          <a:xfrm>
            <a:off x="6362447" y="3562749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607C7C-AC2E-4228-8323-22D9EDBDFFDD}"/>
              </a:ext>
            </a:extLst>
          </p:cNvPr>
          <p:cNvSpPr/>
          <p:nvPr/>
        </p:nvSpPr>
        <p:spPr>
          <a:xfrm>
            <a:off x="6333873" y="354983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5C49E3-211D-4708-A2E9-71A2264F7351}"/>
              </a:ext>
            </a:extLst>
          </p:cNvPr>
          <p:cNvSpPr/>
          <p:nvPr/>
        </p:nvSpPr>
        <p:spPr>
          <a:xfrm>
            <a:off x="5744369" y="3246438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999861-DBA3-4200-87D3-9528DB552E6D}"/>
              </a:ext>
            </a:extLst>
          </p:cNvPr>
          <p:cNvSpPr/>
          <p:nvPr/>
        </p:nvSpPr>
        <p:spPr>
          <a:xfrm>
            <a:off x="6007865" y="4047600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7D1688-D8DD-47EB-B169-B08B627D3D2D}"/>
              </a:ext>
            </a:extLst>
          </p:cNvPr>
          <p:cNvSpPr/>
          <p:nvPr/>
        </p:nvSpPr>
        <p:spPr>
          <a:xfrm>
            <a:off x="5318576" y="2959670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B5D360-AD2E-4562-960A-387CE498E9C1}"/>
              </a:ext>
            </a:extLst>
          </p:cNvPr>
          <p:cNvSpPr/>
          <p:nvPr/>
        </p:nvSpPr>
        <p:spPr>
          <a:xfrm>
            <a:off x="5714552" y="4492743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E471CB-27EA-499E-8345-B3F5A24259DF}"/>
              </a:ext>
            </a:extLst>
          </p:cNvPr>
          <p:cNvSpPr/>
          <p:nvPr/>
        </p:nvSpPr>
        <p:spPr>
          <a:xfrm>
            <a:off x="7864202" y="3889376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46C20E3-174F-4771-8A38-A33E8AFD5F7E}"/>
              </a:ext>
            </a:extLst>
          </p:cNvPr>
          <p:cNvSpPr/>
          <p:nvPr/>
        </p:nvSpPr>
        <p:spPr>
          <a:xfrm>
            <a:off x="5824457" y="1907815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ACBB7B5-F2E8-4752-A7B4-5312E9A394BF}"/>
              </a:ext>
            </a:extLst>
          </p:cNvPr>
          <p:cNvSpPr/>
          <p:nvPr/>
        </p:nvSpPr>
        <p:spPr>
          <a:xfrm>
            <a:off x="6582960" y="5200632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CBAF71-9DCB-435C-9C2D-6DABAB8BD521}"/>
              </a:ext>
            </a:extLst>
          </p:cNvPr>
          <p:cNvSpPr/>
          <p:nvPr/>
        </p:nvSpPr>
        <p:spPr>
          <a:xfrm>
            <a:off x="5283067" y="2080127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90DF6D9-40B5-4511-BAC2-C0C5F3F9BEFF}"/>
              </a:ext>
            </a:extLst>
          </p:cNvPr>
          <p:cNvSpPr/>
          <p:nvPr/>
        </p:nvSpPr>
        <p:spPr>
          <a:xfrm>
            <a:off x="5485839" y="5115893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64F407A-6A1E-452A-B8BA-51640EF4ED4A}"/>
              </a:ext>
            </a:extLst>
          </p:cNvPr>
          <p:cNvSpPr/>
          <p:nvPr/>
        </p:nvSpPr>
        <p:spPr>
          <a:xfrm>
            <a:off x="5765652" y="5631678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27A1B8D-F2E0-447F-900F-F1858214C845}"/>
              </a:ext>
            </a:extLst>
          </p:cNvPr>
          <p:cNvSpPr/>
          <p:nvPr/>
        </p:nvSpPr>
        <p:spPr>
          <a:xfrm>
            <a:off x="7889597" y="3381375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D75069-E610-42C9-8264-7C7101DD2802}"/>
              </a:ext>
            </a:extLst>
          </p:cNvPr>
          <p:cNvSpPr txBox="1"/>
          <p:nvPr/>
        </p:nvSpPr>
        <p:spPr>
          <a:xfrm>
            <a:off x="9416433" y="3626406"/>
            <a:ext cx="48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1s</a:t>
            </a:r>
            <a:r>
              <a:rPr lang="fr-FR" baseline="30000" dirty="0"/>
              <a:t>2</a:t>
            </a:r>
            <a:endParaRPr lang="fr-F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472DE0-5030-4F6D-B5B8-8F79D55A088F}"/>
              </a:ext>
            </a:extLst>
          </p:cNvPr>
          <p:cNvSpPr txBox="1"/>
          <p:nvPr/>
        </p:nvSpPr>
        <p:spPr>
          <a:xfrm>
            <a:off x="9794433" y="3636051"/>
            <a:ext cx="48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2s</a:t>
            </a:r>
            <a:r>
              <a:rPr lang="fr-FR" baseline="30000" dirty="0"/>
              <a:t>2</a:t>
            </a:r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659D7E-D98B-4F73-A861-B41903C30D2A}"/>
              </a:ext>
            </a:extLst>
          </p:cNvPr>
          <p:cNvSpPr txBox="1"/>
          <p:nvPr/>
        </p:nvSpPr>
        <p:spPr>
          <a:xfrm>
            <a:off x="10175662" y="3636051"/>
            <a:ext cx="54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2p</a:t>
            </a:r>
            <a:r>
              <a:rPr lang="fr-FR" baseline="30000" dirty="0"/>
              <a:t>6 </a:t>
            </a:r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3FC3D2-E1EE-42B1-8E6A-A05BF965BC0A}"/>
              </a:ext>
            </a:extLst>
          </p:cNvPr>
          <p:cNvSpPr txBox="1"/>
          <p:nvPr/>
        </p:nvSpPr>
        <p:spPr>
          <a:xfrm>
            <a:off x="10634218" y="3645676"/>
            <a:ext cx="53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3s</a:t>
            </a:r>
            <a:r>
              <a:rPr lang="fr-FR" baseline="30000" dirty="0"/>
              <a:t>1</a:t>
            </a:r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2EEC16-2E06-4468-94B2-A1E4E53C9C15}"/>
              </a:ext>
            </a:extLst>
          </p:cNvPr>
          <p:cNvSpPr/>
          <p:nvPr/>
        </p:nvSpPr>
        <p:spPr>
          <a:xfrm>
            <a:off x="9380432" y="3487738"/>
            <a:ext cx="1792238" cy="66622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D79B65-1FC2-477C-8FE0-EDC700125661}"/>
              </a:ext>
            </a:extLst>
          </p:cNvPr>
          <p:cNvCxnSpPr>
            <a:stCxn id="49" idx="2"/>
          </p:cNvCxnSpPr>
          <p:nvPr/>
        </p:nvCxnSpPr>
        <p:spPr>
          <a:xfrm flipH="1">
            <a:off x="9884409" y="4153963"/>
            <a:ext cx="392143" cy="33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9A3E773-AF1F-4B99-807F-AD19B0206C24}"/>
              </a:ext>
            </a:extLst>
          </p:cNvPr>
          <p:cNvSpPr txBox="1"/>
          <p:nvPr/>
        </p:nvSpPr>
        <p:spPr>
          <a:xfrm>
            <a:off x="9155438" y="4414123"/>
            <a:ext cx="24159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Configuration électronique </a:t>
            </a:r>
            <a:r>
              <a:rPr lang="fr-FR" sz="1300" dirty="0"/>
              <a:t>de l’atome de sodium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C1930C-4D99-44D0-99E6-9BEDC3E640B8}"/>
              </a:ext>
            </a:extLst>
          </p:cNvPr>
          <p:cNvSpPr txBox="1"/>
          <p:nvPr/>
        </p:nvSpPr>
        <p:spPr>
          <a:xfrm>
            <a:off x="8161684" y="205852"/>
            <a:ext cx="494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: l’atome de </a:t>
            </a:r>
            <a:r>
              <a:rPr lang="fr-FR" b="1" dirty="0"/>
              <a:t>sodium</a:t>
            </a:r>
            <a:r>
              <a:rPr lang="fr-FR" dirty="0"/>
              <a:t> possède 11 électrons</a:t>
            </a:r>
          </a:p>
        </p:txBody>
      </p:sp>
    </p:spTree>
    <p:extLst>
      <p:ext uri="{BB962C8B-B14F-4D97-AF65-F5344CB8AC3E}">
        <p14:creationId xmlns:p14="http://schemas.microsoft.com/office/powerpoint/2010/main" val="28130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43" grpId="0" animBg="1"/>
      <p:bldP spid="44" grpId="0"/>
      <p:bldP spid="45" grpId="0"/>
      <p:bldP spid="46" grpId="0"/>
      <p:bldP spid="47" grpId="0"/>
      <p:bldP spid="49" grpId="0" animBg="1"/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148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F55A1DD-B255-4E2E-A6AF-6530E13DE7A2}"/>
              </a:ext>
            </a:extLst>
          </p:cNvPr>
          <p:cNvSpPr/>
          <p:nvPr/>
        </p:nvSpPr>
        <p:spPr>
          <a:xfrm>
            <a:off x="5726432" y="2959670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4B9589-0E6A-4127-BE43-801383B0529C}"/>
              </a:ext>
            </a:extLst>
          </p:cNvPr>
          <p:cNvSpPr/>
          <p:nvPr/>
        </p:nvSpPr>
        <p:spPr>
          <a:xfrm>
            <a:off x="5204432" y="2437670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34D0F0-E1C0-4F78-9B5E-84DE84559754}"/>
              </a:ext>
            </a:extLst>
          </p:cNvPr>
          <p:cNvSpPr/>
          <p:nvPr/>
        </p:nvSpPr>
        <p:spPr>
          <a:xfrm>
            <a:off x="4718432" y="1969516"/>
            <a:ext cx="3240000" cy="3240000"/>
          </a:xfrm>
          <a:prstGeom prst="ellipse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D64A63-10C5-477D-AF68-2612194ADCC4}"/>
              </a:ext>
            </a:extLst>
          </p:cNvPr>
          <p:cNvSpPr/>
          <p:nvPr/>
        </p:nvSpPr>
        <p:spPr>
          <a:xfrm>
            <a:off x="4574432" y="1825516"/>
            <a:ext cx="3528000" cy="3528000"/>
          </a:xfrm>
          <a:prstGeom prst="ellipse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FB1735-FA1B-49D8-B512-479F73639FEF}"/>
              </a:ext>
            </a:extLst>
          </p:cNvPr>
          <p:cNvSpPr/>
          <p:nvPr/>
        </p:nvSpPr>
        <p:spPr>
          <a:xfrm>
            <a:off x="4646432" y="1897516"/>
            <a:ext cx="3384000" cy="3384000"/>
          </a:xfrm>
          <a:prstGeom prst="ellipse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0C111F-355D-468B-A415-BD0319134AD3}"/>
              </a:ext>
            </a:extLst>
          </p:cNvPr>
          <p:cNvSpPr/>
          <p:nvPr/>
        </p:nvSpPr>
        <p:spPr>
          <a:xfrm>
            <a:off x="4178432" y="1411670"/>
            <a:ext cx="4320000" cy="43200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99B92D-0BD8-49A4-AAA6-DA0DE4861C23}"/>
              </a:ext>
            </a:extLst>
          </p:cNvPr>
          <p:cNvSpPr/>
          <p:nvPr/>
        </p:nvSpPr>
        <p:spPr>
          <a:xfrm>
            <a:off x="3782432" y="1015670"/>
            <a:ext cx="5112000" cy="5112000"/>
          </a:xfrm>
          <a:prstGeom prst="ellipse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BAFF37-232A-4727-83CB-EF82C2DC87A7}"/>
              </a:ext>
            </a:extLst>
          </p:cNvPr>
          <p:cNvSpPr/>
          <p:nvPr/>
        </p:nvSpPr>
        <p:spPr>
          <a:xfrm>
            <a:off x="3710432" y="943670"/>
            <a:ext cx="5256000" cy="5256000"/>
          </a:xfrm>
          <a:prstGeom prst="ellipse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167A7E-B2A0-4485-B173-8B906710E3DC}"/>
              </a:ext>
            </a:extLst>
          </p:cNvPr>
          <p:cNvSpPr/>
          <p:nvPr/>
        </p:nvSpPr>
        <p:spPr>
          <a:xfrm>
            <a:off x="3638432" y="853212"/>
            <a:ext cx="5400000" cy="5400000"/>
          </a:xfrm>
          <a:prstGeom prst="ellipse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00711-8786-4123-AE6B-5D65E40BA5CD}"/>
              </a:ext>
            </a:extLst>
          </p:cNvPr>
          <p:cNvSpPr txBox="1"/>
          <p:nvPr/>
        </p:nvSpPr>
        <p:spPr>
          <a:xfrm>
            <a:off x="6122408" y="41562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ECBC9-5A2E-4331-A636-C53029CD5BC8}"/>
              </a:ext>
            </a:extLst>
          </p:cNvPr>
          <p:cNvSpPr txBox="1"/>
          <p:nvPr/>
        </p:nvSpPr>
        <p:spPr>
          <a:xfrm>
            <a:off x="6122408" y="46603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FF40D-5804-4C79-AD9C-CDD3CDCE2C84}"/>
              </a:ext>
            </a:extLst>
          </p:cNvPr>
          <p:cNvSpPr txBox="1"/>
          <p:nvPr/>
        </p:nvSpPr>
        <p:spPr>
          <a:xfrm>
            <a:off x="6117769" y="525646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ACABC-0676-4E5D-84CC-DC5247BAF1D7}"/>
              </a:ext>
            </a:extLst>
          </p:cNvPr>
          <p:cNvSpPr txBox="1"/>
          <p:nvPr/>
        </p:nvSpPr>
        <p:spPr>
          <a:xfrm>
            <a:off x="6122408" y="565483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3s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FB424-682D-41BD-B86B-6438A5BE9BDF}"/>
              </a:ext>
            </a:extLst>
          </p:cNvPr>
          <p:cNvSpPr txBox="1"/>
          <p:nvPr/>
        </p:nvSpPr>
        <p:spPr>
          <a:xfrm>
            <a:off x="6119034" y="61818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3p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DE51FB-3F19-40AA-92AF-E48E8F154A4D}"/>
              </a:ext>
            </a:extLst>
          </p:cNvPr>
          <p:cNvSpPr/>
          <p:nvPr/>
        </p:nvSpPr>
        <p:spPr>
          <a:xfrm>
            <a:off x="6328158" y="355407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7B6D32-936E-47AD-861C-B28F76E4759F}"/>
              </a:ext>
            </a:extLst>
          </p:cNvPr>
          <p:cNvSpPr/>
          <p:nvPr/>
        </p:nvSpPr>
        <p:spPr>
          <a:xfrm>
            <a:off x="6351017" y="354539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4E3EE2-D96B-4BB7-BE93-4A6D0670D080}"/>
              </a:ext>
            </a:extLst>
          </p:cNvPr>
          <p:cNvSpPr/>
          <p:nvPr/>
        </p:nvSpPr>
        <p:spPr>
          <a:xfrm>
            <a:off x="6362447" y="3562749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607C7C-AC2E-4228-8323-22D9EDBDFFDD}"/>
              </a:ext>
            </a:extLst>
          </p:cNvPr>
          <p:cNvSpPr/>
          <p:nvPr/>
        </p:nvSpPr>
        <p:spPr>
          <a:xfrm>
            <a:off x="6333873" y="354983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5C49E3-211D-4708-A2E9-71A2264F7351}"/>
              </a:ext>
            </a:extLst>
          </p:cNvPr>
          <p:cNvSpPr/>
          <p:nvPr/>
        </p:nvSpPr>
        <p:spPr>
          <a:xfrm>
            <a:off x="5744369" y="3246438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999861-DBA3-4200-87D3-9528DB552E6D}"/>
              </a:ext>
            </a:extLst>
          </p:cNvPr>
          <p:cNvSpPr/>
          <p:nvPr/>
        </p:nvSpPr>
        <p:spPr>
          <a:xfrm>
            <a:off x="6007865" y="4047600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7D1688-D8DD-47EB-B169-B08B627D3D2D}"/>
              </a:ext>
            </a:extLst>
          </p:cNvPr>
          <p:cNvSpPr/>
          <p:nvPr/>
        </p:nvSpPr>
        <p:spPr>
          <a:xfrm>
            <a:off x="5318576" y="2959670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B5D360-AD2E-4562-960A-387CE498E9C1}"/>
              </a:ext>
            </a:extLst>
          </p:cNvPr>
          <p:cNvSpPr/>
          <p:nvPr/>
        </p:nvSpPr>
        <p:spPr>
          <a:xfrm>
            <a:off x="5714552" y="4492743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C22C91F-E84C-4037-B7A3-8ABAA9140ACD}"/>
              </a:ext>
            </a:extLst>
          </p:cNvPr>
          <p:cNvSpPr/>
          <p:nvPr/>
        </p:nvSpPr>
        <p:spPr>
          <a:xfrm>
            <a:off x="4718433" y="3140076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E471CB-27EA-499E-8345-B3F5A24259DF}"/>
              </a:ext>
            </a:extLst>
          </p:cNvPr>
          <p:cNvSpPr/>
          <p:nvPr/>
        </p:nvSpPr>
        <p:spPr>
          <a:xfrm>
            <a:off x="7864202" y="3889376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46C20E3-174F-4771-8A38-A33E8AFD5F7E}"/>
              </a:ext>
            </a:extLst>
          </p:cNvPr>
          <p:cNvSpPr/>
          <p:nvPr/>
        </p:nvSpPr>
        <p:spPr>
          <a:xfrm>
            <a:off x="5824457" y="1907815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ACBB7B5-F2E8-4752-A7B4-5312E9A394BF}"/>
              </a:ext>
            </a:extLst>
          </p:cNvPr>
          <p:cNvSpPr/>
          <p:nvPr/>
        </p:nvSpPr>
        <p:spPr>
          <a:xfrm>
            <a:off x="6582960" y="5200632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CBAF71-9DCB-435C-9C2D-6DABAB8BD521}"/>
              </a:ext>
            </a:extLst>
          </p:cNvPr>
          <p:cNvSpPr/>
          <p:nvPr/>
        </p:nvSpPr>
        <p:spPr>
          <a:xfrm>
            <a:off x="5283067" y="2080127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90DF6D9-40B5-4511-BAC2-C0C5F3F9BEFF}"/>
              </a:ext>
            </a:extLst>
          </p:cNvPr>
          <p:cNvSpPr/>
          <p:nvPr/>
        </p:nvSpPr>
        <p:spPr>
          <a:xfrm>
            <a:off x="5485839" y="5115893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98AE780-AC38-4326-A523-7E1849507779}"/>
              </a:ext>
            </a:extLst>
          </p:cNvPr>
          <p:cNvSpPr/>
          <p:nvPr/>
        </p:nvSpPr>
        <p:spPr>
          <a:xfrm>
            <a:off x="4167971" y="3064137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64F407A-6A1E-452A-B8BA-51640EF4ED4A}"/>
              </a:ext>
            </a:extLst>
          </p:cNvPr>
          <p:cNvSpPr/>
          <p:nvPr/>
        </p:nvSpPr>
        <p:spPr>
          <a:xfrm>
            <a:off x="5765652" y="5631678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9CD208-0697-4C43-9A0F-9EA4619879B8}"/>
              </a:ext>
            </a:extLst>
          </p:cNvPr>
          <p:cNvSpPr/>
          <p:nvPr/>
        </p:nvSpPr>
        <p:spPr>
          <a:xfrm>
            <a:off x="4026352" y="2331308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4FFEBF-B6B6-420F-B69D-A0733D21B4D9}"/>
              </a:ext>
            </a:extLst>
          </p:cNvPr>
          <p:cNvSpPr/>
          <p:nvPr/>
        </p:nvSpPr>
        <p:spPr>
          <a:xfrm>
            <a:off x="4807185" y="5601654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A79305-8173-41D1-AAB7-CB79D7D8D379}"/>
              </a:ext>
            </a:extLst>
          </p:cNvPr>
          <p:cNvSpPr/>
          <p:nvPr/>
        </p:nvSpPr>
        <p:spPr>
          <a:xfrm>
            <a:off x="8909576" y="3348621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CDCD7CC-D91B-4F2D-9CD2-3049F0F1AD0C}"/>
              </a:ext>
            </a:extLst>
          </p:cNvPr>
          <p:cNvSpPr/>
          <p:nvPr/>
        </p:nvSpPr>
        <p:spPr>
          <a:xfrm>
            <a:off x="8414135" y="5062712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65184E-40B8-4BC3-AF66-0D27580F39BC}"/>
              </a:ext>
            </a:extLst>
          </p:cNvPr>
          <p:cNvSpPr/>
          <p:nvPr/>
        </p:nvSpPr>
        <p:spPr>
          <a:xfrm>
            <a:off x="3729385" y="2605262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C2545C-7349-4C8F-A0B8-CEAC36FA4E69}"/>
              </a:ext>
            </a:extLst>
          </p:cNvPr>
          <p:cNvSpPr/>
          <p:nvPr/>
        </p:nvSpPr>
        <p:spPr>
          <a:xfrm>
            <a:off x="3767290" y="4472439"/>
            <a:ext cx="109905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530006-FAD1-4554-9C64-384A9912BA79}"/>
              </a:ext>
            </a:extLst>
          </p:cNvPr>
          <p:cNvSpPr txBox="1"/>
          <p:nvPr/>
        </p:nvSpPr>
        <p:spPr>
          <a:xfrm>
            <a:off x="7813058" y="611738"/>
            <a:ext cx="494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: l’atome d’argon possède 18 électrons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3AFA27-2C5F-449D-B474-245740E551BA}"/>
              </a:ext>
            </a:extLst>
          </p:cNvPr>
          <p:cNvSpPr txBox="1"/>
          <p:nvPr/>
        </p:nvSpPr>
        <p:spPr>
          <a:xfrm>
            <a:off x="9416433" y="3626406"/>
            <a:ext cx="48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1s</a:t>
            </a:r>
            <a:r>
              <a:rPr lang="fr-FR" baseline="30000" dirty="0"/>
              <a:t>2</a:t>
            </a:r>
            <a:endParaRPr lang="fr-F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F0576F-465E-4218-8CF6-48F03D083BB7}"/>
              </a:ext>
            </a:extLst>
          </p:cNvPr>
          <p:cNvSpPr txBox="1"/>
          <p:nvPr/>
        </p:nvSpPr>
        <p:spPr>
          <a:xfrm>
            <a:off x="9794433" y="3636051"/>
            <a:ext cx="48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2s</a:t>
            </a:r>
            <a:r>
              <a:rPr lang="fr-FR" baseline="30000" dirty="0"/>
              <a:t>2</a:t>
            </a:r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C620D1-4F03-4533-8223-8252EED16020}"/>
              </a:ext>
            </a:extLst>
          </p:cNvPr>
          <p:cNvSpPr txBox="1"/>
          <p:nvPr/>
        </p:nvSpPr>
        <p:spPr>
          <a:xfrm>
            <a:off x="10175662" y="3636051"/>
            <a:ext cx="54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2p</a:t>
            </a:r>
            <a:r>
              <a:rPr lang="fr-FR" baseline="30000" dirty="0"/>
              <a:t>6 </a:t>
            </a:r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695674-2ABF-4FF7-B2D6-265F14E5CF78}"/>
              </a:ext>
            </a:extLst>
          </p:cNvPr>
          <p:cNvSpPr txBox="1"/>
          <p:nvPr/>
        </p:nvSpPr>
        <p:spPr>
          <a:xfrm>
            <a:off x="10634218" y="3645676"/>
            <a:ext cx="53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3s</a:t>
            </a:r>
            <a:r>
              <a:rPr lang="fr-FR" baseline="30000" dirty="0">
                <a:solidFill>
                  <a:srgbClr val="0070C0"/>
                </a:solidFill>
              </a:rPr>
              <a:t>2</a:t>
            </a:r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D820D8-5C09-4D88-8C04-AE92389DDDAC}"/>
              </a:ext>
            </a:extLst>
          </p:cNvPr>
          <p:cNvSpPr/>
          <p:nvPr/>
        </p:nvSpPr>
        <p:spPr>
          <a:xfrm>
            <a:off x="9380432" y="3487738"/>
            <a:ext cx="2190946" cy="66622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DA5FF7-6220-4001-BEFA-F1195FCBBE25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9884409" y="4153963"/>
            <a:ext cx="591496" cy="33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BDFEAA6-8031-426E-BAFC-31A01C4BB847}"/>
              </a:ext>
            </a:extLst>
          </p:cNvPr>
          <p:cNvSpPr txBox="1"/>
          <p:nvPr/>
        </p:nvSpPr>
        <p:spPr>
          <a:xfrm>
            <a:off x="9155438" y="4414123"/>
            <a:ext cx="24159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Configuration électronique </a:t>
            </a:r>
            <a:r>
              <a:rPr lang="fr-FR" sz="1300" dirty="0"/>
              <a:t>de l’atome d’argon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E48250-F7F6-4340-B33E-5B9094B9EF32}"/>
              </a:ext>
            </a:extLst>
          </p:cNvPr>
          <p:cNvSpPr txBox="1"/>
          <p:nvPr/>
        </p:nvSpPr>
        <p:spPr>
          <a:xfrm>
            <a:off x="10977444" y="3647165"/>
            <a:ext cx="53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3p</a:t>
            </a:r>
            <a:r>
              <a:rPr lang="fr-FR" baseline="30000" dirty="0">
                <a:solidFill>
                  <a:srgbClr val="0070C0"/>
                </a:solidFill>
              </a:rPr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71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2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  <p:bldP spid="48" grpId="0" animBg="1"/>
      <p:bldP spid="50" grpId="0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B7EFF-22A9-48F6-9A5D-696000BF04BE}"/>
              </a:ext>
            </a:extLst>
          </p:cNvPr>
          <p:cNvSpPr txBox="1"/>
          <p:nvPr/>
        </p:nvSpPr>
        <p:spPr>
          <a:xfrm>
            <a:off x="1952481" y="1013552"/>
            <a:ext cx="980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F6470-ADA8-4F18-96AC-0704DDD280A3}"/>
              </a:ext>
            </a:extLst>
          </p:cNvPr>
          <p:cNvSpPr txBox="1"/>
          <p:nvPr/>
        </p:nvSpPr>
        <p:spPr>
          <a:xfrm>
            <a:off x="1765195" y="1433422"/>
            <a:ext cx="462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F705C-23DD-4A73-A4B1-99C696B9B54F}"/>
              </a:ext>
            </a:extLst>
          </p:cNvPr>
          <p:cNvSpPr txBox="1"/>
          <p:nvPr/>
        </p:nvSpPr>
        <p:spPr>
          <a:xfrm>
            <a:off x="1754178" y="963014"/>
            <a:ext cx="462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3679B-DA55-45D6-BCF9-6CAE92A54E57}"/>
              </a:ext>
            </a:extLst>
          </p:cNvPr>
          <p:cNvSpPr txBox="1"/>
          <p:nvPr/>
        </p:nvSpPr>
        <p:spPr>
          <a:xfrm>
            <a:off x="3559107" y="1013552"/>
            <a:ext cx="980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He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3EF98-E903-428A-B4E6-68BFBED8DE73}"/>
              </a:ext>
            </a:extLst>
          </p:cNvPr>
          <p:cNvSpPr txBox="1"/>
          <p:nvPr/>
        </p:nvSpPr>
        <p:spPr>
          <a:xfrm>
            <a:off x="3371821" y="1433422"/>
            <a:ext cx="462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A966F-3008-42E0-A57B-20BD77383C2C}"/>
              </a:ext>
            </a:extLst>
          </p:cNvPr>
          <p:cNvSpPr txBox="1"/>
          <p:nvPr/>
        </p:nvSpPr>
        <p:spPr>
          <a:xfrm>
            <a:off x="3360804" y="963014"/>
            <a:ext cx="462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63533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420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6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931F94A-C756-4E4D-9072-8403BED0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06" y="-99005"/>
            <a:ext cx="7392235" cy="7442780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C5D1A97-1605-4A45-BF09-A3C117379D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7" t="40709" r="45584" b="51943"/>
          <a:stretch/>
        </p:blipFill>
        <p:spPr>
          <a:xfrm>
            <a:off x="6458673" y="3229337"/>
            <a:ext cx="393539" cy="4541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448CE-CD5D-47A3-9579-C9D330361ECF}"/>
              </a:ext>
            </a:extLst>
          </p:cNvPr>
          <p:cNvSpPr txBox="1"/>
          <p:nvPr/>
        </p:nvSpPr>
        <p:spPr>
          <a:xfrm>
            <a:off x="6007261" y="2224538"/>
            <a:ext cx="1689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</a:rPr>
              <a:t>Couche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AE8599-B8C9-4407-B7FE-1A87675DBAD8}"/>
              </a:ext>
            </a:extLst>
          </p:cNvPr>
          <p:cNvSpPr txBox="1"/>
          <p:nvPr/>
        </p:nvSpPr>
        <p:spPr>
          <a:xfrm>
            <a:off x="7952773" y="3391552"/>
            <a:ext cx="1352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Couche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3E6088-03B3-48D6-BAA7-388974EF2FF0}"/>
              </a:ext>
            </a:extLst>
          </p:cNvPr>
          <p:cNvSpPr txBox="1"/>
          <p:nvPr/>
        </p:nvSpPr>
        <p:spPr>
          <a:xfrm>
            <a:off x="8982855" y="4251680"/>
            <a:ext cx="1669648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chemeClr val="accent1"/>
                </a:solidFill>
              </a:rPr>
              <a:t>Couche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9A9B64-D51A-47E3-B292-2865DF4FE2D0}"/>
              </a:ext>
            </a:extLst>
          </p:cNvPr>
          <p:cNvCxnSpPr>
            <a:cxnSpLocks/>
          </p:cNvCxnSpPr>
          <p:nvPr/>
        </p:nvCxnSpPr>
        <p:spPr>
          <a:xfrm flipH="1">
            <a:off x="2533880" y="4293384"/>
            <a:ext cx="378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AF304D-1B3D-492F-AD45-DD1B515133CD}"/>
              </a:ext>
            </a:extLst>
          </p:cNvPr>
          <p:cNvCxnSpPr>
            <a:cxnSpLocks/>
          </p:cNvCxnSpPr>
          <p:nvPr/>
        </p:nvCxnSpPr>
        <p:spPr>
          <a:xfrm flipH="1">
            <a:off x="2533880" y="5369481"/>
            <a:ext cx="3789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070963-F5E1-4A05-9606-A17F9C2BA343}"/>
              </a:ext>
            </a:extLst>
          </p:cNvPr>
          <p:cNvCxnSpPr>
            <a:cxnSpLocks/>
          </p:cNvCxnSpPr>
          <p:nvPr/>
        </p:nvCxnSpPr>
        <p:spPr>
          <a:xfrm flipH="1">
            <a:off x="2533880" y="5748969"/>
            <a:ext cx="3924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AD244C-CBD6-4C42-A61C-B676F73FD9CB}"/>
              </a:ext>
            </a:extLst>
          </p:cNvPr>
          <p:cNvCxnSpPr>
            <a:cxnSpLocks/>
          </p:cNvCxnSpPr>
          <p:nvPr/>
        </p:nvCxnSpPr>
        <p:spPr>
          <a:xfrm flipH="1">
            <a:off x="2544896" y="6470173"/>
            <a:ext cx="3913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4DAFA7-6E6A-43CF-8EE2-B066A093759F}"/>
              </a:ext>
            </a:extLst>
          </p:cNvPr>
          <p:cNvCxnSpPr>
            <a:cxnSpLocks/>
          </p:cNvCxnSpPr>
          <p:nvPr/>
        </p:nvCxnSpPr>
        <p:spPr>
          <a:xfrm flipH="1">
            <a:off x="2588964" y="6906973"/>
            <a:ext cx="3869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3AD3548D-AEE7-4A54-B534-5364144F0F9D}"/>
              </a:ext>
            </a:extLst>
          </p:cNvPr>
          <p:cNvSpPr/>
          <p:nvPr/>
        </p:nvSpPr>
        <p:spPr>
          <a:xfrm>
            <a:off x="2342773" y="4076241"/>
            <a:ext cx="114659" cy="306268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641E79-D93C-4E6F-BB0D-29329B0952E3}"/>
              </a:ext>
            </a:extLst>
          </p:cNvPr>
          <p:cNvSpPr txBox="1"/>
          <p:nvPr/>
        </p:nvSpPr>
        <p:spPr>
          <a:xfrm>
            <a:off x="538367" y="5422917"/>
            <a:ext cx="186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Sous-Couches</a:t>
            </a:r>
          </a:p>
        </p:txBody>
      </p:sp>
    </p:spTree>
    <p:extLst>
      <p:ext uri="{BB962C8B-B14F-4D97-AF65-F5344CB8AC3E}">
        <p14:creationId xmlns:p14="http://schemas.microsoft.com/office/powerpoint/2010/main" val="8146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931F94A-C756-4E4D-9072-8403BED0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06" y="-99005"/>
            <a:ext cx="7392235" cy="7442780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C5D1A97-1605-4A45-BF09-A3C117379D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7" t="40709" r="45584" b="51943"/>
          <a:stretch/>
        </p:blipFill>
        <p:spPr>
          <a:xfrm>
            <a:off x="6458673" y="3229337"/>
            <a:ext cx="393539" cy="4541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448CE-CD5D-47A3-9579-C9D330361ECF}"/>
              </a:ext>
            </a:extLst>
          </p:cNvPr>
          <p:cNvSpPr txBox="1"/>
          <p:nvPr/>
        </p:nvSpPr>
        <p:spPr>
          <a:xfrm>
            <a:off x="6007261" y="2224538"/>
            <a:ext cx="1689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</a:rPr>
              <a:t>Couche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AE8599-B8C9-4407-B7FE-1A87675DBAD8}"/>
              </a:ext>
            </a:extLst>
          </p:cNvPr>
          <p:cNvSpPr txBox="1"/>
          <p:nvPr/>
        </p:nvSpPr>
        <p:spPr>
          <a:xfrm>
            <a:off x="7952773" y="3391552"/>
            <a:ext cx="1352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Couche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3E6088-03B3-48D6-BAA7-388974EF2FF0}"/>
              </a:ext>
            </a:extLst>
          </p:cNvPr>
          <p:cNvSpPr txBox="1"/>
          <p:nvPr/>
        </p:nvSpPr>
        <p:spPr>
          <a:xfrm>
            <a:off x="8982855" y="4251680"/>
            <a:ext cx="1669648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chemeClr val="accent1"/>
                </a:solidFill>
              </a:rPr>
              <a:t>Couche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5C9C8-67A4-4ED1-A7C4-B0A77F714C39}"/>
              </a:ext>
            </a:extLst>
          </p:cNvPr>
          <p:cNvSpPr txBox="1"/>
          <p:nvPr/>
        </p:nvSpPr>
        <p:spPr>
          <a:xfrm>
            <a:off x="184363" y="601884"/>
            <a:ext cx="350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Règle 1 </a:t>
            </a:r>
            <a:r>
              <a:rPr lang="fr-FR" dirty="0"/>
              <a:t>: Les sous-couches </a:t>
            </a:r>
            <a:r>
              <a:rPr lang="fr-FR" b="1" dirty="0"/>
              <a:t>s</a:t>
            </a:r>
            <a:r>
              <a:rPr lang="fr-FR" dirty="0"/>
              <a:t> peuvent contenir au maximum 2 électrons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05AC04-D979-48EC-8370-5FD99CECD437}"/>
              </a:ext>
            </a:extLst>
          </p:cNvPr>
          <p:cNvSpPr/>
          <p:nvPr/>
        </p:nvSpPr>
        <p:spPr>
          <a:xfrm>
            <a:off x="5825078" y="2776251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874653-93B3-4B2B-8566-CDDDD330058F}"/>
              </a:ext>
            </a:extLst>
          </p:cNvPr>
          <p:cNvSpPr/>
          <p:nvPr/>
        </p:nvSpPr>
        <p:spPr>
          <a:xfrm rot="5400000">
            <a:off x="7022007" y="3837095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4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 -0.00389 C 0.01728 -0.05447 0.05422 -0.06874 0.07985 -0.03523 C 0.10535 -0.00173 0.10964 0.06745 0.08938 0.11803 C 0.069 0.16905 0.03158 0.18223 0.0062 0.14873 C -0.01943 0.115 -0.02336 0.04734 -0.0031 -0.00389 Z " pathEditMode="relative" rAng="18360000" ptsTypes="A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4" y="609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2165E-6 2.91829E-6 C -0.02133 0.04907 -0.05852 0.06117 -0.0833 0.02615 C -0.10833 -0.00908 -0.11131 -0.07869 -0.0901 -0.12798 C -0.06865 -0.17748 -0.03099 -0.18807 -0.0062 -0.15283 C 0.01859 -0.11782 0.02121 -0.05015 1.32165E-6 2.91829E-6 Z " pathEditMode="relative" rAng="7680000" ptsTypes="AAA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-6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931F94A-C756-4E4D-9072-8403BED0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06" y="-99005"/>
            <a:ext cx="7392235" cy="7442780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C5D1A97-1605-4A45-BF09-A3C117379D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7" t="40709" r="45584" b="51943"/>
          <a:stretch/>
        </p:blipFill>
        <p:spPr>
          <a:xfrm>
            <a:off x="6458673" y="3229337"/>
            <a:ext cx="393539" cy="4541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448CE-CD5D-47A3-9579-C9D330361ECF}"/>
              </a:ext>
            </a:extLst>
          </p:cNvPr>
          <p:cNvSpPr txBox="1"/>
          <p:nvPr/>
        </p:nvSpPr>
        <p:spPr>
          <a:xfrm>
            <a:off x="6007261" y="2224538"/>
            <a:ext cx="1689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</a:rPr>
              <a:t>Couche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AE8599-B8C9-4407-B7FE-1A87675DBAD8}"/>
              </a:ext>
            </a:extLst>
          </p:cNvPr>
          <p:cNvSpPr txBox="1"/>
          <p:nvPr/>
        </p:nvSpPr>
        <p:spPr>
          <a:xfrm>
            <a:off x="7952773" y="3391552"/>
            <a:ext cx="1352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Couche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3E6088-03B3-48D6-BAA7-388974EF2FF0}"/>
              </a:ext>
            </a:extLst>
          </p:cNvPr>
          <p:cNvSpPr txBox="1"/>
          <p:nvPr/>
        </p:nvSpPr>
        <p:spPr>
          <a:xfrm>
            <a:off x="8982855" y="4251680"/>
            <a:ext cx="1669648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chemeClr val="accent1"/>
                </a:solidFill>
              </a:rPr>
              <a:t>Couche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BFE33-F775-4A88-A38C-CEC7FEA6F778}"/>
              </a:ext>
            </a:extLst>
          </p:cNvPr>
          <p:cNvSpPr txBox="1"/>
          <p:nvPr/>
        </p:nvSpPr>
        <p:spPr>
          <a:xfrm>
            <a:off x="9305080" y="261279"/>
            <a:ext cx="3929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Exemple</a:t>
            </a:r>
            <a:r>
              <a:rPr lang="fr-FR" dirty="0"/>
              <a:t> : L’atome de sodium a 11 électrons.</a:t>
            </a:r>
          </a:p>
          <a:p>
            <a:r>
              <a:rPr lang="fr-FR" dirty="0"/>
              <a:t>Comment placer les électrons sur les couches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5C9C8-67A4-4ED1-A7C4-B0A77F714C39}"/>
              </a:ext>
            </a:extLst>
          </p:cNvPr>
          <p:cNvSpPr txBox="1"/>
          <p:nvPr/>
        </p:nvSpPr>
        <p:spPr>
          <a:xfrm>
            <a:off x="184363" y="601884"/>
            <a:ext cx="350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Règle 1 </a:t>
            </a:r>
            <a:r>
              <a:rPr lang="fr-FR" dirty="0"/>
              <a:t>: Les sous-couches </a:t>
            </a:r>
            <a:r>
              <a:rPr lang="fr-FR" b="1" dirty="0"/>
              <a:t>s</a:t>
            </a:r>
            <a:r>
              <a:rPr lang="fr-FR" dirty="0"/>
              <a:t> peuvent contenir au maximum 2 électrons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1F494-00DC-41A9-ACF4-1BDDC138E91D}"/>
              </a:ext>
            </a:extLst>
          </p:cNvPr>
          <p:cNvSpPr txBox="1"/>
          <p:nvPr/>
        </p:nvSpPr>
        <p:spPr>
          <a:xfrm>
            <a:off x="184362" y="1762873"/>
            <a:ext cx="2993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Règle 2 : </a:t>
            </a:r>
            <a:r>
              <a:rPr lang="fr-FR" dirty="0"/>
              <a:t>Les sous-couches </a:t>
            </a:r>
            <a:r>
              <a:rPr lang="fr-FR" b="1" dirty="0"/>
              <a:t>p</a:t>
            </a:r>
            <a:r>
              <a:rPr lang="fr-FR" dirty="0"/>
              <a:t> peuvent contenir au maximum 6 électrons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D28DA-97C5-41AA-A10D-B3BEF827138E}"/>
              </a:ext>
            </a:extLst>
          </p:cNvPr>
          <p:cNvSpPr txBox="1"/>
          <p:nvPr/>
        </p:nvSpPr>
        <p:spPr>
          <a:xfrm>
            <a:off x="184362" y="2857489"/>
            <a:ext cx="2993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Règle 3 : </a:t>
            </a:r>
            <a:r>
              <a:rPr lang="fr-FR" dirty="0"/>
              <a:t>On commence toujours par remplir les sous couches les plus proches du noyau avant de s’éloigner vers les couches externes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3A333-13A5-4C6F-8201-2919EB3AC5E5}"/>
              </a:ext>
            </a:extLst>
          </p:cNvPr>
          <p:cNvSpPr/>
          <p:nvPr/>
        </p:nvSpPr>
        <p:spPr>
          <a:xfrm rot="5400000">
            <a:off x="7096685" y="2841367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D6CCD8-9CEF-4934-A366-BD0A491EDCDF}"/>
              </a:ext>
            </a:extLst>
          </p:cNvPr>
          <p:cNvSpPr/>
          <p:nvPr/>
        </p:nvSpPr>
        <p:spPr>
          <a:xfrm rot="5400000">
            <a:off x="5694556" y="3440277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91A799-077F-46F7-8E0F-1EC18E518C6D}"/>
              </a:ext>
            </a:extLst>
          </p:cNvPr>
          <p:cNvSpPr/>
          <p:nvPr/>
        </p:nvSpPr>
        <p:spPr>
          <a:xfrm rot="5400000">
            <a:off x="5170062" y="4709520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A2BD88-5892-4B64-A9B8-2AD196476CFC}"/>
              </a:ext>
            </a:extLst>
          </p:cNvPr>
          <p:cNvSpPr/>
          <p:nvPr/>
        </p:nvSpPr>
        <p:spPr>
          <a:xfrm rot="5400000">
            <a:off x="4773454" y="2197512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8F7386-B51F-4BF7-BA57-ED85832C40A1}"/>
              </a:ext>
            </a:extLst>
          </p:cNvPr>
          <p:cNvSpPr/>
          <p:nvPr/>
        </p:nvSpPr>
        <p:spPr>
          <a:xfrm rot="5400000">
            <a:off x="4192015" y="3160035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547976-3862-463E-BE79-2339368AE2A8}"/>
              </a:ext>
            </a:extLst>
          </p:cNvPr>
          <p:cNvSpPr/>
          <p:nvPr/>
        </p:nvSpPr>
        <p:spPr>
          <a:xfrm rot="5400000">
            <a:off x="5496252" y="5383965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F76215-3A23-4E64-A45F-65A250F9DA3D}"/>
              </a:ext>
            </a:extLst>
          </p:cNvPr>
          <p:cNvSpPr/>
          <p:nvPr/>
        </p:nvSpPr>
        <p:spPr>
          <a:xfrm rot="5400000">
            <a:off x="7760703" y="5090678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72801D-338E-4515-BF40-45FACE288926}"/>
              </a:ext>
            </a:extLst>
          </p:cNvPr>
          <p:cNvSpPr/>
          <p:nvPr/>
        </p:nvSpPr>
        <p:spPr>
          <a:xfrm rot="5400000">
            <a:off x="8602369" y="4053376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556F7F-C310-402A-90C4-60D0CCAC4B3A}"/>
              </a:ext>
            </a:extLst>
          </p:cNvPr>
          <p:cNvSpPr/>
          <p:nvPr/>
        </p:nvSpPr>
        <p:spPr>
          <a:xfrm rot="5400000">
            <a:off x="8610911" y="2561876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6257E7-53C8-45A8-BE2F-277DE49FEFBF}"/>
              </a:ext>
            </a:extLst>
          </p:cNvPr>
          <p:cNvSpPr/>
          <p:nvPr/>
        </p:nvSpPr>
        <p:spPr>
          <a:xfrm rot="5400000">
            <a:off x="6920287" y="1073856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BBD496-B6E6-401A-BC5C-F4B705C20EF1}"/>
              </a:ext>
            </a:extLst>
          </p:cNvPr>
          <p:cNvSpPr/>
          <p:nvPr/>
        </p:nvSpPr>
        <p:spPr>
          <a:xfrm rot="5400000">
            <a:off x="5496252" y="524640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BC279A-B694-48FC-A8FA-3D6312526D82}"/>
              </a:ext>
            </a:extLst>
          </p:cNvPr>
          <p:cNvSpPr txBox="1"/>
          <p:nvPr/>
        </p:nvSpPr>
        <p:spPr>
          <a:xfrm>
            <a:off x="10099232" y="2634351"/>
            <a:ext cx="7039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00B050"/>
                </a:solidFill>
              </a:rPr>
              <a:t>1s</a:t>
            </a:r>
            <a:r>
              <a:rPr lang="fr-FR" sz="2300" b="1" baseline="30000" dirty="0">
                <a:solidFill>
                  <a:srgbClr val="00B050"/>
                </a:solidFill>
              </a:rPr>
              <a:t>2</a:t>
            </a:r>
            <a:endParaRPr lang="fr-FR" sz="2300" b="1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3C8026-3844-4207-A5F4-F5F975A33A73}"/>
              </a:ext>
            </a:extLst>
          </p:cNvPr>
          <p:cNvSpPr txBox="1"/>
          <p:nvPr/>
        </p:nvSpPr>
        <p:spPr>
          <a:xfrm>
            <a:off x="10789686" y="2634351"/>
            <a:ext cx="7515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FF0000"/>
                </a:solidFill>
              </a:rPr>
              <a:t>2s</a:t>
            </a:r>
            <a:r>
              <a:rPr lang="fr-FR" sz="2300" b="1" baseline="30000" dirty="0">
                <a:solidFill>
                  <a:srgbClr val="FF0000"/>
                </a:solidFill>
              </a:rPr>
              <a:t>2</a:t>
            </a:r>
            <a:endParaRPr lang="fr-FR" sz="23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978A17-6525-4FCB-82B3-DD1B40A20CF2}"/>
              </a:ext>
            </a:extLst>
          </p:cNvPr>
          <p:cNvSpPr txBox="1"/>
          <p:nvPr/>
        </p:nvSpPr>
        <p:spPr>
          <a:xfrm>
            <a:off x="11383985" y="2634543"/>
            <a:ext cx="7417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FF0000"/>
                </a:solidFill>
              </a:rPr>
              <a:t>2p</a:t>
            </a:r>
            <a:r>
              <a:rPr lang="fr-FR" sz="2300" b="1" baseline="30000" dirty="0">
                <a:solidFill>
                  <a:srgbClr val="FF0000"/>
                </a:solidFill>
              </a:rPr>
              <a:t>6</a:t>
            </a:r>
            <a:endParaRPr lang="fr-FR" sz="23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F7A9BB-AA98-47E0-83E6-AC218DF06EE8}"/>
              </a:ext>
            </a:extLst>
          </p:cNvPr>
          <p:cNvSpPr txBox="1"/>
          <p:nvPr/>
        </p:nvSpPr>
        <p:spPr>
          <a:xfrm>
            <a:off x="12209989" y="2634351"/>
            <a:ext cx="7417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chemeClr val="accent1"/>
                </a:solidFill>
              </a:rPr>
              <a:t>3s</a:t>
            </a:r>
            <a:r>
              <a:rPr lang="fr-FR" sz="2300" b="1" baseline="30000" dirty="0">
                <a:solidFill>
                  <a:schemeClr val="accent1"/>
                </a:solidFill>
              </a:rPr>
              <a:t>1</a:t>
            </a:r>
            <a:endParaRPr lang="fr-FR" sz="2300" b="1" dirty="0">
              <a:solidFill>
                <a:schemeClr val="accent1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09E0660-F9E5-460F-B0C8-082CE76FFE73}"/>
              </a:ext>
            </a:extLst>
          </p:cNvPr>
          <p:cNvSpPr/>
          <p:nvPr/>
        </p:nvSpPr>
        <p:spPr>
          <a:xfrm rot="5400000">
            <a:off x="10327789" y="2918584"/>
            <a:ext cx="91649" cy="527867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F5D680E-FBCE-482D-9518-D263BC4EFA0A}"/>
              </a:ext>
            </a:extLst>
          </p:cNvPr>
          <p:cNvSpPr/>
          <p:nvPr/>
        </p:nvSpPr>
        <p:spPr>
          <a:xfrm rot="5400000">
            <a:off x="11345084" y="2560503"/>
            <a:ext cx="91649" cy="1244029"/>
          </a:xfrm>
          <a:prstGeom prst="righ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BDFD8082-CDA1-4726-AE91-1A8C24EDE656}"/>
              </a:ext>
            </a:extLst>
          </p:cNvPr>
          <p:cNvSpPr/>
          <p:nvPr/>
        </p:nvSpPr>
        <p:spPr>
          <a:xfrm rot="5400000">
            <a:off x="12415801" y="2927958"/>
            <a:ext cx="91649" cy="52786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5394B-C3B8-4FBC-A5B9-418EB6DC1601}"/>
              </a:ext>
            </a:extLst>
          </p:cNvPr>
          <p:cNvSpPr txBox="1"/>
          <p:nvPr/>
        </p:nvSpPr>
        <p:spPr>
          <a:xfrm rot="2841819">
            <a:off x="10041518" y="3630446"/>
            <a:ext cx="147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Couche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0ED5B0-375B-4452-9570-72456A0C435F}"/>
              </a:ext>
            </a:extLst>
          </p:cNvPr>
          <p:cNvSpPr txBox="1"/>
          <p:nvPr/>
        </p:nvSpPr>
        <p:spPr>
          <a:xfrm rot="2841819">
            <a:off x="11082396" y="3661863"/>
            <a:ext cx="147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Couche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8CF05C-6ECA-40FE-B9FC-5FE9B39EEF42}"/>
              </a:ext>
            </a:extLst>
          </p:cNvPr>
          <p:cNvSpPr txBox="1"/>
          <p:nvPr/>
        </p:nvSpPr>
        <p:spPr>
          <a:xfrm rot="2841819">
            <a:off x="12070518" y="3693281"/>
            <a:ext cx="147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Couche 3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7A47F9-2C67-41A9-B47F-8D33D0525850}"/>
              </a:ext>
            </a:extLst>
          </p:cNvPr>
          <p:cNvGrpSpPr/>
          <p:nvPr/>
        </p:nvGrpSpPr>
        <p:grpSpPr>
          <a:xfrm>
            <a:off x="10352314" y="1503162"/>
            <a:ext cx="2827887" cy="1216969"/>
            <a:chOff x="10352314" y="1503162"/>
            <a:chExt cx="2827887" cy="121696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A172425-8365-4F35-B3FF-77829DD737C0}"/>
                </a:ext>
              </a:extLst>
            </p:cNvPr>
            <p:cNvCxnSpPr/>
            <p:nvPr/>
          </p:nvCxnSpPr>
          <p:spPr>
            <a:xfrm flipH="1" flipV="1">
              <a:off x="11541273" y="1863090"/>
              <a:ext cx="814557" cy="823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466EF76-06B6-4840-8530-43B91C6B68C8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11541274" y="1849463"/>
              <a:ext cx="213582" cy="785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10868EB-4B53-48AB-B0BA-A35A31FE4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2763" y="1880878"/>
              <a:ext cx="428509" cy="82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3029FE-BBD5-48D3-9E06-99637228BB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2314" y="1849461"/>
              <a:ext cx="1188958" cy="870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2B9601-7BDA-452E-997B-6E6B3DA0F652}"/>
                </a:ext>
              </a:extLst>
            </p:cNvPr>
            <p:cNvSpPr txBox="1"/>
            <p:nvPr/>
          </p:nvSpPr>
          <p:spPr>
            <a:xfrm>
              <a:off x="10845644" y="1503162"/>
              <a:ext cx="2334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</a:rPr>
                <a:t>Sous-Couches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9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" grpId="0"/>
      <p:bldP spid="29" grpId="0"/>
      <p:bldP spid="30" grpId="0"/>
      <p:bldP spid="31" grpId="0"/>
      <p:bldP spid="4" grpId="0" animBg="1"/>
      <p:bldP spid="32" grpId="0" animBg="1"/>
      <p:bldP spid="33" grpId="0" animBg="1"/>
      <p:bldP spid="6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931F94A-C756-4E4D-9072-8403BED0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06" y="-99005"/>
            <a:ext cx="7392235" cy="7442780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C5D1A97-1605-4A45-BF09-A3C117379D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7" t="40709" r="45584" b="51943"/>
          <a:stretch/>
        </p:blipFill>
        <p:spPr>
          <a:xfrm>
            <a:off x="6458673" y="3229337"/>
            <a:ext cx="393539" cy="4541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448CE-CD5D-47A3-9579-C9D330361ECF}"/>
              </a:ext>
            </a:extLst>
          </p:cNvPr>
          <p:cNvSpPr txBox="1"/>
          <p:nvPr/>
        </p:nvSpPr>
        <p:spPr>
          <a:xfrm>
            <a:off x="6007261" y="2224538"/>
            <a:ext cx="1689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</a:rPr>
              <a:t>Couche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AE8599-B8C9-4407-B7FE-1A87675DBAD8}"/>
              </a:ext>
            </a:extLst>
          </p:cNvPr>
          <p:cNvSpPr txBox="1"/>
          <p:nvPr/>
        </p:nvSpPr>
        <p:spPr>
          <a:xfrm>
            <a:off x="7952773" y="3391552"/>
            <a:ext cx="1352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Couche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3E6088-03B3-48D6-BAA7-388974EF2FF0}"/>
              </a:ext>
            </a:extLst>
          </p:cNvPr>
          <p:cNvSpPr txBox="1"/>
          <p:nvPr/>
        </p:nvSpPr>
        <p:spPr>
          <a:xfrm>
            <a:off x="8982855" y="4251680"/>
            <a:ext cx="1669648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chemeClr val="accent1"/>
                </a:solidFill>
              </a:rPr>
              <a:t>Couche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BFE33-F775-4A88-A38C-CEC7FEA6F778}"/>
              </a:ext>
            </a:extLst>
          </p:cNvPr>
          <p:cNvSpPr txBox="1"/>
          <p:nvPr/>
        </p:nvSpPr>
        <p:spPr>
          <a:xfrm>
            <a:off x="9305080" y="261279"/>
            <a:ext cx="3929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Exemple</a:t>
            </a:r>
            <a:r>
              <a:rPr lang="fr-FR" dirty="0"/>
              <a:t> : L’atome de sodium a 11 électrons.</a:t>
            </a:r>
          </a:p>
          <a:p>
            <a:r>
              <a:rPr lang="fr-FR" dirty="0"/>
              <a:t>Comment placer les électrons sur les couches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5C9C8-67A4-4ED1-A7C4-B0A77F714C39}"/>
              </a:ext>
            </a:extLst>
          </p:cNvPr>
          <p:cNvSpPr txBox="1"/>
          <p:nvPr/>
        </p:nvSpPr>
        <p:spPr>
          <a:xfrm>
            <a:off x="184363" y="601884"/>
            <a:ext cx="350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Règle 1 </a:t>
            </a:r>
            <a:r>
              <a:rPr lang="fr-FR" dirty="0"/>
              <a:t>: Les sous-couches </a:t>
            </a:r>
            <a:r>
              <a:rPr lang="fr-FR" b="1" dirty="0"/>
              <a:t>s</a:t>
            </a:r>
            <a:r>
              <a:rPr lang="fr-FR" dirty="0"/>
              <a:t> peuvent contenir au maximum 2 électrons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1F494-00DC-41A9-ACF4-1BDDC138E91D}"/>
              </a:ext>
            </a:extLst>
          </p:cNvPr>
          <p:cNvSpPr txBox="1"/>
          <p:nvPr/>
        </p:nvSpPr>
        <p:spPr>
          <a:xfrm>
            <a:off x="184362" y="1762873"/>
            <a:ext cx="2993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Règle 2 : </a:t>
            </a:r>
            <a:r>
              <a:rPr lang="fr-FR" dirty="0"/>
              <a:t>Les sous-couches </a:t>
            </a:r>
            <a:r>
              <a:rPr lang="fr-FR" b="1" dirty="0"/>
              <a:t>p</a:t>
            </a:r>
            <a:r>
              <a:rPr lang="fr-FR" dirty="0"/>
              <a:t> peuvent contenir au maximum 6 électrons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D28DA-97C5-41AA-A10D-B3BEF827138E}"/>
              </a:ext>
            </a:extLst>
          </p:cNvPr>
          <p:cNvSpPr txBox="1"/>
          <p:nvPr/>
        </p:nvSpPr>
        <p:spPr>
          <a:xfrm>
            <a:off x="184362" y="2857489"/>
            <a:ext cx="2993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Règle 3 : </a:t>
            </a:r>
            <a:r>
              <a:rPr lang="fr-FR" dirty="0"/>
              <a:t>On commence toujours par remplir les sous couches les plus proches du noyau avant de s’éloigner vers les couches externes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3A333-13A5-4C6F-8201-2919EB3AC5E5}"/>
              </a:ext>
            </a:extLst>
          </p:cNvPr>
          <p:cNvSpPr/>
          <p:nvPr/>
        </p:nvSpPr>
        <p:spPr>
          <a:xfrm rot="5400000">
            <a:off x="7096685" y="2841367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D6CCD8-9CEF-4934-A366-BD0A491EDCDF}"/>
              </a:ext>
            </a:extLst>
          </p:cNvPr>
          <p:cNvSpPr/>
          <p:nvPr/>
        </p:nvSpPr>
        <p:spPr>
          <a:xfrm rot="5400000">
            <a:off x="5694556" y="3440277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91A799-077F-46F7-8E0F-1EC18E518C6D}"/>
              </a:ext>
            </a:extLst>
          </p:cNvPr>
          <p:cNvSpPr/>
          <p:nvPr/>
        </p:nvSpPr>
        <p:spPr>
          <a:xfrm rot="5400000">
            <a:off x="5170062" y="4709520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A2BD88-5892-4B64-A9B8-2AD196476CFC}"/>
              </a:ext>
            </a:extLst>
          </p:cNvPr>
          <p:cNvSpPr/>
          <p:nvPr/>
        </p:nvSpPr>
        <p:spPr>
          <a:xfrm rot="5400000">
            <a:off x="4773454" y="2197512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8F7386-B51F-4BF7-BA57-ED85832C40A1}"/>
              </a:ext>
            </a:extLst>
          </p:cNvPr>
          <p:cNvSpPr/>
          <p:nvPr/>
        </p:nvSpPr>
        <p:spPr>
          <a:xfrm rot="5400000">
            <a:off x="4192015" y="3160035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547976-3862-463E-BE79-2339368AE2A8}"/>
              </a:ext>
            </a:extLst>
          </p:cNvPr>
          <p:cNvSpPr/>
          <p:nvPr/>
        </p:nvSpPr>
        <p:spPr>
          <a:xfrm rot="5400000">
            <a:off x="5496252" y="5383965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F76215-3A23-4E64-A45F-65A250F9DA3D}"/>
              </a:ext>
            </a:extLst>
          </p:cNvPr>
          <p:cNvSpPr/>
          <p:nvPr/>
        </p:nvSpPr>
        <p:spPr>
          <a:xfrm rot="5400000">
            <a:off x="7760703" y="5090678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72801D-338E-4515-BF40-45FACE288926}"/>
              </a:ext>
            </a:extLst>
          </p:cNvPr>
          <p:cNvSpPr/>
          <p:nvPr/>
        </p:nvSpPr>
        <p:spPr>
          <a:xfrm rot="5400000">
            <a:off x="8602369" y="4053376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556F7F-C310-402A-90C4-60D0CCAC4B3A}"/>
              </a:ext>
            </a:extLst>
          </p:cNvPr>
          <p:cNvSpPr/>
          <p:nvPr/>
        </p:nvSpPr>
        <p:spPr>
          <a:xfrm rot="5400000">
            <a:off x="8610911" y="2561876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6257E7-53C8-45A8-BE2F-277DE49FEFBF}"/>
              </a:ext>
            </a:extLst>
          </p:cNvPr>
          <p:cNvSpPr/>
          <p:nvPr/>
        </p:nvSpPr>
        <p:spPr>
          <a:xfrm rot="5400000">
            <a:off x="6920287" y="1073856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BBD496-B6E6-401A-BC5C-F4B705C20EF1}"/>
              </a:ext>
            </a:extLst>
          </p:cNvPr>
          <p:cNvSpPr/>
          <p:nvPr/>
        </p:nvSpPr>
        <p:spPr>
          <a:xfrm rot="5400000">
            <a:off x="5496252" y="524640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BC279A-B694-48FC-A8FA-3D6312526D82}"/>
              </a:ext>
            </a:extLst>
          </p:cNvPr>
          <p:cNvSpPr txBox="1"/>
          <p:nvPr/>
        </p:nvSpPr>
        <p:spPr>
          <a:xfrm>
            <a:off x="10099232" y="2634351"/>
            <a:ext cx="7039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00B050"/>
                </a:solidFill>
              </a:rPr>
              <a:t>1s</a:t>
            </a:r>
            <a:r>
              <a:rPr lang="fr-FR" sz="2300" b="1" baseline="30000" dirty="0">
                <a:solidFill>
                  <a:srgbClr val="00B050"/>
                </a:solidFill>
              </a:rPr>
              <a:t>2</a:t>
            </a:r>
            <a:endParaRPr lang="fr-FR" sz="2300" b="1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3C8026-3844-4207-A5F4-F5F975A33A73}"/>
              </a:ext>
            </a:extLst>
          </p:cNvPr>
          <p:cNvSpPr txBox="1"/>
          <p:nvPr/>
        </p:nvSpPr>
        <p:spPr>
          <a:xfrm>
            <a:off x="10789686" y="2634351"/>
            <a:ext cx="7515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FF0000"/>
                </a:solidFill>
              </a:rPr>
              <a:t>2s</a:t>
            </a:r>
            <a:r>
              <a:rPr lang="fr-FR" sz="2300" b="1" baseline="30000" dirty="0">
                <a:solidFill>
                  <a:srgbClr val="FF0000"/>
                </a:solidFill>
              </a:rPr>
              <a:t>2</a:t>
            </a:r>
            <a:endParaRPr lang="fr-FR" sz="23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978A17-6525-4FCB-82B3-DD1B40A20CF2}"/>
              </a:ext>
            </a:extLst>
          </p:cNvPr>
          <p:cNvSpPr txBox="1"/>
          <p:nvPr/>
        </p:nvSpPr>
        <p:spPr>
          <a:xfrm>
            <a:off x="11383985" y="2634543"/>
            <a:ext cx="7417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FF0000"/>
                </a:solidFill>
              </a:rPr>
              <a:t>2p</a:t>
            </a:r>
            <a:r>
              <a:rPr lang="fr-FR" sz="2300" b="1" baseline="30000" dirty="0">
                <a:solidFill>
                  <a:srgbClr val="FF0000"/>
                </a:solidFill>
              </a:rPr>
              <a:t>6</a:t>
            </a:r>
            <a:endParaRPr lang="fr-FR" sz="23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F7A9BB-AA98-47E0-83E6-AC218DF06EE8}"/>
              </a:ext>
            </a:extLst>
          </p:cNvPr>
          <p:cNvSpPr txBox="1"/>
          <p:nvPr/>
        </p:nvSpPr>
        <p:spPr>
          <a:xfrm>
            <a:off x="12209989" y="2634351"/>
            <a:ext cx="7417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chemeClr val="accent1"/>
                </a:solidFill>
              </a:rPr>
              <a:t>3s</a:t>
            </a:r>
            <a:r>
              <a:rPr lang="fr-FR" sz="2300" b="1" baseline="30000" dirty="0">
                <a:solidFill>
                  <a:schemeClr val="accent1"/>
                </a:solidFill>
              </a:rPr>
              <a:t>1</a:t>
            </a:r>
            <a:endParaRPr lang="fr-FR" sz="2300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424B2B-33E6-435D-A5E9-B0D82222EA22}"/>
              </a:ext>
            </a:extLst>
          </p:cNvPr>
          <p:cNvSpPr/>
          <p:nvPr/>
        </p:nvSpPr>
        <p:spPr>
          <a:xfrm>
            <a:off x="10099232" y="2577998"/>
            <a:ext cx="2794511" cy="64385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FE737F-7279-47A5-A1A1-95D168C88055}"/>
              </a:ext>
            </a:extLst>
          </p:cNvPr>
          <p:cNvCxnSpPr>
            <a:stCxn id="7" idx="2"/>
          </p:cNvCxnSpPr>
          <p:nvPr/>
        </p:nvCxnSpPr>
        <p:spPr>
          <a:xfrm>
            <a:off x="11496488" y="3221853"/>
            <a:ext cx="16988" cy="631364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DD7035-844E-452F-8A29-577B7233CEE4}"/>
              </a:ext>
            </a:extLst>
          </p:cNvPr>
          <p:cNvSpPr txBox="1"/>
          <p:nvPr/>
        </p:nvSpPr>
        <p:spPr>
          <a:xfrm>
            <a:off x="10789686" y="3853217"/>
            <a:ext cx="159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Configuration électronique</a:t>
            </a:r>
          </a:p>
        </p:txBody>
      </p:sp>
    </p:spTree>
    <p:extLst>
      <p:ext uri="{BB962C8B-B14F-4D97-AF65-F5344CB8AC3E}">
        <p14:creationId xmlns:p14="http://schemas.microsoft.com/office/powerpoint/2010/main" val="77960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5CFC1E7-39DA-46C4-849F-D5FBF67FD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449" y="66142"/>
            <a:ext cx="2476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E7D7E-BCF4-4A6E-A90B-7A140482FA3D}"/>
              </a:ext>
            </a:extLst>
          </p:cNvPr>
          <p:cNvSpPr txBox="1"/>
          <p:nvPr/>
        </p:nvSpPr>
        <p:spPr>
          <a:xfrm>
            <a:off x="2388223" y="3552292"/>
            <a:ext cx="239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Niels Bohr (1885-1962)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785F5-92DF-488F-AAF4-35424EC56001}"/>
              </a:ext>
            </a:extLst>
          </p:cNvPr>
          <p:cNvSpPr txBox="1"/>
          <p:nvPr/>
        </p:nvSpPr>
        <p:spPr>
          <a:xfrm>
            <a:off x="5398347" y="1706051"/>
            <a:ext cx="3569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Prix Nobel en 1922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279926-0804-4A1F-83A4-C660949FF947}"/>
              </a:ext>
            </a:extLst>
          </p:cNvPr>
          <p:cNvSpPr/>
          <p:nvPr/>
        </p:nvSpPr>
        <p:spPr>
          <a:xfrm>
            <a:off x="5124650" y="1316529"/>
            <a:ext cx="3459298" cy="1333042"/>
          </a:xfrm>
          <a:prstGeom prst="ellipse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7E1B1-783E-473A-BEF4-327EA6C7F5F0}"/>
              </a:ext>
            </a:extLst>
          </p:cNvPr>
          <p:cNvSpPr txBox="1"/>
          <p:nvPr/>
        </p:nvSpPr>
        <p:spPr>
          <a:xfrm>
            <a:off x="9515394" y="2905962"/>
            <a:ext cx="283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Amélioration du modèle par Erwin Schrödinger en 1926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96DD648-9550-46AD-AB0A-71A3B315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32" y="3552293"/>
            <a:ext cx="2397515" cy="331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57C84B-9E29-4868-B86A-FDE55DE35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581" y="4234781"/>
            <a:ext cx="1771151" cy="194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931F94A-C756-4E4D-9072-8403BED0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06" y="-99005"/>
            <a:ext cx="7392235" cy="7442780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C5D1A97-1605-4A45-BF09-A3C117379D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7" t="40709" r="45584" b="51943"/>
          <a:stretch/>
        </p:blipFill>
        <p:spPr>
          <a:xfrm>
            <a:off x="6458673" y="3229337"/>
            <a:ext cx="393539" cy="4541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448CE-CD5D-47A3-9579-C9D330361ECF}"/>
              </a:ext>
            </a:extLst>
          </p:cNvPr>
          <p:cNvSpPr txBox="1"/>
          <p:nvPr/>
        </p:nvSpPr>
        <p:spPr>
          <a:xfrm>
            <a:off x="6007261" y="2224538"/>
            <a:ext cx="1689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</a:rPr>
              <a:t>Couche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AE8599-B8C9-4407-B7FE-1A87675DBAD8}"/>
              </a:ext>
            </a:extLst>
          </p:cNvPr>
          <p:cNvSpPr txBox="1"/>
          <p:nvPr/>
        </p:nvSpPr>
        <p:spPr>
          <a:xfrm>
            <a:off x="7952773" y="3391552"/>
            <a:ext cx="1352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Couche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3E6088-03B3-48D6-BAA7-388974EF2FF0}"/>
              </a:ext>
            </a:extLst>
          </p:cNvPr>
          <p:cNvSpPr txBox="1"/>
          <p:nvPr/>
        </p:nvSpPr>
        <p:spPr>
          <a:xfrm>
            <a:off x="8982855" y="4251680"/>
            <a:ext cx="1669648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chemeClr val="accent1"/>
                </a:solidFill>
              </a:rPr>
              <a:t>Couche 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7557EE-ACFC-48D8-8AD5-03F9540B96B2}"/>
              </a:ext>
            </a:extLst>
          </p:cNvPr>
          <p:cNvCxnSpPr>
            <a:cxnSpLocks/>
          </p:cNvCxnSpPr>
          <p:nvPr/>
        </p:nvCxnSpPr>
        <p:spPr>
          <a:xfrm flipH="1">
            <a:off x="2533880" y="4293384"/>
            <a:ext cx="378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6192BE-A351-45F5-960A-BF15CB5EA477}"/>
              </a:ext>
            </a:extLst>
          </p:cNvPr>
          <p:cNvCxnSpPr>
            <a:cxnSpLocks/>
          </p:cNvCxnSpPr>
          <p:nvPr/>
        </p:nvCxnSpPr>
        <p:spPr>
          <a:xfrm flipH="1">
            <a:off x="2533880" y="5369481"/>
            <a:ext cx="3789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7D9EEB-E920-4844-A36A-57B1E0CD46F7}"/>
              </a:ext>
            </a:extLst>
          </p:cNvPr>
          <p:cNvCxnSpPr>
            <a:cxnSpLocks/>
          </p:cNvCxnSpPr>
          <p:nvPr/>
        </p:nvCxnSpPr>
        <p:spPr>
          <a:xfrm flipH="1">
            <a:off x="2533880" y="5748969"/>
            <a:ext cx="3924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0AB28-9B6A-40CF-B665-A6EE2DCDDD10}"/>
              </a:ext>
            </a:extLst>
          </p:cNvPr>
          <p:cNvCxnSpPr>
            <a:cxnSpLocks/>
          </p:cNvCxnSpPr>
          <p:nvPr/>
        </p:nvCxnSpPr>
        <p:spPr>
          <a:xfrm flipH="1">
            <a:off x="2544896" y="6470173"/>
            <a:ext cx="3913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A5B912-7CE7-4B6D-BB5F-00A388037650}"/>
              </a:ext>
            </a:extLst>
          </p:cNvPr>
          <p:cNvCxnSpPr>
            <a:cxnSpLocks/>
          </p:cNvCxnSpPr>
          <p:nvPr/>
        </p:nvCxnSpPr>
        <p:spPr>
          <a:xfrm flipH="1">
            <a:off x="2588964" y="6906973"/>
            <a:ext cx="3869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B2EC9997-9D6B-4CD2-88FE-C6E90466F635}"/>
              </a:ext>
            </a:extLst>
          </p:cNvPr>
          <p:cNvSpPr/>
          <p:nvPr/>
        </p:nvSpPr>
        <p:spPr>
          <a:xfrm>
            <a:off x="2342773" y="4076241"/>
            <a:ext cx="114659" cy="306268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494A4D-59AD-4B79-A2F1-2DA8B4418A7C}"/>
              </a:ext>
            </a:extLst>
          </p:cNvPr>
          <p:cNvSpPr txBox="1"/>
          <p:nvPr/>
        </p:nvSpPr>
        <p:spPr>
          <a:xfrm>
            <a:off x="538367" y="5422917"/>
            <a:ext cx="186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 Sous-Couches</a:t>
            </a:r>
          </a:p>
        </p:txBody>
      </p:sp>
    </p:spTree>
    <p:extLst>
      <p:ext uri="{BB962C8B-B14F-4D97-AF65-F5344CB8AC3E}">
        <p14:creationId xmlns:p14="http://schemas.microsoft.com/office/powerpoint/2010/main" val="387751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931F94A-C756-4E4D-9072-8403BED0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06" y="-99005"/>
            <a:ext cx="7392235" cy="7442780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C5D1A97-1605-4A45-BF09-A3C117379D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7" t="40709" r="45584" b="51943"/>
          <a:stretch/>
        </p:blipFill>
        <p:spPr>
          <a:xfrm>
            <a:off x="6458673" y="3229337"/>
            <a:ext cx="393539" cy="4541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448CE-CD5D-47A3-9579-C9D330361ECF}"/>
              </a:ext>
            </a:extLst>
          </p:cNvPr>
          <p:cNvSpPr txBox="1"/>
          <p:nvPr/>
        </p:nvSpPr>
        <p:spPr>
          <a:xfrm>
            <a:off x="6007261" y="2224538"/>
            <a:ext cx="1689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</a:rPr>
              <a:t>Couche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AE8599-B8C9-4407-B7FE-1A87675DBAD8}"/>
              </a:ext>
            </a:extLst>
          </p:cNvPr>
          <p:cNvSpPr txBox="1"/>
          <p:nvPr/>
        </p:nvSpPr>
        <p:spPr>
          <a:xfrm>
            <a:off x="7952773" y="3391552"/>
            <a:ext cx="1352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Couche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3E6088-03B3-48D6-BAA7-388974EF2FF0}"/>
              </a:ext>
            </a:extLst>
          </p:cNvPr>
          <p:cNvSpPr txBox="1"/>
          <p:nvPr/>
        </p:nvSpPr>
        <p:spPr>
          <a:xfrm>
            <a:off x="8982855" y="4251680"/>
            <a:ext cx="1669648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chemeClr val="accent1"/>
                </a:solidFill>
              </a:rPr>
              <a:t>Couche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BFE33-F775-4A88-A38C-CEC7FEA6F778}"/>
              </a:ext>
            </a:extLst>
          </p:cNvPr>
          <p:cNvSpPr txBox="1"/>
          <p:nvPr/>
        </p:nvSpPr>
        <p:spPr>
          <a:xfrm>
            <a:off x="9305080" y="261279"/>
            <a:ext cx="39296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Exemple</a:t>
            </a:r>
            <a:r>
              <a:rPr lang="fr-FR" dirty="0"/>
              <a:t> : L’atome d’</a:t>
            </a:r>
            <a:r>
              <a:rPr lang="fr-FR" b="1" dirty="0"/>
              <a:t>azote</a:t>
            </a:r>
            <a:r>
              <a:rPr lang="fr-FR" dirty="0"/>
              <a:t> a 7 électrons.</a:t>
            </a:r>
          </a:p>
          <a:p>
            <a:r>
              <a:rPr lang="fr-FR" dirty="0"/>
              <a:t>Comment placer les électrons sur les couches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5C9C8-67A4-4ED1-A7C4-B0A77F714C39}"/>
              </a:ext>
            </a:extLst>
          </p:cNvPr>
          <p:cNvSpPr txBox="1"/>
          <p:nvPr/>
        </p:nvSpPr>
        <p:spPr>
          <a:xfrm>
            <a:off x="184363" y="601884"/>
            <a:ext cx="350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Règle 1 </a:t>
            </a:r>
            <a:r>
              <a:rPr lang="fr-FR" dirty="0"/>
              <a:t>: Les sous-couches </a:t>
            </a:r>
            <a:r>
              <a:rPr lang="fr-FR" b="1" dirty="0"/>
              <a:t>s</a:t>
            </a:r>
            <a:r>
              <a:rPr lang="fr-FR" dirty="0"/>
              <a:t> peuvent contenir au maximum 2 électrons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1F494-00DC-41A9-ACF4-1BDDC138E91D}"/>
              </a:ext>
            </a:extLst>
          </p:cNvPr>
          <p:cNvSpPr txBox="1"/>
          <p:nvPr/>
        </p:nvSpPr>
        <p:spPr>
          <a:xfrm>
            <a:off x="184362" y="1762873"/>
            <a:ext cx="2993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Règle 2 : </a:t>
            </a:r>
            <a:r>
              <a:rPr lang="fr-FR" dirty="0"/>
              <a:t>Les sous-couches </a:t>
            </a:r>
            <a:r>
              <a:rPr lang="fr-FR" b="1" dirty="0"/>
              <a:t>p</a:t>
            </a:r>
            <a:r>
              <a:rPr lang="fr-FR" dirty="0"/>
              <a:t> peuvent contenir au maximum 6 électrons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D28DA-97C5-41AA-A10D-B3BEF827138E}"/>
              </a:ext>
            </a:extLst>
          </p:cNvPr>
          <p:cNvSpPr txBox="1"/>
          <p:nvPr/>
        </p:nvSpPr>
        <p:spPr>
          <a:xfrm>
            <a:off x="184362" y="2857489"/>
            <a:ext cx="2993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Règle 3 : </a:t>
            </a:r>
            <a:r>
              <a:rPr lang="fr-FR" dirty="0"/>
              <a:t>On commence toujours par remplir les sous couches les plus proches du noyau avant de s’éloigner vers les couches externes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05AC04-D979-48EC-8370-5FD99CECD437}"/>
              </a:ext>
            </a:extLst>
          </p:cNvPr>
          <p:cNvSpPr/>
          <p:nvPr/>
        </p:nvSpPr>
        <p:spPr>
          <a:xfrm>
            <a:off x="5825078" y="2776251"/>
            <a:ext cx="364364" cy="396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574</Words>
  <Application>Microsoft Office PowerPoint</Application>
  <PresentationFormat>Custom</PresentationFormat>
  <Paragraphs>142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40</cp:revision>
  <dcterms:created xsi:type="dcterms:W3CDTF">2021-01-20T06:51:20Z</dcterms:created>
  <dcterms:modified xsi:type="dcterms:W3CDTF">2021-01-21T20:31:08Z</dcterms:modified>
</cp:coreProperties>
</file>