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6" r:id="rId4"/>
    <p:sldId id="259" r:id="rId5"/>
    <p:sldId id="258" r:id="rId6"/>
    <p:sldId id="264" r:id="rId7"/>
    <p:sldId id="265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BAF9-879A-4065-B82C-FCDCC6E62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1DD7A-673B-40F5-A5F4-B159AAA1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5395-1A49-44E8-A8C1-BB7FE52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2F91-1354-47A2-8B15-CEFEEFA0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9FF8-C12D-483F-AD4E-DC28A838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72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41BF-4554-4E74-A679-05F0726D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3BD53-812D-435D-8418-F1B23E135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D100-E70A-436B-996B-4F3D9F1D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A88C-BF4B-4CE0-B0E3-B5A7A098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345B-E77C-43C0-B260-929C7B1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8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E15CB-DA21-4302-B540-DCFEA411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3F4D-A51E-4AE6-BBFD-712CF4D4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031B-854C-4C6D-8329-3B727ABF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E3441-4211-4814-8A28-9521CE65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D169-CC67-4EE5-9975-8E61BA1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97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3215-874D-4189-A071-9ED455D7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15F2-99EB-406A-82FA-E6DC5A90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4F39-B10D-4E4E-8273-B3C13EB6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32DF-9058-4292-90DC-58346CBC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5CD5-51E0-422E-945F-8AA9B782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5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6E11-50FA-42D3-9293-9558396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641E-5DFC-4FC7-9E2B-DEA068B0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642D-37E1-49F7-8453-140D0D5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BD0E-CE9A-4717-A5AD-3AB9DCD0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0674-F83A-4C56-A005-D627D0B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5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4C93-8F9C-4215-933A-35FB434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2665-03CE-4D66-9016-9559A2B49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3782-2FCF-463A-BBDA-3B19897CC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61EC-7BE1-4947-8AC8-31DAED79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54301-59D9-461A-B3E6-DC05427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BB93A-7C46-4585-BA30-C3EE5FD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3B1A-1F23-4786-8720-20E19FCF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614BD-350A-4DBA-8F8C-1108A7BF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1E2B-0D6B-48F1-8735-444C91A5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40348-D71B-4995-8D63-FC0AC730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4EB5-F894-4B7D-B64E-49863234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380DC-226C-489E-9887-01D7B819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AD22-A6C0-4522-9504-CEE719A5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9E8EA-D6BC-4408-832F-1D374CD4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7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ADB-4A16-4261-ADDC-AC578FAC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C6A95-9439-444E-ABA3-FAF652B2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A4A7-F90F-4E7A-8663-2C2F31B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E04C-BA93-4DCB-9A96-602A8596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2CD60-6E39-4B5D-B7BF-95596A72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1F4A2-1447-44A2-ADFE-44BA5438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1686-73DE-4B27-8F20-A8A4967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8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B9FE-0C14-4B1D-A06D-95957E61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648F-EF28-4C35-BFC3-ECF51A8D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DD0C-F727-46E4-A574-323CECBC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3B416-6C40-4353-942D-D69E849D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E8D-7303-4D17-964D-56D99713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73FE-CBC5-47D0-81A4-356D51EA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0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63CC-218C-45CA-853B-05D4805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EBB4E-022D-4D5E-886E-3985563FA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2E39A-FE1A-441B-8FC1-C697D81F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0B8-064B-440B-AD02-5632B25C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DC02-E47B-4B4A-B41D-775AB82E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F70F-8675-4302-99CD-788AFD1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2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55BD6-699C-4B8A-9B1D-9303FDB4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F5C0-9367-4F46-9631-C93ED710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404-F0FD-4E08-896D-0E4F5ABEF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4CE4-5C25-47EC-A3A7-F7B548A78668}" type="datetimeFigureOut">
              <a:rPr lang="fr-FR" smtClean="0"/>
              <a:t>28/01/2021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65EC-EE23-4E3E-8740-316C8DDE1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3B06-9B4A-4468-9457-E6BB1623F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26FF-CCBC-42CB-ACDB-D65134E4678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A8B7F-D6CB-49AD-BB2D-6A84EAD14595}"/>
              </a:ext>
            </a:extLst>
          </p:cNvPr>
          <p:cNvSpPr txBox="1"/>
          <p:nvPr/>
        </p:nvSpPr>
        <p:spPr>
          <a:xfrm>
            <a:off x="516468" y="2184401"/>
            <a:ext cx="1100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Qu’est-ce qu’une liaison covalente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2A891-983A-4B80-A26C-E64E74FFB401}"/>
              </a:ext>
            </a:extLst>
          </p:cNvPr>
          <p:cNvSpPr txBox="1"/>
          <p:nvPr/>
        </p:nvSpPr>
        <p:spPr>
          <a:xfrm>
            <a:off x="174662" y="3164440"/>
            <a:ext cx="1201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les atomes s’attachent entre eux pour former des molécules ?</a:t>
            </a:r>
          </a:p>
        </p:txBody>
      </p:sp>
    </p:spTree>
    <p:extLst>
      <p:ext uri="{BB962C8B-B14F-4D97-AF65-F5344CB8AC3E}">
        <p14:creationId xmlns:p14="http://schemas.microsoft.com/office/powerpoint/2010/main" val="184523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 la structure à la polarité - Assistance scolaire personnalisée et  gratuite - ASP">
            <a:extLst>
              <a:ext uri="{FF2B5EF4-FFF2-40B4-BE49-F238E27FC236}">
                <a16:creationId xmlns:a16="http://schemas.microsoft.com/office/drawing/2014/main" id="{5B6C909C-069B-4862-AA00-676AE14B7FB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4" t="28077" r="15438" b="29615"/>
          <a:stretch/>
        </p:blipFill>
        <p:spPr bwMode="auto">
          <a:xfrm>
            <a:off x="1072091" y="791421"/>
            <a:ext cx="2771775" cy="1249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latex symbol for &quot;if and only if&quot; - TeX - LaTeX Stack Exchange">
            <a:extLst>
              <a:ext uri="{FF2B5EF4-FFF2-40B4-BE49-F238E27FC236}">
                <a16:creationId xmlns:a16="http://schemas.microsoft.com/office/drawing/2014/main" id="{C9F90ADE-9C24-4E2B-B07C-880472E72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17"/>
          <a:stretch/>
        </p:blipFill>
        <p:spPr bwMode="auto">
          <a:xfrm>
            <a:off x="4105275" y="889000"/>
            <a:ext cx="1330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e la structure à la polarité - Assistance scolaire personnalisée et  gratuite - ASP">
            <a:extLst>
              <a:ext uri="{FF2B5EF4-FFF2-40B4-BE49-F238E27FC236}">
                <a16:creationId xmlns:a16="http://schemas.microsoft.com/office/drawing/2014/main" id="{8802CC86-785F-4CED-9EAF-F0B1D6DF2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4" t="28077" r="15438" b="29615"/>
          <a:stretch/>
        </p:blipFill>
        <p:spPr bwMode="auto">
          <a:xfrm>
            <a:off x="5697009" y="791420"/>
            <a:ext cx="2771775" cy="1249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246BD4-A478-4C3F-A86A-B323959768A4}"/>
              </a:ext>
            </a:extLst>
          </p:cNvPr>
          <p:cNvSpPr/>
          <p:nvPr/>
        </p:nvSpPr>
        <p:spPr>
          <a:xfrm>
            <a:off x="7552267" y="732366"/>
            <a:ext cx="999066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3A6E8-5BEC-4A69-B182-45F956C47EBF}"/>
              </a:ext>
            </a:extLst>
          </p:cNvPr>
          <p:cNvSpPr/>
          <p:nvPr/>
        </p:nvSpPr>
        <p:spPr>
          <a:xfrm rot="5400000">
            <a:off x="7969250" y="1341967"/>
            <a:ext cx="999066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5A367-DD02-4A0A-A02D-1F5E1FF9745B}"/>
              </a:ext>
            </a:extLst>
          </p:cNvPr>
          <p:cNvSpPr/>
          <p:nvPr/>
        </p:nvSpPr>
        <p:spPr>
          <a:xfrm rot="10800000">
            <a:off x="7432675" y="1841500"/>
            <a:ext cx="999066" cy="313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F1FA5B-1C47-45A3-9D51-8F71A255BC3A}"/>
              </a:ext>
            </a:extLst>
          </p:cNvPr>
          <p:cNvSpPr/>
          <p:nvPr/>
        </p:nvSpPr>
        <p:spPr>
          <a:xfrm>
            <a:off x="7635345" y="817033"/>
            <a:ext cx="237067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6290FB-16D1-49E4-9825-19065D4C1064}"/>
              </a:ext>
            </a:extLst>
          </p:cNvPr>
          <p:cNvSpPr/>
          <p:nvPr/>
        </p:nvSpPr>
        <p:spPr>
          <a:xfrm>
            <a:off x="7973747" y="817033"/>
            <a:ext cx="237067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6D1C6A-82CB-40A9-BDFB-DFAF3492F0B4}"/>
              </a:ext>
            </a:extLst>
          </p:cNvPr>
          <p:cNvSpPr/>
          <p:nvPr/>
        </p:nvSpPr>
        <p:spPr>
          <a:xfrm>
            <a:off x="8310033" y="1208511"/>
            <a:ext cx="237067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6332E9-207B-4A49-BDCD-E51ED48B96C2}"/>
              </a:ext>
            </a:extLst>
          </p:cNvPr>
          <p:cNvSpPr/>
          <p:nvPr/>
        </p:nvSpPr>
        <p:spPr>
          <a:xfrm>
            <a:off x="8310032" y="1530458"/>
            <a:ext cx="237067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9277CF-F82A-4637-AC17-03077AF5E2D2}"/>
              </a:ext>
            </a:extLst>
          </p:cNvPr>
          <p:cNvSpPr/>
          <p:nvPr/>
        </p:nvSpPr>
        <p:spPr>
          <a:xfrm>
            <a:off x="7658097" y="1883833"/>
            <a:ext cx="237067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4D25A7-580F-4BEE-A8B7-BFCAD64971EB}"/>
              </a:ext>
            </a:extLst>
          </p:cNvPr>
          <p:cNvSpPr/>
          <p:nvPr/>
        </p:nvSpPr>
        <p:spPr>
          <a:xfrm>
            <a:off x="7970835" y="1883833"/>
            <a:ext cx="237067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0515BB-1C0A-49AF-99FF-F4EF4CEFA53D}"/>
              </a:ext>
            </a:extLst>
          </p:cNvPr>
          <p:cNvSpPr/>
          <p:nvPr/>
        </p:nvSpPr>
        <p:spPr>
          <a:xfrm>
            <a:off x="6315074" y="1322811"/>
            <a:ext cx="1237193" cy="3132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E11072-750C-423E-BE5D-A039F2F964BF}"/>
              </a:ext>
            </a:extLst>
          </p:cNvPr>
          <p:cNvSpPr/>
          <p:nvPr/>
        </p:nvSpPr>
        <p:spPr>
          <a:xfrm>
            <a:off x="6561653" y="1305987"/>
            <a:ext cx="237067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ABD240-1599-4F10-AB27-0B20EBCA0F18}"/>
              </a:ext>
            </a:extLst>
          </p:cNvPr>
          <p:cNvSpPr/>
          <p:nvPr/>
        </p:nvSpPr>
        <p:spPr>
          <a:xfrm>
            <a:off x="6946893" y="1305987"/>
            <a:ext cx="237067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B07876-267B-4268-BC90-AABF88F78DD5}"/>
              </a:ext>
            </a:extLst>
          </p:cNvPr>
          <p:cNvCxnSpPr>
            <a:cxnSpLocks/>
          </p:cNvCxnSpPr>
          <p:nvPr/>
        </p:nvCxnSpPr>
        <p:spPr>
          <a:xfrm flipV="1">
            <a:off x="2023533" y="1592738"/>
            <a:ext cx="270920" cy="56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8DB7A1-ACF6-4D03-A345-FC18936DCF22}"/>
              </a:ext>
            </a:extLst>
          </p:cNvPr>
          <p:cNvSpPr txBox="1"/>
          <p:nvPr/>
        </p:nvSpPr>
        <p:spPr>
          <a:xfrm>
            <a:off x="474133" y="2058497"/>
            <a:ext cx="2463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Liaison Covalente = </a:t>
            </a:r>
            <a:r>
              <a:rPr lang="fr-FR" sz="1300" b="1" dirty="0">
                <a:solidFill>
                  <a:srgbClr val="0070C0"/>
                </a:solidFill>
              </a:rPr>
              <a:t>Doublet Liant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ED284F-E1AF-465E-993F-FBF9D5DD1767}"/>
              </a:ext>
            </a:extLst>
          </p:cNvPr>
          <p:cNvCxnSpPr>
            <a:cxnSpLocks/>
          </p:cNvCxnSpPr>
          <p:nvPr/>
        </p:nvCxnSpPr>
        <p:spPr>
          <a:xfrm flipH="1" flipV="1">
            <a:off x="3437467" y="2006600"/>
            <a:ext cx="248714" cy="18920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7E78A8-9A11-4D19-9936-1CAE4EEFD112}"/>
              </a:ext>
            </a:extLst>
          </p:cNvPr>
          <p:cNvSpPr txBox="1"/>
          <p:nvPr/>
        </p:nvSpPr>
        <p:spPr>
          <a:xfrm>
            <a:off x="3156114" y="2129367"/>
            <a:ext cx="182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FF0000"/>
                </a:solidFill>
              </a:rPr>
              <a:t>Doublet Non Liant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87C691-3F70-48C9-93AF-83E8DCF1F777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852585" y="1734489"/>
            <a:ext cx="1029218" cy="394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69C381F-AB95-4C56-9DC2-FDFB6C49862F}"/>
              </a:ext>
            </a:extLst>
          </p:cNvPr>
          <p:cNvSpPr/>
          <p:nvPr/>
        </p:nvSpPr>
        <p:spPr>
          <a:xfrm rot="5400000">
            <a:off x="6792072" y="1242854"/>
            <a:ext cx="179461" cy="803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9F329C-AEEE-4289-A2AB-7DF73EE26178}"/>
              </a:ext>
            </a:extLst>
          </p:cNvPr>
          <p:cNvCxnSpPr>
            <a:cxnSpLocks/>
            <a:endCxn id="33" idx="1"/>
          </p:cNvCxnSpPr>
          <p:nvPr/>
        </p:nvCxnSpPr>
        <p:spPr>
          <a:xfrm flipH="1" flipV="1">
            <a:off x="7932208" y="2260038"/>
            <a:ext cx="119592" cy="27048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05640F4-4320-495B-AFFC-52560E132252}"/>
              </a:ext>
            </a:extLst>
          </p:cNvPr>
          <p:cNvSpPr/>
          <p:nvPr/>
        </p:nvSpPr>
        <p:spPr>
          <a:xfrm rot="5400000">
            <a:off x="7842477" y="1768403"/>
            <a:ext cx="179461" cy="8038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579FB-413B-4FEC-A957-EFBBC616D576}"/>
              </a:ext>
            </a:extLst>
          </p:cNvPr>
          <p:cNvSpPr txBox="1"/>
          <p:nvPr/>
        </p:nvSpPr>
        <p:spPr>
          <a:xfrm>
            <a:off x="7183960" y="2488192"/>
            <a:ext cx="25049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F0000"/>
                </a:solidFill>
              </a:rPr>
              <a:t>Doublet Non Liant </a:t>
            </a:r>
            <a:r>
              <a:rPr lang="fr-FR" sz="1300" dirty="0"/>
              <a:t>= 2 électrons de valence n’intervenant </a:t>
            </a:r>
            <a:r>
              <a:rPr lang="fr-FR" sz="1300" b="1" u="sng" dirty="0"/>
              <a:t>pas</a:t>
            </a:r>
            <a:r>
              <a:rPr lang="fr-FR" sz="1300" dirty="0"/>
              <a:t> dans une liaison covalente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3A2CD3-F6AD-46EE-84DE-D9C13EF045E0}"/>
              </a:ext>
            </a:extLst>
          </p:cNvPr>
          <p:cNvSpPr txBox="1"/>
          <p:nvPr/>
        </p:nvSpPr>
        <p:spPr>
          <a:xfrm>
            <a:off x="5021957" y="2108200"/>
            <a:ext cx="201356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0070C0"/>
                </a:solidFill>
              </a:rPr>
              <a:t>Doublet Liant </a:t>
            </a:r>
            <a:r>
              <a:rPr lang="fr-FR" sz="1300" dirty="0"/>
              <a:t>= 2 électrons de valence intervenant dans une liaison covalente</a:t>
            </a:r>
          </a:p>
        </p:txBody>
      </p:sp>
    </p:spTree>
    <p:extLst>
      <p:ext uri="{BB962C8B-B14F-4D97-AF65-F5344CB8AC3E}">
        <p14:creationId xmlns:p14="http://schemas.microsoft.com/office/powerpoint/2010/main" val="152231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410C9-7711-45A0-964D-D67EB4118FB3}"/>
              </a:ext>
            </a:extLst>
          </p:cNvPr>
          <p:cNvSpPr txBox="1"/>
          <p:nvPr/>
        </p:nvSpPr>
        <p:spPr>
          <a:xfrm>
            <a:off x="1782754" y="850284"/>
            <a:ext cx="791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0D252-4993-423B-B948-5E3A6D1A0D77}"/>
              </a:ext>
            </a:extLst>
          </p:cNvPr>
          <p:cNvSpPr txBox="1"/>
          <p:nvPr/>
        </p:nvSpPr>
        <p:spPr>
          <a:xfrm>
            <a:off x="2573865" y="826145"/>
            <a:ext cx="58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1CDF43-4E26-4980-80FA-0E03809F7FEE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2178309" y="1127283"/>
            <a:ext cx="395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5DC8A4-C809-4CBB-AA42-0BD9F6F2A228}"/>
              </a:ext>
            </a:extLst>
          </p:cNvPr>
          <p:cNvCxnSpPr>
            <a:cxnSpLocks/>
          </p:cNvCxnSpPr>
          <p:nvPr/>
        </p:nvCxnSpPr>
        <p:spPr>
          <a:xfrm>
            <a:off x="2652442" y="898683"/>
            <a:ext cx="243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90C2C-D31B-4E0D-AF69-66EB0E888D71}"/>
              </a:ext>
            </a:extLst>
          </p:cNvPr>
          <p:cNvCxnSpPr>
            <a:cxnSpLocks/>
          </p:cNvCxnSpPr>
          <p:nvPr/>
        </p:nvCxnSpPr>
        <p:spPr>
          <a:xfrm flipV="1">
            <a:off x="2961214" y="995200"/>
            <a:ext cx="0" cy="2158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0102F8-1B62-4ED1-9A69-37952032450A}"/>
              </a:ext>
            </a:extLst>
          </p:cNvPr>
          <p:cNvCxnSpPr>
            <a:cxnSpLocks/>
          </p:cNvCxnSpPr>
          <p:nvPr/>
        </p:nvCxnSpPr>
        <p:spPr>
          <a:xfrm flipH="1">
            <a:off x="2652443" y="1308183"/>
            <a:ext cx="24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0A39EA-29D3-4C7E-B793-53F7698FDB2B}"/>
              </a:ext>
            </a:extLst>
          </p:cNvPr>
          <p:cNvCxnSpPr>
            <a:cxnSpLocks/>
          </p:cNvCxnSpPr>
          <p:nvPr/>
        </p:nvCxnSpPr>
        <p:spPr>
          <a:xfrm>
            <a:off x="2252133" y="2313349"/>
            <a:ext cx="395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62BD10-7C7C-43ED-8B4C-3FE978315AC6}"/>
              </a:ext>
            </a:extLst>
          </p:cNvPr>
          <p:cNvCxnSpPr>
            <a:cxnSpLocks/>
          </p:cNvCxnSpPr>
          <p:nvPr/>
        </p:nvCxnSpPr>
        <p:spPr>
          <a:xfrm flipH="1" flipV="1">
            <a:off x="2836991" y="2137774"/>
            <a:ext cx="198047" cy="1755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AB888F-D122-4748-9C5D-A5BA9E0320BC}"/>
              </a:ext>
            </a:extLst>
          </p:cNvPr>
          <p:cNvSpPr txBox="1"/>
          <p:nvPr/>
        </p:nvSpPr>
        <p:spPr>
          <a:xfrm>
            <a:off x="2616902" y="2095603"/>
            <a:ext cx="32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8C61D1-83BD-4020-8755-25F45144BFD5}"/>
              </a:ext>
            </a:extLst>
          </p:cNvPr>
          <p:cNvSpPr txBox="1"/>
          <p:nvPr/>
        </p:nvSpPr>
        <p:spPr>
          <a:xfrm>
            <a:off x="1856578" y="2095603"/>
            <a:ext cx="32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73B4B2-679B-4FA1-800A-14953983F92B}"/>
              </a:ext>
            </a:extLst>
          </p:cNvPr>
          <p:cNvCxnSpPr>
            <a:cxnSpLocks/>
          </p:cNvCxnSpPr>
          <p:nvPr/>
        </p:nvCxnSpPr>
        <p:spPr>
          <a:xfrm flipH="1">
            <a:off x="2870149" y="2441488"/>
            <a:ext cx="187194" cy="1681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D123BA-3BCC-4FC2-947C-C350187D27A6}"/>
              </a:ext>
            </a:extLst>
          </p:cNvPr>
          <p:cNvCxnSpPr>
            <a:cxnSpLocks/>
          </p:cNvCxnSpPr>
          <p:nvPr/>
        </p:nvCxnSpPr>
        <p:spPr>
          <a:xfrm>
            <a:off x="2252133" y="2441515"/>
            <a:ext cx="395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E1A41-309F-4958-9861-B690BC07F146}"/>
              </a:ext>
            </a:extLst>
          </p:cNvPr>
          <p:cNvCxnSpPr>
            <a:cxnSpLocks/>
          </p:cNvCxnSpPr>
          <p:nvPr/>
        </p:nvCxnSpPr>
        <p:spPr>
          <a:xfrm flipH="1">
            <a:off x="1861298" y="2145203"/>
            <a:ext cx="187194" cy="1681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51B8A9-A8C9-41B8-93F3-5293DE20130A}"/>
              </a:ext>
            </a:extLst>
          </p:cNvPr>
          <p:cNvCxnSpPr>
            <a:cxnSpLocks/>
          </p:cNvCxnSpPr>
          <p:nvPr/>
        </p:nvCxnSpPr>
        <p:spPr>
          <a:xfrm>
            <a:off x="1855878" y="2441487"/>
            <a:ext cx="173794" cy="1681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5D0237-8CFE-45F0-B0A6-573884FE347C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>
            <a:off x="2036896" y="3651763"/>
            <a:ext cx="251773" cy="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D389F2-7157-44D5-8B4C-F130347048F2}"/>
              </a:ext>
            </a:extLst>
          </p:cNvPr>
          <p:cNvSpPr txBox="1"/>
          <p:nvPr/>
        </p:nvSpPr>
        <p:spPr>
          <a:xfrm>
            <a:off x="2288669" y="3374777"/>
            <a:ext cx="484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347DD7-0B6F-4B17-8699-82FB9040BA53}"/>
              </a:ext>
            </a:extLst>
          </p:cNvPr>
          <p:cNvSpPr txBox="1"/>
          <p:nvPr/>
        </p:nvSpPr>
        <p:spPr>
          <a:xfrm>
            <a:off x="1594705" y="3374764"/>
            <a:ext cx="442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H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CF9AEA-8405-4877-AA27-61753D383371}"/>
              </a:ext>
            </a:extLst>
          </p:cNvPr>
          <p:cNvCxnSpPr>
            <a:cxnSpLocks/>
          </p:cNvCxnSpPr>
          <p:nvPr/>
        </p:nvCxnSpPr>
        <p:spPr>
          <a:xfrm flipH="1">
            <a:off x="2387480" y="3902619"/>
            <a:ext cx="28687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CD582A9-EE56-4432-9735-CF84990797B8}"/>
              </a:ext>
            </a:extLst>
          </p:cNvPr>
          <p:cNvCxnSpPr>
            <a:cxnSpLocks/>
          </p:cNvCxnSpPr>
          <p:nvPr/>
        </p:nvCxnSpPr>
        <p:spPr>
          <a:xfrm flipV="1">
            <a:off x="2391156" y="3412621"/>
            <a:ext cx="25849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178DBA-8B1B-4AAA-81A2-1455F6D5EF61}"/>
              </a:ext>
            </a:extLst>
          </p:cNvPr>
          <p:cNvCxnSpPr>
            <a:cxnSpLocks/>
          </p:cNvCxnSpPr>
          <p:nvPr/>
        </p:nvCxnSpPr>
        <p:spPr>
          <a:xfrm>
            <a:off x="2674351" y="3643229"/>
            <a:ext cx="36476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A9903EA-DDDC-4EF0-9243-B1EFC25A0CC9}"/>
              </a:ext>
            </a:extLst>
          </p:cNvPr>
          <p:cNvSpPr txBox="1"/>
          <p:nvPr/>
        </p:nvSpPr>
        <p:spPr>
          <a:xfrm>
            <a:off x="3039120" y="3366230"/>
            <a:ext cx="572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A1C766-776D-4519-80DD-47A1427D0E25}"/>
              </a:ext>
            </a:extLst>
          </p:cNvPr>
          <p:cNvSpPr txBox="1"/>
          <p:nvPr/>
        </p:nvSpPr>
        <p:spPr>
          <a:xfrm>
            <a:off x="2294226" y="5085807"/>
            <a:ext cx="427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B0F2B3-9DE7-4265-9D32-CD8F048C45F3}"/>
              </a:ext>
            </a:extLst>
          </p:cNvPr>
          <p:cNvCxnSpPr>
            <a:cxnSpLocks/>
          </p:cNvCxnSpPr>
          <p:nvPr/>
        </p:nvCxnSpPr>
        <p:spPr>
          <a:xfrm>
            <a:off x="2660705" y="5363765"/>
            <a:ext cx="36476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5A9B66-19C0-4704-A338-BC695058F6FD}"/>
              </a:ext>
            </a:extLst>
          </p:cNvPr>
          <p:cNvCxnSpPr>
            <a:cxnSpLocks/>
          </p:cNvCxnSpPr>
          <p:nvPr/>
        </p:nvCxnSpPr>
        <p:spPr>
          <a:xfrm flipV="1">
            <a:off x="2507296" y="5538450"/>
            <a:ext cx="0" cy="3450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7160E75-77D4-4F73-879D-ABAE46823C5B}"/>
              </a:ext>
            </a:extLst>
          </p:cNvPr>
          <p:cNvCxnSpPr>
            <a:cxnSpLocks/>
          </p:cNvCxnSpPr>
          <p:nvPr/>
        </p:nvCxnSpPr>
        <p:spPr>
          <a:xfrm>
            <a:off x="1990774" y="5362806"/>
            <a:ext cx="356784" cy="215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91FF78-6154-40DF-A92D-07CC31FF4D4F}"/>
              </a:ext>
            </a:extLst>
          </p:cNvPr>
          <p:cNvCxnSpPr>
            <a:cxnSpLocks/>
          </p:cNvCxnSpPr>
          <p:nvPr/>
        </p:nvCxnSpPr>
        <p:spPr>
          <a:xfrm>
            <a:off x="2506659" y="4853364"/>
            <a:ext cx="0" cy="367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42D768-A329-4AE9-BDC5-7E011B817D78}"/>
              </a:ext>
            </a:extLst>
          </p:cNvPr>
          <p:cNvSpPr txBox="1"/>
          <p:nvPr/>
        </p:nvSpPr>
        <p:spPr>
          <a:xfrm>
            <a:off x="2314557" y="4415588"/>
            <a:ext cx="572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1B26FE-22C1-42B6-A29C-D5FAFA861F2F}"/>
              </a:ext>
            </a:extLst>
          </p:cNvPr>
          <p:cNvSpPr txBox="1"/>
          <p:nvPr/>
        </p:nvSpPr>
        <p:spPr>
          <a:xfrm>
            <a:off x="2978837" y="5087784"/>
            <a:ext cx="572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8BD3F-203C-4546-B995-36EFE79BD2A1}"/>
              </a:ext>
            </a:extLst>
          </p:cNvPr>
          <p:cNvSpPr txBox="1"/>
          <p:nvPr/>
        </p:nvSpPr>
        <p:spPr>
          <a:xfrm>
            <a:off x="2314557" y="5775841"/>
            <a:ext cx="572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5D3621-E8B5-494E-9F1C-E8B3AE56B9A8}"/>
              </a:ext>
            </a:extLst>
          </p:cNvPr>
          <p:cNvSpPr txBox="1"/>
          <p:nvPr/>
        </p:nvSpPr>
        <p:spPr>
          <a:xfrm>
            <a:off x="1607957" y="5086088"/>
            <a:ext cx="572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H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2950038-D068-4B53-A215-04BDA4EF7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21"/>
          <a:stretch/>
        </p:blipFill>
        <p:spPr>
          <a:xfrm>
            <a:off x="6837633" y="556743"/>
            <a:ext cx="2701924" cy="20097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6443350-519A-4D70-96F0-64EC989EC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39" t="31247"/>
          <a:stretch/>
        </p:blipFill>
        <p:spPr>
          <a:xfrm>
            <a:off x="6899380" y="3171620"/>
            <a:ext cx="2640177" cy="138179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95A5168-F10C-4CB4-9123-83D7296D3E48}"/>
              </a:ext>
            </a:extLst>
          </p:cNvPr>
          <p:cNvSpPr txBox="1"/>
          <p:nvPr/>
        </p:nvSpPr>
        <p:spPr>
          <a:xfrm>
            <a:off x="3447390" y="850284"/>
            <a:ext cx="227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Fluorure d’hydrogène</a:t>
            </a:r>
          </a:p>
          <a:p>
            <a:r>
              <a:rPr lang="fr-FR" sz="1100" dirty="0"/>
              <a:t>(utilisé pour enrichir l’uranium utilisé dans les centrales nucléaires)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3A6751-B55B-4DB4-85E7-B36E72DFE585}"/>
              </a:ext>
            </a:extLst>
          </p:cNvPr>
          <p:cNvSpPr txBox="1"/>
          <p:nvPr/>
        </p:nvSpPr>
        <p:spPr>
          <a:xfrm>
            <a:off x="3551732" y="2197187"/>
            <a:ext cx="1997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Dioxygène</a:t>
            </a:r>
          </a:p>
          <a:p>
            <a:r>
              <a:rPr lang="fr-FR" sz="1200" dirty="0"/>
              <a:t>(gaz que nous respirons)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6667FF-0AE9-4307-B47C-6F2AF1AE3C2D}"/>
              </a:ext>
            </a:extLst>
          </p:cNvPr>
          <p:cNvSpPr txBox="1"/>
          <p:nvPr/>
        </p:nvSpPr>
        <p:spPr>
          <a:xfrm>
            <a:off x="3601886" y="3425060"/>
            <a:ext cx="127525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Eau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6B5883-82CB-4CD5-88C2-EE364E16DC9D}"/>
              </a:ext>
            </a:extLst>
          </p:cNvPr>
          <p:cNvSpPr txBox="1"/>
          <p:nvPr/>
        </p:nvSpPr>
        <p:spPr>
          <a:xfrm>
            <a:off x="3551732" y="5130475"/>
            <a:ext cx="3285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Méthane</a:t>
            </a:r>
          </a:p>
          <a:p>
            <a:r>
              <a:rPr lang="fr-FR" sz="1200" dirty="0"/>
              <a:t>(gaz émis par les pets de vache, responsable du réchauffement climatique)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E995AB-D4A6-49D5-B24D-96DA6321C637}"/>
              </a:ext>
            </a:extLst>
          </p:cNvPr>
          <p:cNvSpPr txBox="1"/>
          <p:nvPr/>
        </p:nvSpPr>
        <p:spPr>
          <a:xfrm>
            <a:off x="9520221" y="1404280"/>
            <a:ext cx="2388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Ethanal</a:t>
            </a:r>
            <a:r>
              <a:rPr lang="fr-FR" dirty="0"/>
              <a:t> </a:t>
            </a:r>
            <a:r>
              <a:rPr lang="fr-FR" sz="1100" dirty="0"/>
              <a:t>(molécule parfumée contribuant à l’odeur de certaines plantes comme le romarin ou la menthe)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0E263F-4500-4B33-AF11-E6BFA5251C6C}"/>
              </a:ext>
            </a:extLst>
          </p:cNvPr>
          <p:cNvSpPr txBox="1"/>
          <p:nvPr/>
        </p:nvSpPr>
        <p:spPr>
          <a:xfrm>
            <a:off x="9520219" y="3924166"/>
            <a:ext cx="2556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Phosgène</a:t>
            </a:r>
            <a:r>
              <a:rPr lang="fr-FR" dirty="0"/>
              <a:t> : </a:t>
            </a:r>
            <a:r>
              <a:rPr lang="fr-FR" sz="1200" dirty="0"/>
              <a:t>Provoque la mort si inhalé : « gaz moutarde » durant la première guerre mondiale.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05BEBB4-BF76-4A67-9394-520D47629CB6}"/>
              </a:ext>
            </a:extLst>
          </p:cNvPr>
          <p:cNvSpPr txBox="1"/>
          <p:nvPr/>
        </p:nvSpPr>
        <p:spPr>
          <a:xfrm>
            <a:off x="7997516" y="5335939"/>
            <a:ext cx="32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15001D-B508-495D-A3E7-911DE62BDE86}"/>
              </a:ext>
            </a:extLst>
          </p:cNvPr>
          <p:cNvSpPr txBox="1"/>
          <p:nvPr/>
        </p:nvSpPr>
        <p:spPr>
          <a:xfrm>
            <a:off x="9352062" y="5261451"/>
            <a:ext cx="2556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 fluorocarbone</a:t>
            </a:r>
          </a:p>
          <a:p>
            <a:r>
              <a:rPr lang="fr-FR" sz="1200" dirty="0"/>
              <a:t>(utilisé dans les fils de pêche)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4ECC4FE-384A-4CAE-87BC-42D73037F595}"/>
              </a:ext>
            </a:extLst>
          </p:cNvPr>
          <p:cNvCxnSpPr>
            <a:cxnSpLocks/>
          </p:cNvCxnSpPr>
          <p:nvPr/>
        </p:nvCxnSpPr>
        <p:spPr>
          <a:xfrm>
            <a:off x="7692238" y="5612938"/>
            <a:ext cx="395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F478FEE-9039-47E7-9689-F0078C857B7F}"/>
              </a:ext>
            </a:extLst>
          </p:cNvPr>
          <p:cNvCxnSpPr>
            <a:cxnSpLocks/>
          </p:cNvCxnSpPr>
          <p:nvPr/>
        </p:nvCxnSpPr>
        <p:spPr>
          <a:xfrm>
            <a:off x="7997516" y="5439709"/>
            <a:ext cx="395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21D226-6A32-4A27-9413-21957744B8E6}"/>
              </a:ext>
            </a:extLst>
          </p:cNvPr>
          <p:cNvCxnSpPr>
            <a:cxnSpLocks/>
          </p:cNvCxnSpPr>
          <p:nvPr/>
        </p:nvCxnSpPr>
        <p:spPr>
          <a:xfrm>
            <a:off x="7997515" y="5804927"/>
            <a:ext cx="395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B7AF1C-F8B4-446F-B5D8-1C970EB1D401}"/>
              </a:ext>
            </a:extLst>
          </p:cNvPr>
          <p:cNvCxnSpPr>
            <a:cxnSpLocks/>
          </p:cNvCxnSpPr>
          <p:nvPr/>
        </p:nvCxnSpPr>
        <p:spPr>
          <a:xfrm>
            <a:off x="8366365" y="5612938"/>
            <a:ext cx="3955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AB470D2-9D58-4E2B-9437-BD23D39C91AC}"/>
              </a:ext>
            </a:extLst>
          </p:cNvPr>
          <p:cNvSpPr txBox="1"/>
          <p:nvPr/>
        </p:nvSpPr>
        <p:spPr>
          <a:xfrm>
            <a:off x="8698348" y="5335939"/>
            <a:ext cx="32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AD3DCB-687B-48AC-BC03-9C17D32091C5}"/>
              </a:ext>
            </a:extLst>
          </p:cNvPr>
          <p:cNvSpPr txBox="1"/>
          <p:nvPr/>
        </p:nvSpPr>
        <p:spPr>
          <a:xfrm>
            <a:off x="7369234" y="5355841"/>
            <a:ext cx="321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F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4200CB-A7EE-4556-90D6-A9AFF059DBFA}"/>
              </a:ext>
            </a:extLst>
          </p:cNvPr>
          <p:cNvCxnSpPr>
            <a:cxnSpLocks/>
          </p:cNvCxnSpPr>
          <p:nvPr/>
        </p:nvCxnSpPr>
        <p:spPr>
          <a:xfrm>
            <a:off x="7322116" y="5450231"/>
            <a:ext cx="9471" cy="3652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8B9397-5489-4F1C-9829-CFB8C6881553}"/>
              </a:ext>
            </a:extLst>
          </p:cNvPr>
          <p:cNvCxnSpPr>
            <a:cxnSpLocks/>
          </p:cNvCxnSpPr>
          <p:nvPr/>
        </p:nvCxnSpPr>
        <p:spPr>
          <a:xfrm>
            <a:off x="7398926" y="5868605"/>
            <a:ext cx="2448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09DF3A9-7A30-4550-8E28-010F6608F021}"/>
              </a:ext>
            </a:extLst>
          </p:cNvPr>
          <p:cNvCxnSpPr>
            <a:cxnSpLocks/>
          </p:cNvCxnSpPr>
          <p:nvPr/>
        </p:nvCxnSpPr>
        <p:spPr>
          <a:xfrm>
            <a:off x="7402787" y="5425819"/>
            <a:ext cx="2448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37CB59F-3764-4E89-ABA5-13C7163D4F23}"/>
              </a:ext>
            </a:extLst>
          </p:cNvPr>
          <p:cNvCxnSpPr>
            <a:cxnSpLocks/>
          </p:cNvCxnSpPr>
          <p:nvPr/>
        </p:nvCxnSpPr>
        <p:spPr>
          <a:xfrm>
            <a:off x="8736768" y="5859605"/>
            <a:ext cx="2448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6602EEA-B51E-4104-A9FF-FF1102FD6D24}"/>
              </a:ext>
            </a:extLst>
          </p:cNvPr>
          <p:cNvCxnSpPr>
            <a:cxnSpLocks/>
          </p:cNvCxnSpPr>
          <p:nvPr/>
        </p:nvCxnSpPr>
        <p:spPr>
          <a:xfrm flipV="1">
            <a:off x="9021570" y="5467627"/>
            <a:ext cx="0" cy="2910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758A207-5D07-4F8C-81D8-1A011E4CE90E}"/>
              </a:ext>
            </a:extLst>
          </p:cNvPr>
          <p:cNvCxnSpPr>
            <a:cxnSpLocks/>
          </p:cNvCxnSpPr>
          <p:nvPr/>
        </p:nvCxnSpPr>
        <p:spPr>
          <a:xfrm flipH="1">
            <a:off x="8713209" y="5397292"/>
            <a:ext cx="2900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1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B428-6C00-45D3-B682-D1097F96C756}"/>
              </a:ext>
            </a:extLst>
          </p:cNvPr>
          <p:cNvSpPr txBox="1"/>
          <p:nvPr/>
        </p:nvSpPr>
        <p:spPr>
          <a:xfrm>
            <a:off x="1729101" y="1103746"/>
            <a:ext cx="7911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500" dirty="0"/>
              <a:t>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F96F74-0570-4269-9A70-1D5BA0012DF4}"/>
              </a:ext>
            </a:extLst>
          </p:cNvPr>
          <p:cNvSpPr/>
          <p:nvPr/>
        </p:nvSpPr>
        <p:spPr>
          <a:xfrm>
            <a:off x="1729101" y="1185352"/>
            <a:ext cx="387656" cy="4061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FE3BE-1584-4019-88EC-79469225D6AE}"/>
              </a:ext>
            </a:extLst>
          </p:cNvPr>
          <p:cNvSpPr txBox="1"/>
          <p:nvPr/>
        </p:nvSpPr>
        <p:spPr>
          <a:xfrm>
            <a:off x="8350033" y="1061411"/>
            <a:ext cx="7911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5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E32C43-D4CB-4105-82D1-17CB09ED3732}"/>
              </a:ext>
            </a:extLst>
          </p:cNvPr>
          <p:cNvSpPr/>
          <p:nvPr/>
        </p:nvSpPr>
        <p:spPr>
          <a:xfrm>
            <a:off x="10009483" y="1866022"/>
            <a:ext cx="387656" cy="4061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66A47-4409-486C-A50B-85A2461F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4" y="4114418"/>
            <a:ext cx="8280382" cy="25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3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03FF7ADE-ED58-458C-9115-77322FDA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9" t="4896" r="26012" b="3987"/>
          <a:stretch/>
        </p:blipFill>
        <p:spPr>
          <a:xfrm flipH="1">
            <a:off x="7266590" y="845258"/>
            <a:ext cx="3655409" cy="335215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1EF1DF4-48FC-4654-BB8F-478D34ED5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2" r="25905"/>
          <a:stretch/>
        </p:blipFill>
        <p:spPr>
          <a:xfrm>
            <a:off x="516465" y="626724"/>
            <a:ext cx="3843867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8BF46-3EAA-4D04-B4C8-4CE971952144}"/>
              </a:ext>
            </a:extLst>
          </p:cNvPr>
          <p:cNvSpPr txBox="1"/>
          <p:nvPr/>
        </p:nvSpPr>
        <p:spPr>
          <a:xfrm>
            <a:off x="893852" y="626724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Atome d’hydrogène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5243C-5B1F-4FAE-94E9-A7BB1223FA04}"/>
              </a:ext>
            </a:extLst>
          </p:cNvPr>
          <p:cNvSpPr txBox="1"/>
          <p:nvPr/>
        </p:nvSpPr>
        <p:spPr>
          <a:xfrm>
            <a:off x="1520575" y="1016605"/>
            <a:ext cx="79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D393D-DF13-4D48-8679-9D3869F0C6FE}"/>
              </a:ext>
            </a:extLst>
          </p:cNvPr>
          <p:cNvSpPr/>
          <p:nvPr/>
        </p:nvSpPr>
        <p:spPr>
          <a:xfrm>
            <a:off x="2034285" y="1325365"/>
            <a:ext cx="143838" cy="123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A616BCF-6C55-461B-B805-DCFB944E6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2" r="25905"/>
          <a:stretch/>
        </p:blipFill>
        <p:spPr>
          <a:xfrm>
            <a:off x="516465" y="626724"/>
            <a:ext cx="3843867" cy="386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1FD4A-0F9D-4F75-8A69-8F7793874A43}"/>
              </a:ext>
            </a:extLst>
          </p:cNvPr>
          <p:cNvSpPr txBox="1"/>
          <p:nvPr/>
        </p:nvSpPr>
        <p:spPr>
          <a:xfrm>
            <a:off x="2178123" y="4210525"/>
            <a:ext cx="934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1s</a:t>
            </a:r>
            <a:r>
              <a:rPr lang="fr-FR" sz="3000" baseline="30000" dirty="0"/>
              <a:t>1</a:t>
            </a:r>
            <a:endParaRPr lang="fr-FR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F500F-589A-4CC5-BB91-ECD112EED8EC}"/>
              </a:ext>
            </a:extLst>
          </p:cNvPr>
          <p:cNvSpPr txBox="1"/>
          <p:nvPr/>
        </p:nvSpPr>
        <p:spPr>
          <a:xfrm>
            <a:off x="8790590" y="4210525"/>
            <a:ext cx="934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rgbClr val="0070C0"/>
                </a:solidFill>
              </a:rPr>
              <a:t>1s</a:t>
            </a:r>
            <a:r>
              <a:rPr lang="fr-FR" sz="3000" baseline="30000" dirty="0">
                <a:solidFill>
                  <a:srgbClr val="0070C0"/>
                </a:solidFill>
              </a:rPr>
              <a:t>1</a:t>
            </a:r>
            <a:endParaRPr lang="fr-FR" sz="3000" dirty="0">
              <a:solidFill>
                <a:srgbClr val="0070C0"/>
              </a:solidFill>
            </a:endParaRP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03FF7ADE-ED58-458C-9115-77322FDA2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9" t="4896" r="26012" b="3987"/>
          <a:stretch/>
        </p:blipFill>
        <p:spPr>
          <a:xfrm flipH="1">
            <a:off x="7266590" y="845258"/>
            <a:ext cx="3655409" cy="3352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C3796F-0406-43E1-A780-DFC95B557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07" y="4764523"/>
            <a:ext cx="6863511" cy="20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16F28286-F0E2-43AE-9E68-A995E4E8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33" y="630239"/>
            <a:ext cx="7865533" cy="44243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7CB29-12AC-4B0B-A618-45B46A2EEE21}"/>
                  </a:ext>
                </a:extLst>
              </p:cNvPr>
              <p:cNvSpPr txBox="1"/>
              <p:nvPr/>
            </p:nvSpPr>
            <p:spPr>
              <a:xfrm>
                <a:off x="3208392" y="5149105"/>
                <a:ext cx="13844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3000" dirty="0"/>
                  <a:t> 1s</a:t>
                </a:r>
                <a:r>
                  <a:rPr lang="fr-FR" sz="3000" baseline="30000" dirty="0"/>
                  <a:t>2</a:t>
                </a:r>
                <a:endParaRPr lang="fr-FR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37CB29-12AC-4B0B-A618-45B46A2E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392" y="5149105"/>
                <a:ext cx="1384466" cy="553998"/>
              </a:xfrm>
              <a:prstGeom prst="rect">
                <a:avLst/>
              </a:prstGeom>
              <a:blipFill>
                <a:blip r:embed="rId3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1CB6E-0C5D-4B1B-9282-C23CC9106983}"/>
                  </a:ext>
                </a:extLst>
              </p:cNvPr>
              <p:cNvSpPr txBox="1"/>
              <p:nvPr/>
            </p:nvSpPr>
            <p:spPr>
              <a:xfrm>
                <a:off x="7744110" y="5106728"/>
                <a:ext cx="11950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3000" dirty="0">
                    <a:solidFill>
                      <a:srgbClr val="0070C0"/>
                    </a:solidFill>
                  </a:rPr>
                  <a:t>1s</a:t>
                </a:r>
                <a:r>
                  <a:rPr lang="fr-FR" sz="3000" baseline="30000" dirty="0">
                    <a:solidFill>
                      <a:srgbClr val="0070C0"/>
                    </a:solidFill>
                  </a:rPr>
                  <a:t>2</a:t>
                </a:r>
                <a:endParaRPr lang="fr-FR" sz="3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1CB6E-0C5D-4B1B-9282-C23CC910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110" y="5106728"/>
                <a:ext cx="1195060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528129-AE74-4EF8-9045-8DF387F4DE8E}"/>
              </a:ext>
            </a:extLst>
          </p:cNvPr>
          <p:cNvSpPr txBox="1"/>
          <p:nvPr/>
        </p:nvSpPr>
        <p:spPr>
          <a:xfrm>
            <a:off x="2746648" y="4685269"/>
            <a:ext cx="25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≈2 électrons de valence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3CE96-65FC-4E36-8208-0B2FB51178F4}"/>
              </a:ext>
            </a:extLst>
          </p:cNvPr>
          <p:cNvSpPr txBox="1"/>
          <p:nvPr/>
        </p:nvSpPr>
        <p:spPr>
          <a:xfrm>
            <a:off x="7047716" y="4685269"/>
            <a:ext cx="28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≈ 2 électrons de valence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7A59A-1080-4358-83E5-DA629911CCD3}"/>
              </a:ext>
            </a:extLst>
          </p:cNvPr>
          <p:cNvSpPr txBox="1"/>
          <p:nvPr/>
        </p:nvSpPr>
        <p:spPr>
          <a:xfrm>
            <a:off x="2743200" y="6032810"/>
            <a:ext cx="620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2 atomes sont liés </a:t>
            </a:r>
            <a:r>
              <a:rPr lang="fr-FR" dirty="0">
                <a:sym typeface="Wingdings" panose="05000000000000000000" pitchFamily="2" charset="2"/>
              </a:rPr>
              <a:t> liaison covalente </a:t>
            </a:r>
          </a:p>
          <a:p>
            <a:r>
              <a:rPr lang="fr-FR" dirty="0">
                <a:sym typeface="Wingdings" panose="05000000000000000000" pitchFamily="2" charset="2"/>
              </a:rPr>
              <a:t>On vient de former une molécule H</a:t>
            </a:r>
            <a:r>
              <a:rPr lang="fr-FR" baseline="-25000" dirty="0">
                <a:sym typeface="Wingdings" panose="05000000000000000000" pitchFamily="2" charset="2"/>
              </a:rPr>
              <a:t>2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9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B428-6C00-45D3-B682-D1097F96C756}"/>
              </a:ext>
            </a:extLst>
          </p:cNvPr>
          <p:cNvSpPr txBox="1"/>
          <p:nvPr/>
        </p:nvSpPr>
        <p:spPr>
          <a:xfrm>
            <a:off x="3139449" y="1110978"/>
            <a:ext cx="7911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500" dirty="0"/>
              <a:t>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F96F74-0570-4269-9A70-1D5BA0012DF4}"/>
              </a:ext>
            </a:extLst>
          </p:cNvPr>
          <p:cNvSpPr/>
          <p:nvPr/>
        </p:nvSpPr>
        <p:spPr>
          <a:xfrm>
            <a:off x="5126905" y="2300585"/>
            <a:ext cx="387656" cy="4061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FE3BE-1584-4019-88EC-79469225D6AE}"/>
              </a:ext>
            </a:extLst>
          </p:cNvPr>
          <p:cNvSpPr txBox="1"/>
          <p:nvPr/>
        </p:nvSpPr>
        <p:spPr>
          <a:xfrm>
            <a:off x="6258766" y="1110978"/>
            <a:ext cx="7911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500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E32C43-D4CB-4105-82D1-17CB09ED3732}"/>
              </a:ext>
            </a:extLst>
          </p:cNvPr>
          <p:cNvSpPr/>
          <p:nvPr/>
        </p:nvSpPr>
        <p:spPr>
          <a:xfrm>
            <a:off x="5514561" y="2300585"/>
            <a:ext cx="387656" cy="4061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0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B428-6C00-45D3-B682-D1097F96C756}"/>
              </a:ext>
            </a:extLst>
          </p:cNvPr>
          <p:cNvSpPr txBox="1"/>
          <p:nvPr/>
        </p:nvSpPr>
        <p:spPr>
          <a:xfrm>
            <a:off x="3139449" y="1110978"/>
            <a:ext cx="7911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5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FE3BE-1584-4019-88EC-79469225D6AE}"/>
              </a:ext>
            </a:extLst>
          </p:cNvPr>
          <p:cNvSpPr txBox="1"/>
          <p:nvPr/>
        </p:nvSpPr>
        <p:spPr>
          <a:xfrm>
            <a:off x="6258766" y="1110978"/>
            <a:ext cx="7911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500" dirty="0"/>
              <a:t>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8D127A-A105-427A-923F-C33A950C661B}"/>
              </a:ext>
            </a:extLst>
          </p:cNvPr>
          <p:cNvCxnSpPr/>
          <p:nvPr/>
        </p:nvCxnSpPr>
        <p:spPr>
          <a:xfrm>
            <a:off x="4943403" y="2585712"/>
            <a:ext cx="105380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01A979-D180-4342-A00A-126C0F733E26}"/>
              </a:ext>
            </a:extLst>
          </p:cNvPr>
          <p:cNvSpPr txBox="1"/>
          <p:nvPr/>
        </p:nvSpPr>
        <p:spPr>
          <a:xfrm>
            <a:off x="6119492" y="3896356"/>
            <a:ext cx="186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covalente</a:t>
            </a:r>
          </a:p>
          <a:p>
            <a:r>
              <a:rPr lang="fr-FR" dirty="0"/>
              <a:t>Ou doublet liant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87DB72-F456-4CB2-A025-72946965875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537200" y="2844800"/>
            <a:ext cx="582292" cy="1374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1959E-0D90-4591-B05B-7E87B724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58" y="677333"/>
            <a:ext cx="1719792" cy="23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910930-E9EF-45E7-9267-76AAB7B2F5F3}"/>
              </a:ext>
            </a:extLst>
          </p:cNvPr>
          <p:cNvSpPr txBox="1"/>
          <p:nvPr/>
        </p:nvSpPr>
        <p:spPr>
          <a:xfrm>
            <a:off x="9666287" y="3082893"/>
            <a:ext cx="1642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Gilbert Lewis</a:t>
            </a:r>
          </a:p>
          <a:p>
            <a:pPr algn="ctr"/>
            <a:r>
              <a:rPr lang="fr-FR" sz="1300" dirty="0"/>
              <a:t>Chimiste américain</a:t>
            </a:r>
          </a:p>
          <a:p>
            <a:pPr algn="ctr"/>
            <a:r>
              <a:rPr lang="fr-FR" sz="1300" dirty="0"/>
              <a:t>(1875-1946)</a:t>
            </a:r>
          </a:p>
        </p:txBody>
      </p:sp>
    </p:spTree>
    <p:extLst>
      <p:ext uri="{BB962C8B-B14F-4D97-AF65-F5344CB8AC3E}">
        <p14:creationId xmlns:p14="http://schemas.microsoft.com/office/powerpoint/2010/main" val="32723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BDBC538C-A023-4E15-ACA9-37CB7CF5E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7" y="2244058"/>
            <a:ext cx="5090639" cy="33327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0B28A-39F2-4738-8476-F92E548D44FF}"/>
              </a:ext>
            </a:extLst>
          </p:cNvPr>
          <p:cNvSpPr txBox="1"/>
          <p:nvPr/>
        </p:nvSpPr>
        <p:spPr>
          <a:xfrm>
            <a:off x="592667" y="262467"/>
            <a:ext cx="8017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Conclusion</a:t>
            </a:r>
            <a:r>
              <a:rPr lang="fr-FR" sz="3000" dirty="0"/>
              <a:t>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B552D-2D02-4978-B530-82C81A07BE78}"/>
              </a:ext>
            </a:extLst>
          </p:cNvPr>
          <p:cNvSpPr txBox="1"/>
          <p:nvPr/>
        </p:nvSpPr>
        <p:spPr>
          <a:xfrm>
            <a:off x="702733" y="1058333"/>
            <a:ext cx="10710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liaison covalente (ou doublet liant) est la mise en commun de deux électrons par deux atomes. </a:t>
            </a:r>
          </a:p>
          <a:p>
            <a:endParaRPr lang="fr-FR" dirty="0"/>
          </a:p>
          <a:p>
            <a:r>
              <a:rPr lang="fr-FR" b="1" dirty="0"/>
              <a:t>Intérêt</a:t>
            </a:r>
            <a:r>
              <a:rPr lang="fr-FR" dirty="0"/>
              <a:t> : -- Cela permet à chaque atome d’acquérir la configuration électronique du gaz noble le plus proche</a:t>
            </a:r>
          </a:p>
          <a:p>
            <a:r>
              <a:rPr lang="fr-FR" dirty="0"/>
              <a:t>               -- Cela permet de fabriquer des molécules ! </a:t>
            </a:r>
          </a:p>
          <a:p>
            <a:endParaRPr lang="fr-FR" dirty="0"/>
          </a:p>
          <a:p>
            <a:r>
              <a:rPr lang="fr-FR" b="1" dirty="0"/>
              <a:t>Symbole</a:t>
            </a:r>
            <a:r>
              <a:rPr lang="fr-FR" dirty="0"/>
              <a:t> : (représentation de Lewis)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86179-B07E-4D33-AACB-FF77F917DAAC}"/>
              </a:ext>
            </a:extLst>
          </p:cNvPr>
          <p:cNvSpPr txBox="1"/>
          <p:nvPr/>
        </p:nvSpPr>
        <p:spPr>
          <a:xfrm>
            <a:off x="6859224" y="2863993"/>
            <a:ext cx="7911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0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D79EE-0B8F-4E4C-B6C0-F14F6F2D1830}"/>
              </a:ext>
            </a:extLst>
          </p:cNvPr>
          <p:cNvSpPr txBox="1"/>
          <p:nvPr/>
        </p:nvSpPr>
        <p:spPr>
          <a:xfrm>
            <a:off x="9799270" y="2863992"/>
            <a:ext cx="7911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0" dirty="0"/>
              <a:t>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7A171-109B-43E0-9AB1-54A14E8A48E0}"/>
              </a:ext>
            </a:extLst>
          </p:cNvPr>
          <p:cNvCxnSpPr/>
          <p:nvPr/>
        </p:nvCxnSpPr>
        <p:spPr>
          <a:xfrm>
            <a:off x="8407706" y="3910432"/>
            <a:ext cx="105380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17BAF8-4EF5-4310-917A-8E318000AA09}"/>
              </a:ext>
            </a:extLst>
          </p:cNvPr>
          <p:cNvCxnSpPr/>
          <p:nvPr/>
        </p:nvCxnSpPr>
        <p:spPr>
          <a:xfrm>
            <a:off x="5498510" y="3910432"/>
            <a:ext cx="1360714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AE69C9-D887-47B3-890C-36FFAF2445AB}"/>
              </a:ext>
            </a:extLst>
          </p:cNvPr>
          <p:cNvSpPr txBox="1"/>
          <p:nvPr/>
        </p:nvSpPr>
        <p:spPr>
          <a:xfrm>
            <a:off x="6178867" y="4685040"/>
            <a:ext cx="186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Liaison covalente</a:t>
            </a:r>
          </a:p>
          <a:p>
            <a:r>
              <a:rPr lang="fr-FR" dirty="0"/>
              <a:t>Ou doublet liant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400A90-97B3-455C-BB89-07335FF07A71}"/>
              </a:ext>
            </a:extLst>
          </p:cNvPr>
          <p:cNvCxnSpPr>
            <a:cxnSpLocks/>
          </p:cNvCxnSpPr>
          <p:nvPr/>
        </p:nvCxnSpPr>
        <p:spPr>
          <a:xfrm flipV="1">
            <a:off x="7988094" y="4202089"/>
            <a:ext cx="1058114" cy="648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24F2D6-B7AB-46FC-8CE4-D0DDCE12084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3"/>
          <a:stretch/>
        </p:blipFill>
        <p:spPr>
          <a:xfrm>
            <a:off x="2726871" y="1049683"/>
            <a:ext cx="6319157" cy="4469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9711C2-1304-47C6-A09B-E9D399955163}"/>
              </a:ext>
            </a:extLst>
          </p:cNvPr>
          <p:cNvSpPr/>
          <p:nvPr/>
        </p:nvSpPr>
        <p:spPr>
          <a:xfrm>
            <a:off x="8474529" y="1681843"/>
            <a:ext cx="1012371" cy="1420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31D2B-D19B-4D34-88AD-8880C7BDD309}"/>
              </a:ext>
            </a:extLst>
          </p:cNvPr>
          <p:cNvSpPr txBox="1"/>
          <p:nvPr/>
        </p:nvSpPr>
        <p:spPr>
          <a:xfrm>
            <a:off x="1159726" y="501805"/>
            <a:ext cx="5642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/>
              <a:t>Chlorure d’hydrogène</a:t>
            </a:r>
          </a:p>
        </p:txBody>
      </p:sp>
    </p:spTree>
    <p:extLst>
      <p:ext uri="{BB962C8B-B14F-4D97-AF65-F5344CB8AC3E}">
        <p14:creationId xmlns:p14="http://schemas.microsoft.com/office/powerpoint/2010/main" val="23147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264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45</cp:revision>
  <dcterms:created xsi:type="dcterms:W3CDTF">2021-01-20T19:19:36Z</dcterms:created>
  <dcterms:modified xsi:type="dcterms:W3CDTF">2021-01-28T19:59:20Z</dcterms:modified>
</cp:coreProperties>
</file>