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8" r:id="rId3"/>
    <p:sldId id="262" r:id="rId4"/>
    <p:sldId id="263" r:id="rId5"/>
    <p:sldId id="264" r:id="rId6"/>
    <p:sldId id="265" r:id="rId7"/>
    <p:sldId id="266" r:id="rId8"/>
    <p:sldId id="260" r:id="rId9"/>
    <p:sldId id="267" r:id="rId10"/>
    <p:sldId id="261" r:id="rId11"/>
    <p:sldId id="269" r:id="rId12"/>
    <p:sldId id="270" r:id="rId13"/>
    <p:sldId id="273" r:id="rId14"/>
    <p:sldId id="275" r:id="rId15"/>
    <p:sldId id="256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2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73279-C8C0-4ACE-AD95-A960D4479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21C8E-FCC5-486C-8007-891C393E6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5C065-6E93-420C-9F6A-B99DE8AB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18DD3-508C-4F90-B33D-5FDB8DE7C6C0}" type="datetimeFigureOut">
              <a:rPr lang="fr-FR" smtClean="0"/>
              <a:t>07/02/2021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8BDDC-50F2-4959-8785-CD3309B2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4A1CB-E8EE-40A7-940D-1B963B79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0E7F-BFC9-4BED-B52A-BF67E9CC00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21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2C07-8AB4-4D3B-A978-C057868EE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F1F57-BFFE-4A27-8AFE-8EB8A91BF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020E2-215C-4693-9A85-58D027AD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18DD3-508C-4F90-B33D-5FDB8DE7C6C0}" type="datetimeFigureOut">
              <a:rPr lang="fr-FR" smtClean="0"/>
              <a:t>07/02/2021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CB6CF-76B7-4D5C-A101-BEA1FD4E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2999F-0777-4141-B00F-25E48A53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0E7F-BFC9-4BED-B52A-BF67E9CC00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03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1B9C35-EEC6-4773-8CD4-F9A08C5FF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6C9DD-3936-48D0-A7A8-FBE085299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27C40-7467-4380-9227-FF540C3E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18DD3-508C-4F90-B33D-5FDB8DE7C6C0}" type="datetimeFigureOut">
              <a:rPr lang="fr-FR" smtClean="0"/>
              <a:t>07/02/2021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9880D-E851-4AEF-9820-5BBEF06E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2164E-17B3-425B-B398-CBFCEBBB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0E7F-BFC9-4BED-B52A-BF67E9CC00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33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B3EE-4290-4F6D-977F-808B79F21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1563D-E3AC-41B4-9E37-2464A03F3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C8969-AF85-4CA8-BF8D-E457F247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18DD3-508C-4F90-B33D-5FDB8DE7C6C0}" type="datetimeFigureOut">
              <a:rPr lang="fr-FR" smtClean="0"/>
              <a:t>07/02/2021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6E9E3-3C67-4CCE-9A7E-287A5AFB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456A0-51F8-425B-9762-902B1270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0E7F-BFC9-4BED-B52A-BF67E9CC00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78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A2E0-ACFD-4935-A202-5C4DE724A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E6EDD-2076-4D61-804C-B5D34AA77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E7BB9-2E20-42EC-B536-0FE0DB14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18DD3-508C-4F90-B33D-5FDB8DE7C6C0}" type="datetimeFigureOut">
              <a:rPr lang="fr-FR" smtClean="0"/>
              <a:t>07/02/2021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880B9-AE6A-4C7E-890A-57F79696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B7818-2DE8-4A58-A88C-DAADBED7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0E7F-BFC9-4BED-B52A-BF67E9CC00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53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02F2-5C5B-4130-8556-DE4AC2EFB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361E5-DCC5-472A-94CA-8EEB02EDE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7900E-8F42-4F27-B546-139E30F4F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6CCD7-9D6B-40FE-9E9B-BDE1178B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18DD3-508C-4F90-B33D-5FDB8DE7C6C0}" type="datetimeFigureOut">
              <a:rPr lang="fr-FR" smtClean="0"/>
              <a:t>07/02/2021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5A43B-A060-49A2-AF8F-56E1DD8FA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5903D-38EC-40C3-A904-A232DAF7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0E7F-BFC9-4BED-B52A-BF67E9CC00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88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64293-DDB3-4F12-9C6D-4818275D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94ACC-6EA7-4901-9BC0-49C03F893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0A193-40B4-4BC1-9AC6-07FD2EECC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CCC52-A226-4A1F-BE54-6592482D7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543763-F247-48FB-93F7-24177EC39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C3A7B2-7649-477D-BB7F-65A008C68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18DD3-508C-4F90-B33D-5FDB8DE7C6C0}" type="datetimeFigureOut">
              <a:rPr lang="fr-FR" smtClean="0"/>
              <a:t>07/02/2021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F88464-D932-4447-94E6-5F9530E0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36D8BA-B39D-46B7-90D6-9E86AE498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0E7F-BFC9-4BED-B52A-BF67E9CC00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9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C3F8E-3712-4145-8196-CAE5CE95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A7126-EBDF-4FA0-ABD7-6798B8FDC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18DD3-508C-4F90-B33D-5FDB8DE7C6C0}" type="datetimeFigureOut">
              <a:rPr lang="fr-FR" smtClean="0"/>
              <a:t>07/02/2021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2CD1B-72CC-4F50-AE7E-CB3FE85A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8F99B-7BDD-43C1-A402-3CEC09AF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0E7F-BFC9-4BED-B52A-BF67E9CC00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23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483AB-4EA4-497D-BC91-B771C506E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18DD3-508C-4F90-B33D-5FDB8DE7C6C0}" type="datetimeFigureOut">
              <a:rPr lang="fr-FR" smtClean="0"/>
              <a:t>07/02/2021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91A8-8C64-4587-82D7-F5155DE47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09634-1602-40B3-AD8D-BA2F1B0A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0E7F-BFC9-4BED-B52A-BF67E9CC00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85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95EDE-AD7C-4B90-AFCD-8CF6598AD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EE0E8-BD60-4E37-B7B7-5294F4A41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8F70E-84CE-4DD1-B67B-323DB53A4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2D119-1B22-42F5-9754-B56EE0974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18DD3-508C-4F90-B33D-5FDB8DE7C6C0}" type="datetimeFigureOut">
              <a:rPr lang="fr-FR" smtClean="0"/>
              <a:t>07/02/2021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E8D9E-8A14-4F2C-8457-F0659B74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1EBAE-D637-408A-8573-A0B548A9E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0E7F-BFC9-4BED-B52A-BF67E9CC00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61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9464A-3664-4790-8685-6BD78CF5E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3E0C6-81AD-423D-944C-73784B3B2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13BE7-6BC0-4A09-99A3-9F5E5881D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F223D-E539-4335-87DE-A7238FCA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18DD3-508C-4F90-B33D-5FDB8DE7C6C0}" type="datetimeFigureOut">
              <a:rPr lang="fr-FR" smtClean="0"/>
              <a:t>07/02/2021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E44E4-1B71-4622-9A45-399CA86E0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D4157-6B79-4BA7-AD4D-D668809B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0E7F-BFC9-4BED-B52A-BF67E9CC00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61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F6A39E-7FFA-4595-89BA-6051321D8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398B2-425B-4657-A311-C5711DA00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6FD54-7B98-4063-AECD-7D67B760A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8DD3-508C-4F90-B33D-5FDB8DE7C6C0}" type="datetimeFigureOut">
              <a:rPr lang="fr-FR" smtClean="0"/>
              <a:t>07/02/2021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EB1C5-F084-43C1-9B4C-86CE7396A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1B46E-6E16-43B9-9B21-67F5D934A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10E7F-BFC9-4BED-B52A-BF67E9CC00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5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3B1104-A288-4AF4-AC0D-ABC95F1D7374}"/>
              </a:ext>
            </a:extLst>
          </p:cNvPr>
          <p:cNvSpPr txBox="1"/>
          <p:nvPr/>
        </p:nvSpPr>
        <p:spPr>
          <a:xfrm>
            <a:off x="678094" y="2116476"/>
            <a:ext cx="98837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1- Correction de la feuille de cours (20 min)</a:t>
            </a:r>
          </a:p>
          <a:p>
            <a:endParaRPr lang="fr-FR" sz="3000" dirty="0"/>
          </a:p>
          <a:p>
            <a:endParaRPr lang="fr-FR" sz="3000" dirty="0"/>
          </a:p>
          <a:p>
            <a:r>
              <a:rPr lang="fr-FR" sz="3000" dirty="0"/>
              <a:t>2- Travail à faire pour le reste de la séance (1 h 15)</a:t>
            </a:r>
          </a:p>
        </p:txBody>
      </p:sp>
    </p:spTree>
    <p:extLst>
      <p:ext uri="{BB962C8B-B14F-4D97-AF65-F5344CB8AC3E}">
        <p14:creationId xmlns:p14="http://schemas.microsoft.com/office/powerpoint/2010/main" val="1314415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2B02CDC-6E65-44EC-B2D9-92F899002F0A}"/>
              </a:ext>
            </a:extLst>
          </p:cNvPr>
          <p:cNvSpPr txBox="1"/>
          <p:nvPr/>
        </p:nvSpPr>
        <p:spPr>
          <a:xfrm>
            <a:off x="380143" y="267128"/>
            <a:ext cx="2989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Atome de Chlore (Cl) : 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02705F-2DD7-49E0-AD06-CE01402FF666}"/>
              </a:ext>
            </a:extLst>
          </p:cNvPr>
          <p:cNvSpPr txBox="1"/>
          <p:nvPr/>
        </p:nvSpPr>
        <p:spPr>
          <a:xfrm>
            <a:off x="2280864" y="811658"/>
            <a:ext cx="7808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/>
              <a:t>Cl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42B154-CE6A-461F-BD43-0C90A83CF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421" y="3861009"/>
            <a:ext cx="6519808" cy="87152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203F3E2-F6D5-4576-B4A3-AA4A83F15C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880"/>
          <a:stretch/>
        </p:blipFill>
        <p:spPr>
          <a:xfrm>
            <a:off x="3633627" y="267128"/>
            <a:ext cx="8178229" cy="359130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8E06938-1C7F-47A3-ADCC-D03824A22E33}"/>
              </a:ext>
            </a:extLst>
          </p:cNvPr>
          <p:cNvSpPr txBox="1"/>
          <p:nvPr/>
        </p:nvSpPr>
        <p:spPr>
          <a:xfrm>
            <a:off x="9815245" y="3111357"/>
            <a:ext cx="7054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/>
              <a:t>Cl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B7E63A-64E6-444F-A67A-47F4664FB690}"/>
                  </a:ext>
                </a:extLst>
              </p:cNvPr>
              <p:cNvSpPr txBox="1"/>
              <p:nvPr/>
            </p:nvSpPr>
            <p:spPr>
              <a:xfrm>
                <a:off x="3325403" y="956921"/>
                <a:ext cx="1431532" cy="571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000" b="1" i="0" smtClean="0"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fr-FR" sz="3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fr-FR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FR" sz="30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fr-FR" sz="3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fr-FR" sz="30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p>
                      </m:sSup>
                    </m:oMath>
                  </m:oMathPara>
                </a14:m>
                <a:endParaRPr lang="fr-FR" sz="30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B7E63A-64E6-444F-A67A-47F4664FB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403" y="956921"/>
                <a:ext cx="1431532" cy="5712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203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2B02CDC-6E65-44EC-B2D9-92F899002F0A}"/>
              </a:ext>
            </a:extLst>
          </p:cNvPr>
          <p:cNvSpPr txBox="1"/>
          <p:nvPr/>
        </p:nvSpPr>
        <p:spPr>
          <a:xfrm>
            <a:off x="278543" y="267128"/>
            <a:ext cx="2989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Atome de Chlore (Cl) : 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02705F-2DD7-49E0-AD06-CE01402FF666}"/>
              </a:ext>
            </a:extLst>
          </p:cNvPr>
          <p:cNvSpPr txBox="1"/>
          <p:nvPr/>
        </p:nvSpPr>
        <p:spPr>
          <a:xfrm>
            <a:off x="2280864" y="811658"/>
            <a:ext cx="7808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/>
              <a:t>Cl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301738-0BEA-41B8-821E-07ABAD50C6E0}"/>
              </a:ext>
            </a:extLst>
          </p:cNvPr>
          <p:cNvSpPr txBox="1"/>
          <p:nvPr/>
        </p:nvSpPr>
        <p:spPr>
          <a:xfrm>
            <a:off x="247865" y="1898424"/>
            <a:ext cx="3637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Atome d’hydrogène (H)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B7E63A-64E6-444F-A67A-47F4664FB690}"/>
                  </a:ext>
                </a:extLst>
              </p:cNvPr>
              <p:cNvSpPr txBox="1"/>
              <p:nvPr/>
            </p:nvSpPr>
            <p:spPr>
              <a:xfrm>
                <a:off x="3325403" y="956921"/>
                <a:ext cx="1431532" cy="571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000" b="1" i="0" smtClean="0"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fr-FR" sz="3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fr-FR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FR" sz="30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fr-FR" sz="3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fr-FR" sz="30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p>
                      </m:sSup>
                    </m:oMath>
                  </m:oMathPara>
                </a14:m>
                <a:endParaRPr lang="fr-FR" sz="30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B7E63A-64E6-444F-A67A-47F4664FB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403" y="956921"/>
                <a:ext cx="1431532" cy="5712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7F420764-4F92-4B68-8960-B80BBC9C72EC}"/>
              </a:ext>
            </a:extLst>
          </p:cNvPr>
          <p:cNvSpPr/>
          <p:nvPr/>
        </p:nvSpPr>
        <p:spPr>
          <a:xfrm>
            <a:off x="2481767" y="817041"/>
            <a:ext cx="117245" cy="147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44338E1-5968-4945-B5A9-15C2E29B20BB}"/>
              </a:ext>
            </a:extLst>
          </p:cNvPr>
          <p:cNvSpPr/>
          <p:nvPr/>
        </p:nvSpPr>
        <p:spPr>
          <a:xfrm>
            <a:off x="2676947" y="811658"/>
            <a:ext cx="117245" cy="147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B97C-10C3-48F5-A1D3-80228283B4B9}"/>
              </a:ext>
            </a:extLst>
          </p:cNvPr>
          <p:cNvSpPr/>
          <p:nvPr/>
        </p:nvSpPr>
        <p:spPr>
          <a:xfrm>
            <a:off x="2985010" y="1089504"/>
            <a:ext cx="117245" cy="147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858EE2-C231-46A3-90B2-4D5C65710307}"/>
              </a:ext>
            </a:extLst>
          </p:cNvPr>
          <p:cNvSpPr/>
          <p:nvPr/>
        </p:nvSpPr>
        <p:spPr>
          <a:xfrm>
            <a:off x="2985296" y="1350445"/>
            <a:ext cx="117245" cy="147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785AE0F-AC52-49DF-AA31-AFE18B0501E7}"/>
              </a:ext>
            </a:extLst>
          </p:cNvPr>
          <p:cNvSpPr/>
          <p:nvPr/>
        </p:nvSpPr>
        <p:spPr>
          <a:xfrm>
            <a:off x="2497785" y="1551558"/>
            <a:ext cx="117245" cy="147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4A591D-DA52-4291-B35E-693C34B6E6B1}"/>
              </a:ext>
            </a:extLst>
          </p:cNvPr>
          <p:cNvSpPr/>
          <p:nvPr/>
        </p:nvSpPr>
        <p:spPr>
          <a:xfrm>
            <a:off x="2676947" y="1551558"/>
            <a:ext cx="117245" cy="147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24D3CCE-1455-4A18-86F5-7F16DF250BCC}"/>
              </a:ext>
            </a:extLst>
          </p:cNvPr>
          <p:cNvSpPr/>
          <p:nvPr/>
        </p:nvSpPr>
        <p:spPr>
          <a:xfrm>
            <a:off x="2163619" y="1236914"/>
            <a:ext cx="117245" cy="147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B07F7D-CC78-4CD6-B6AF-0F63DE550C35}"/>
              </a:ext>
            </a:extLst>
          </p:cNvPr>
          <p:cNvSpPr txBox="1"/>
          <p:nvPr/>
        </p:nvSpPr>
        <p:spPr>
          <a:xfrm>
            <a:off x="2018069" y="2350544"/>
            <a:ext cx="7808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/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B769BA-2D15-46BF-90EA-F565FD314A47}"/>
                  </a:ext>
                </a:extLst>
              </p:cNvPr>
              <p:cNvSpPr txBox="1"/>
              <p:nvPr/>
            </p:nvSpPr>
            <p:spPr>
              <a:xfrm>
                <a:off x="3266379" y="2499206"/>
                <a:ext cx="715766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000" b="1" i="1" smtClean="0"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fr-FR" sz="3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fr-FR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fr-FR" sz="30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B769BA-2D15-46BF-90EA-F565FD314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379" y="2499206"/>
                <a:ext cx="715766" cy="5644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710C438A-83D8-4114-9E1B-4596EB0CDC26}"/>
              </a:ext>
            </a:extLst>
          </p:cNvPr>
          <p:cNvSpPr/>
          <p:nvPr/>
        </p:nvSpPr>
        <p:spPr>
          <a:xfrm>
            <a:off x="2521356" y="2707726"/>
            <a:ext cx="117245" cy="147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5D9B1F-F1E7-41FC-844B-2EDA073300CC}"/>
              </a:ext>
            </a:extLst>
          </p:cNvPr>
          <p:cNvSpPr txBox="1"/>
          <p:nvPr/>
        </p:nvSpPr>
        <p:spPr>
          <a:xfrm>
            <a:off x="5173255" y="1054818"/>
            <a:ext cx="614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manque 1 électron pour satisfaire la règle de l’octet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9B098A-5509-4A90-9616-E9D56BE887B9}"/>
              </a:ext>
            </a:extLst>
          </p:cNvPr>
          <p:cNvSpPr txBox="1"/>
          <p:nvPr/>
        </p:nvSpPr>
        <p:spPr>
          <a:xfrm>
            <a:off x="5066362" y="2523060"/>
            <a:ext cx="614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manque 1 électron pour satisfaire la règle du </a:t>
            </a:r>
            <a:r>
              <a:rPr lang="fr-FR" dirty="0" err="1"/>
              <a:t>duet</a:t>
            </a:r>
            <a:endParaRPr lang="fr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07F3A7-6C0B-4118-AA2C-002BD3C472DE}"/>
              </a:ext>
            </a:extLst>
          </p:cNvPr>
          <p:cNvSpPr txBox="1"/>
          <p:nvPr/>
        </p:nvSpPr>
        <p:spPr>
          <a:xfrm>
            <a:off x="2615030" y="3411293"/>
            <a:ext cx="7808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/>
              <a:t>H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D475EA6-9888-4F87-9D04-3BBA04CF242A}"/>
              </a:ext>
            </a:extLst>
          </p:cNvPr>
          <p:cNvSpPr/>
          <p:nvPr/>
        </p:nvSpPr>
        <p:spPr>
          <a:xfrm>
            <a:off x="3118317" y="3768475"/>
            <a:ext cx="117245" cy="147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AB5669-F90E-4739-802C-D1C40585B66F}"/>
              </a:ext>
            </a:extLst>
          </p:cNvPr>
          <p:cNvSpPr txBox="1"/>
          <p:nvPr/>
        </p:nvSpPr>
        <p:spPr>
          <a:xfrm>
            <a:off x="3508735" y="3337588"/>
            <a:ext cx="7808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/>
              <a:t>Cl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7CFC9D-96EB-4007-8A89-769702DB85E6}"/>
              </a:ext>
            </a:extLst>
          </p:cNvPr>
          <p:cNvSpPr/>
          <p:nvPr/>
        </p:nvSpPr>
        <p:spPr>
          <a:xfrm>
            <a:off x="3709638" y="3342971"/>
            <a:ext cx="117245" cy="147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7BA5B0A-5203-406A-861D-B5A82240F237}"/>
              </a:ext>
            </a:extLst>
          </p:cNvPr>
          <p:cNvSpPr/>
          <p:nvPr/>
        </p:nvSpPr>
        <p:spPr>
          <a:xfrm>
            <a:off x="3904818" y="3337588"/>
            <a:ext cx="117245" cy="147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F5CA1CB-2AF3-4D7C-8A97-4366560DA254}"/>
              </a:ext>
            </a:extLst>
          </p:cNvPr>
          <p:cNvSpPr/>
          <p:nvPr/>
        </p:nvSpPr>
        <p:spPr>
          <a:xfrm>
            <a:off x="4212881" y="3615434"/>
            <a:ext cx="117245" cy="147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1B32F92-D7B2-4850-88F0-602ED815BC8A}"/>
              </a:ext>
            </a:extLst>
          </p:cNvPr>
          <p:cNvSpPr/>
          <p:nvPr/>
        </p:nvSpPr>
        <p:spPr>
          <a:xfrm>
            <a:off x="4213167" y="3876375"/>
            <a:ext cx="117245" cy="147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55A6147-B930-4ADC-9E63-89DCDA1598E4}"/>
              </a:ext>
            </a:extLst>
          </p:cNvPr>
          <p:cNvSpPr/>
          <p:nvPr/>
        </p:nvSpPr>
        <p:spPr>
          <a:xfrm>
            <a:off x="3725656" y="4077488"/>
            <a:ext cx="117245" cy="147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6F13381-0275-47AA-A675-FFCB0C57AA90}"/>
              </a:ext>
            </a:extLst>
          </p:cNvPr>
          <p:cNvSpPr/>
          <p:nvPr/>
        </p:nvSpPr>
        <p:spPr>
          <a:xfrm>
            <a:off x="3904818" y="4077488"/>
            <a:ext cx="117245" cy="147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8BA2EDD-5F8D-497C-B264-C9B73185DB8E}"/>
              </a:ext>
            </a:extLst>
          </p:cNvPr>
          <p:cNvSpPr/>
          <p:nvPr/>
        </p:nvSpPr>
        <p:spPr>
          <a:xfrm>
            <a:off x="3391490" y="3762844"/>
            <a:ext cx="117245" cy="147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E0D995-DE22-4EB3-AF9E-EC91661B9CB7}"/>
              </a:ext>
            </a:extLst>
          </p:cNvPr>
          <p:cNvSpPr txBox="1"/>
          <p:nvPr/>
        </p:nvSpPr>
        <p:spPr>
          <a:xfrm>
            <a:off x="5232837" y="3310475"/>
            <a:ext cx="7808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/>
              <a:t>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A30E68-937D-43D4-AD4D-FD32874F4068}"/>
              </a:ext>
            </a:extLst>
          </p:cNvPr>
          <p:cNvSpPr txBox="1"/>
          <p:nvPr/>
        </p:nvSpPr>
        <p:spPr>
          <a:xfrm>
            <a:off x="6126542" y="3289419"/>
            <a:ext cx="7808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/>
              <a:t>Cl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01705D-1447-4003-A7D4-0F45CF4981CE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5791561" y="3714675"/>
            <a:ext cx="334981" cy="563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CB33F65-0050-4FE9-93D9-97D3E94E4840}"/>
              </a:ext>
            </a:extLst>
          </p:cNvPr>
          <p:cNvCxnSpPr>
            <a:cxnSpLocks/>
          </p:cNvCxnSpPr>
          <p:nvPr/>
        </p:nvCxnSpPr>
        <p:spPr>
          <a:xfrm>
            <a:off x="6309814" y="4071857"/>
            <a:ext cx="334981" cy="563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7D68B0E-3166-442B-B8CA-EFE8285D568A}"/>
              </a:ext>
            </a:extLst>
          </p:cNvPr>
          <p:cNvCxnSpPr>
            <a:cxnSpLocks/>
          </p:cNvCxnSpPr>
          <p:nvPr/>
        </p:nvCxnSpPr>
        <p:spPr>
          <a:xfrm>
            <a:off x="6309813" y="3362460"/>
            <a:ext cx="334981" cy="563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5702751-80E9-4E16-BECE-C802A0AB130E}"/>
              </a:ext>
            </a:extLst>
          </p:cNvPr>
          <p:cNvCxnSpPr>
            <a:cxnSpLocks/>
          </p:cNvCxnSpPr>
          <p:nvPr/>
        </p:nvCxnSpPr>
        <p:spPr>
          <a:xfrm>
            <a:off x="6789448" y="3583245"/>
            <a:ext cx="0" cy="32503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6865C5-19B1-4E7D-9932-7EF4785A90D2}"/>
              </a:ext>
            </a:extLst>
          </p:cNvPr>
          <p:cNvCxnSpPr>
            <a:cxnSpLocks/>
            <a:endCxn id="38" idx="3"/>
          </p:cNvCxnSpPr>
          <p:nvPr/>
        </p:nvCxnSpPr>
        <p:spPr>
          <a:xfrm flipH="1" flipV="1">
            <a:off x="6013673" y="3741362"/>
            <a:ext cx="33558" cy="78496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7231DFD-F642-47B6-91FD-C9EBFD2D0E36}"/>
              </a:ext>
            </a:extLst>
          </p:cNvPr>
          <p:cNvSpPr txBox="1"/>
          <p:nvPr/>
        </p:nvSpPr>
        <p:spPr>
          <a:xfrm>
            <a:off x="4627468" y="4466075"/>
            <a:ext cx="2998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 électrons qui tournent un peu autour du chlore et un peu autour de l’hydrogène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8F7EA4B-8E8E-416C-B18C-413EEB2FD181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6907378" y="3720306"/>
            <a:ext cx="91324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444A42B-CCE6-449F-AFEC-88846EABD59E}"/>
              </a:ext>
            </a:extLst>
          </p:cNvPr>
          <p:cNvCxnSpPr>
            <a:cxnSpLocks/>
          </p:cNvCxnSpPr>
          <p:nvPr/>
        </p:nvCxnSpPr>
        <p:spPr>
          <a:xfrm flipH="1">
            <a:off x="6644795" y="3741362"/>
            <a:ext cx="1175822" cy="33049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53E3AA5-B166-4B23-8339-841A5705F3A9}"/>
              </a:ext>
            </a:extLst>
          </p:cNvPr>
          <p:cNvCxnSpPr>
            <a:cxnSpLocks/>
          </p:cNvCxnSpPr>
          <p:nvPr/>
        </p:nvCxnSpPr>
        <p:spPr>
          <a:xfrm flipH="1" flipV="1">
            <a:off x="6477303" y="3362822"/>
            <a:ext cx="1343314" cy="35466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235E4D0-CFDB-42CA-8A88-045C0779BD02}"/>
              </a:ext>
            </a:extLst>
          </p:cNvPr>
          <p:cNvSpPr txBox="1"/>
          <p:nvPr/>
        </p:nvSpPr>
        <p:spPr>
          <a:xfrm>
            <a:off x="7820617" y="3411293"/>
            <a:ext cx="2440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 électrons qui tournent uniquement autour du Chlore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9B6FC68-65DC-4EAC-89FE-C1E0E8E1A323}"/>
              </a:ext>
            </a:extLst>
          </p:cNvPr>
          <p:cNvSpPr txBox="1"/>
          <p:nvPr/>
        </p:nvSpPr>
        <p:spPr>
          <a:xfrm>
            <a:off x="4781570" y="5484322"/>
            <a:ext cx="7496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ym typeface="Wingdings" panose="05000000000000000000" pitchFamily="2" charset="2"/>
              </a:rPr>
              <a:t> </a:t>
            </a:r>
            <a:r>
              <a:rPr lang="fr-FR" sz="1400" b="1" dirty="0"/>
              <a:t>Le chlore satisfait la règle de l’octet (8 électrons de valence).</a:t>
            </a:r>
          </a:p>
          <a:p>
            <a:r>
              <a:rPr lang="fr-FR" sz="1400" b="1" dirty="0"/>
              <a:t>     L’hydrogène satisfait la règle du </a:t>
            </a:r>
            <a:r>
              <a:rPr lang="fr-FR" sz="1400" b="1" dirty="0" err="1"/>
              <a:t>duet</a:t>
            </a:r>
            <a:r>
              <a:rPr lang="fr-FR" sz="1400" b="1" dirty="0"/>
              <a:t> (2 électrons de valence)</a:t>
            </a:r>
          </a:p>
        </p:txBody>
      </p:sp>
    </p:spTree>
    <p:extLst>
      <p:ext uri="{BB962C8B-B14F-4D97-AF65-F5344CB8AC3E}">
        <p14:creationId xmlns:p14="http://schemas.microsoft.com/office/powerpoint/2010/main" val="341417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7" grpId="0"/>
      <p:bldP spid="25" grpId="0"/>
      <p:bldP spid="26" grpId="0" animBg="1"/>
      <p:bldP spid="3" grpId="0"/>
      <p:bldP spid="27" grpId="0"/>
      <p:bldP spid="28" grpId="0"/>
      <p:bldP spid="29" grpId="0" animBg="1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40" grpId="0"/>
      <p:bldP spid="53" grpId="0"/>
      <p:bldP spid="64" grpId="0"/>
      <p:bldP spid="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2A2700-AF39-4C53-B7B5-62BBA250C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151"/>
            <a:ext cx="12192000" cy="45584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4AC5F1-D5E8-4DD5-A1DA-35E7847DBC03}"/>
              </a:ext>
            </a:extLst>
          </p:cNvPr>
          <p:cNvSpPr txBox="1"/>
          <p:nvPr/>
        </p:nvSpPr>
        <p:spPr>
          <a:xfrm>
            <a:off x="266700" y="4902200"/>
            <a:ext cx="1019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Configuration électronique de l’hydrogène (H) : 1s</a:t>
            </a:r>
            <a:r>
              <a:rPr lang="fr-FR" baseline="30000" dirty="0"/>
              <a:t>1 </a:t>
            </a:r>
            <a:endParaRPr lang="fr-FR" dirty="0"/>
          </a:p>
          <a:p>
            <a:r>
              <a:rPr lang="fr-FR" dirty="0"/>
              <a:t>Configuration électronique de l’oxygène (O) : 1s</a:t>
            </a:r>
            <a:r>
              <a:rPr lang="fr-FR" baseline="30000" dirty="0"/>
              <a:t>2</a:t>
            </a:r>
            <a:r>
              <a:rPr lang="fr-FR" dirty="0"/>
              <a:t>2s</a:t>
            </a:r>
            <a:r>
              <a:rPr lang="fr-FR" baseline="30000" dirty="0"/>
              <a:t>2</a:t>
            </a:r>
            <a:r>
              <a:rPr lang="fr-FR" dirty="0"/>
              <a:t>2p</a:t>
            </a:r>
            <a:r>
              <a:rPr lang="fr-FR" baseline="30000" dirty="0"/>
              <a:t>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159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822162-968D-4381-B83D-67EA21F56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720"/>
          <a:stretch/>
        </p:blipFill>
        <p:spPr>
          <a:xfrm>
            <a:off x="401152" y="472441"/>
            <a:ext cx="7943850" cy="379708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7A7D85-EA38-4619-BC50-52E481325A18}"/>
              </a:ext>
            </a:extLst>
          </p:cNvPr>
          <p:cNvCxnSpPr/>
          <p:nvPr/>
        </p:nvCxnSpPr>
        <p:spPr>
          <a:xfrm>
            <a:off x="2156059" y="3188369"/>
            <a:ext cx="327259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98E161-821F-4037-B1CC-E745377C4F34}"/>
              </a:ext>
            </a:extLst>
          </p:cNvPr>
          <p:cNvCxnSpPr/>
          <p:nvPr/>
        </p:nvCxnSpPr>
        <p:spPr>
          <a:xfrm>
            <a:off x="3867751" y="2869131"/>
            <a:ext cx="327259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6F2356-9EED-4EF6-8C52-1E3C9DABF8A6}"/>
              </a:ext>
            </a:extLst>
          </p:cNvPr>
          <p:cNvCxnSpPr/>
          <p:nvPr/>
        </p:nvCxnSpPr>
        <p:spPr>
          <a:xfrm>
            <a:off x="3867751" y="3262162"/>
            <a:ext cx="327259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1EB989-2568-4E7C-9A4B-372BABCA7AA4}"/>
              </a:ext>
            </a:extLst>
          </p:cNvPr>
          <p:cNvCxnSpPr/>
          <p:nvPr/>
        </p:nvCxnSpPr>
        <p:spPr>
          <a:xfrm>
            <a:off x="5502442" y="2869131"/>
            <a:ext cx="327259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6644F9-3AA0-4FB8-AF22-1CB216F46756}"/>
              </a:ext>
            </a:extLst>
          </p:cNvPr>
          <p:cNvCxnSpPr/>
          <p:nvPr/>
        </p:nvCxnSpPr>
        <p:spPr>
          <a:xfrm>
            <a:off x="5502442" y="3251735"/>
            <a:ext cx="327259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F64286-0C6D-4665-941C-98E47C4645B7}"/>
              </a:ext>
            </a:extLst>
          </p:cNvPr>
          <p:cNvCxnSpPr>
            <a:cxnSpLocks/>
          </p:cNvCxnSpPr>
          <p:nvPr/>
        </p:nvCxnSpPr>
        <p:spPr>
          <a:xfrm>
            <a:off x="7514823" y="2841058"/>
            <a:ext cx="293571" cy="19411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DE063A-F9A0-4397-891E-0FE088F597FC}"/>
              </a:ext>
            </a:extLst>
          </p:cNvPr>
          <p:cNvCxnSpPr>
            <a:cxnSpLocks/>
          </p:cNvCxnSpPr>
          <p:nvPr/>
        </p:nvCxnSpPr>
        <p:spPr>
          <a:xfrm flipV="1">
            <a:off x="7126402" y="2810979"/>
            <a:ext cx="299186" cy="31041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894FF28-9511-431F-9994-B5D4EBBA9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002" y="835438"/>
            <a:ext cx="3710699" cy="18820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35D45E-AED7-40D4-8EA8-7E57D955A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196" y="2841058"/>
            <a:ext cx="3778505" cy="164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1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2F38D3-0C4A-4A00-9F76-3DC79645A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209" y="602211"/>
            <a:ext cx="9383462" cy="5560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7BFB1E-3A5E-4A73-8010-5F611803178B}"/>
              </a:ext>
            </a:extLst>
          </p:cNvPr>
          <p:cNvSpPr txBox="1"/>
          <p:nvPr/>
        </p:nvSpPr>
        <p:spPr>
          <a:xfrm>
            <a:off x="237171" y="171324"/>
            <a:ext cx="45661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u="sng" dirty="0"/>
              <a:t>Travail à faire pour la suite </a:t>
            </a:r>
            <a:r>
              <a:rPr lang="fr-FR" sz="2200" u="sng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50624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14AB056E-2D4D-4C08-9E89-D60560939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88" y="3429000"/>
            <a:ext cx="5486400" cy="24669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8F9F534-32BC-4078-AC2C-4364CC82E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443" y="435657"/>
            <a:ext cx="3478765" cy="238081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B2E7CD2-50D3-444E-9388-496B7C87DEE8}"/>
              </a:ext>
            </a:extLst>
          </p:cNvPr>
          <p:cNvSpPr txBox="1"/>
          <p:nvPr/>
        </p:nvSpPr>
        <p:spPr>
          <a:xfrm>
            <a:off x="5420298" y="1024573"/>
            <a:ext cx="514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Indice</a:t>
            </a:r>
            <a:r>
              <a:rPr lang="fr-FR" dirty="0"/>
              <a:t> : L’azote N a 5 électrons de valence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DB6476-57F3-4C31-BF86-F49742ADE2A0}"/>
              </a:ext>
            </a:extLst>
          </p:cNvPr>
          <p:cNvSpPr txBox="1"/>
          <p:nvPr/>
        </p:nvSpPr>
        <p:spPr>
          <a:xfrm>
            <a:off x="6118615" y="1471478"/>
            <a:ext cx="514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Le carbone a 4 électrons de valence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6975CA-E6FA-4475-9D4E-7819DC52092E}"/>
              </a:ext>
            </a:extLst>
          </p:cNvPr>
          <p:cNvSpPr txBox="1"/>
          <p:nvPr/>
        </p:nvSpPr>
        <p:spPr>
          <a:xfrm>
            <a:off x="4889072" y="598466"/>
            <a:ext cx="304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ym typeface="Wingdings" panose="05000000000000000000" pitchFamily="2" charset="2"/>
              </a:rPr>
              <a:t> </a:t>
            </a:r>
            <a:r>
              <a:rPr lang="fr-FR" b="1" dirty="0"/>
              <a:t>Pourquoi c’est faux 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933895-07C3-4D2F-A24D-92D11822B097}"/>
              </a:ext>
            </a:extLst>
          </p:cNvPr>
          <p:cNvSpPr txBox="1"/>
          <p:nvPr/>
        </p:nvSpPr>
        <p:spPr>
          <a:xfrm>
            <a:off x="222566" y="179825"/>
            <a:ext cx="13308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u="sng" dirty="0"/>
              <a:t>Travail 1 </a:t>
            </a:r>
            <a:r>
              <a:rPr lang="fr-FR" sz="2200" u="sng" dirty="0"/>
              <a:t>: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CABB99-E696-426A-BC9A-FB236CCC7334}"/>
              </a:ext>
            </a:extLst>
          </p:cNvPr>
          <p:cNvSpPr txBox="1"/>
          <p:nvPr/>
        </p:nvSpPr>
        <p:spPr>
          <a:xfrm>
            <a:off x="165253" y="3048088"/>
            <a:ext cx="13881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u="sng" dirty="0"/>
              <a:t>Travail 2 </a:t>
            </a:r>
            <a:r>
              <a:rPr lang="fr-FR" sz="2200" u="sng" dirty="0"/>
              <a:t>: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E8014A-0939-4192-89CB-00A50AB41128}"/>
              </a:ext>
            </a:extLst>
          </p:cNvPr>
          <p:cNvSpPr txBox="1"/>
          <p:nvPr/>
        </p:nvSpPr>
        <p:spPr>
          <a:xfrm>
            <a:off x="330506" y="5835380"/>
            <a:ext cx="525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des deux schémas de Lewis est faux ? Lequel ?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20F963-5144-4E06-A241-5D78A5D549CC}"/>
              </a:ext>
            </a:extLst>
          </p:cNvPr>
          <p:cNvSpPr txBox="1"/>
          <p:nvPr/>
        </p:nvSpPr>
        <p:spPr>
          <a:xfrm>
            <a:off x="5739788" y="5079738"/>
            <a:ext cx="514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Indice</a:t>
            </a:r>
            <a:r>
              <a:rPr lang="fr-FR" dirty="0"/>
              <a:t> : L’azote N a 5 électrons de valence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717BF0-5711-4E55-A460-60DE2AFE349F}"/>
              </a:ext>
            </a:extLst>
          </p:cNvPr>
          <p:cNvSpPr txBox="1"/>
          <p:nvPr/>
        </p:nvSpPr>
        <p:spPr>
          <a:xfrm>
            <a:off x="6438105" y="5526643"/>
            <a:ext cx="514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Le carbone a 4 électrons de valence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C26CB8-9C53-44F6-AD86-1009D967A21C}"/>
              </a:ext>
            </a:extLst>
          </p:cNvPr>
          <p:cNvSpPr txBox="1"/>
          <p:nvPr/>
        </p:nvSpPr>
        <p:spPr>
          <a:xfrm>
            <a:off x="6438104" y="5973548"/>
            <a:ext cx="514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L’hydrogène a 1 électron de valence</a:t>
            </a:r>
          </a:p>
        </p:txBody>
      </p:sp>
    </p:spTree>
    <p:extLst>
      <p:ext uri="{BB962C8B-B14F-4D97-AF65-F5344CB8AC3E}">
        <p14:creationId xmlns:p14="http://schemas.microsoft.com/office/powerpoint/2010/main" val="363626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F86CF2-E7C5-4E24-AB3C-B0B4A93C44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451"/>
          <a:stretch/>
        </p:blipFill>
        <p:spPr>
          <a:xfrm>
            <a:off x="488558" y="219503"/>
            <a:ext cx="11029950" cy="33105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923DD2-E87D-4864-AD84-B285218E2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330" y="5630034"/>
            <a:ext cx="4313776" cy="5766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20A761-DBA9-4CEF-85B2-DD977049C7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880"/>
          <a:stretch/>
        </p:blipFill>
        <p:spPr>
          <a:xfrm>
            <a:off x="4401879" y="3253411"/>
            <a:ext cx="5411056" cy="2376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C0F906-B616-487C-BCFB-348D9B3F4F37}"/>
              </a:ext>
            </a:extLst>
          </p:cNvPr>
          <p:cNvSpPr txBox="1"/>
          <p:nvPr/>
        </p:nvSpPr>
        <p:spPr>
          <a:xfrm>
            <a:off x="8459070" y="5160504"/>
            <a:ext cx="514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/>
              <a:t>Cl</a:t>
            </a:r>
          </a:p>
        </p:txBody>
      </p:sp>
    </p:spTree>
    <p:extLst>
      <p:ext uri="{BB962C8B-B14F-4D97-AF65-F5344CB8AC3E}">
        <p14:creationId xmlns:p14="http://schemas.microsoft.com/office/powerpoint/2010/main" val="406653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1A9003-1967-4C53-9DF4-898B6E16C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966"/>
          <a:stretch/>
        </p:blipFill>
        <p:spPr>
          <a:xfrm>
            <a:off x="347769" y="190554"/>
            <a:ext cx="10715625" cy="5594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DAE705-4B8F-460E-B002-0BDBE607D4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880"/>
          <a:stretch/>
        </p:blipFill>
        <p:spPr>
          <a:xfrm>
            <a:off x="2006885" y="2038130"/>
            <a:ext cx="8178229" cy="35913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9C6D24-54B1-4D5E-B2B7-CFF1D61DAB3C}"/>
              </a:ext>
            </a:extLst>
          </p:cNvPr>
          <p:cNvSpPr txBox="1"/>
          <p:nvPr/>
        </p:nvSpPr>
        <p:spPr>
          <a:xfrm>
            <a:off x="3883634" y="3681723"/>
            <a:ext cx="55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1s</a:t>
            </a:r>
            <a:r>
              <a:rPr lang="fr-FR" baseline="30000" dirty="0"/>
              <a:t>1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44B7C7-E358-4AC4-B439-838407C4F176}"/>
              </a:ext>
            </a:extLst>
          </p:cNvPr>
          <p:cNvSpPr txBox="1"/>
          <p:nvPr/>
        </p:nvSpPr>
        <p:spPr>
          <a:xfrm>
            <a:off x="8998452" y="3705791"/>
            <a:ext cx="55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1s</a:t>
            </a:r>
            <a:r>
              <a:rPr lang="fr-FR" baseline="30000" dirty="0"/>
              <a:t>2</a:t>
            </a:r>
            <a:endParaRPr lang="fr-FR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347CCDF-61CB-4013-B679-769DF53D9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679" y="5632011"/>
            <a:ext cx="6519808" cy="8715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8686674-69E3-4957-BA50-08364F3D269F}"/>
              </a:ext>
            </a:extLst>
          </p:cNvPr>
          <p:cNvSpPr txBox="1"/>
          <p:nvPr/>
        </p:nvSpPr>
        <p:spPr>
          <a:xfrm>
            <a:off x="821932" y="750014"/>
            <a:ext cx="1013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Il y a 2 cases dans la première période parce que la couche n°</a:t>
            </a:r>
            <a:r>
              <a:rPr lang="fr-FR" b="1" dirty="0">
                <a:solidFill>
                  <a:srgbClr val="FF0000"/>
                </a:solidFill>
              </a:rPr>
              <a:t>1</a:t>
            </a:r>
            <a:r>
              <a:rPr lang="fr-FR" b="1" dirty="0">
                <a:solidFill>
                  <a:srgbClr val="00B050"/>
                </a:solidFill>
              </a:rPr>
              <a:t> ne peut contenir que 2 électrons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A9ED6E-9126-434C-8F65-0C204D8EC44F}"/>
              </a:ext>
            </a:extLst>
          </p:cNvPr>
          <p:cNvSpPr txBox="1"/>
          <p:nvPr/>
        </p:nvSpPr>
        <p:spPr>
          <a:xfrm>
            <a:off x="10348404" y="750014"/>
            <a:ext cx="51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1</a:t>
            </a:r>
            <a:r>
              <a:rPr lang="fr-FR" b="1" dirty="0">
                <a:solidFill>
                  <a:srgbClr val="00B050"/>
                </a:solidFill>
              </a:rPr>
              <a:t>s</a:t>
            </a:r>
            <a:r>
              <a:rPr lang="fr-FR" b="1" baseline="30000" dirty="0">
                <a:solidFill>
                  <a:srgbClr val="00B050"/>
                </a:solidFill>
              </a:rPr>
              <a:t>2</a:t>
            </a:r>
            <a:endParaRPr lang="fr-F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19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1A9003-1967-4C53-9DF4-898B6E16C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966"/>
          <a:stretch/>
        </p:blipFill>
        <p:spPr>
          <a:xfrm>
            <a:off x="347769" y="190554"/>
            <a:ext cx="10715625" cy="5594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DAE705-4B8F-460E-B002-0BDBE607D4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880"/>
          <a:stretch/>
        </p:blipFill>
        <p:spPr>
          <a:xfrm>
            <a:off x="2006885" y="2058678"/>
            <a:ext cx="8178229" cy="35913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9C6D24-54B1-4D5E-B2B7-CFF1D61DAB3C}"/>
              </a:ext>
            </a:extLst>
          </p:cNvPr>
          <p:cNvSpPr txBox="1"/>
          <p:nvPr/>
        </p:nvSpPr>
        <p:spPr>
          <a:xfrm>
            <a:off x="3883634" y="3702271"/>
            <a:ext cx="55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1s</a:t>
            </a:r>
            <a:r>
              <a:rPr lang="fr-FR" baseline="30000" dirty="0"/>
              <a:t>1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44B7C7-E358-4AC4-B439-838407C4F176}"/>
              </a:ext>
            </a:extLst>
          </p:cNvPr>
          <p:cNvSpPr txBox="1"/>
          <p:nvPr/>
        </p:nvSpPr>
        <p:spPr>
          <a:xfrm>
            <a:off x="8998452" y="3726339"/>
            <a:ext cx="55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1s</a:t>
            </a:r>
            <a:r>
              <a:rPr lang="fr-FR" baseline="30000" dirty="0"/>
              <a:t>2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1650B6-DD97-492F-BCC0-23021C5E41F3}"/>
              </a:ext>
            </a:extLst>
          </p:cNvPr>
          <p:cNvSpPr txBox="1"/>
          <p:nvPr/>
        </p:nvSpPr>
        <p:spPr>
          <a:xfrm>
            <a:off x="3883634" y="4446398"/>
            <a:ext cx="55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2s</a:t>
            </a:r>
            <a:r>
              <a:rPr lang="fr-FR" baseline="30000" dirty="0"/>
              <a:t>1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F54F28-F036-462B-84DE-E28A1A26BF83}"/>
              </a:ext>
            </a:extLst>
          </p:cNvPr>
          <p:cNvSpPr txBox="1"/>
          <p:nvPr/>
        </p:nvSpPr>
        <p:spPr>
          <a:xfrm>
            <a:off x="4517983" y="4446398"/>
            <a:ext cx="55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2s</a:t>
            </a:r>
            <a:r>
              <a:rPr lang="fr-FR" baseline="300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8FB7A-9704-46A8-8DD7-B12AA5644CB2}"/>
              </a:ext>
            </a:extLst>
          </p:cNvPr>
          <p:cNvSpPr txBox="1"/>
          <p:nvPr/>
        </p:nvSpPr>
        <p:spPr>
          <a:xfrm>
            <a:off x="5683939" y="4450246"/>
            <a:ext cx="55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2p</a:t>
            </a:r>
            <a:r>
              <a:rPr lang="fr-FR" baseline="30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96DDFA-5848-4A89-89F1-7D06EA11BD13}"/>
              </a:ext>
            </a:extLst>
          </p:cNvPr>
          <p:cNvSpPr txBox="1"/>
          <p:nvPr/>
        </p:nvSpPr>
        <p:spPr>
          <a:xfrm>
            <a:off x="6318288" y="4460520"/>
            <a:ext cx="55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2p</a:t>
            </a:r>
            <a:r>
              <a:rPr lang="fr-FR" baseline="30000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665111-5EDA-4178-BC69-FB40CB2B7236}"/>
              </a:ext>
            </a:extLst>
          </p:cNvPr>
          <p:cNvSpPr txBox="1"/>
          <p:nvPr/>
        </p:nvSpPr>
        <p:spPr>
          <a:xfrm>
            <a:off x="6952637" y="4446398"/>
            <a:ext cx="55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2p</a:t>
            </a:r>
            <a:r>
              <a:rPr lang="fr-FR" baseline="30000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FB515F-DEAA-4032-AA23-95AEEEE19C42}"/>
              </a:ext>
            </a:extLst>
          </p:cNvPr>
          <p:cNvSpPr txBox="1"/>
          <p:nvPr/>
        </p:nvSpPr>
        <p:spPr>
          <a:xfrm>
            <a:off x="7657124" y="4443820"/>
            <a:ext cx="55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2p</a:t>
            </a:r>
            <a:r>
              <a:rPr lang="fr-FR" baseline="30000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0EFCDA-3090-4099-948C-49AEC3D97B8C}"/>
              </a:ext>
            </a:extLst>
          </p:cNvPr>
          <p:cNvSpPr txBox="1"/>
          <p:nvPr/>
        </p:nvSpPr>
        <p:spPr>
          <a:xfrm>
            <a:off x="8304622" y="4450246"/>
            <a:ext cx="55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2p</a:t>
            </a:r>
            <a:r>
              <a:rPr lang="fr-FR" baseline="30000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1D844D-286A-44FD-99BC-5E9D0E1F07FD}"/>
              </a:ext>
            </a:extLst>
          </p:cNvPr>
          <p:cNvSpPr txBox="1"/>
          <p:nvPr/>
        </p:nvSpPr>
        <p:spPr>
          <a:xfrm>
            <a:off x="8981005" y="4457942"/>
            <a:ext cx="55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2p</a:t>
            </a:r>
            <a:r>
              <a:rPr lang="fr-FR" baseline="30000" dirty="0"/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7DE7-48ED-4C8A-B591-0FF335F0D29F}"/>
              </a:ext>
            </a:extLst>
          </p:cNvPr>
          <p:cNvSpPr txBox="1"/>
          <p:nvPr/>
        </p:nvSpPr>
        <p:spPr>
          <a:xfrm>
            <a:off x="3859047" y="5280649"/>
            <a:ext cx="55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3s</a:t>
            </a:r>
            <a:r>
              <a:rPr lang="fr-FR" baseline="30000" dirty="0"/>
              <a:t>1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526E31-243F-4A3C-8FCA-393CD0F24BBE}"/>
              </a:ext>
            </a:extLst>
          </p:cNvPr>
          <p:cNvSpPr txBox="1"/>
          <p:nvPr/>
        </p:nvSpPr>
        <p:spPr>
          <a:xfrm>
            <a:off x="4535430" y="5269105"/>
            <a:ext cx="55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3s</a:t>
            </a:r>
            <a:r>
              <a:rPr lang="fr-FR" baseline="300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A755B3-E702-4F60-A515-998D0B120D2B}"/>
              </a:ext>
            </a:extLst>
          </p:cNvPr>
          <p:cNvSpPr txBox="1"/>
          <p:nvPr/>
        </p:nvSpPr>
        <p:spPr>
          <a:xfrm>
            <a:off x="5701386" y="5272953"/>
            <a:ext cx="55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3p</a:t>
            </a:r>
            <a:r>
              <a:rPr lang="fr-FR" baseline="300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FEDCF0-5987-4C88-BF78-7D503DFFF473}"/>
              </a:ext>
            </a:extLst>
          </p:cNvPr>
          <p:cNvSpPr txBox="1"/>
          <p:nvPr/>
        </p:nvSpPr>
        <p:spPr>
          <a:xfrm>
            <a:off x="6335735" y="5283227"/>
            <a:ext cx="55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3p</a:t>
            </a:r>
            <a:r>
              <a:rPr lang="fr-FR" baseline="300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2A8274-2F55-413E-8F9C-DF9F86E8F495}"/>
              </a:ext>
            </a:extLst>
          </p:cNvPr>
          <p:cNvSpPr txBox="1"/>
          <p:nvPr/>
        </p:nvSpPr>
        <p:spPr>
          <a:xfrm>
            <a:off x="6970084" y="5269105"/>
            <a:ext cx="55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3p</a:t>
            </a:r>
            <a:r>
              <a:rPr lang="fr-FR" baseline="300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CA41B7-113C-4279-BBD1-C0C40338BE53}"/>
              </a:ext>
            </a:extLst>
          </p:cNvPr>
          <p:cNvSpPr txBox="1"/>
          <p:nvPr/>
        </p:nvSpPr>
        <p:spPr>
          <a:xfrm>
            <a:off x="7674571" y="5266527"/>
            <a:ext cx="55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3p</a:t>
            </a:r>
            <a:r>
              <a:rPr lang="fr-FR" baseline="30000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1AFA3F-9A5E-455D-B34A-BB43072A13B3}"/>
              </a:ext>
            </a:extLst>
          </p:cNvPr>
          <p:cNvSpPr txBox="1"/>
          <p:nvPr/>
        </p:nvSpPr>
        <p:spPr>
          <a:xfrm>
            <a:off x="8322069" y="5272953"/>
            <a:ext cx="55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3p</a:t>
            </a:r>
            <a:r>
              <a:rPr lang="fr-FR" baseline="30000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744BA9-32ED-4249-B178-5296B819F250}"/>
              </a:ext>
            </a:extLst>
          </p:cNvPr>
          <p:cNvSpPr txBox="1"/>
          <p:nvPr/>
        </p:nvSpPr>
        <p:spPr>
          <a:xfrm>
            <a:off x="8998452" y="5280649"/>
            <a:ext cx="55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3p</a:t>
            </a:r>
            <a:r>
              <a:rPr lang="fr-FR" baseline="30000" dirty="0"/>
              <a:t>6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347CCDF-61CB-4013-B679-769DF53D9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679" y="5652559"/>
            <a:ext cx="6519808" cy="87152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3F2E228-6D74-4201-B909-2BB40369D138}"/>
              </a:ext>
            </a:extLst>
          </p:cNvPr>
          <p:cNvSpPr txBox="1"/>
          <p:nvPr/>
        </p:nvSpPr>
        <p:spPr>
          <a:xfrm>
            <a:off x="821932" y="750014"/>
            <a:ext cx="1013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Il y a 2 cases dans la première période parce que la couche n°</a:t>
            </a:r>
            <a:r>
              <a:rPr lang="fr-FR" b="1" dirty="0">
                <a:solidFill>
                  <a:srgbClr val="FF0000"/>
                </a:solidFill>
              </a:rPr>
              <a:t>1</a:t>
            </a:r>
            <a:r>
              <a:rPr lang="fr-FR" b="1" dirty="0">
                <a:solidFill>
                  <a:srgbClr val="00B050"/>
                </a:solidFill>
              </a:rPr>
              <a:t> ne peut contenir que 2 électrons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56A787D-81FB-4A7F-9C1E-4883B9968A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13" b="68034"/>
          <a:stretch/>
        </p:blipFill>
        <p:spPr>
          <a:xfrm>
            <a:off x="326126" y="1141065"/>
            <a:ext cx="10715625" cy="25631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F268F43-3384-4B4C-B787-584C16EE08B7}"/>
              </a:ext>
            </a:extLst>
          </p:cNvPr>
          <p:cNvSpPr txBox="1"/>
          <p:nvPr/>
        </p:nvSpPr>
        <p:spPr>
          <a:xfrm>
            <a:off x="821933" y="1435873"/>
            <a:ext cx="1090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Il y a 8 cases dans la période 2 parce que la couche n°</a:t>
            </a:r>
            <a:r>
              <a:rPr lang="fr-FR" b="1" dirty="0">
                <a:solidFill>
                  <a:srgbClr val="FF0000"/>
                </a:solidFill>
              </a:rPr>
              <a:t>2</a:t>
            </a:r>
            <a:r>
              <a:rPr lang="fr-FR" b="1" dirty="0">
                <a:solidFill>
                  <a:srgbClr val="00B050"/>
                </a:solidFill>
              </a:rPr>
              <a:t> ne peut contenir que 8 électrons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8BF538-A7A7-490F-A98C-0211E132E150}"/>
              </a:ext>
            </a:extLst>
          </p:cNvPr>
          <p:cNvSpPr txBox="1"/>
          <p:nvPr/>
        </p:nvSpPr>
        <p:spPr>
          <a:xfrm>
            <a:off x="788303" y="1678806"/>
            <a:ext cx="1090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Il y a 8 cases dans la période 3 parce que la couche n°</a:t>
            </a:r>
            <a:r>
              <a:rPr lang="fr-FR" b="1" dirty="0">
                <a:solidFill>
                  <a:srgbClr val="FF0000"/>
                </a:solidFill>
              </a:rPr>
              <a:t>3</a:t>
            </a:r>
            <a:r>
              <a:rPr lang="fr-FR" b="1" dirty="0">
                <a:solidFill>
                  <a:srgbClr val="00B050"/>
                </a:solidFill>
              </a:rPr>
              <a:t> ne peut contenir que 8 électrons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379252-D5C1-483F-8AB3-F2F9883722B0}"/>
              </a:ext>
            </a:extLst>
          </p:cNvPr>
          <p:cNvSpPr txBox="1"/>
          <p:nvPr/>
        </p:nvSpPr>
        <p:spPr>
          <a:xfrm>
            <a:off x="10348404" y="750014"/>
            <a:ext cx="51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1</a:t>
            </a:r>
            <a:r>
              <a:rPr lang="fr-FR" b="1" dirty="0">
                <a:solidFill>
                  <a:srgbClr val="00B050"/>
                </a:solidFill>
              </a:rPr>
              <a:t>s</a:t>
            </a:r>
            <a:r>
              <a:rPr lang="fr-FR" b="1" baseline="30000" dirty="0">
                <a:solidFill>
                  <a:srgbClr val="00B050"/>
                </a:solidFill>
              </a:rPr>
              <a:t>2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5A7BEE-FAFB-43CB-AF4B-3F00915F74A5}"/>
              </a:ext>
            </a:extLst>
          </p:cNvPr>
          <p:cNvSpPr txBox="1"/>
          <p:nvPr/>
        </p:nvSpPr>
        <p:spPr>
          <a:xfrm>
            <a:off x="10348404" y="1397114"/>
            <a:ext cx="115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2</a:t>
            </a:r>
            <a:r>
              <a:rPr lang="fr-FR" b="1" dirty="0">
                <a:solidFill>
                  <a:srgbClr val="00B050"/>
                </a:solidFill>
              </a:rPr>
              <a:t>s</a:t>
            </a:r>
            <a:r>
              <a:rPr lang="fr-FR" b="1" baseline="30000" dirty="0">
                <a:solidFill>
                  <a:srgbClr val="00B050"/>
                </a:solidFill>
              </a:rPr>
              <a:t>2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>
                <a:solidFill>
                  <a:srgbClr val="FF0000"/>
                </a:solidFill>
              </a:rPr>
              <a:t>2</a:t>
            </a:r>
            <a:r>
              <a:rPr lang="fr-FR" b="1" dirty="0">
                <a:solidFill>
                  <a:srgbClr val="00B050"/>
                </a:solidFill>
              </a:rPr>
              <a:t>p</a:t>
            </a:r>
            <a:r>
              <a:rPr lang="fr-FR" b="1" baseline="30000" dirty="0">
                <a:solidFill>
                  <a:srgbClr val="00B050"/>
                </a:solidFill>
              </a:rPr>
              <a:t>6 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8CEC2F-0F99-4C59-BD4E-33423661B16A}"/>
              </a:ext>
            </a:extLst>
          </p:cNvPr>
          <p:cNvSpPr txBox="1"/>
          <p:nvPr/>
        </p:nvSpPr>
        <p:spPr>
          <a:xfrm>
            <a:off x="10348404" y="1686548"/>
            <a:ext cx="115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3</a:t>
            </a:r>
            <a:r>
              <a:rPr lang="fr-FR" b="1" dirty="0">
                <a:solidFill>
                  <a:srgbClr val="00B050"/>
                </a:solidFill>
              </a:rPr>
              <a:t>s</a:t>
            </a:r>
            <a:r>
              <a:rPr lang="fr-FR" b="1" baseline="30000" dirty="0">
                <a:solidFill>
                  <a:srgbClr val="00B050"/>
                </a:solidFill>
              </a:rPr>
              <a:t>2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>
                <a:solidFill>
                  <a:srgbClr val="FF0000"/>
                </a:solidFill>
              </a:rPr>
              <a:t>3</a:t>
            </a:r>
            <a:r>
              <a:rPr lang="fr-FR" b="1" dirty="0">
                <a:solidFill>
                  <a:srgbClr val="00B050"/>
                </a:solidFill>
              </a:rPr>
              <a:t>p</a:t>
            </a:r>
            <a:r>
              <a:rPr lang="fr-FR" b="1" baseline="30000" dirty="0">
                <a:solidFill>
                  <a:srgbClr val="00B050"/>
                </a:solidFill>
              </a:rPr>
              <a:t>6 </a:t>
            </a:r>
            <a:endParaRPr lang="fr-F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74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1A9003-1967-4C53-9DF4-898B6E16C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9021"/>
          <a:stretch/>
        </p:blipFill>
        <p:spPr>
          <a:xfrm>
            <a:off x="347769" y="190554"/>
            <a:ext cx="10715625" cy="2666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DAE705-4B8F-460E-B002-0BDBE607D4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880"/>
          <a:stretch/>
        </p:blipFill>
        <p:spPr>
          <a:xfrm>
            <a:off x="2006885" y="2058678"/>
            <a:ext cx="8178229" cy="359130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347CCDF-61CB-4013-B679-769DF53D9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679" y="5652559"/>
            <a:ext cx="6519808" cy="87152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2FCB86B-E137-4DD4-868F-BA7F1E3EEB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071" b="32283"/>
          <a:stretch/>
        </p:blipFill>
        <p:spPr>
          <a:xfrm>
            <a:off x="347769" y="750014"/>
            <a:ext cx="10715625" cy="7929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AB6EB0-BE75-403D-8379-CF6A9754255B}"/>
              </a:ext>
            </a:extLst>
          </p:cNvPr>
          <p:cNvSpPr txBox="1"/>
          <p:nvPr/>
        </p:nvSpPr>
        <p:spPr>
          <a:xfrm>
            <a:off x="7695344" y="5039474"/>
            <a:ext cx="4726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40606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1A9003-1967-4C53-9DF4-898B6E16C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9021"/>
          <a:stretch/>
        </p:blipFill>
        <p:spPr>
          <a:xfrm>
            <a:off x="347769" y="190554"/>
            <a:ext cx="10715625" cy="2666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DAE705-4B8F-460E-B002-0BDBE607D4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880"/>
          <a:stretch/>
        </p:blipFill>
        <p:spPr>
          <a:xfrm>
            <a:off x="2006885" y="2058678"/>
            <a:ext cx="8178229" cy="359130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347CCDF-61CB-4013-B679-769DF53D9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679" y="5652559"/>
            <a:ext cx="6519808" cy="87152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2FCB86B-E137-4DD4-868F-BA7F1E3EEB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070" b="22629"/>
          <a:stretch/>
        </p:blipFill>
        <p:spPr>
          <a:xfrm>
            <a:off x="347769" y="750013"/>
            <a:ext cx="10715625" cy="10274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AB6EB0-BE75-403D-8379-CF6A9754255B}"/>
              </a:ext>
            </a:extLst>
          </p:cNvPr>
          <p:cNvSpPr txBox="1"/>
          <p:nvPr/>
        </p:nvSpPr>
        <p:spPr>
          <a:xfrm>
            <a:off x="7695344" y="5039474"/>
            <a:ext cx="4726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C81C5-129C-4E5E-AF20-F8183C57FCB9}"/>
              </a:ext>
            </a:extLst>
          </p:cNvPr>
          <p:cNvSpPr txBox="1"/>
          <p:nvPr/>
        </p:nvSpPr>
        <p:spPr>
          <a:xfrm>
            <a:off x="4387065" y="5039474"/>
            <a:ext cx="6900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Mg</a:t>
            </a:r>
          </a:p>
        </p:txBody>
      </p:sp>
    </p:spTree>
    <p:extLst>
      <p:ext uri="{BB962C8B-B14F-4D97-AF65-F5344CB8AC3E}">
        <p14:creationId xmlns:p14="http://schemas.microsoft.com/office/powerpoint/2010/main" val="61517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D347CCDF-61CB-4013-B679-769DF53D9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679" y="5652559"/>
            <a:ext cx="6519808" cy="8715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1A9003-1967-4C53-9DF4-898B6E16C0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021"/>
          <a:stretch/>
        </p:blipFill>
        <p:spPr>
          <a:xfrm>
            <a:off x="347769" y="190554"/>
            <a:ext cx="10715625" cy="2666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DAE705-4B8F-460E-B002-0BDBE607D4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880"/>
          <a:stretch/>
        </p:blipFill>
        <p:spPr>
          <a:xfrm>
            <a:off x="2006885" y="2058678"/>
            <a:ext cx="8178229" cy="359130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2FCB86B-E137-4DD4-868F-BA7F1E3EEB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070" b="11208"/>
          <a:stretch/>
        </p:blipFill>
        <p:spPr>
          <a:xfrm>
            <a:off x="347769" y="750013"/>
            <a:ext cx="10715625" cy="13048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AB6EB0-BE75-403D-8379-CF6A9754255B}"/>
              </a:ext>
            </a:extLst>
          </p:cNvPr>
          <p:cNvSpPr txBox="1"/>
          <p:nvPr/>
        </p:nvSpPr>
        <p:spPr>
          <a:xfrm>
            <a:off x="7695344" y="5039474"/>
            <a:ext cx="4726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b="1" dirty="0"/>
              <a:t>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C81C5-129C-4E5E-AF20-F8183C57FCB9}"/>
              </a:ext>
            </a:extLst>
          </p:cNvPr>
          <p:cNvSpPr txBox="1"/>
          <p:nvPr/>
        </p:nvSpPr>
        <p:spPr>
          <a:xfrm>
            <a:off x="4428161" y="5039474"/>
            <a:ext cx="6900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b="1" dirty="0"/>
              <a:t>Mg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DFDE44-31C6-478F-95F7-60E21D813DA1}"/>
              </a:ext>
            </a:extLst>
          </p:cNvPr>
          <p:cNvSpPr/>
          <p:nvPr/>
        </p:nvSpPr>
        <p:spPr>
          <a:xfrm>
            <a:off x="5548045" y="5732978"/>
            <a:ext cx="636998" cy="698643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b="1" dirty="0">
                <a:solidFill>
                  <a:schemeClr val="tx1"/>
                </a:solidFill>
              </a:rPr>
              <a:t>Ga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F7F1B3-C1C3-48B2-B53F-2977DCF7002C}"/>
              </a:ext>
            </a:extLst>
          </p:cNvPr>
          <p:cNvSpPr/>
          <p:nvPr/>
        </p:nvSpPr>
        <p:spPr>
          <a:xfrm>
            <a:off x="4648270" y="1758582"/>
            <a:ext cx="2654229" cy="415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1s</a:t>
            </a:r>
            <a:r>
              <a:rPr lang="fr-FR" baseline="30000" dirty="0">
                <a:solidFill>
                  <a:schemeClr val="tx1"/>
                </a:solidFill>
              </a:rPr>
              <a:t>2</a:t>
            </a:r>
            <a:r>
              <a:rPr lang="fr-FR" dirty="0">
                <a:solidFill>
                  <a:schemeClr val="tx1"/>
                </a:solidFill>
              </a:rPr>
              <a:t>2s</a:t>
            </a:r>
            <a:r>
              <a:rPr lang="fr-FR" baseline="30000" dirty="0">
                <a:solidFill>
                  <a:schemeClr val="tx1"/>
                </a:solidFill>
              </a:rPr>
              <a:t>2</a:t>
            </a:r>
            <a:r>
              <a:rPr lang="fr-FR" dirty="0">
                <a:solidFill>
                  <a:schemeClr val="tx1"/>
                </a:solidFill>
              </a:rPr>
              <a:t>2p</a:t>
            </a:r>
            <a:r>
              <a:rPr lang="fr-FR" baseline="30000" dirty="0">
                <a:solidFill>
                  <a:schemeClr val="tx1"/>
                </a:solidFill>
              </a:rPr>
              <a:t>6</a:t>
            </a:r>
            <a:r>
              <a:rPr lang="fr-FR" dirty="0">
                <a:solidFill>
                  <a:schemeClr val="tx1"/>
                </a:solidFill>
              </a:rPr>
              <a:t>3s</a:t>
            </a:r>
            <a:r>
              <a:rPr lang="fr-FR" baseline="30000" dirty="0">
                <a:solidFill>
                  <a:schemeClr val="tx1"/>
                </a:solidFill>
              </a:rPr>
              <a:t>2</a:t>
            </a:r>
            <a:r>
              <a:rPr lang="fr-FR" dirty="0">
                <a:solidFill>
                  <a:schemeClr val="tx1"/>
                </a:solidFill>
              </a:rPr>
              <a:t>3p</a:t>
            </a:r>
            <a:r>
              <a:rPr lang="fr-FR" baseline="30000" dirty="0">
                <a:solidFill>
                  <a:schemeClr val="tx1"/>
                </a:solidFill>
              </a:rPr>
              <a:t>6</a:t>
            </a:r>
            <a:r>
              <a:rPr lang="fr-FR" dirty="0">
                <a:solidFill>
                  <a:schemeClr val="tx1"/>
                </a:solidFill>
              </a:rPr>
              <a:t>3d</a:t>
            </a:r>
            <a:r>
              <a:rPr lang="fr-FR" baseline="30000" dirty="0">
                <a:solidFill>
                  <a:schemeClr val="tx1"/>
                </a:solidFill>
              </a:rPr>
              <a:t>10</a:t>
            </a:r>
            <a:r>
              <a:rPr lang="fr-FR" b="1" dirty="0">
                <a:solidFill>
                  <a:srgbClr val="FF0000"/>
                </a:solidFill>
              </a:rPr>
              <a:t>4s</a:t>
            </a:r>
            <a:r>
              <a:rPr lang="fr-FR" b="1" baseline="30000" dirty="0">
                <a:solidFill>
                  <a:srgbClr val="FF0000"/>
                </a:solidFill>
              </a:rPr>
              <a:t>2</a:t>
            </a:r>
            <a:r>
              <a:rPr lang="fr-FR" b="1" dirty="0">
                <a:solidFill>
                  <a:srgbClr val="FF0000"/>
                </a:solidFill>
              </a:rPr>
              <a:t>4p</a:t>
            </a:r>
            <a:r>
              <a:rPr lang="fr-FR" b="1" baseline="30000" dirty="0">
                <a:solidFill>
                  <a:srgbClr val="FF0000"/>
                </a:solidFill>
              </a:rPr>
              <a:t>1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39FDF0-D4AD-4B16-93A4-90D68360D3FC}"/>
              </a:ext>
            </a:extLst>
          </p:cNvPr>
          <p:cNvSpPr txBox="1"/>
          <p:nvPr/>
        </p:nvSpPr>
        <p:spPr>
          <a:xfrm>
            <a:off x="1949986" y="5927075"/>
            <a:ext cx="1510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  <a:r>
              <a:rPr lang="fr-FR" baseline="30000" dirty="0"/>
              <a:t>e</a:t>
            </a:r>
            <a:r>
              <a:rPr lang="fr-FR" dirty="0"/>
              <a:t> période</a:t>
            </a:r>
          </a:p>
        </p:txBody>
      </p:sp>
    </p:spTree>
    <p:extLst>
      <p:ext uri="{BB962C8B-B14F-4D97-AF65-F5344CB8AC3E}">
        <p14:creationId xmlns:p14="http://schemas.microsoft.com/office/powerpoint/2010/main" val="152630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7A4AC1-BB80-4B0F-A278-0A87C1F299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53" y="1197749"/>
            <a:ext cx="11589250" cy="3797832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D63D6F3A-0C25-42F4-982B-AAFBF4AB5FEA}"/>
              </a:ext>
            </a:extLst>
          </p:cNvPr>
          <p:cNvSpPr/>
          <p:nvPr/>
        </p:nvSpPr>
        <p:spPr>
          <a:xfrm rot="5400000">
            <a:off x="931157" y="4482883"/>
            <a:ext cx="267859" cy="131566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44803EBA-95B7-4584-8670-85EB2D55D8CB}"/>
              </a:ext>
            </a:extLst>
          </p:cNvPr>
          <p:cNvSpPr/>
          <p:nvPr/>
        </p:nvSpPr>
        <p:spPr>
          <a:xfrm rot="5400000">
            <a:off x="9965378" y="3330147"/>
            <a:ext cx="354484" cy="370776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69503D-692A-4B97-9318-0B46D923851A}"/>
              </a:ext>
            </a:extLst>
          </p:cNvPr>
          <p:cNvSpPr txBox="1"/>
          <p:nvPr/>
        </p:nvSpPr>
        <p:spPr>
          <a:xfrm>
            <a:off x="734510" y="5361272"/>
            <a:ext cx="79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 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1DE162-0A29-471D-9F05-BF5767BAFD31}"/>
              </a:ext>
            </a:extLst>
          </p:cNvPr>
          <p:cNvSpPr txBox="1"/>
          <p:nvPr/>
        </p:nvSpPr>
        <p:spPr>
          <a:xfrm>
            <a:off x="9744666" y="5361272"/>
            <a:ext cx="79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 p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D21A8879-0166-4853-8033-1C939BFBF01F}"/>
              </a:ext>
            </a:extLst>
          </p:cNvPr>
          <p:cNvSpPr/>
          <p:nvPr/>
        </p:nvSpPr>
        <p:spPr>
          <a:xfrm rot="5400000">
            <a:off x="4806192" y="2119165"/>
            <a:ext cx="354486" cy="610731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A8AA22-69AA-482B-BBA1-54704CD52502}"/>
              </a:ext>
            </a:extLst>
          </p:cNvPr>
          <p:cNvSpPr txBox="1"/>
          <p:nvPr/>
        </p:nvSpPr>
        <p:spPr>
          <a:xfrm>
            <a:off x="4585481" y="5350068"/>
            <a:ext cx="79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 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EE4AF5-7011-4455-BACA-0D6FDA5BA5F4}"/>
              </a:ext>
            </a:extLst>
          </p:cNvPr>
          <p:cNvSpPr txBox="1"/>
          <p:nvPr/>
        </p:nvSpPr>
        <p:spPr>
          <a:xfrm>
            <a:off x="1671351" y="3776050"/>
            <a:ext cx="59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3d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0A6B3C-9902-4221-B11C-72876DC77375}"/>
              </a:ext>
            </a:extLst>
          </p:cNvPr>
          <p:cNvSpPr txBox="1"/>
          <p:nvPr/>
        </p:nvSpPr>
        <p:spPr>
          <a:xfrm>
            <a:off x="1661077" y="4441583"/>
            <a:ext cx="59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4d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6F2920-322B-4605-A8DA-13B37DB05114}"/>
              </a:ext>
            </a:extLst>
          </p:cNvPr>
          <p:cNvSpPr/>
          <p:nvPr/>
        </p:nvSpPr>
        <p:spPr>
          <a:xfrm>
            <a:off x="8339395" y="3504630"/>
            <a:ext cx="519353" cy="626724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100" b="1" dirty="0">
                <a:solidFill>
                  <a:schemeClr val="tx1"/>
                </a:solidFill>
              </a:rPr>
              <a:t>Ga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F1D70BF-8FEF-4D22-955C-783AC577AE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055"/>
          <a:stretch/>
        </p:blipFill>
        <p:spPr>
          <a:xfrm>
            <a:off x="629241" y="444378"/>
            <a:ext cx="9115425" cy="3006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2DDC88-2265-4DE1-8C20-92825C66C401}"/>
              </a:ext>
            </a:extLst>
          </p:cNvPr>
          <p:cNvSpPr/>
          <p:nvPr/>
        </p:nvSpPr>
        <p:spPr>
          <a:xfrm>
            <a:off x="4406971" y="386229"/>
            <a:ext cx="2412930" cy="442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1s</a:t>
            </a:r>
            <a:r>
              <a:rPr lang="fr-FR" sz="1600" baseline="30000" dirty="0">
                <a:solidFill>
                  <a:schemeClr val="tx1"/>
                </a:solidFill>
              </a:rPr>
              <a:t>2</a:t>
            </a:r>
            <a:r>
              <a:rPr lang="fr-FR" sz="1600" dirty="0">
                <a:solidFill>
                  <a:schemeClr val="tx1"/>
                </a:solidFill>
              </a:rPr>
              <a:t>2s</a:t>
            </a:r>
            <a:r>
              <a:rPr lang="fr-FR" sz="1600" baseline="30000" dirty="0">
                <a:solidFill>
                  <a:schemeClr val="tx1"/>
                </a:solidFill>
              </a:rPr>
              <a:t>2</a:t>
            </a:r>
            <a:r>
              <a:rPr lang="fr-FR" sz="1600" dirty="0">
                <a:solidFill>
                  <a:schemeClr val="tx1"/>
                </a:solidFill>
              </a:rPr>
              <a:t>2p</a:t>
            </a:r>
            <a:r>
              <a:rPr lang="fr-FR" sz="1600" baseline="30000" dirty="0">
                <a:solidFill>
                  <a:schemeClr val="tx1"/>
                </a:solidFill>
              </a:rPr>
              <a:t>6</a:t>
            </a:r>
            <a:r>
              <a:rPr lang="fr-FR" sz="1600" dirty="0">
                <a:solidFill>
                  <a:schemeClr val="tx1"/>
                </a:solidFill>
              </a:rPr>
              <a:t>3s</a:t>
            </a:r>
            <a:r>
              <a:rPr lang="fr-FR" sz="1600" baseline="30000" dirty="0">
                <a:solidFill>
                  <a:schemeClr val="tx1"/>
                </a:solidFill>
              </a:rPr>
              <a:t>2</a:t>
            </a:r>
            <a:r>
              <a:rPr lang="fr-FR" sz="1600" dirty="0">
                <a:solidFill>
                  <a:schemeClr val="tx1"/>
                </a:solidFill>
              </a:rPr>
              <a:t>3p</a:t>
            </a:r>
            <a:r>
              <a:rPr lang="fr-FR" sz="1600" baseline="30000" dirty="0">
                <a:solidFill>
                  <a:schemeClr val="tx1"/>
                </a:solidFill>
              </a:rPr>
              <a:t>6</a:t>
            </a:r>
            <a:r>
              <a:rPr lang="fr-FR" sz="1600" dirty="0">
                <a:solidFill>
                  <a:schemeClr val="tx1"/>
                </a:solidFill>
              </a:rPr>
              <a:t>3d</a:t>
            </a:r>
            <a:r>
              <a:rPr lang="fr-FR" sz="1600" baseline="30000" dirty="0">
                <a:solidFill>
                  <a:schemeClr val="tx1"/>
                </a:solidFill>
              </a:rPr>
              <a:t>10</a:t>
            </a:r>
            <a:r>
              <a:rPr lang="fr-FR" sz="1600" b="1" dirty="0">
                <a:solidFill>
                  <a:srgbClr val="FF0000"/>
                </a:solidFill>
              </a:rPr>
              <a:t>4s</a:t>
            </a:r>
            <a:r>
              <a:rPr lang="fr-FR" sz="1600" b="1" baseline="30000" dirty="0">
                <a:solidFill>
                  <a:srgbClr val="FF0000"/>
                </a:solidFill>
              </a:rPr>
              <a:t>2</a:t>
            </a:r>
            <a:r>
              <a:rPr lang="fr-FR" sz="1600" b="1" dirty="0">
                <a:solidFill>
                  <a:srgbClr val="FF0000"/>
                </a:solidFill>
              </a:rPr>
              <a:t>4p</a:t>
            </a:r>
            <a:r>
              <a:rPr lang="fr-FR" sz="1600" b="1" baseline="30000" dirty="0">
                <a:solidFill>
                  <a:srgbClr val="FF0000"/>
                </a:solidFill>
              </a:rPr>
              <a:t>1</a:t>
            </a:r>
            <a:endParaRPr lang="fr-F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123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32EF0F-141B-4CA0-8797-B850D38A22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661"/>
          <a:stretch/>
        </p:blipFill>
        <p:spPr>
          <a:xfrm>
            <a:off x="728662" y="3712684"/>
            <a:ext cx="10734675" cy="27595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57B2F7-45FC-434C-BD3D-CD558ABB9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" y="288619"/>
            <a:ext cx="10687050" cy="3495675"/>
          </a:xfrm>
          <a:prstGeom prst="rect">
            <a:avLst/>
          </a:prstGeom>
        </p:spPr>
      </p:pic>
      <p:pic>
        <p:nvPicPr>
          <p:cNvPr id="12" name="Picture 11" descr="Icon&#10;&#10;Description automatically generated with medium confidence">
            <a:extLst>
              <a:ext uri="{FF2B5EF4-FFF2-40B4-BE49-F238E27FC236}">
                <a16:creationId xmlns:a16="http://schemas.microsoft.com/office/drawing/2014/main" id="{56801405-A60A-490B-A92A-F32A77BF10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34" b="12587"/>
          <a:stretch/>
        </p:blipFill>
        <p:spPr>
          <a:xfrm>
            <a:off x="4318000" y="2626733"/>
            <a:ext cx="3225800" cy="132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1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356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44</cp:revision>
  <dcterms:created xsi:type="dcterms:W3CDTF">2021-02-07T15:09:25Z</dcterms:created>
  <dcterms:modified xsi:type="dcterms:W3CDTF">2021-02-07T22:15:54Z</dcterms:modified>
</cp:coreProperties>
</file>