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64" r:id="rId3"/>
    <p:sldId id="415" r:id="rId4"/>
    <p:sldId id="416" r:id="rId5"/>
    <p:sldId id="417" r:id="rId6"/>
    <p:sldId id="418" r:id="rId7"/>
    <p:sldId id="419" r:id="rId8"/>
    <p:sldId id="421" r:id="rId9"/>
    <p:sldId id="420" r:id="rId10"/>
    <p:sldId id="422" r:id="rId11"/>
    <p:sldId id="423" r:id="rId12"/>
    <p:sldId id="424" r:id="rId13"/>
    <p:sldId id="414" r:id="rId14"/>
    <p:sldId id="355" r:id="rId15"/>
    <p:sldId id="405" r:id="rId16"/>
    <p:sldId id="403" r:id="rId17"/>
    <p:sldId id="266" r:id="rId18"/>
    <p:sldId id="291" r:id="rId19"/>
    <p:sldId id="391" r:id="rId20"/>
    <p:sldId id="392" r:id="rId21"/>
    <p:sldId id="393" r:id="rId22"/>
    <p:sldId id="394" r:id="rId23"/>
    <p:sldId id="395" r:id="rId24"/>
    <p:sldId id="407" r:id="rId25"/>
    <p:sldId id="280" r:id="rId26"/>
    <p:sldId id="267" r:id="rId27"/>
    <p:sldId id="293" r:id="rId28"/>
    <p:sldId id="294" r:id="rId29"/>
    <p:sldId id="277" r:id="rId30"/>
    <p:sldId id="270" r:id="rId31"/>
    <p:sldId id="298" r:id="rId32"/>
    <p:sldId id="282" r:id="rId33"/>
    <p:sldId id="297" r:id="rId34"/>
    <p:sldId id="295" r:id="rId35"/>
    <p:sldId id="296" r:id="rId36"/>
    <p:sldId id="284" r:id="rId37"/>
    <p:sldId id="285" r:id="rId38"/>
    <p:sldId id="287" r:id="rId39"/>
    <p:sldId id="288" r:id="rId40"/>
    <p:sldId id="396" r:id="rId41"/>
    <p:sldId id="397" r:id="rId42"/>
    <p:sldId id="289" r:id="rId43"/>
    <p:sldId id="400" r:id="rId44"/>
    <p:sldId id="271" r:id="rId45"/>
    <p:sldId id="408" r:id="rId46"/>
    <p:sldId id="380" r:id="rId47"/>
    <p:sldId id="413" r:id="rId48"/>
    <p:sldId id="38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150FF"/>
    <a:srgbClr val="1212F6"/>
    <a:srgbClr val="BFD64A"/>
    <a:srgbClr val="0386FD"/>
    <a:srgbClr val="0168FF"/>
    <a:srgbClr val="0451FC"/>
    <a:srgbClr val="2501FF"/>
    <a:srgbClr val="63F6FD"/>
    <a:srgbClr val="04C1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0" autoAdjust="0"/>
    <p:restoredTop sz="96357" autoAdjust="0"/>
  </p:normalViewPr>
  <p:slideViewPr>
    <p:cSldViewPr snapToGrid="0">
      <p:cViewPr>
        <p:scale>
          <a:sx n="75" d="100"/>
          <a:sy n="75" d="100"/>
        </p:scale>
        <p:origin x="224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B6C6B5-9637-4DC2-A7A6-EE7CB8806D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66A49-864C-46F0-A991-FDF5CAF4D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F6938-4198-4D22-93B5-60C41B90F96F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A2A1C-DD80-43DB-9689-BD5DF40C2A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DC6FC-ADB3-4125-B8F2-F16C882242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D560B-A16D-4407-A83F-49BA8E7EE8D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231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43256-F2D5-4054-88DF-07E4D683CADF}" type="datetimeFigureOut">
              <a:rPr lang="fr-FR" smtClean="0"/>
              <a:t>22/04/2021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5F993-58C7-4036-9977-E978F7B143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161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5F993-58C7-4036-9977-E978F7B1433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1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5F993-58C7-4036-9977-E978F7B1433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06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5F993-58C7-4036-9977-E978F7B1433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34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5F993-58C7-4036-9977-E978F7B1433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47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5F993-58C7-4036-9977-E978F7B1433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5423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5F993-58C7-4036-9977-E978F7B1433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596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5F993-58C7-4036-9977-E978F7B1433A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031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5F993-58C7-4036-9977-E978F7B1433A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220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DDB1-1683-4725-ADBD-A5D457AB9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5DA2E-A895-4DE2-B4E6-D449A78CE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C672D-9D25-4D8A-92BF-F093FA5C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3B8-4C0C-4B43-934A-A60C724CCC1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D4039-5BA9-4F73-A03A-7CA2DBBA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506BD-3C3F-4957-9732-AA053E98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E95-DBC5-4F30-B1D7-BA1361B1F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48FF-EA11-45A8-8B7E-D957C954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20AD4-FC69-42CE-89F8-2B845B4E8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2C80D-57C2-4A88-9424-2BB6C6FD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3B8-4C0C-4B43-934A-A60C724CCC1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48E0-1DC2-45F8-B0BD-EFD327FD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F99EB-3BD2-4890-BF97-824B410E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E95-DBC5-4F30-B1D7-BA1361B1F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8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36AEC-CA5D-4436-A9C7-3811C57ED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16A4F-D15D-49FA-9C2A-51DB7F358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A4F23-3533-4848-9D64-E1286853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3B8-4C0C-4B43-934A-A60C724CCC1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698CE-7187-43A5-BE97-58C6FAF5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635AD-2CDC-4F2C-8504-72149149D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E95-DBC5-4F30-B1D7-BA1361B1F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2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F60B-C878-4A98-B493-5114DCFD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8119" y="91440"/>
            <a:ext cx="401320" cy="365125"/>
          </a:xfrm>
        </p:spPr>
        <p:txBody>
          <a:bodyPr/>
          <a:lstStyle/>
          <a:p>
            <a:fld id="{9F6D6E95-DBC5-4F30-B1D7-BA1361B1FF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1298A61-AE1E-40B0-9096-D62D4FF4F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91440"/>
            <a:ext cx="9894888" cy="584200"/>
          </a:xfrm>
        </p:spPr>
        <p:txBody>
          <a:bodyPr>
            <a:noAutofit/>
          </a:bodyPr>
          <a:lstStyle>
            <a:lvl1pPr>
              <a:defRPr sz="2800" b="1" i="1">
                <a:solidFill>
                  <a:srgbClr val="0070C0"/>
                </a:solidFill>
              </a:defRPr>
            </a:lvl1pPr>
            <a:lvl2pPr>
              <a:defRPr sz="2500" b="1" i="1"/>
            </a:lvl2pPr>
            <a:lvl3pPr>
              <a:defRPr sz="2500" b="1" i="1"/>
            </a:lvl3pPr>
            <a:lvl4pPr>
              <a:defRPr sz="2500" b="1" i="1"/>
            </a:lvl4pPr>
            <a:lvl5pPr>
              <a:defRPr sz="2500" b="1" i="1"/>
            </a:lvl5pPr>
          </a:lstStyle>
          <a:p>
            <a:pPr lvl="0"/>
            <a:r>
              <a:rPr lang="en-US" dirty="0"/>
              <a:t>Edit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B27792-2AE7-45B3-A5EF-034629EECF84}"/>
              </a:ext>
            </a:extLst>
          </p:cNvPr>
          <p:cNvCxnSpPr/>
          <p:nvPr userDrawn="1"/>
        </p:nvCxnSpPr>
        <p:spPr>
          <a:xfrm>
            <a:off x="0" y="675640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0E6DFD-8AFF-4FB3-86DF-DEB093D659F0}"/>
              </a:ext>
            </a:extLst>
          </p:cNvPr>
          <p:cNvCxnSpPr>
            <a:cxnSpLocks/>
          </p:cNvCxnSpPr>
          <p:nvPr userDrawn="1"/>
        </p:nvCxnSpPr>
        <p:spPr>
          <a:xfrm>
            <a:off x="1381760" y="0"/>
            <a:ext cx="0" cy="6858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6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1BDE-7761-4223-87DD-E8A5D1E3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63D8B-EB64-466F-B605-0E3A9E58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FD53E-AFDF-47F5-BBD8-77F4BD1D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3B8-4C0C-4B43-934A-A60C724CCC1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8A42-5E40-487A-B6E5-FCFAFAF0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73C9-CE53-4485-8746-26F5FE22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E95-DBC5-4F30-B1D7-BA1361B1F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7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D13D-D10B-435E-97B7-49365A61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A5A88-541F-46C5-91F9-AD812040E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62234-12EA-474B-9D63-045CE777E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D17DB-1D5E-463C-82ED-8FDEED37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3B8-4C0C-4B43-934A-A60C724CCC1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F36FE-377F-418F-A755-F529C655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1F123-152F-4616-8B2E-B1002FD8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E95-DBC5-4F30-B1D7-BA1361B1F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9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CC73-16DC-473E-9DC1-05DEF3E8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C45A-D974-437D-BCCC-B3C486816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A4FEC-6C6B-4DB1-A359-49E049658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B337E-4B12-4D24-A950-26189A080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11E63-5A0B-4C0E-9E49-E572E9FA3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11C8F-54EC-403D-8981-EB6E9740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3B8-4C0C-4B43-934A-A60C724CCC1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49D92-879F-4F8F-9314-51A4B2F4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C6361-1A60-4631-913B-9CCBB3E3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E95-DBC5-4F30-B1D7-BA1361B1F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1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A91F-4627-444F-BACC-41983088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D7E1D-32DB-48B7-9535-EA2A2421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3B8-4C0C-4B43-934A-A60C724CCC1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B1310-4FD4-4064-8714-1E08BE58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10F12-AF01-49D9-9236-70F2BCCC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E95-DBC5-4F30-B1D7-BA1361B1F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8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49BE9-5BC8-4E9F-95BC-DE1F80CE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3B8-4C0C-4B43-934A-A60C724CCC1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B7B24-9E5D-45E9-9686-E81056C0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60ABE-9E37-41DA-A069-9E40DE1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E95-DBC5-4F30-B1D7-BA1361B1F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0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E7AA-05C2-4E71-BEFA-76E5EB19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99A24-2F78-48CB-BEAB-6604E814F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340AD-8627-4CAD-964B-310BBBB05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7F7BC-0015-4879-8E10-C98F5C0C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3B8-4C0C-4B43-934A-A60C724CCC1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00F59-ADB8-4E36-8AF7-57D8736C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937D3-4CC3-473D-920C-55168E53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E95-DBC5-4F30-B1D7-BA1361B1F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6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3FFD-DF7B-4D84-82C7-9695B7BB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4B373-0449-436B-BB92-0C8F8318A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6D8FE-A8D2-4095-935C-DD412F2E5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FB754-DE22-48CA-8C67-0C3D392E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3B8-4C0C-4B43-934A-A60C724CCC1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B9E24-A0CE-45E9-8275-22397923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F7FC8-6D94-41A6-A381-6353BED4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D6E95-DBC5-4F30-B1D7-BA1361B1F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4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06EA2-249C-47FC-A0FE-E2C18EED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48AF9-6A50-4848-AE52-96931FDB5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6D01-C6BC-4944-BD32-5FDAC9527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C3B8-4C0C-4B43-934A-A60C724CCC1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4C8B-5AF6-4ECC-98EA-ABE5FB834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1A80-7541-42A3-B36F-7B6D9D67D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D6E95-DBC5-4F30-B1D7-BA1361B1F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0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.fullerton.edu/mbirnbaum/psych101/Eliza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7.jpeg"/><Relationship Id="rId12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7.jpeg"/><Relationship Id="rId1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jpe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7.jpeg"/><Relationship Id="rId1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jpeg"/><Relationship Id="rId18" Type="http://schemas.microsoft.com/office/2007/relationships/hdphoto" Target="../media/hdphoto1.wdp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7.jpeg"/><Relationship Id="rId1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jpeg"/><Relationship Id="rId15" Type="http://schemas.openxmlformats.org/officeDocument/2006/relationships/image" Target="../media/image23.gif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0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gif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7.jpeg"/><Relationship Id="rId4" Type="http://schemas.openxmlformats.org/officeDocument/2006/relationships/image" Target="../media/image11.png"/><Relationship Id="rId9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083B43-EF2D-48E1-B3BD-94CBD479DC51}"/>
              </a:ext>
            </a:extLst>
          </p:cNvPr>
          <p:cNvSpPr txBox="1"/>
          <p:nvPr/>
        </p:nvSpPr>
        <p:spPr>
          <a:xfrm>
            <a:off x="1" y="706322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/>
              <a:t>Soutenance Mémoire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74BE9-F34E-415B-A3A6-C54D87BE2622}"/>
              </a:ext>
            </a:extLst>
          </p:cNvPr>
          <p:cNvSpPr txBox="1"/>
          <p:nvPr/>
        </p:nvSpPr>
        <p:spPr>
          <a:xfrm>
            <a:off x="190928" y="2273743"/>
            <a:ext cx="118101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Travailler l’oral en physique-chimie et en sciences du numérique en seconde</a:t>
            </a:r>
          </a:p>
          <a:p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DE25D-634B-48F9-A3C2-4DE4E63D8D71}"/>
              </a:ext>
            </a:extLst>
          </p:cNvPr>
          <p:cNvSpPr txBox="1"/>
          <p:nvPr/>
        </p:nvSpPr>
        <p:spPr>
          <a:xfrm>
            <a:off x="2887038" y="4768971"/>
            <a:ext cx="67603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dirty="0"/>
              <a:t>Pierre </a:t>
            </a:r>
            <a:r>
              <a:rPr lang="fr-FR" sz="2500" dirty="0" err="1"/>
              <a:t>Ghesquiere</a:t>
            </a:r>
            <a:endParaRPr lang="fr-FR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E61D1-C5F6-44C0-BE4D-D4C17406F9F3}"/>
              </a:ext>
            </a:extLst>
          </p:cNvPr>
          <p:cNvSpPr txBox="1"/>
          <p:nvPr/>
        </p:nvSpPr>
        <p:spPr>
          <a:xfrm>
            <a:off x="2887038" y="6057155"/>
            <a:ext cx="6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Mai 2021</a:t>
            </a:r>
          </a:p>
        </p:txBody>
      </p:sp>
    </p:spTree>
    <p:extLst>
      <p:ext uri="{BB962C8B-B14F-4D97-AF65-F5344CB8AC3E}">
        <p14:creationId xmlns:p14="http://schemas.microsoft.com/office/powerpoint/2010/main" val="240396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00175" y="62220"/>
            <a:ext cx="10791825" cy="584200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3200" i="0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Oral n°3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BA724-1E70-40FA-AE02-AB15C7DC234F}"/>
              </a:ext>
            </a:extLst>
          </p:cNvPr>
          <p:cNvSpPr txBox="1"/>
          <p:nvPr/>
        </p:nvSpPr>
        <p:spPr>
          <a:xfrm>
            <a:off x="1490133" y="1143000"/>
            <a:ext cx="101007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b="1" dirty="0"/>
              <a:t>Devoir sur table : </a:t>
            </a:r>
            <a:r>
              <a:rPr lang="fr-FR" sz="2800" dirty="0"/>
              <a:t>Evaluation sur les lentilles convergentes</a:t>
            </a:r>
          </a:p>
          <a:p>
            <a:pPr marL="285750" indent="-285750">
              <a:buFontTx/>
              <a:buChar char="-"/>
            </a:pPr>
            <a:endParaRPr lang="fr-FR" sz="2800" dirty="0"/>
          </a:p>
          <a:p>
            <a:pPr marL="285750" indent="-285750">
              <a:buFontTx/>
              <a:buChar char="-"/>
            </a:pPr>
            <a:endParaRPr lang="fr-FR" sz="2800" dirty="0"/>
          </a:p>
          <a:p>
            <a:pPr marL="285750" indent="-285750">
              <a:buFontTx/>
              <a:buChar char="-"/>
            </a:pPr>
            <a:endParaRPr lang="fr-FR" sz="2800" dirty="0"/>
          </a:p>
          <a:p>
            <a:pPr marL="285750" indent="-285750">
              <a:buFontTx/>
              <a:buChar char="-"/>
            </a:pPr>
            <a:r>
              <a:rPr lang="fr-FR" sz="2800" b="1" dirty="0"/>
              <a:t>Devoir Maison </a:t>
            </a:r>
            <a:r>
              <a:rPr lang="fr-FR" sz="2800" dirty="0"/>
              <a:t>: Les élèves doivent expliquer leur démarche à l’oral dans une petite vidéo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587B4D-60DA-457D-86E8-89AD5BE1E0F0}"/>
              </a:ext>
            </a:extLst>
          </p:cNvPr>
          <p:cNvSpPr txBox="1"/>
          <p:nvPr/>
        </p:nvSpPr>
        <p:spPr>
          <a:xfrm>
            <a:off x="2827865" y="3820656"/>
            <a:ext cx="8847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/>
              <a:t>Exercice qui fait le lien entre écrit et oral</a:t>
            </a:r>
          </a:p>
          <a:p>
            <a:pPr marL="285750" indent="-285750">
              <a:buFontTx/>
              <a:buChar char="-"/>
            </a:pPr>
            <a:r>
              <a:rPr lang="fr-FR" sz="2000" dirty="0"/>
              <a:t>Exercice de remédiation (possibilité de corriger les erreurs faites en classe)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5249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00175" y="62220"/>
            <a:ext cx="10791825" cy="584200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3200" i="0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Bilan Oral n°3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BA724-1E70-40FA-AE02-AB15C7DC234F}"/>
              </a:ext>
            </a:extLst>
          </p:cNvPr>
          <p:cNvSpPr txBox="1"/>
          <p:nvPr/>
        </p:nvSpPr>
        <p:spPr>
          <a:xfrm>
            <a:off x="1583267" y="2142067"/>
            <a:ext cx="101007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800" b="1" dirty="0">
                <a:sym typeface="Wingdings" panose="05000000000000000000" pitchFamily="2" charset="2"/>
              </a:rPr>
              <a:t> Exercice très prometteur à approfondir</a:t>
            </a:r>
            <a:endParaRPr lang="fr-FR" sz="2800" dirty="0"/>
          </a:p>
          <a:p>
            <a:pPr marL="285750" indent="-285750">
              <a:buFontTx/>
              <a:buChar char="-"/>
            </a:pPr>
            <a:endParaRPr lang="fr-FR" sz="2800" dirty="0"/>
          </a:p>
          <a:p>
            <a:pPr marL="285750" indent="-285750">
              <a:buFontTx/>
              <a:buChar char="-"/>
            </a:pPr>
            <a:r>
              <a:rPr lang="fr-FR" sz="2800" b="1" dirty="0">
                <a:sym typeface="Wingdings" panose="05000000000000000000" pitchFamily="2" charset="2"/>
              </a:rPr>
              <a:t> Beaucoup de devoirs non rendus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9315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00175" y="62220"/>
            <a:ext cx="10791825" cy="584200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3200" i="0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Discussion 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B53D6-32E0-49C7-853A-B8EC147E1E46}"/>
              </a:ext>
            </a:extLst>
          </p:cNvPr>
          <p:cNvSpPr txBox="1"/>
          <p:nvPr/>
        </p:nvSpPr>
        <p:spPr>
          <a:xfrm>
            <a:off x="1556434" y="832680"/>
            <a:ext cx="9079132" cy="138037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40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Comment faire progresser efficacement les compétences orales des élèves ?</a:t>
            </a:r>
            <a:r>
              <a:rPr lang="fr-FR" sz="4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sz="40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57E98-17EB-4C1A-A35A-08BC8F7AD3F4}"/>
              </a:ext>
            </a:extLst>
          </p:cNvPr>
          <p:cNvSpPr txBox="1"/>
          <p:nvPr/>
        </p:nvSpPr>
        <p:spPr>
          <a:xfrm>
            <a:off x="1556434" y="2760133"/>
            <a:ext cx="1005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L’exposé doit plus être vu comme une évaluation sommative qu’un travail formatif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0D9A9-0D60-4C5E-B702-CA6B62642994}"/>
              </a:ext>
            </a:extLst>
          </p:cNvPr>
          <p:cNvSpPr txBox="1"/>
          <p:nvPr/>
        </p:nvSpPr>
        <p:spPr>
          <a:xfrm>
            <a:off x="1556434" y="3451199"/>
            <a:ext cx="1005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Focaliser l’évaluation sur quelques compétences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E5416-4F33-4FF6-A0CA-1C962496BB9E}"/>
              </a:ext>
            </a:extLst>
          </p:cNvPr>
          <p:cNvSpPr txBox="1"/>
          <p:nvPr/>
        </p:nvSpPr>
        <p:spPr>
          <a:xfrm>
            <a:off x="1556434" y="4142105"/>
            <a:ext cx="1005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Inclure les élèves dans le processus de notation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0714C-901E-4051-B797-2FED70C3F680}"/>
              </a:ext>
            </a:extLst>
          </p:cNvPr>
          <p:cNvSpPr txBox="1"/>
          <p:nvPr/>
        </p:nvSpPr>
        <p:spPr>
          <a:xfrm>
            <a:off x="1556434" y="4833011"/>
            <a:ext cx="1005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Exploiter les rendus sous forme d’enregistrement audio : 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BAB62E-80DD-4EC1-B35E-C74103BE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80" y="4682675"/>
            <a:ext cx="3441107" cy="17674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1F342C-83DD-4189-AF93-68F02A21F220}"/>
              </a:ext>
            </a:extLst>
          </p:cNvPr>
          <p:cNvSpPr txBox="1"/>
          <p:nvPr/>
        </p:nvSpPr>
        <p:spPr>
          <a:xfrm>
            <a:off x="7850780" y="6402334"/>
            <a:ext cx="16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rgbClr val="0070C0"/>
                </a:solidFill>
                <a:sym typeface="Wingdings" panose="05000000000000000000" pitchFamily="2" charset="2"/>
              </a:rPr>
              <a:t>Vocaroo.com </a:t>
            </a:r>
            <a:endParaRPr lang="fr-FR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96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577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3006249" cy="584200"/>
          </a:xfrm>
        </p:spPr>
        <p:txBody>
          <a:bodyPr/>
          <a:lstStyle/>
          <a:p>
            <a:pPr marL="0" indent="0">
              <a:buNone/>
            </a:pPr>
            <a:r>
              <a:rPr lang="fr-FR" sz="4000" i="0" dirty="0"/>
              <a:t>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C5450-94BF-4FC6-8973-859CAC5998F2}"/>
              </a:ext>
            </a:extLst>
          </p:cNvPr>
          <p:cNvSpPr txBox="1"/>
          <p:nvPr/>
        </p:nvSpPr>
        <p:spPr>
          <a:xfrm>
            <a:off x="1621971" y="1517060"/>
            <a:ext cx="8948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/>
              <a:t>1- </a:t>
            </a:r>
            <a:r>
              <a:rPr lang="en-CA" sz="3000" dirty="0" err="1"/>
              <a:t>Définitions</a:t>
            </a:r>
            <a:r>
              <a:rPr lang="en-CA" sz="3000" dirty="0"/>
              <a:t> et premier </a:t>
            </a:r>
            <a:r>
              <a:rPr lang="en-CA" sz="3000" dirty="0" err="1"/>
              <a:t>exemple</a:t>
            </a:r>
            <a:r>
              <a:rPr lang="en-CA" sz="3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5EB89-9CAC-41F3-BE68-4A9881F45214}"/>
              </a:ext>
            </a:extLst>
          </p:cNvPr>
          <p:cNvSpPr txBox="1"/>
          <p:nvPr/>
        </p:nvSpPr>
        <p:spPr>
          <a:xfrm>
            <a:off x="1643744" y="2610088"/>
            <a:ext cx="104020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/>
              <a:t>2- </a:t>
            </a:r>
            <a:r>
              <a:rPr lang="en-CA" sz="3000" dirty="0" err="1"/>
              <a:t>Méthodologie</a:t>
            </a:r>
            <a:r>
              <a:rPr lang="en-CA" sz="3000" dirty="0"/>
              <a:t> de </a:t>
            </a:r>
            <a:r>
              <a:rPr lang="en-CA" sz="3000" dirty="0" err="1"/>
              <a:t>l’apprentissage</a:t>
            </a:r>
            <a:r>
              <a:rPr lang="en-CA" sz="3000" dirty="0"/>
              <a:t> </a:t>
            </a:r>
            <a:r>
              <a:rPr lang="en-CA" sz="3000" dirty="0" err="1"/>
              <a:t>automatique</a:t>
            </a:r>
            <a:endParaRPr lang="en-CA" sz="3000" dirty="0"/>
          </a:p>
          <a:p>
            <a:r>
              <a:rPr lang="en-CA" sz="2500" dirty="0"/>
              <a:t>	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27066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41200"/>
            <a:ext cx="9894888" cy="584200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/>
              <a:t>1- Définitions et premier exemple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D14F18-F976-4228-BA52-94145F7E4BF1}"/>
              </a:ext>
            </a:extLst>
          </p:cNvPr>
          <p:cNvSpPr txBox="1"/>
          <p:nvPr/>
        </p:nvSpPr>
        <p:spPr>
          <a:xfrm>
            <a:off x="1573621" y="948306"/>
            <a:ext cx="104607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Algorithme</a:t>
            </a:r>
            <a:r>
              <a:rPr lang="fr-FR" dirty="0"/>
              <a:t> = suite d’instructions permettant de réaliser une tâche</a:t>
            </a:r>
          </a:p>
          <a:p>
            <a:endParaRPr lang="fr-FR" dirty="0"/>
          </a:p>
          <a:p>
            <a:r>
              <a:rPr lang="fr-FR" dirty="0"/>
              <a:t>Exemple: Recette de cuisine</a:t>
            </a:r>
          </a:p>
          <a:p>
            <a:r>
              <a:rPr lang="fr-FR" i="1" dirty="0"/>
              <a:t>1- Faire fondre le beurre au four à micro-ondes.</a:t>
            </a:r>
          </a:p>
          <a:p>
            <a:r>
              <a:rPr lang="fr-FR" i="1" dirty="0"/>
              <a:t>2- Dans un saladier, battre au fouet les </a:t>
            </a:r>
            <a:r>
              <a:rPr lang="fr-FR" i="1" dirty="0" err="1"/>
              <a:t>oeufs</a:t>
            </a:r>
            <a:r>
              <a:rPr lang="fr-FR" i="1" dirty="0"/>
              <a:t> et le sucre.</a:t>
            </a:r>
          </a:p>
          <a:p>
            <a:r>
              <a:rPr lang="fr-FR" i="1" dirty="0"/>
              <a:t>3- Puis verser le beurre fondu.</a:t>
            </a:r>
          </a:p>
          <a:p>
            <a:r>
              <a:rPr lang="fr-FR" i="1" dirty="0"/>
              <a:t>4- Si le mélange devient blanchâtre, faire</a:t>
            </a:r>
          </a:p>
          <a:p>
            <a:r>
              <a:rPr lang="fr-FR" i="1" dirty="0"/>
              <a:t>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BF02F-E368-453E-BECC-DF1ED6D5C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5166744"/>
            <a:ext cx="4533900" cy="742950"/>
          </a:xfrm>
          <a:prstGeom prst="rect">
            <a:avLst/>
          </a:prstGeom>
        </p:spPr>
      </p:pic>
      <p:pic>
        <p:nvPicPr>
          <p:cNvPr id="7170" name="Picture 2" descr="Alvin And The Chipmunks What GIF - AlvinAndTheChipmunks What Confused GIFs">
            <a:extLst>
              <a:ext uri="{FF2B5EF4-FFF2-40B4-BE49-F238E27FC236}">
                <a16:creationId xmlns:a16="http://schemas.microsoft.com/office/drawing/2014/main" id="{CE27A6DB-A145-4D6A-93FD-13D58ADCB3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49" y="3124199"/>
            <a:ext cx="17430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41200"/>
            <a:ext cx="9894888" cy="584200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/>
              <a:t>1- Définitions et premier exemple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899958-60F6-4F39-A8B3-DFCB92D4F4D6}"/>
              </a:ext>
            </a:extLst>
          </p:cNvPr>
          <p:cNvSpPr/>
          <p:nvPr/>
        </p:nvSpPr>
        <p:spPr>
          <a:xfrm>
            <a:off x="1537176" y="885825"/>
            <a:ext cx="5819774" cy="5591176"/>
          </a:xfrm>
          <a:prstGeom prst="ellipse">
            <a:avLst/>
          </a:prstGeom>
          <a:solidFill>
            <a:srgbClr val="00B0F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4F6F2-5B63-430E-998E-2EF08A1B9118}"/>
              </a:ext>
            </a:extLst>
          </p:cNvPr>
          <p:cNvSpPr txBox="1"/>
          <p:nvPr/>
        </p:nvSpPr>
        <p:spPr>
          <a:xfrm>
            <a:off x="2543503" y="1439917"/>
            <a:ext cx="40885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/>
              <a:t>Intelligence Artificielle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982417-8A63-41C2-8F4D-950C8FFAF021}"/>
              </a:ext>
            </a:extLst>
          </p:cNvPr>
          <p:cNvSpPr/>
          <p:nvPr/>
        </p:nvSpPr>
        <p:spPr>
          <a:xfrm>
            <a:off x="3258207" y="2468034"/>
            <a:ext cx="3563007" cy="34579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B0005-89F8-4757-A69F-189E660C7735}"/>
              </a:ext>
            </a:extLst>
          </p:cNvPr>
          <p:cNvSpPr txBox="1"/>
          <p:nvPr/>
        </p:nvSpPr>
        <p:spPr>
          <a:xfrm>
            <a:off x="3463158" y="2637406"/>
            <a:ext cx="31688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/>
              <a:t>Apprentissage automatique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9CF954-48B5-434A-80A9-A0B110D30EE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096000" y="1319725"/>
            <a:ext cx="840828" cy="39715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8081AE-796F-43BD-82A7-AF9AC8A7DD1A}"/>
              </a:ext>
            </a:extLst>
          </p:cNvPr>
          <p:cNvSpPr txBox="1"/>
          <p:nvPr/>
        </p:nvSpPr>
        <p:spPr>
          <a:xfrm>
            <a:off x="6936828" y="996559"/>
            <a:ext cx="5131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Tout algorithme capable d’imiter le comportement humain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B96EDC-B83B-4BBE-8568-986C8134723F}"/>
              </a:ext>
            </a:extLst>
          </p:cNvPr>
          <p:cNvCxnSpPr>
            <a:cxnSpLocks/>
          </p:cNvCxnSpPr>
          <p:nvPr/>
        </p:nvCxnSpPr>
        <p:spPr>
          <a:xfrm>
            <a:off x="6007849" y="3060555"/>
            <a:ext cx="157011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5EB229-92F1-4CE5-893B-29C430441F64}"/>
              </a:ext>
            </a:extLst>
          </p:cNvPr>
          <p:cNvSpPr txBox="1"/>
          <p:nvPr/>
        </p:nvSpPr>
        <p:spPr>
          <a:xfrm>
            <a:off x="7457090" y="1518304"/>
            <a:ext cx="4382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: Eliza 1970 </a:t>
            </a:r>
            <a:r>
              <a:rPr lang="fr-FR" dirty="0">
                <a:hlinkClick r:id="rId3"/>
              </a:rPr>
              <a:t>http://psych.fullerton.edu/mbirnbaum/psych101/Eliza.htm</a:t>
            </a:r>
            <a:r>
              <a:rPr lang="fr-FR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D9B599-C2DF-4C67-A485-FDC764565FDA}"/>
              </a:ext>
            </a:extLst>
          </p:cNvPr>
          <p:cNvSpPr txBox="1"/>
          <p:nvPr/>
        </p:nvSpPr>
        <p:spPr>
          <a:xfrm>
            <a:off x="7530372" y="2852848"/>
            <a:ext cx="4538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Algorithme capable de reconnaître automatiquement différents objets.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Pour cela, l’algorithme a analysé beaucoup d’exemples de ces objets afin de construire son propre modèle de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82173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E998EA8-8DC6-4D10-A9F7-744578A37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60"/>
          <a:stretch/>
        </p:blipFill>
        <p:spPr>
          <a:xfrm>
            <a:off x="1444555" y="985869"/>
            <a:ext cx="4421079" cy="3649143"/>
          </a:xfrm>
          <a:prstGeom prst="rect">
            <a:avLst/>
          </a:prstGeom>
        </p:spPr>
      </p:pic>
      <p:pic>
        <p:nvPicPr>
          <p:cNvPr id="1026" name="Picture 2" descr="RÃ©sultats de recherche d'images pour Â«Â cameraÂ Â»">
            <a:extLst>
              <a:ext uri="{FF2B5EF4-FFF2-40B4-BE49-F238E27FC236}">
                <a16:creationId xmlns:a16="http://schemas.microsoft.com/office/drawing/2014/main" id="{0CE1787F-7A48-4AD0-A436-1310DF381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t="15303" r="7158" b="27179"/>
          <a:stretch/>
        </p:blipFill>
        <p:spPr bwMode="auto">
          <a:xfrm>
            <a:off x="5013797" y="710307"/>
            <a:ext cx="1860718" cy="123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11056"/>
            <a:ext cx="9894888" cy="584200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/>
              <a:t>1- Définitions et premier exemple</a:t>
            </a:r>
          </a:p>
        </p:txBody>
      </p:sp>
      <p:pic>
        <p:nvPicPr>
          <p:cNvPr id="1028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63FA2732-66B9-480E-BE7E-F20D9DAE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05" y="1142759"/>
            <a:ext cx="761643" cy="94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92C6758-CF39-4023-BED6-C9AB8DB26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 flipH="1">
            <a:off x="2719976" y="949179"/>
            <a:ext cx="696039" cy="8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s de recherche d'images pour Â«Â boxÂ Â»">
            <a:extLst>
              <a:ext uri="{FF2B5EF4-FFF2-40B4-BE49-F238E27FC236}">
                <a16:creationId xmlns:a16="http://schemas.microsoft.com/office/drawing/2014/main" id="{DB662E60-2302-4FC3-94DE-C5D6D8AFB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t="18881" r="3349" b="13985"/>
          <a:stretch/>
        </p:blipFill>
        <p:spPr bwMode="auto">
          <a:xfrm>
            <a:off x="3240790" y="3938680"/>
            <a:ext cx="2673671" cy="190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s de recherche d'images pour Â«Â boxÂ Â»">
            <a:extLst>
              <a:ext uri="{FF2B5EF4-FFF2-40B4-BE49-F238E27FC236}">
                <a16:creationId xmlns:a16="http://schemas.microsoft.com/office/drawing/2014/main" id="{38779421-77AB-4B54-84FD-7BFD5B941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99" y="2633118"/>
            <a:ext cx="3203192" cy="240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E7D21AB3-5B39-498A-87C2-94CF6D500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44"/>
          <a:stretch/>
        </p:blipFill>
        <p:spPr bwMode="auto">
          <a:xfrm rot="20016811">
            <a:off x="6663710" y="3088376"/>
            <a:ext cx="940106" cy="5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72748EB-3BE1-402D-A7FD-0AC45B5369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91"/>
          <a:stretch/>
        </p:blipFill>
        <p:spPr>
          <a:xfrm rot="20808728">
            <a:off x="4827654" y="4290152"/>
            <a:ext cx="462773" cy="294273"/>
          </a:xfrm>
          <a:prstGeom prst="rect">
            <a:avLst/>
          </a:prstGeom>
        </p:spPr>
      </p:pic>
      <p:pic>
        <p:nvPicPr>
          <p:cNvPr id="36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73CD9AC1-CA6C-47D1-8DE8-8308F848F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07"/>
          <a:stretch/>
        </p:blipFill>
        <p:spPr bwMode="auto">
          <a:xfrm rot="1668122">
            <a:off x="6282386" y="3234216"/>
            <a:ext cx="609349" cy="47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23A83A1F-6B1D-4DD0-B92C-0D80496B4561}"/>
              </a:ext>
            </a:extLst>
          </p:cNvPr>
          <p:cNvSpPr/>
          <p:nvPr/>
        </p:nvSpPr>
        <p:spPr>
          <a:xfrm>
            <a:off x="3206715" y="2200664"/>
            <a:ext cx="761643" cy="24023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urved Right 37">
            <a:extLst>
              <a:ext uri="{FF2B5EF4-FFF2-40B4-BE49-F238E27FC236}">
                <a16:creationId xmlns:a16="http://schemas.microsoft.com/office/drawing/2014/main" id="{C27450A6-680F-432A-866D-9AB9E54DD35A}"/>
              </a:ext>
            </a:extLst>
          </p:cNvPr>
          <p:cNvSpPr/>
          <p:nvPr/>
        </p:nvSpPr>
        <p:spPr>
          <a:xfrm rot="18589947" flipH="1">
            <a:off x="5192463" y="678092"/>
            <a:ext cx="835839" cy="3121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0F17BDD-73A7-4C4F-BA4D-8397D6A315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82" y="687732"/>
            <a:ext cx="679462" cy="72727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A861889-DBAF-433E-97D2-19EF7A8D7EE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54"/>
          <a:stretch/>
        </p:blipFill>
        <p:spPr>
          <a:xfrm rot="20808198">
            <a:off x="4052313" y="4432254"/>
            <a:ext cx="378972" cy="313340"/>
          </a:xfrm>
          <a:prstGeom prst="rect">
            <a:avLst/>
          </a:prstGeom>
        </p:spPr>
      </p:pic>
      <p:pic>
        <p:nvPicPr>
          <p:cNvPr id="26" name="Picture 2" descr="RÃ©sultats de recherche d'images pour Â«Â computer drawingÂ Â»">
            <a:extLst>
              <a:ext uri="{FF2B5EF4-FFF2-40B4-BE49-F238E27FC236}">
                <a16:creationId xmlns:a16="http://schemas.microsoft.com/office/drawing/2014/main" id="{3B4847F0-1CE9-4040-926C-DCEEDE1E6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t="3869" r="22181" b="4286"/>
          <a:stretch/>
        </p:blipFill>
        <p:spPr bwMode="auto">
          <a:xfrm>
            <a:off x="8467959" y="687732"/>
            <a:ext cx="3695112" cy="345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CACDD03-0C70-4094-8896-81BA3447CC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58" t="-28789" r="-34729" b="-45878"/>
          <a:stretch/>
        </p:blipFill>
        <p:spPr>
          <a:xfrm rot="540934">
            <a:off x="10341941" y="1268575"/>
            <a:ext cx="1397285" cy="1551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7BAE0AE-D843-4FD9-A05D-DB2923357614}"/>
              </a:ext>
            </a:extLst>
          </p:cNvPr>
          <p:cNvSpPr/>
          <p:nvPr/>
        </p:nvSpPr>
        <p:spPr>
          <a:xfrm>
            <a:off x="6832315" y="1632983"/>
            <a:ext cx="1643865" cy="339655"/>
          </a:xfrm>
          <a:custGeom>
            <a:avLst/>
            <a:gdLst>
              <a:gd name="connsiteX0" fmla="*/ 0 w 1643865"/>
              <a:gd name="connsiteY0" fmla="*/ 51979 h 339655"/>
              <a:gd name="connsiteX1" fmla="*/ 390418 w 1643865"/>
              <a:gd name="connsiteY1" fmla="*/ 608 h 339655"/>
              <a:gd name="connsiteX2" fmla="*/ 667820 w 1643865"/>
              <a:gd name="connsiteY2" fmla="*/ 82801 h 339655"/>
              <a:gd name="connsiteX3" fmla="*/ 760287 w 1643865"/>
              <a:gd name="connsiteY3" fmla="*/ 257462 h 339655"/>
              <a:gd name="connsiteX4" fmla="*/ 934948 w 1643865"/>
              <a:gd name="connsiteY4" fmla="*/ 319107 h 339655"/>
              <a:gd name="connsiteX5" fmla="*/ 1212350 w 1643865"/>
              <a:gd name="connsiteY5" fmla="*/ 339655 h 339655"/>
              <a:gd name="connsiteX6" fmla="*/ 1489752 w 1643865"/>
              <a:gd name="connsiteY6" fmla="*/ 319107 h 339655"/>
              <a:gd name="connsiteX7" fmla="*/ 1643865 w 1643865"/>
              <a:gd name="connsiteY7" fmla="*/ 308833 h 33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3865" h="339655">
                <a:moveTo>
                  <a:pt x="0" y="51979"/>
                </a:moveTo>
                <a:cubicBezTo>
                  <a:pt x="139557" y="23725"/>
                  <a:pt x="279115" y="-4529"/>
                  <a:pt x="390418" y="608"/>
                </a:cubicBezTo>
                <a:cubicBezTo>
                  <a:pt x="501721" y="5745"/>
                  <a:pt x="606175" y="39992"/>
                  <a:pt x="667820" y="82801"/>
                </a:cubicBezTo>
                <a:cubicBezTo>
                  <a:pt x="729465" y="125610"/>
                  <a:pt x="715766" y="218078"/>
                  <a:pt x="760287" y="257462"/>
                </a:cubicBezTo>
                <a:cubicBezTo>
                  <a:pt x="804808" y="296846"/>
                  <a:pt x="859604" y="305408"/>
                  <a:pt x="934948" y="319107"/>
                </a:cubicBezTo>
                <a:cubicBezTo>
                  <a:pt x="1010292" y="332806"/>
                  <a:pt x="1119883" y="339655"/>
                  <a:pt x="1212350" y="339655"/>
                </a:cubicBezTo>
                <a:cubicBezTo>
                  <a:pt x="1304817" y="339655"/>
                  <a:pt x="1489752" y="319107"/>
                  <a:pt x="1489752" y="319107"/>
                </a:cubicBezTo>
                <a:lnTo>
                  <a:pt x="1643865" y="308833"/>
                </a:lnTo>
              </a:path>
            </a:pathLst>
          </a:cu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RÃ©sultats de recherche d'images pour Â«Â arm without backgroundÂ Â»">
            <a:extLst>
              <a:ext uri="{FF2B5EF4-FFF2-40B4-BE49-F238E27FC236}">
                <a16:creationId xmlns:a16="http://schemas.microsoft.com/office/drawing/2014/main" id="{DED92235-500A-4E20-956D-DAAB6C0C1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95333" flipV="1">
            <a:off x="4941215" y="1397315"/>
            <a:ext cx="675541" cy="12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0B3102-81D2-4F9E-A0E4-A7823B20B237}"/>
              </a:ext>
            </a:extLst>
          </p:cNvPr>
          <p:cNvSpPr txBox="1"/>
          <p:nvPr/>
        </p:nvSpPr>
        <p:spPr>
          <a:xfrm>
            <a:off x="8573628" y="1787478"/>
            <a:ext cx="1825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C’est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</a:t>
            </a:r>
            <a:r>
              <a:rPr lang="en-CA" dirty="0" err="1"/>
              <a:t>pomme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E4604-01CE-47AA-A4D8-D99DC679D78B}"/>
              </a:ext>
            </a:extLst>
          </p:cNvPr>
          <p:cNvSpPr txBox="1"/>
          <p:nvPr/>
        </p:nvSpPr>
        <p:spPr>
          <a:xfrm>
            <a:off x="8616220" y="1083988"/>
            <a:ext cx="20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Pomme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Poire</a:t>
            </a:r>
            <a:r>
              <a:rPr lang="en-CA" dirty="0"/>
              <a:t> ?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EDD3E8-440E-4F82-96F8-A43C4E40F5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80" y="1837029"/>
            <a:ext cx="679462" cy="7272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EA9581-94F4-4F0C-A168-CE6D928B3519}"/>
              </a:ext>
            </a:extLst>
          </p:cNvPr>
          <p:cNvSpPr/>
          <p:nvPr/>
        </p:nvSpPr>
        <p:spPr>
          <a:xfrm>
            <a:off x="8162370" y="4126703"/>
            <a:ext cx="4063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Definition.</a:t>
            </a:r>
          </a:p>
          <a:p>
            <a:r>
              <a:rPr lang="en-CA" dirty="0"/>
              <a:t>-</a:t>
            </a:r>
            <a:r>
              <a:rPr lang="fr-FR" dirty="0"/>
              <a:t>Algorithme capable de reconnaître automatiquement différents objets. 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995F8F-C74E-4CCE-9077-8AD38E9F055C}"/>
              </a:ext>
            </a:extLst>
          </p:cNvPr>
          <p:cNvSpPr/>
          <p:nvPr/>
        </p:nvSpPr>
        <p:spPr>
          <a:xfrm>
            <a:off x="8113543" y="5280447"/>
            <a:ext cx="3818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-Pour cela, l’algorithme a analysé beaucoup d’exemples de ces objets afin de construire son propre modèle de classification</a:t>
            </a:r>
          </a:p>
        </p:txBody>
      </p:sp>
      <p:sp>
        <p:nvSpPr>
          <p:cNvPr id="11" name="AutoShape 12" descr="RÃ©sultats de recherche d'images pour Â«Â tickÂ Â»">
            <a:extLst>
              <a:ext uri="{FF2B5EF4-FFF2-40B4-BE49-F238E27FC236}">
                <a16:creationId xmlns:a16="http://schemas.microsoft.com/office/drawing/2014/main" id="{E142C592-BA4C-4976-9218-692C89B0AE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DB8DEF-9CE7-4466-92FB-0398D612BE9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4548" t="4897" r="5758" b="22592"/>
          <a:stretch/>
        </p:blipFill>
        <p:spPr>
          <a:xfrm>
            <a:off x="11432064" y="4983570"/>
            <a:ext cx="299338" cy="29331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5499CD-4547-440C-8781-724AEFC26E94}"/>
              </a:ext>
            </a:extLst>
          </p:cNvPr>
          <p:cNvSpPr txBox="1"/>
          <p:nvPr/>
        </p:nvSpPr>
        <p:spPr>
          <a:xfrm rot="20587525">
            <a:off x="4269472" y="5190609"/>
            <a:ext cx="12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APPLE BOX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92E06-87C4-4C48-8C24-39BF06BC33DB}"/>
              </a:ext>
            </a:extLst>
          </p:cNvPr>
          <p:cNvSpPr txBox="1"/>
          <p:nvPr/>
        </p:nvSpPr>
        <p:spPr>
          <a:xfrm rot="19472828">
            <a:off x="6623629" y="4008990"/>
            <a:ext cx="12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6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-0.03593 0.00162 C -0.04908 0.00556 -0.04348 0.00509 -0.0526 0.00509 L -0.08307 0.00509 L -0.10611 -0.01204 L -0.12187 -0.03796 L -0.15351 -0.05324 L -0.17343 -0.05324 L -0.18919 -0.05185 L -0.21731 -0.05023 L -0.22903 -0.04676 L -0.24895 -0.04329 L -0.28684 -0.03102 L -0.28867 -0.0294 " pathEditMode="relative" rAng="0" ptsTypes="AAAAAAAAAAAAAA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40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94 0.01783 L -0.01094 0.01783 L -0.04545 0.02223 L -0.06407 0.04028 L -0.06993 0.0507 L -0.08008 0.07755 C -0.08151 0.08473 -0.08125 0.08866 -0.08425 0.0926 C -0.08477 0.09329 -0.08542 0.09352 -0.08594 0.09422 L -0.09597 0.1375 L -0.09597 0.15556 L -0.09102 0.21551 C -0.08829 0.22778 -0.08842 0.22315 -0.08842 0.22894 L -0.07409 0.27084 L -0.0556 0.30973 L -0.04961 0.31736 L -0.0362 0.32639 L -0.00157 0.32477 " pathEditMode="relative" ptsTypes="AAAAAAAAAAAAAAAAA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 animBg="1"/>
      <p:bldP spid="6" grpId="0" animBg="1"/>
      <p:bldP spid="7" grpId="0" animBg="1"/>
      <p:bldP spid="7" grpId="1" animBg="1"/>
      <p:bldP spid="8" grpId="0"/>
      <p:bldP spid="9" grpId="0"/>
      <p:bldP spid="10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E998EA8-8DC6-4D10-A9F7-744578A37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60"/>
          <a:stretch/>
        </p:blipFill>
        <p:spPr>
          <a:xfrm>
            <a:off x="1444555" y="985869"/>
            <a:ext cx="4421079" cy="3649143"/>
          </a:xfrm>
          <a:prstGeom prst="rect">
            <a:avLst/>
          </a:prstGeom>
        </p:spPr>
      </p:pic>
      <p:pic>
        <p:nvPicPr>
          <p:cNvPr id="1028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63FA2732-66B9-480E-BE7E-F20D9DAE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05" y="1142759"/>
            <a:ext cx="761643" cy="94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92C6758-CF39-4023-BED6-C9AB8DB26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 flipH="1">
            <a:off x="2719976" y="949179"/>
            <a:ext cx="696039" cy="8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s de recherche d'images pour Â«Â boxÂ Â»">
            <a:extLst>
              <a:ext uri="{FF2B5EF4-FFF2-40B4-BE49-F238E27FC236}">
                <a16:creationId xmlns:a16="http://schemas.microsoft.com/office/drawing/2014/main" id="{DB662E60-2302-4FC3-94DE-C5D6D8AFB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t="18881" r="3349" b="13985"/>
          <a:stretch/>
        </p:blipFill>
        <p:spPr bwMode="auto">
          <a:xfrm>
            <a:off x="3240790" y="3938680"/>
            <a:ext cx="2673671" cy="190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s de recherche d'images pour Â«Â boxÂ Â»">
            <a:extLst>
              <a:ext uri="{FF2B5EF4-FFF2-40B4-BE49-F238E27FC236}">
                <a16:creationId xmlns:a16="http://schemas.microsoft.com/office/drawing/2014/main" id="{38779421-77AB-4B54-84FD-7BFD5B941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99" y="2633118"/>
            <a:ext cx="3203192" cy="240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4F200E-05FC-48F9-8109-B55B690352A8}"/>
              </a:ext>
            </a:extLst>
          </p:cNvPr>
          <p:cNvSpPr txBox="1"/>
          <p:nvPr/>
        </p:nvSpPr>
        <p:spPr>
          <a:xfrm rot="20587525">
            <a:off x="4269472" y="5190609"/>
            <a:ext cx="12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APPLE BOX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1F26F2-DEFB-4E28-BD5F-70C6CFB5CFFE}"/>
              </a:ext>
            </a:extLst>
          </p:cNvPr>
          <p:cNvSpPr txBox="1"/>
          <p:nvPr/>
        </p:nvSpPr>
        <p:spPr>
          <a:xfrm rot="19472828">
            <a:off x="6623629" y="4008990"/>
            <a:ext cx="12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 BOX</a:t>
            </a:r>
            <a:endParaRPr lang="en-US" dirty="0"/>
          </a:p>
        </p:txBody>
      </p:sp>
      <p:pic>
        <p:nvPicPr>
          <p:cNvPr id="33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E7D21AB3-5B39-498A-87C2-94CF6D500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44"/>
          <a:stretch/>
        </p:blipFill>
        <p:spPr bwMode="auto">
          <a:xfrm rot="20016811">
            <a:off x="6663710" y="3088376"/>
            <a:ext cx="940106" cy="5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72748EB-3BE1-402D-A7FD-0AC45B5369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91"/>
          <a:stretch/>
        </p:blipFill>
        <p:spPr>
          <a:xfrm rot="20808728">
            <a:off x="4827654" y="4290152"/>
            <a:ext cx="462773" cy="294273"/>
          </a:xfrm>
          <a:prstGeom prst="rect">
            <a:avLst/>
          </a:prstGeom>
        </p:spPr>
      </p:pic>
      <p:pic>
        <p:nvPicPr>
          <p:cNvPr id="36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73CD9AC1-CA6C-47D1-8DE8-8308F848F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07"/>
          <a:stretch/>
        </p:blipFill>
        <p:spPr bwMode="auto">
          <a:xfrm rot="1668122">
            <a:off x="6282386" y="3234216"/>
            <a:ext cx="609349" cy="47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23A83A1F-6B1D-4DD0-B92C-0D80496B4561}"/>
              </a:ext>
            </a:extLst>
          </p:cNvPr>
          <p:cNvSpPr/>
          <p:nvPr/>
        </p:nvSpPr>
        <p:spPr>
          <a:xfrm>
            <a:off x="3206715" y="2200664"/>
            <a:ext cx="761643" cy="24023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urved Right 37">
            <a:extLst>
              <a:ext uri="{FF2B5EF4-FFF2-40B4-BE49-F238E27FC236}">
                <a16:creationId xmlns:a16="http://schemas.microsoft.com/office/drawing/2014/main" id="{C27450A6-680F-432A-866D-9AB9E54DD35A}"/>
              </a:ext>
            </a:extLst>
          </p:cNvPr>
          <p:cNvSpPr/>
          <p:nvPr/>
        </p:nvSpPr>
        <p:spPr>
          <a:xfrm rot="18589947" flipH="1">
            <a:off x="5192463" y="678092"/>
            <a:ext cx="835839" cy="3121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E6D8711-579E-418A-A239-CC4409A38B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82" y="687732"/>
            <a:ext cx="679462" cy="72727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18A342C-0C29-4E5B-84E9-C659364FA8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54"/>
          <a:stretch/>
        </p:blipFill>
        <p:spPr>
          <a:xfrm rot="20808198">
            <a:off x="4052313" y="4432254"/>
            <a:ext cx="378972" cy="313340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59BB27C-012B-41D9-877E-4AD8F51F20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11056"/>
            <a:ext cx="9894888" cy="584200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/>
              <a:t>1- Définitions et premier exemple</a:t>
            </a:r>
          </a:p>
        </p:txBody>
      </p:sp>
      <p:pic>
        <p:nvPicPr>
          <p:cNvPr id="30" name="Picture 2" descr="RÃ©sultats de recherche d'images pour Â«Â cameraÂ Â»">
            <a:extLst>
              <a:ext uri="{FF2B5EF4-FFF2-40B4-BE49-F238E27FC236}">
                <a16:creationId xmlns:a16="http://schemas.microsoft.com/office/drawing/2014/main" id="{57173CFB-6646-4AEF-A01C-A7335CDA5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t="15303" r="7158" b="27179"/>
          <a:stretch/>
        </p:blipFill>
        <p:spPr bwMode="auto">
          <a:xfrm>
            <a:off x="5013797" y="710307"/>
            <a:ext cx="1860718" cy="123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Ã©sultats de recherche d'images pour Â«Â computer drawingÂ Â»">
            <a:extLst>
              <a:ext uri="{FF2B5EF4-FFF2-40B4-BE49-F238E27FC236}">
                <a16:creationId xmlns:a16="http://schemas.microsoft.com/office/drawing/2014/main" id="{ABE3B1CD-B648-4A13-98E2-7A5F8D097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t="3869" r="22181" b="4286"/>
          <a:stretch/>
        </p:blipFill>
        <p:spPr bwMode="auto">
          <a:xfrm>
            <a:off x="8467959" y="687732"/>
            <a:ext cx="3695112" cy="345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AF3DE8B-9219-4006-B2A6-18179CCD8A7B}"/>
              </a:ext>
            </a:extLst>
          </p:cNvPr>
          <p:cNvSpPr/>
          <p:nvPr/>
        </p:nvSpPr>
        <p:spPr>
          <a:xfrm>
            <a:off x="6832315" y="1632983"/>
            <a:ext cx="1643865" cy="339655"/>
          </a:xfrm>
          <a:custGeom>
            <a:avLst/>
            <a:gdLst>
              <a:gd name="connsiteX0" fmla="*/ 0 w 1643865"/>
              <a:gd name="connsiteY0" fmla="*/ 51979 h 339655"/>
              <a:gd name="connsiteX1" fmla="*/ 390418 w 1643865"/>
              <a:gd name="connsiteY1" fmla="*/ 608 h 339655"/>
              <a:gd name="connsiteX2" fmla="*/ 667820 w 1643865"/>
              <a:gd name="connsiteY2" fmla="*/ 82801 h 339655"/>
              <a:gd name="connsiteX3" fmla="*/ 760287 w 1643865"/>
              <a:gd name="connsiteY3" fmla="*/ 257462 h 339655"/>
              <a:gd name="connsiteX4" fmla="*/ 934948 w 1643865"/>
              <a:gd name="connsiteY4" fmla="*/ 319107 h 339655"/>
              <a:gd name="connsiteX5" fmla="*/ 1212350 w 1643865"/>
              <a:gd name="connsiteY5" fmla="*/ 339655 h 339655"/>
              <a:gd name="connsiteX6" fmla="*/ 1489752 w 1643865"/>
              <a:gd name="connsiteY6" fmla="*/ 319107 h 339655"/>
              <a:gd name="connsiteX7" fmla="*/ 1643865 w 1643865"/>
              <a:gd name="connsiteY7" fmla="*/ 308833 h 33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3865" h="339655">
                <a:moveTo>
                  <a:pt x="0" y="51979"/>
                </a:moveTo>
                <a:cubicBezTo>
                  <a:pt x="139557" y="23725"/>
                  <a:pt x="279115" y="-4529"/>
                  <a:pt x="390418" y="608"/>
                </a:cubicBezTo>
                <a:cubicBezTo>
                  <a:pt x="501721" y="5745"/>
                  <a:pt x="606175" y="39992"/>
                  <a:pt x="667820" y="82801"/>
                </a:cubicBezTo>
                <a:cubicBezTo>
                  <a:pt x="729465" y="125610"/>
                  <a:pt x="715766" y="218078"/>
                  <a:pt x="760287" y="257462"/>
                </a:cubicBezTo>
                <a:cubicBezTo>
                  <a:pt x="804808" y="296846"/>
                  <a:pt x="859604" y="305408"/>
                  <a:pt x="934948" y="319107"/>
                </a:cubicBezTo>
                <a:cubicBezTo>
                  <a:pt x="1010292" y="332806"/>
                  <a:pt x="1119883" y="339655"/>
                  <a:pt x="1212350" y="339655"/>
                </a:cubicBezTo>
                <a:cubicBezTo>
                  <a:pt x="1304817" y="339655"/>
                  <a:pt x="1489752" y="319107"/>
                  <a:pt x="1489752" y="319107"/>
                </a:cubicBezTo>
                <a:lnTo>
                  <a:pt x="1643865" y="308833"/>
                </a:lnTo>
              </a:path>
            </a:pathLst>
          </a:cu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0" descr="RÃ©sultats de recherche d'images pour Â«Â arm without backgroundÂ Â»">
            <a:extLst>
              <a:ext uri="{FF2B5EF4-FFF2-40B4-BE49-F238E27FC236}">
                <a16:creationId xmlns:a16="http://schemas.microsoft.com/office/drawing/2014/main" id="{C9A1FD1B-B176-4660-A317-44785BE7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95333" flipV="1">
            <a:off x="4941215" y="1397315"/>
            <a:ext cx="675541" cy="12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2DF6CC-144B-4710-874E-A6B3E7131D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58" t="-28789" r="-34729" b="-45878"/>
          <a:stretch/>
        </p:blipFill>
        <p:spPr>
          <a:xfrm rot="540934">
            <a:off x="10669114" y="1694950"/>
            <a:ext cx="1036497" cy="11508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utoShape 2" descr="RÃ©sultats de recherche d'images pour Â«Â rotten appleÂ Â»">
            <a:extLst>
              <a:ext uri="{FF2B5EF4-FFF2-40B4-BE49-F238E27FC236}">
                <a16:creationId xmlns:a16="http://schemas.microsoft.com/office/drawing/2014/main" id="{2D6D9119-487E-43A2-8FB9-AD04F3DB60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RÃ©sultats de recherche d'images pour Â«Â rotten appleÂ Â»">
            <a:extLst>
              <a:ext uri="{FF2B5EF4-FFF2-40B4-BE49-F238E27FC236}">
                <a16:creationId xmlns:a16="http://schemas.microsoft.com/office/drawing/2014/main" id="{3A69E26B-77A8-4436-9C89-5225C6691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6" t="3607" r="12797"/>
          <a:stretch/>
        </p:blipFill>
        <p:spPr bwMode="auto">
          <a:xfrm>
            <a:off x="10006471" y="1830431"/>
            <a:ext cx="807188" cy="879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CC277FC-4763-4049-9344-55A59A05FB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58" t="-28789" r="-34729" b="-45878"/>
          <a:stretch/>
        </p:blipFill>
        <p:spPr>
          <a:xfrm rot="540934">
            <a:off x="10671404" y="2130726"/>
            <a:ext cx="694874" cy="771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741350-BBB7-4AD8-B565-73F9545D4C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1654" y="2262895"/>
            <a:ext cx="770260" cy="87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 descr="RÃ©sultats de recherche d'images pour Â«Â pearÂ Â»">
            <a:extLst>
              <a:ext uri="{FF2B5EF4-FFF2-40B4-BE49-F238E27FC236}">
                <a16:creationId xmlns:a16="http://schemas.microsoft.com/office/drawing/2014/main" id="{1100514E-8AE9-4D54-8189-13D37216D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2" r="16593"/>
          <a:stretch/>
        </p:blipFill>
        <p:spPr bwMode="auto">
          <a:xfrm rot="21164459">
            <a:off x="8750470" y="1191212"/>
            <a:ext cx="593785" cy="883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5444836A-1431-46B7-9CAF-FA4E71997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 flipH="1">
            <a:off x="9165453" y="1280559"/>
            <a:ext cx="696039" cy="842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FD89186A-92C8-4FC2-AA90-932142781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>
            <a:off x="8661104" y="1594161"/>
            <a:ext cx="575131" cy="6960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6" name="Picture 6" descr="RÃ©sultats de recherche d'images pour Â«Â pearÂ Â»">
            <a:extLst>
              <a:ext uri="{FF2B5EF4-FFF2-40B4-BE49-F238E27FC236}">
                <a16:creationId xmlns:a16="http://schemas.microsoft.com/office/drawing/2014/main" id="{73B84FEF-BC94-4185-A087-D4F19F8F9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2" r="16593"/>
          <a:stretch/>
        </p:blipFill>
        <p:spPr bwMode="auto">
          <a:xfrm rot="21164459" flipH="1">
            <a:off x="9091965" y="1757389"/>
            <a:ext cx="490550" cy="1004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EDD3E8-440E-4F82-96F8-A43C4E40F5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33" y="4038714"/>
            <a:ext cx="679462" cy="72727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2826F4D-5D9A-4B0D-86DA-EF883BEE6B93}"/>
              </a:ext>
            </a:extLst>
          </p:cNvPr>
          <p:cNvSpPr/>
          <p:nvPr/>
        </p:nvSpPr>
        <p:spPr>
          <a:xfrm>
            <a:off x="8162370" y="4126703"/>
            <a:ext cx="4063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Definition.</a:t>
            </a:r>
          </a:p>
          <a:p>
            <a:r>
              <a:rPr lang="en-CA" dirty="0"/>
              <a:t>-</a:t>
            </a:r>
            <a:r>
              <a:rPr lang="fr-FR" dirty="0"/>
              <a:t>Algorithme capable de reconnaître automatiquement différents objets. </a:t>
            </a:r>
          </a:p>
          <a:p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BDD716-3747-45A5-BEF2-986E8BE7F2E5}"/>
              </a:ext>
            </a:extLst>
          </p:cNvPr>
          <p:cNvSpPr/>
          <p:nvPr/>
        </p:nvSpPr>
        <p:spPr>
          <a:xfrm>
            <a:off x="8113543" y="5280447"/>
            <a:ext cx="3818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-Pour cela, l’algorithme a analysé beaucoup d’exemples de ces objets afin de construire son propre modèle de classification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DD7E7AB-8906-445F-A2A2-062E285F4C2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4548" t="4897" r="5758" b="22592"/>
          <a:stretch/>
        </p:blipFill>
        <p:spPr>
          <a:xfrm>
            <a:off x="11432064" y="4983570"/>
            <a:ext cx="299338" cy="2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8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7F1BB986-F790-43D1-8140-5BD060689604}"/>
              </a:ext>
            </a:extLst>
          </p:cNvPr>
          <p:cNvSpPr/>
          <p:nvPr/>
        </p:nvSpPr>
        <p:spPr>
          <a:xfrm>
            <a:off x="8113543" y="5280447"/>
            <a:ext cx="3818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-Pour cela, l’algorithme a analysé beaucoup d’exemples de ces objets afin de construire son propre modèle de classification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BEB55F-BD71-427A-99DF-0F6993C89124}"/>
              </a:ext>
            </a:extLst>
          </p:cNvPr>
          <p:cNvSpPr/>
          <p:nvPr/>
        </p:nvSpPr>
        <p:spPr>
          <a:xfrm>
            <a:off x="8162370" y="4126703"/>
            <a:ext cx="4063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Definition.</a:t>
            </a:r>
          </a:p>
          <a:p>
            <a:r>
              <a:rPr lang="en-CA" dirty="0"/>
              <a:t>-</a:t>
            </a:r>
            <a:r>
              <a:rPr lang="fr-FR" dirty="0"/>
              <a:t>Algorithme capable de reconnaître automatiquement différents objets. </a:t>
            </a:r>
          </a:p>
          <a:p>
            <a:endParaRPr lang="en-US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EC0D6AB-E769-43FC-A5D4-009CDFD0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48" t="4897" r="5758" b="22592"/>
          <a:stretch/>
        </p:blipFill>
        <p:spPr>
          <a:xfrm>
            <a:off x="11432064" y="4983570"/>
            <a:ext cx="299338" cy="2933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998EA8-8DC6-4D10-A9F7-744578A37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60"/>
          <a:stretch/>
        </p:blipFill>
        <p:spPr>
          <a:xfrm>
            <a:off x="1444555" y="985869"/>
            <a:ext cx="4421079" cy="3649143"/>
          </a:xfrm>
          <a:prstGeom prst="rect">
            <a:avLst/>
          </a:prstGeom>
        </p:spPr>
      </p:pic>
      <p:pic>
        <p:nvPicPr>
          <p:cNvPr id="1028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63FA2732-66B9-480E-BE7E-F20D9DAE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05" y="1142759"/>
            <a:ext cx="761643" cy="94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92C6758-CF39-4023-BED6-C9AB8DB26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 flipH="1">
            <a:off x="2719976" y="949179"/>
            <a:ext cx="696039" cy="8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s de recherche d'images pour Â«Â boxÂ Â»">
            <a:extLst>
              <a:ext uri="{FF2B5EF4-FFF2-40B4-BE49-F238E27FC236}">
                <a16:creationId xmlns:a16="http://schemas.microsoft.com/office/drawing/2014/main" id="{DB662E60-2302-4FC3-94DE-C5D6D8AFB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t="18881" r="3349" b="13985"/>
          <a:stretch/>
        </p:blipFill>
        <p:spPr bwMode="auto">
          <a:xfrm>
            <a:off x="3240790" y="3938680"/>
            <a:ext cx="2673671" cy="190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s de recherche d'images pour Â«Â boxÂ Â»">
            <a:extLst>
              <a:ext uri="{FF2B5EF4-FFF2-40B4-BE49-F238E27FC236}">
                <a16:creationId xmlns:a16="http://schemas.microsoft.com/office/drawing/2014/main" id="{38779421-77AB-4B54-84FD-7BFD5B941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99" y="2633118"/>
            <a:ext cx="3203192" cy="240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4F200E-05FC-48F9-8109-B55B690352A8}"/>
              </a:ext>
            </a:extLst>
          </p:cNvPr>
          <p:cNvSpPr txBox="1"/>
          <p:nvPr/>
        </p:nvSpPr>
        <p:spPr>
          <a:xfrm rot="20587525">
            <a:off x="4269472" y="5190609"/>
            <a:ext cx="12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APPLE BOX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1F26F2-DEFB-4E28-BD5F-70C6CFB5CFFE}"/>
              </a:ext>
            </a:extLst>
          </p:cNvPr>
          <p:cNvSpPr txBox="1"/>
          <p:nvPr/>
        </p:nvSpPr>
        <p:spPr>
          <a:xfrm rot="19472828">
            <a:off x="6623629" y="4008990"/>
            <a:ext cx="12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 BOX</a:t>
            </a:r>
            <a:endParaRPr lang="en-US" dirty="0"/>
          </a:p>
        </p:txBody>
      </p:sp>
      <p:pic>
        <p:nvPicPr>
          <p:cNvPr id="33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E7D21AB3-5B39-498A-87C2-94CF6D500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44"/>
          <a:stretch/>
        </p:blipFill>
        <p:spPr bwMode="auto">
          <a:xfrm rot="20016811">
            <a:off x="6663710" y="3088376"/>
            <a:ext cx="940106" cy="5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72748EB-3BE1-402D-A7FD-0AC45B5369D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91"/>
          <a:stretch/>
        </p:blipFill>
        <p:spPr>
          <a:xfrm rot="20808728">
            <a:off x="4827654" y="4290152"/>
            <a:ext cx="462773" cy="294273"/>
          </a:xfrm>
          <a:prstGeom prst="rect">
            <a:avLst/>
          </a:prstGeom>
        </p:spPr>
      </p:pic>
      <p:pic>
        <p:nvPicPr>
          <p:cNvPr id="36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73CD9AC1-CA6C-47D1-8DE8-8308F848F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07"/>
          <a:stretch/>
        </p:blipFill>
        <p:spPr bwMode="auto">
          <a:xfrm rot="1668122">
            <a:off x="6282386" y="3234216"/>
            <a:ext cx="609349" cy="47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23A83A1F-6B1D-4DD0-B92C-0D80496B4561}"/>
              </a:ext>
            </a:extLst>
          </p:cNvPr>
          <p:cNvSpPr/>
          <p:nvPr/>
        </p:nvSpPr>
        <p:spPr>
          <a:xfrm>
            <a:off x="3206715" y="2200664"/>
            <a:ext cx="761643" cy="24023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urved Right 37">
            <a:extLst>
              <a:ext uri="{FF2B5EF4-FFF2-40B4-BE49-F238E27FC236}">
                <a16:creationId xmlns:a16="http://schemas.microsoft.com/office/drawing/2014/main" id="{C27450A6-680F-432A-866D-9AB9E54DD35A}"/>
              </a:ext>
            </a:extLst>
          </p:cNvPr>
          <p:cNvSpPr/>
          <p:nvPr/>
        </p:nvSpPr>
        <p:spPr>
          <a:xfrm rot="18589947" flipH="1">
            <a:off x="5192463" y="678092"/>
            <a:ext cx="835839" cy="3121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E6D8711-579E-418A-A239-CC4409A38B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82" y="687732"/>
            <a:ext cx="679462" cy="72727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18A342C-0C29-4E5B-84E9-C659364FA87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54"/>
          <a:stretch/>
        </p:blipFill>
        <p:spPr>
          <a:xfrm rot="20808198">
            <a:off x="4052313" y="4432254"/>
            <a:ext cx="378972" cy="313340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59BB27C-012B-41D9-877E-4AD8F51F20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11056"/>
            <a:ext cx="9894888" cy="584200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/>
              <a:t>1- Définitions et premier exemple</a:t>
            </a:r>
          </a:p>
        </p:txBody>
      </p:sp>
      <p:pic>
        <p:nvPicPr>
          <p:cNvPr id="30" name="Picture 2" descr="RÃ©sultats de recherche d'images pour Â«Â cameraÂ Â»">
            <a:extLst>
              <a:ext uri="{FF2B5EF4-FFF2-40B4-BE49-F238E27FC236}">
                <a16:creationId xmlns:a16="http://schemas.microsoft.com/office/drawing/2014/main" id="{57173CFB-6646-4AEF-A01C-A7335CDA5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t="15303" r="7158" b="27179"/>
          <a:stretch/>
        </p:blipFill>
        <p:spPr bwMode="auto">
          <a:xfrm>
            <a:off x="5013797" y="710307"/>
            <a:ext cx="1860718" cy="123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Ã©sultats de recherche d'images pour Â«Â computer drawingÂ Â»">
            <a:extLst>
              <a:ext uri="{FF2B5EF4-FFF2-40B4-BE49-F238E27FC236}">
                <a16:creationId xmlns:a16="http://schemas.microsoft.com/office/drawing/2014/main" id="{ABE3B1CD-B648-4A13-98E2-7A5F8D097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t="3869" r="22181" b="4286"/>
          <a:stretch/>
        </p:blipFill>
        <p:spPr bwMode="auto">
          <a:xfrm>
            <a:off x="8467959" y="687732"/>
            <a:ext cx="3695112" cy="345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AF3DE8B-9219-4006-B2A6-18179CCD8A7B}"/>
              </a:ext>
            </a:extLst>
          </p:cNvPr>
          <p:cNvSpPr/>
          <p:nvPr/>
        </p:nvSpPr>
        <p:spPr>
          <a:xfrm>
            <a:off x="6832315" y="1632983"/>
            <a:ext cx="1643865" cy="339655"/>
          </a:xfrm>
          <a:custGeom>
            <a:avLst/>
            <a:gdLst>
              <a:gd name="connsiteX0" fmla="*/ 0 w 1643865"/>
              <a:gd name="connsiteY0" fmla="*/ 51979 h 339655"/>
              <a:gd name="connsiteX1" fmla="*/ 390418 w 1643865"/>
              <a:gd name="connsiteY1" fmla="*/ 608 h 339655"/>
              <a:gd name="connsiteX2" fmla="*/ 667820 w 1643865"/>
              <a:gd name="connsiteY2" fmla="*/ 82801 h 339655"/>
              <a:gd name="connsiteX3" fmla="*/ 760287 w 1643865"/>
              <a:gd name="connsiteY3" fmla="*/ 257462 h 339655"/>
              <a:gd name="connsiteX4" fmla="*/ 934948 w 1643865"/>
              <a:gd name="connsiteY4" fmla="*/ 319107 h 339655"/>
              <a:gd name="connsiteX5" fmla="*/ 1212350 w 1643865"/>
              <a:gd name="connsiteY5" fmla="*/ 339655 h 339655"/>
              <a:gd name="connsiteX6" fmla="*/ 1489752 w 1643865"/>
              <a:gd name="connsiteY6" fmla="*/ 319107 h 339655"/>
              <a:gd name="connsiteX7" fmla="*/ 1643865 w 1643865"/>
              <a:gd name="connsiteY7" fmla="*/ 308833 h 33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3865" h="339655">
                <a:moveTo>
                  <a:pt x="0" y="51979"/>
                </a:moveTo>
                <a:cubicBezTo>
                  <a:pt x="139557" y="23725"/>
                  <a:pt x="279115" y="-4529"/>
                  <a:pt x="390418" y="608"/>
                </a:cubicBezTo>
                <a:cubicBezTo>
                  <a:pt x="501721" y="5745"/>
                  <a:pt x="606175" y="39992"/>
                  <a:pt x="667820" y="82801"/>
                </a:cubicBezTo>
                <a:cubicBezTo>
                  <a:pt x="729465" y="125610"/>
                  <a:pt x="715766" y="218078"/>
                  <a:pt x="760287" y="257462"/>
                </a:cubicBezTo>
                <a:cubicBezTo>
                  <a:pt x="804808" y="296846"/>
                  <a:pt x="859604" y="305408"/>
                  <a:pt x="934948" y="319107"/>
                </a:cubicBezTo>
                <a:cubicBezTo>
                  <a:pt x="1010292" y="332806"/>
                  <a:pt x="1119883" y="339655"/>
                  <a:pt x="1212350" y="339655"/>
                </a:cubicBezTo>
                <a:cubicBezTo>
                  <a:pt x="1304817" y="339655"/>
                  <a:pt x="1489752" y="319107"/>
                  <a:pt x="1489752" y="319107"/>
                </a:cubicBezTo>
                <a:lnTo>
                  <a:pt x="1643865" y="308833"/>
                </a:lnTo>
              </a:path>
            </a:pathLst>
          </a:cu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0" descr="RÃ©sultats de recherche d'images pour Â«Â arm without backgroundÂ Â»">
            <a:extLst>
              <a:ext uri="{FF2B5EF4-FFF2-40B4-BE49-F238E27FC236}">
                <a16:creationId xmlns:a16="http://schemas.microsoft.com/office/drawing/2014/main" id="{C9A1FD1B-B176-4660-A317-44785BE7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95333" flipV="1">
            <a:off x="4941215" y="1397315"/>
            <a:ext cx="675541" cy="12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2DF6CC-144B-4710-874E-A6B3E7131D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58" t="-28789" r="-34729" b="-45878"/>
          <a:stretch/>
        </p:blipFill>
        <p:spPr>
          <a:xfrm rot="540934">
            <a:off x="10669114" y="1694950"/>
            <a:ext cx="1036497" cy="11508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utoShape 2" descr="RÃ©sultats de recherche d'images pour Â«Â rotten appleÂ Â»">
            <a:extLst>
              <a:ext uri="{FF2B5EF4-FFF2-40B4-BE49-F238E27FC236}">
                <a16:creationId xmlns:a16="http://schemas.microsoft.com/office/drawing/2014/main" id="{2D6D9119-487E-43A2-8FB9-AD04F3DB60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RÃ©sultats de recherche d'images pour Â«Â rotten appleÂ Â»">
            <a:extLst>
              <a:ext uri="{FF2B5EF4-FFF2-40B4-BE49-F238E27FC236}">
                <a16:creationId xmlns:a16="http://schemas.microsoft.com/office/drawing/2014/main" id="{3A69E26B-77A8-4436-9C89-5225C6691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6" t="3607" r="12797"/>
          <a:stretch/>
        </p:blipFill>
        <p:spPr bwMode="auto">
          <a:xfrm>
            <a:off x="10006471" y="1830431"/>
            <a:ext cx="807188" cy="879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CC277FC-4763-4049-9344-55A59A05FB5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58" t="-28789" r="-34729" b="-45878"/>
          <a:stretch/>
        </p:blipFill>
        <p:spPr>
          <a:xfrm rot="540934">
            <a:off x="10671404" y="2130726"/>
            <a:ext cx="694874" cy="771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741350-BBB7-4AD8-B565-73F9545D4C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11654" y="2262895"/>
            <a:ext cx="770260" cy="87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 descr="RÃ©sultats de recherche d'images pour Â«Â pearÂ Â»">
            <a:extLst>
              <a:ext uri="{FF2B5EF4-FFF2-40B4-BE49-F238E27FC236}">
                <a16:creationId xmlns:a16="http://schemas.microsoft.com/office/drawing/2014/main" id="{1100514E-8AE9-4D54-8189-13D37216D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2" r="16593"/>
          <a:stretch/>
        </p:blipFill>
        <p:spPr bwMode="auto">
          <a:xfrm rot="21164459">
            <a:off x="8750470" y="1191212"/>
            <a:ext cx="593785" cy="883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5444836A-1431-46B7-9CAF-FA4E71997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 flipH="1">
            <a:off x="9165453" y="1280559"/>
            <a:ext cx="696039" cy="842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FD89186A-92C8-4FC2-AA90-932142781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>
            <a:off x="8661104" y="1594161"/>
            <a:ext cx="575131" cy="6960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EDD3E8-440E-4F82-96F8-A43C4E40F5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33" y="4038714"/>
            <a:ext cx="679462" cy="727270"/>
          </a:xfrm>
          <a:prstGeom prst="rect">
            <a:avLst/>
          </a:prstGeom>
        </p:spPr>
      </p:pic>
      <p:pic>
        <p:nvPicPr>
          <p:cNvPr id="46" name="Picture 6" descr="RÃ©sultats de recherche d'images pour Â«Â pearÂ Â»">
            <a:extLst>
              <a:ext uri="{FF2B5EF4-FFF2-40B4-BE49-F238E27FC236}">
                <a16:creationId xmlns:a16="http://schemas.microsoft.com/office/drawing/2014/main" id="{73B84FEF-BC94-4185-A087-D4F19F8F9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2" r="16593"/>
          <a:stretch/>
        </p:blipFill>
        <p:spPr bwMode="auto">
          <a:xfrm rot="21164459" flipH="1">
            <a:off x="9090043" y="1757510"/>
            <a:ext cx="490550" cy="9736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8964C89-C2BB-4AD9-8C73-4FA76CEA6F5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80259" y="1856030"/>
            <a:ext cx="3332571" cy="37678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Picture 6" descr="RÃ©sultats de recherche d'images pour Â«Â pearÂ Â»">
            <a:extLst>
              <a:ext uri="{FF2B5EF4-FFF2-40B4-BE49-F238E27FC236}">
                <a16:creationId xmlns:a16="http://schemas.microsoft.com/office/drawing/2014/main" id="{3CBDB348-4C4E-44FF-B106-5AFDA4EF9C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2" r="16593"/>
          <a:stretch/>
        </p:blipFill>
        <p:spPr bwMode="auto">
          <a:xfrm rot="21164459" flipH="1">
            <a:off x="3687339" y="1837515"/>
            <a:ext cx="2101543" cy="4120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7764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037 L -0.24687 0.17384 " pathEditMode="relative" ptsTypes="AA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2 0.00834 L -0.00442 0.00857 C -0.00755 0.01019 -0.01041 0.0125 -0.01354 0.01412 C -0.01705 0.01598 -0.02422 0.01852 -0.02422 0.01875 L -0.3737 0.25301 " pathEditMode="relative" rAng="0" ptsTypes="AAAAA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64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41200"/>
            <a:ext cx="9894888" cy="584200"/>
          </a:xfrm>
        </p:spPr>
        <p:txBody>
          <a:bodyPr/>
          <a:lstStyle/>
          <a:p>
            <a:pPr marL="0" indent="0">
              <a:buNone/>
            </a:pPr>
            <a:r>
              <a:rPr lang="fr-FR" sz="4000" i="0" dirty="0"/>
              <a:t>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EC1B9-74CF-480E-9280-A9DDF12CCE99}"/>
              </a:ext>
            </a:extLst>
          </p:cNvPr>
          <p:cNvSpPr txBox="1"/>
          <p:nvPr/>
        </p:nvSpPr>
        <p:spPr>
          <a:xfrm>
            <a:off x="1715891" y="2091483"/>
            <a:ext cx="9370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/>
              <a:t>1- Etat de  l’art</a:t>
            </a:r>
          </a:p>
          <a:p>
            <a:r>
              <a:rPr lang="fr-FR" sz="4500" dirty="0"/>
              <a:t>2- Problématique</a:t>
            </a:r>
          </a:p>
          <a:p>
            <a:r>
              <a:rPr lang="fr-FR" sz="4500" dirty="0"/>
              <a:t>3-Travaux et résultats</a:t>
            </a:r>
          </a:p>
          <a:p>
            <a:r>
              <a:rPr lang="fr-FR" sz="4500" dirty="0"/>
              <a:t>4- Discussion Conclusion</a:t>
            </a:r>
          </a:p>
        </p:txBody>
      </p:sp>
    </p:spTree>
    <p:extLst>
      <p:ext uri="{BB962C8B-B14F-4D97-AF65-F5344CB8AC3E}">
        <p14:creationId xmlns:p14="http://schemas.microsoft.com/office/powerpoint/2010/main" val="2435683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70811E8-AB45-4679-9E99-47426B85E975}"/>
              </a:ext>
            </a:extLst>
          </p:cNvPr>
          <p:cNvSpPr/>
          <p:nvPr/>
        </p:nvSpPr>
        <p:spPr>
          <a:xfrm>
            <a:off x="8113543" y="5280447"/>
            <a:ext cx="3818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-Pour cela, l’algorithme a analysé beaucoup d’exemples de ces objets afin de construire son propre modèle de classification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880D93-922D-490D-BD5D-8F8445416119}"/>
              </a:ext>
            </a:extLst>
          </p:cNvPr>
          <p:cNvSpPr/>
          <p:nvPr/>
        </p:nvSpPr>
        <p:spPr>
          <a:xfrm>
            <a:off x="8162370" y="4126703"/>
            <a:ext cx="4063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Definition.</a:t>
            </a:r>
          </a:p>
          <a:p>
            <a:r>
              <a:rPr lang="en-CA" dirty="0"/>
              <a:t>-</a:t>
            </a:r>
            <a:r>
              <a:rPr lang="fr-FR" dirty="0"/>
              <a:t>Algorithme capable de reconnaître automatiquement différents objets. </a:t>
            </a:r>
          </a:p>
          <a:p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B687E14-1984-43D2-ABC8-70728D2458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48" t="4897" r="5758" b="22592"/>
          <a:stretch/>
        </p:blipFill>
        <p:spPr>
          <a:xfrm>
            <a:off x="11432064" y="4983570"/>
            <a:ext cx="299338" cy="2933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998EA8-8DC6-4D10-A9F7-744578A37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60"/>
          <a:stretch/>
        </p:blipFill>
        <p:spPr>
          <a:xfrm>
            <a:off x="1444555" y="985869"/>
            <a:ext cx="4421079" cy="3649143"/>
          </a:xfrm>
          <a:prstGeom prst="rect">
            <a:avLst/>
          </a:prstGeom>
        </p:spPr>
      </p:pic>
      <p:pic>
        <p:nvPicPr>
          <p:cNvPr id="1028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63FA2732-66B9-480E-BE7E-F20D9DAE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05" y="1142759"/>
            <a:ext cx="761643" cy="94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92C6758-CF39-4023-BED6-C9AB8DB26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 flipH="1">
            <a:off x="2719976" y="949179"/>
            <a:ext cx="696039" cy="8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s de recherche d'images pour Â«Â boxÂ Â»">
            <a:extLst>
              <a:ext uri="{FF2B5EF4-FFF2-40B4-BE49-F238E27FC236}">
                <a16:creationId xmlns:a16="http://schemas.microsoft.com/office/drawing/2014/main" id="{DB662E60-2302-4FC3-94DE-C5D6D8AFB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t="18881" r="3349" b="13985"/>
          <a:stretch/>
        </p:blipFill>
        <p:spPr bwMode="auto">
          <a:xfrm>
            <a:off x="3240790" y="3938680"/>
            <a:ext cx="2673671" cy="190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s de recherche d'images pour Â«Â boxÂ Â»">
            <a:extLst>
              <a:ext uri="{FF2B5EF4-FFF2-40B4-BE49-F238E27FC236}">
                <a16:creationId xmlns:a16="http://schemas.microsoft.com/office/drawing/2014/main" id="{38779421-77AB-4B54-84FD-7BFD5B941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99" y="2633118"/>
            <a:ext cx="3203192" cy="240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4F200E-05FC-48F9-8109-B55B690352A8}"/>
              </a:ext>
            </a:extLst>
          </p:cNvPr>
          <p:cNvSpPr txBox="1"/>
          <p:nvPr/>
        </p:nvSpPr>
        <p:spPr>
          <a:xfrm rot="20587525">
            <a:off x="4269472" y="5190609"/>
            <a:ext cx="12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APPLE BOX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1F26F2-DEFB-4E28-BD5F-70C6CFB5CFFE}"/>
              </a:ext>
            </a:extLst>
          </p:cNvPr>
          <p:cNvSpPr txBox="1"/>
          <p:nvPr/>
        </p:nvSpPr>
        <p:spPr>
          <a:xfrm rot="19472828">
            <a:off x="6623629" y="4008990"/>
            <a:ext cx="12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 BOX</a:t>
            </a:r>
            <a:endParaRPr lang="en-US" dirty="0"/>
          </a:p>
        </p:txBody>
      </p:sp>
      <p:pic>
        <p:nvPicPr>
          <p:cNvPr id="33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E7D21AB3-5B39-498A-87C2-94CF6D500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44"/>
          <a:stretch/>
        </p:blipFill>
        <p:spPr bwMode="auto">
          <a:xfrm rot="20016811">
            <a:off x="6663710" y="3088376"/>
            <a:ext cx="940106" cy="5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73CD9AC1-CA6C-47D1-8DE8-8308F848F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07"/>
          <a:stretch/>
        </p:blipFill>
        <p:spPr bwMode="auto">
          <a:xfrm rot="1668122">
            <a:off x="6282386" y="3234216"/>
            <a:ext cx="609349" cy="47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23A83A1F-6B1D-4DD0-B92C-0D80496B4561}"/>
              </a:ext>
            </a:extLst>
          </p:cNvPr>
          <p:cNvSpPr/>
          <p:nvPr/>
        </p:nvSpPr>
        <p:spPr>
          <a:xfrm>
            <a:off x="3206715" y="2200664"/>
            <a:ext cx="761643" cy="24023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urved Right 37">
            <a:extLst>
              <a:ext uri="{FF2B5EF4-FFF2-40B4-BE49-F238E27FC236}">
                <a16:creationId xmlns:a16="http://schemas.microsoft.com/office/drawing/2014/main" id="{C27450A6-680F-432A-866D-9AB9E54DD35A}"/>
              </a:ext>
            </a:extLst>
          </p:cNvPr>
          <p:cNvSpPr/>
          <p:nvPr/>
        </p:nvSpPr>
        <p:spPr>
          <a:xfrm rot="18589947" flipH="1">
            <a:off x="5192463" y="678092"/>
            <a:ext cx="835839" cy="3121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E6D8711-579E-418A-A239-CC4409A38B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82" y="687732"/>
            <a:ext cx="679462" cy="727270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59BB27C-012B-41D9-877E-4AD8F51F20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11056"/>
            <a:ext cx="9894888" cy="584200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/>
              <a:t>1- Définitions et premier exemple</a:t>
            </a:r>
          </a:p>
        </p:txBody>
      </p:sp>
      <p:pic>
        <p:nvPicPr>
          <p:cNvPr id="30" name="Picture 2" descr="RÃ©sultats de recherche d'images pour Â«Â cameraÂ Â»">
            <a:extLst>
              <a:ext uri="{FF2B5EF4-FFF2-40B4-BE49-F238E27FC236}">
                <a16:creationId xmlns:a16="http://schemas.microsoft.com/office/drawing/2014/main" id="{57173CFB-6646-4AEF-A01C-A7335CDA5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t="15303" r="7158" b="27179"/>
          <a:stretch/>
        </p:blipFill>
        <p:spPr bwMode="auto">
          <a:xfrm>
            <a:off x="5013797" y="710307"/>
            <a:ext cx="1860718" cy="123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Ã©sultats de recherche d'images pour Â«Â computer drawingÂ Â»">
            <a:extLst>
              <a:ext uri="{FF2B5EF4-FFF2-40B4-BE49-F238E27FC236}">
                <a16:creationId xmlns:a16="http://schemas.microsoft.com/office/drawing/2014/main" id="{ABE3B1CD-B648-4A13-98E2-7A5F8D097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t="3869" r="22181" b="4286"/>
          <a:stretch/>
        </p:blipFill>
        <p:spPr bwMode="auto">
          <a:xfrm>
            <a:off x="8467959" y="687732"/>
            <a:ext cx="3695112" cy="345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AF3DE8B-9219-4006-B2A6-18179CCD8A7B}"/>
              </a:ext>
            </a:extLst>
          </p:cNvPr>
          <p:cNvSpPr/>
          <p:nvPr/>
        </p:nvSpPr>
        <p:spPr>
          <a:xfrm>
            <a:off x="6832315" y="1632983"/>
            <a:ext cx="1643865" cy="339655"/>
          </a:xfrm>
          <a:custGeom>
            <a:avLst/>
            <a:gdLst>
              <a:gd name="connsiteX0" fmla="*/ 0 w 1643865"/>
              <a:gd name="connsiteY0" fmla="*/ 51979 h 339655"/>
              <a:gd name="connsiteX1" fmla="*/ 390418 w 1643865"/>
              <a:gd name="connsiteY1" fmla="*/ 608 h 339655"/>
              <a:gd name="connsiteX2" fmla="*/ 667820 w 1643865"/>
              <a:gd name="connsiteY2" fmla="*/ 82801 h 339655"/>
              <a:gd name="connsiteX3" fmla="*/ 760287 w 1643865"/>
              <a:gd name="connsiteY3" fmla="*/ 257462 h 339655"/>
              <a:gd name="connsiteX4" fmla="*/ 934948 w 1643865"/>
              <a:gd name="connsiteY4" fmla="*/ 319107 h 339655"/>
              <a:gd name="connsiteX5" fmla="*/ 1212350 w 1643865"/>
              <a:gd name="connsiteY5" fmla="*/ 339655 h 339655"/>
              <a:gd name="connsiteX6" fmla="*/ 1489752 w 1643865"/>
              <a:gd name="connsiteY6" fmla="*/ 319107 h 339655"/>
              <a:gd name="connsiteX7" fmla="*/ 1643865 w 1643865"/>
              <a:gd name="connsiteY7" fmla="*/ 308833 h 33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3865" h="339655">
                <a:moveTo>
                  <a:pt x="0" y="51979"/>
                </a:moveTo>
                <a:cubicBezTo>
                  <a:pt x="139557" y="23725"/>
                  <a:pt x="279115" y="-4529"/>
                  <a:pt x="390418" y="608"/>
                </a:cubicBezTo>
                <a:cubicBezTo>
                  <a:pt x="501721" y="5745"/>
                  <a:pt x="606175" y="39992"/>
                  <a:pt x="667820" y="82801"/>
                </a:cubicBezTo>
                <a:cubicBezTo>
                  <a:pt x="729465" y="125610"/>
                  <a:pt x="715766" y="218078"/>
                  <a:pt x="760287" y="257462"/>
                </a:cubicBezTo>
                <a:cubicBezTo>
                  <a:pt x="804808" y="296846"/>
                  <a:pt x="859604" y="305408"/>
                  <a:pt x="934948" y="319107"/>
                </a:cubicBezTo>
                <a:cubicBezTo>
                  <a:pt x="1010292" y="332806"/>
                  <a:pt x="1119883" y="339655"/>
                  <a:pt x="1212350" y="339655"/>
                </a:cubicBezTo>
                <a:cubicBezTo>
                  <a:pt x="1304817" y="339655"/>
                  <a:pt x="1489752" y="319107"/>
                  <a:pt x="1489752" y="319107"/>
                </a:cubicBezTo>
                <a:lnTo>
                  <a:pt x="1643865" y="308833"/>
                </a:lnTo>
              </a:path>
            </a:pathLst>
          </a:cu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0" descr="RÃ©sultats de recherche d'images pour Â«Â arm without backgroundÂ Â»">
            <a:extLst>
              <a:ext uri="{FF2B5EF4-FFF2-40B4-BE49-F238E27FC236}">
                <a16:creationId xmlns:a16="http://schemas.microsoft.com/office/drawing/2014/main" id="{C9A1FD1B-B176-4660-A317-44785BE7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95333" flipV="1">
            <a:off x="4941215" y="1397315"/>
            <a:ext cx="675541" cy="12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2DF6CC-144B-4710-874E-A6B3E7131D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58" t="-28789" r="-34729" b="-45878"/>
          <a:stretch/>
        </p:blipFill>
        <p:spPr>
          <a:xfrm rot="540934">
            <a:off x="10669114" y="1694950"/>
            <a:ext cx="1036497" cy="11508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utoShape 2" descr="RÃ©sultats de recherche d'images pour Â«Â rotten appleÂ Â»">
            <a:extLst>
              <a:ext uri="{FF2B5EF4-FFF2-40B4-BE49-F238E27FC236}">
                <a16:creationId xmlns:a16="http://schemas.microsoft.com/office/drawing/2014/main" id="{2D6D9119-487E-43A2-8FB9-AD04F3DB60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RÃ©sultats de recherche d'images pour Â«Â rotten appleÂ Â»">
            <a:extLst>
              <a:ext uri="{FF2B5EF4-FFF2-40B4-BE49-F238E27FC236}">
                <a16:creationId xmlns:a16="http://schemas.microsoft.com/office/drawing/2014/main" id="{3A69E26B-77A8-4436-9C89-5225C6691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6" t="3607" r="12797"/>
          <a:stretch/>
        </p:blipFill>
        <p:spPr bwMode="auto">
          <a:xfrm>
            <a:off x="10006471" y="1830431"/>
            <a:ext cx="807188" cy="879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CC277FC-4763-4049-9344-55A59A05FB5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58" t="-28789" r="-34729" b="-45878"/>
          <a:stretch/>
        </p:blipFill>
        <p:spPr>
          <a:xfrm rot="540934">
            <a:off x="10671404" y="2130726"/>
            <a:ext cx="694874" cy="771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 descr="RÃ©sultats de recherche d'images pour Â«Â pearÂ Â»">
            <a:extLst>
              <a:ext uri="{FF2B5EF4-FFF2-40B4-BE49-F238E27FC236}">
                <a16:creationId xmlns:a16="http://schemas.microsoft.com/office/drawing/2014/main" id="{1100514E-8AE9-4D54-8189-13D37216D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2" r="16593"/>
          <a:stretch/>
        </p:blipFill>
        <p:spPr bwMode="auto">
          <a:xfrm rot="21164459">
            <a:off x="8750470" y="1191212"/>
            <a:ext cx="593785" cy="883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5444836A-1431-46B7-9CAF-FA4E71997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 flipH="1">
            <a:off x="9165453" y="1280559"/>
            <a:ext cx="696039" cy="842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FD89186A-92C8-4FC2-AA90-932142781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>
            <a:off x="8661104" y="1594161"/>
            <a:ext cx="575131" cy="6960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8964C89-C2BB-4AD9-8C73-4FA76CEA6F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80259" y="1856030"/>
            <a:ext cx="3332571" cy="37678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Picture 6" descr="RÃ©sultats de recherche d'images pour Â«Â pearÂ Â»">
            <a:extLst>
              <a:ext uri="{FF2B5EF4-FFF2-40B4-BE49-F238E27FC236}">
                <a16:creationId xmlns:a16="http://schemas.microsoft.com/office/drawing/2014/main" id="{3CBDB348-4C4E-44FF-B106-5AFDA4EF9C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2" r="16593"/>
          <a:stretch/>
        </p:blipFill>
        <p:spPr bwMode="auto">
          <a:xfrm rot="21164459" flipH="1">
            <a:off x="3687339" y="1837515"/>
            <a:ext cx="2101543" cy="4120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6263B7B-A256-4E78-B010-1CCE8788A2FA}"/>
              </a:ext>
            </a:extLst>
          </p:cNvPr>
          <p:cNvSpPr/>
          <p:nvPr/>
        </p:nvSpPr>
        <p:spPr>
          <a:xfrm>
            <a:off x="3965144" y="2661275"/>
            <a:ext cx="1680283" cy="2844987"/>
          </a:xfrm>
          <a:custGeom>
            <a:avLst/>
            <a:gdLst>
              <a:gd name="connsiteX0" fmla="*/ 506372 w 1680283"/>
              <a:gd name="connsiteY0" fmla="*/ 91973 h 2844987"/>
              <a:gd name="connsiteX1" fmla="*/ 446082 w 1680283"/>
              <a:gd name="connsiteY1" fmla="*/ 272844 h 2844987"/>
              <a:gd name="connsiteX2" fmla="*/ 405889 w 1680283"/>
              <a:gd name="connsiteY2" fmla="*/ 473811 h 2844987"/>
              <a:gd name="connsiteX3" fmla="*/ 325502 w 1680283"/>
              <a:gd name="connsiteY3" fmla="*/ 714971 h 2844987"/>
              <a:gd name="connsiteX4" fmla="*/ 255164 w 1680283"/>
              <a:gd name="connsiteY4" fmla="*/ 885793 h 2844987"/>
              <a:gd name="connsiteX5" fmla="*/ 124535 w 1680283"/>
              <a:gd name="connsiteY5" fmla="*/ 1126954 h 2844987"/>
              <a:gd name="connsiteX6" fmla="*/ 44148 w 1680283"/>
              <a:gd name="connsiteY6" fmla="*/ 1358066 h 2844987"/>
              <a:gd name="connsiteX7" fmla="*/ 3955 w 1680283"/>
              <a:gd name="connsiteY7" fmla="*/ 1599226 h 2844987"/>
              <a:gd name="connsiteX8" fmla="*/ 14003 w 1680283"/>
              <a:gd name="connsiteY8" fmla="*/ 1910725 h 2844987"/>
              <a:gd name="connsiteX9" fmla="*/ 114487 w 1680283"/>
              <a:gd name="connsiteY9" fmla="*/ 2322707 h 2844987"/>
              <a:gd name="connsiteX10" fmla="*/ 315454 w 1680283"/>
              <a:gd name="connsiteY10" fmla="*/ 2543771 h 2844987"/>
              <a:gd name="connsiteX11" fmla="*/ 496324 w 1680283"/>
              <a:gd name="connsiteY11" fmla="*/ 2714593 h 2844987"/>
              <a:gd name="connsiteX12" fmla="*/ 727436 w 1680283"/>
              <a:gd name="connsiteY12" fmla="*/ 2825125 h 2844987"/>
              <a:gd name="connsiteX13" fmla="*/ 1048983 w 1680283"/>
              <a:gd name="connsiteY13" fmla="*/ 2825125 h 2844987"/>
              <a:gd name="connsiteX14" fmla="*/ 1380579 w 1680283"/>
              <a:gd name="connsiteY14" fmla="*/ 2624158 h 2844987"/>
              <a:gd name="connsiteX15" fmla="*/ 1561449 w 1680283"/>
              <a:gd name="connsiteY15" fmla="*/ 2403094 h 2844987"/>
              <a:gd name="connsiteX16" fmla="*/ 1661933 w 1680283"/>
              <a:gd name="connsiteY16" fmla="*/ 2091595 h 2844987"/>
              <a:gd name="connsiteX17" fmla="*/ 1671981 w 1680283"/>
              <a:gd name="connsiteY17" fmla="*/ 1760000 h 2844987"/>
              <a:gd name="connsiteX18" fmla="*/ 1571498 w 1680283"/>
              <a:gd name="connsiteY18" fmla="*/ 1418356 h 2844987"/>
              <a:gd name="connsiteX19" fmla="*/ 1360482 w 1680283"/>
              <a:gd name="connsiteY19" fmla="*/ 976228 h 2844987"/>
              <a:gd name="connsiteX20" fmla="*/ 1249951 w 1680283"/>
              <a:gd name="connsiteY20" fmla="*/ 654681 h 2844987"/>
              <a:gd name="connsiteX21" fmla="*/ 1179612 w 1680283"/>
              <a:gd name="connsiteY21" fmla="*/ 323085 h 2844987"/>
              <a:gd name="connsiteX22" fmla="*/ 1059032 w 1680283"/>
              <a:gd name="connsiteY22" fmla="*/ 162312 h 2844987"/>
              <a:gd name="connsiteX23" fmla="*/ 918355 w 1680283"/>
              <a:gd name="connsiteY23" fmla="*/ 61828 h 2844987"/>
              <a:gd name="connsiteX24" fmla="*/ 837968 w 1680283"/>
              <a:gd name="connsiteY24" fmla="*/ 21635 h 2844987"/>
              <a:gd name="connsiteX25" fmla="*/ 717388 w 1680283"/>
              <a:gd name="connsiteY25" fmla="*/ 1538 h 2844987"/>
              <a:gd name="connsiteX26" fmla="*/ 576711 w 1680283"/>
              <a:gd name="connsiteY26" fmla="*/ 61828 h 2844987"/>
              <a:gd name="connsiteX27" fmla="*/ 506372 w 1680283"/>
              <a:gd name="connsiteY27" fmla="*/ 91973 h 284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80283" h="2844987">
                <a:moveTo>
                  <a:pt x="506372" y="91973"/>
                </a:moveTo>
                <a:cubicBezTo>
                  <a:pt x="484601" y="127142"/>
                  <a:pt x="462829" y="209204"/>
                  <a:pt x="446082" y="272844"/>
                </a:cubicBezTo>
                <a:cubicBezTo>
                  <a:pt x="429335" y="336484"/>
                  <a:pt x="425986" y="400123"/>
                  <a:pt x="405889" y="473811"/>
                </a:cubicBezTo>
                <a:cubicBezTo>
                  <a:pt x="385792" y="547499"/>
                  <a:pt x="350623" y="646307"/>
                  <a:pt x="325502" y="714971"/>
                </a:cubicBezTo>
                <a:cubicBezTo>
                  <a:pt x="300381" y="783635"/>
                  <a:pt x="288658" y="817129"/>
                  <a:pt x="255164" y="885793"/>
                </a:cubicBezTo>
                <a:cubicBezTo>
                  <a:pt x="221670" y="954457"/>
                  <a:pt x="159704" y="1048242"/>
                  <a:pt x="124535" y="1126954"/>
                </a:cubicBezTo>
                <a:cubicBezTo>
                  <a:pt x="89366" y="1205666"/>
                  <a:pt x="64245" y="1279354"/>
                  <a:pt x="44148" y="1358066"/>
                </a:cubicBezTo>
                <a:cubicBezTo>
                  <a:pt x="24051" y="1436778"/>
                  <a:pt x="8979" y="1507116"/>
                  <a:pt x="3955" y="1599226"/>
                </a:cubicBezTo>
                <a:cubicBezTo>
                  <a:pt x="-1069" y="1691336"/>
                  <a:pt x="-4419" y="1790145"/>
                  <a:pt x="14003" y="1910725"/>
                </a:cubicBezTo>
                <a:cubicBezTo>
                  <a:pt x="32425" y="2031305"/>
                  <a:pt x="64245" y="2217199"/>
                  <a:pt x="114487" y="2322707"/>
                </a:cubicBezTo>
                <a:cubicBezTo>
                  <a:pt x="164729" y="2428215"/>
                  <a:pt x="251814" y="2478457"/>
                  <a:pt x="315454" y="2543771"/>
                </a:cubicBezTo>
                <a:cubicBezTo>
                  <a:pt x="379093" y="2609085"/>
                  <a:pt x="427660" y="2667701"/>
                  <a:pt x="496324" y="2714593"/>
                </a:cubicBezTo>
                <a:cubicBezTo>
                  <a:pt x="564988" y="2761485"/>
                  <a:pt x="635326" y="2806703"/>
                  <a:pt x="727436" y="2825125"/>
                </a:cubicBezTo>
                <a:cubicBezTo>
                  <a:pt x="819546" y="2843547"/>
                  <a:pt x="940126" y="2858619"/>
                  <a:pt x="1048983" y="2825125"/>
                </a:cubicBezTo>
                <a:cubicBezTo>
                  <a:pt x="1157840" y="2791631"/>
                  <a:pt x="1295168" y="2694497"/>
                  <a:pt x="1380579" y="2624158"/>
                </a:cubicBezTo>
                <a:cubicBezTo>
                  <a:pt x="1465990" y="2553820"/>
                  <a:pt x="1514557" y="2491854"/>
                  <a:pt x="1561449" y="2403094"/>
                </a:cubicBezTo>
                <a:cubicBezTo>
                  <a:pt x="1608341" y="2314334"/>
                  <a:pt x="1643511" y="2198777"/>
                  <a:pt x="1661933" y="2091595"/>
                </a:cubicBezTo>
                <a:cubicBezTo>
                  <a:pt x="1680355" y="1984413"/>
                  <a:pt x="1687053" y="1872206"/>
                  <a:pt x="1671981" y="1760000"/>
                </a:cubicBezTo>
                <a:cubicBezTo>
                  <a:pt x="1656909" y="1647794"/>
                  <a:pt x="1623414" y="1548985"/>
                  <a:pt x="1571498" y="1418356"/>
                </a:cubicBezTo>
                <a:cubicBezTo>
                  <a:pt x="1519582" y="1287727"/>
                  <a:pt x="1414073" y="1103507"/>
                  <a:pt x="1360482" y="976228"/>
                </a:cubicBezTo>
                <a:cubicBezTo>
                  <a:pt x="1306891" y="848949"/>
                  <a:pt x="1280096" y="763538"/>
                  <a:pt x="1249951" y="654681"/>
                </a:cubicBezTo>
                <a:cubicBezTo>
                  <a:pt x="1219806" y="545824"/>
                  <a:pt x="1211432" y="405146"/>
                  <a:pt x="1179612" y="323085"/>
                </a:cubicBezTo>
                <a:cubicBezTo>
                  <a:pt x="1147792" y="241024"/>
                  <a:pt x="1102575" y="205855"/>
                  <a:pt x="1059032" y="162312"/>
                </a:cubicBezTo>
                <a:cubicBezTo>
                  <a:pt x="1015489" y="118769"/>
                  <a:pt x="955199" y="85274"/>
                  <a:pt x="918355" y="61828"/>
                </a:cubicBezTo>
                <a:cubicBezTo>
                  <a:pt x="881511" y="38382"/>
                  <a:pt x="871462" y="31683"/>
                  <a:pt x="837968" y="21635"/>
                </a:cubicBezTo>
                <a:cubicBezTo>
                  <a:pt x="804474" y="11587"/>
                  <a:pt x="760931" y="-5161"/>
                  <a:pt x="717388" y="1538"/>
                </a:cubicBezTo>
                <a:cubicBezTo>
                  <a:pt x="673845" y="8237"/>
                  <a:pt x="576711" y="61828"/>
                  <a:pt x="576711" y="61828"/>
                </a:cubicBezTo>
                <a:cubicBezTo>
                  <a:pt x="546566" y="78575"/>
                  <a:pt x="528143" y="56804"/>
                  <a:pt x="506372" y="91973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BF6F96-61BC-4C79-9CCE-8F4883C0804C}"/>
              </a:ext>
            </a:extLst>
          </p:cNvPr>
          <p:cNvSpPr/>
          <p:nvPr/>
        </p:nvSpPr>
        <p:spPr>
          <a:xfrm>
            <a:off x="6295924" y="2875826"/>
            <a:ext cx="2498649" cy="2439214"/>
          </a:xfrm>
          <a:custGeom>
            <a:avLst/>
            <a:gdLst>
              <a:gd name="connsiteX0" fmla="*/ 447776 w 2498649"/>
              <a:gd name="connsiteY0" fmla="*/ 143599 h 2439214"/>
              <a:gd name="connsiteX1" fmla="*/ 314426 w 2498649"/>
              <a:gd name="connsiteY1" fmla="*/ 229324 h 2439214"/>
              <a:gd name="connsiteX2" fmla="*/ 181076 w 2498649"/>
              <a:gd name="connsiteY2" fmla="*/ 400774 h 2439214"/>
              <a:gd name="connsiteX3" fmla="*/ 76301 w 2498649"/>
              <a:gd name="connsiteY3" fmla="*/ 553174 h 2439214"/>
              <a:gd name="connsiteX4" fmla="*/ 28676 w 2498649"/>
              <a:gd name="connsiteY4" fmla="*/ 686524 h 2439214"/>
              <a:gd name="connsiteX5" fmla="*/ 101 w 2498649"/>
              <a:gd name="connsiteY5" fmla="*/ 1077049 h 2439214"/>
              <a:gd name="connsiteX6" fmla="*/ 38201 w 2498649"/>
              <a:gd name="connsiteY6" fmla="*/ 1372324 h 2439214"/>
              <a:gd name="connsiteX7" fmla="*/ 171551 w 2498649"/>
              <a:gd name="connsiteY7" fmla="*/ 1696174 h 2439214"/>
              <a:gd name="connsiteX8" fmla="*/ 314426 w 2498649"/>
              <a:gd name="connsiteY8" fmla="*/ 1962874 h 2439214"/>
              <a:gd name="connsiteX9" fmla="*/ 504926 w 2498649"/>
              <a:gd name="connsiteY9" fmla="*/ 2191474 h 2439214"/>
              <a:gd name="connsiteX10" fmla="*/ 847826 w 2498649"/>
              <a:gd name="connsiteY10" fmla="*/ 2362924 h 2439214"/>
              <a:gd name="connsiteX11" fmla="*/ 1409801 w 2498649"/>
              <a:gd name="connsiteY11" fmla="*/ 2439124 h 2439214"/>
              <a:gd name="connsiteX12" fmla="*/ 1657451 w 2498649"/>
              <a:gd name="connsiteY12" fmla="*/ 2372449 h 2439214"/>
              <a:gd name="connsiteX13" fmla="*/ 2047976 w 2498649"/>
              <a:gd name="connsiteY13" fmla="*/ 2143849 h 2439214"/>
              <a:gd name="connsiteX14" fmla="*/ 2267051 w 2498649"/>
              <a:gd name="connsiteY14" fmla="*/ 1800949 h 2439214"/>
              <a:gd name="connsiteX15" fmla="*/ 2448026 w 2498649"/>
              <a:gd name="connsiteY15" fmla="*/ 1429474 h 2439214"/>
              <a:gd name="connsiteX16" fmla="*/ 2495651 w 2498649"/>
              <a:gd name="connsiteY16" fmla="*/ 981799 h 2439214"/>
              <a:gd name="connsiteX17" fmla="*/ 2381351 w 2498649"/>
              <a:gd name="connsiteY17" fmla="*/ 486499 h 2439214"/>
              <a:gd name="connsiteX18" fmla="*/ 2038451 w 2498649"/>
              <a:gd name="connsiteY18" fmla="*/ 219799 h 2439214"/>
              <a:gd name="connsiteX19" fmla="*/ 1562201 w 2498649"/>
              <a:gd name="connsiteY19" fmla="*/ 67399 h 2439214"/>
              <a:gd name="connsiteX20" fmla="*/ 981176 w 2498649"/>
              <a:gd name="connsiteY20" fmla="*/ 724 h 2439214"/>
              <a:gd name="connsiteX21" fmla="*/ 581126 w 2498649"/>
              <a:gd name="connsiteY21" fmla="*/ 105499 h 2439214"/>
              <a:gd name="connsiteX22" fmla="*/ 447776 w 2498649"/>
              <a:gd name="connsiteY22" fmla="*/ 143599 h 243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98649" h="2439214">
                <a:moveTo>
                  <a:pt x="447776" y="143599"/>
                </a:moveTo>
                <a:cubicBezTo>
                  <a:pt x="403326" y="164237"/>
                  <a:pt x="358876" y="186462"/>
                  <a:pt x="314426" y="229324"/>
                </a:cubicBezTo>
                <a:cubicBezTo>
                  <a:pt x="269976" y="272186"/>
                  <a:pt x="220763" y="346799"/>
                  <a:pt x="181076" y="400774"/>
                </a:cubicBezTo>
                <a:cubicBezTo>
                  <a:pt x="141388" y="454749"/>
                  <a:pt x="101701" y="505549"/>
                  <a:pt x="76301" y="553174"/>
                </a:cubicBezTo>
                <a:cubicBezTo>
                  <a:pt x="50901" y="600799"/>
                  <a:pt x="41376" y="599211"/>
                  <a:pt x="28676" y="686524"/>
                </a:cubicBezTo>
                <a:cubicBezTo>
                  <a:pt x="15976" y="773837"/>
                  <a:pt x="-1487" y="962749"/>
                  <a:pt x="101" y="1077049"/>
                </a:cubicBezTo>
                <a:cubicBezTo>
                  <a:pt x="1688" y="1191349"/>
                  <a:pt x="9626" y="1269137"/>
                  <a:pt x="38201" y="1372324"/>
                </a:cubicBezTo>
                <a:cubicBezTo>
                  <a:pt x="66776" y="1475511"/>
                  <a:pt x="125514" y="1597749"/>
                  <a:pt x="171551" y="1696174"/>
                </a:cubicBezTo>
                <a:cubicBezTo>
                  <a:pt x="217588" y="1794599"/>
                  <a:pt x="258864" y="1880324"/>
                  <a:pt x="314426" y="1962874"/>
                </a:cubicBezTo>
                <a:cubicBezTo>
                  <a:pt x="369988" y="2045424"/>
                  <a:pt x="416026" y="2124799"/>
                  <a:pt x="504926" y="2191474"/>
                </a:cubicBezTo>
                <a:cubicBezTo>
                  <a:pt x="593826" y="2258149"/>
                  <a:pt x="697014" y="2321649"/>
                  <a:pt x="847826" y="2362924"/>
                </a:cubicBezTo>
                <a:cubicBezTo>
                  <a:pt x="998638" y="2404199"/>
                  <a:pt x="1274864" y="2437537"/>
                  <a:pt x="1409801" y="2439124"/>
                </a:cubicBezTo>
                <a:cubicBezTo>
                  <a:pt x="1544738" y="2440711"/>
                  <a:pt x="1551089" y="2421661"/>
                  <a:pt x="1657451" y="2372449"/>
                </a:cubicBezTo>
                <a:cubicBezTo>
                  <a:pt x="1763813" y="2323237"/>
                  <a:pt x="1946376" y="2239099"/>
                  <a:pt x="2047976" y="2143849"/>
                </a:cubicBezTo>
                <a:cubicBezTo>
                  <a:pt x="2149576" y="2048599"/>
                  <a:pt x="2200376" y="1920011"/>
                  <a:pt x="2267051" y="1800949"/>
                </a:cubicBezTo>
                <a:cubicBezTo>
                  <a:pt x="2333726" y="1681887"/>
                  <a:pt x="2409926" y="1565999"/>
                  <a:pt x="2448026" y="1429474"/>
                </a:cubicBezTo>
                <a:cubicBezTo>
                  <a:pt x="2486126" y="1292949"/>
                  <a:pt x="2506763" y="1138961"/>
                  <a:pt x="2495651" y="981799"/>
                </a:cubicBezTo>
                <a:cubicBezTo>
                  <a:pt x="2484539" y="824637"/>
                  <a:pt x="2457551" y="613499"/>
                  <a:pt x="2381351" y="486499"/>
                </a:cubicBezTo>
                <a:cubicBezTo>
                  <a:pt x="2305151" y="359499"/>
                  <a:pt x="2174976" y="289649"/>
                  <a:pt x="2038451" y="219799"/>
                </a:cubicBezTo>
                <a:cubicBezTo>
                  <a:pt x="1901926" y="149949"/>
                  <a:pt x="1738413" y="103911"/>
                  <a:pt x="1562201" y="67399"/>
                </a:cubicBezTo>
                <a:cubicBezTo>
                  <a:pt x="1385989" y="30887"/>
                  <a:pt x="1144689" y="-5626"/>
                  <a:pt x="981176" y="724"/>
                </a:cubicBezTo>
                <a:cubicBezTo>
                  <a:pt x="817664" y="7074"/>
                  <a:pt x="666851" y="81687"/>
                  <a:pt x="581126" y="105499"/>
                </a:cubicBezTo>
                <a:cubicBezTo>
                  <a:pt x="495401" y="129311"/>
                  <a:pt x="492226" y="122961"/>
                  <a:pt x="447776" y="143599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99A689-AD30-4942-A11A-D92BDB95EA20}"/>
              </a:ext>
            </a:extLst>
          </p:cNvPr>
          <p:cNvCxnSpPr>
            <a:stCxn id="48" idx="25"/>
            <a:endCxn id="48" idx="12"/>
          </p:cNvCxnSpPr>
          <p:nvPr/>
        </p:nvCxnSpPr>
        <p:spPr>
          <a:xfrm>
            <a:off x="4682532" y="2662813"/>
            <a:ext cx="10048" cy="2823587"/>
          </a:xfrm>
          <a:prstGeom prst="straightConnector1">
            <a:avLst/>
          </a:prstGeom>
          <a:ln w="603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1E257A4B-39DA-43FD-A39F-FDD5A464D2DC}"/>
              </a:ext>
            </a:extLst>
          </p:cNvPr>
          <p:cNvCxnSpPr>
            <a:cxnSpLocks/>
          </p:cNvCxnSpPr>
          <p:nvPr/>
        </p:nvCxnSpPr>
        <p:spPr>
          <a:xfrm>
            <a:off x="7531030" y="2881502"/>
            <a:ext cx="19392" cy="2478921"/>
          </a:xfrm>
          <a:prstGeom prst="straightConnector1">
            <a:avLst/>
          </a:prstGeom>
          <a:ln w="603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4CD6DF6D-0776-490A-8DE4-59F56A665E88}"/>
              </a:ext>
            </a:extLst>
          </p:cNvPr>
          <p:cNvCxnSpPr>
            <a:cxnSpLocks/>
          </p:cNvCxnSpPr>
          <p:nvPr/>
        </p:nvCxnSpPr>
        <p:spPr>
          <a:xfrm flipV="1">
            <a:off x="3995010" y="4292117"/>
            <a:ext cx="1603513" cy="6487"/>
          </a:xfrm>
          <a:prstGeom prst="straightConnector1">
            <a:avLst/>
          </a:prstGeom>
          <a:ln w="60325">
            <a:solidFill>
              <a:srgbClr val="0386F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3ACBF373-FB24-4E2B-980F-71C81218285A}"/>
              </a:ext>
            </a:extLst>
          </p:cNvPr>
          <p:cNvCxnSpPr>
            <a:cxnSpLocks/>
          </p:cNvCxnSpPr>
          <p:nvPr/>
        </p:nvCxnSpPr>
        <p:spPr>
          <a:xfrm>
            <a:off x="6308342" y="4071038"/>
            <a:ext cx="2533755" cy="3568"/>
          </a:xfrm>
          <a:prstGeom prst="straightConnector1">
            <a:avLst/>
          </a:prstGeom>
          <a:ln w="60325">
            <a:solidFill>
              <a:srgbClr val="0386F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>
            <a:extLst>
              <a:ext uri="{FF2B5EF4-FFF2-40B4-BE49-F238E27FC236}">
                <a16:creationId xmlns:a16="http://schemas.microsoft.com/office/drawing/2014/main" id="{074096A4-1814-4B08-B1DB-E8902C48AE65}"/>
              </a:ext>
            </a:extLst>
          </p:cNvPr>
          <p:cNvSpPr txBox="1"/>
          <p:nvPr/>
        </p:nvSpPr>
        <p:spPr>
          <a:xfrm>
            <a:off x="4678223" y="3422168"/>
            <a:ext cx="5389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rgbClr val="00B050"/>
                </a:solidFill>
              </a:rPr>
              <a:t>h</a:t>
            </a:r>
            <a:endParaRPr lang="en-US" sz="3500" b="1" dirty="0">
              <a:solidFill>
                <a:srgbClr val="00B050"/>
              </a:solidFill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337E621D-55D0-4C25-B697-D787C7C525E8}"/>
              </a:ext>
            </a:extLst>
          </p:cNvPr>
          <p:cNvSpPr txBox="1"/>
          <p:nvPr/>
        </p:nvSpPr>
        <p:spPr>
          <a:xfrm>
            <a:off x="7517159" y="3259936"/>
            <a:ext cx="5389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rgbClr val="00B050"/>
                </a:solidFill>
              </a:rPr>
              <a:t>h</a:t>
            </a:r>
            <a:endParaRPr lang="en-US" sz="3500" b="1" dirty="0">
              <a:solidFill>
                <a:srgbClr val="00B050"/>
              </a:solidFill>
            </a:endParaRP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EFD94E3E-6B45-4535-B4DE-63AB4777400D}"/>
              </a:ext>
            </a:extLst>
          </p:cNvPr>
          <p:cNvSpPr txBox="1"/>
          <p:nvPr/>
        </p:nvSpPr>
        <p:spPr>
          <a:xfrm>
            <a:off x="4953286" y="4232542"/>
            <a:ext cx="5389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rgbClr val="0386FD"/>
                </a:solidFill>
              </a:rPr>
              <a:t>L</a:t>
            </a:r>
            <a:endParaRPr lang="en-US" sz="3500" b="1" dirty="0">
              <a:solidFill>
                <a:srgbClr val="0386FD"/>
              </a:solidFill>
            </a:endParaRP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B0A832EA-3475-489E-B3C6-4175FF70BC0E}"/>
              </a:ext>
            </a:extLst>
          </p:cNvPr>
          <p:cNvSpPr txBox="1"/>
          <p:nvPr/>
        </p:nvSpPr>
        <p:spPr>
          <a:xfrm>
            <a:off x="8076480" y="4004070"/>
            <a:ext cx="5389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rgbClr val="0386FD"/>
                </a:solidFill>
              </a:rPr>
              <a:t>L</a:t>
            </a:r>
            <a:endParaRPr lang="en-US" sz="3500" b="1" dirty="0">
              <a:solidFill>
                <a:srgbClr val="0386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40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" grpId="0"/>
      <p:bldP spid="1072" grpId="0"/>
      <p:bldP spid="1073" grpId="0"/>
      <p:bldP spid="10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B8BADC3-9011-4E45-8314-7C89DDE75BB4}"/>
              </a:ext>
            </a:extLst>
          </p:cNvPr>
          <p:cNvSpPr/>
          <p:nvPr/>
        </p:nvSpPr>
        <p:spPr>
          <a:xfrm>
            <a:off x="8162370" y="4126703"/>
            <a:ext cx="4063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Definition.</a:t>
            </a:r>
          </a:p>
          <a:p>
            <a:r>
              <a:rPr lang="en-CA" dirty="0"/>
              <a:t>-</a:t>
            </a:r>
            <a:r>
              <a:rPr lang="fr-FR" dirty="0"/>
              <a:t>Algorithme capable de reconnaître automatiquement différents objets. </a:t>
            </a:r>
          </a:p>
          <a:p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A3F061-4A2E-4419-A271-B5818FFE703A}"/>
              </a:ext>
            </a:extLst>
          </p:cNvPr>
          <p:cNvSpPr/>
          <p:nvPr/>
        </p:nvSpPr>
        <p:spPr>
          <a:xfrm>
            <a:off x="8113543" y="5280447"/>
            <a:ext cx="3818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-Pour cela, l’algorithme a analysé beaucoup d’exemples de ces objets afin de construire son propre modèle de classification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FE308E6-5FAE-4FCA-BDB7-D51D33A7D9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48" t="4897" r="5758" b="22592"/>
          <a:stretch/>
        </p:blipFill>
        <p:spPr>
          <a:xfrm>
            <a:off x="11432064" y="4983570"/>
            <a:ext cx="299338" cy="2933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998EA8-8DC6-4D10-A9F7-744578A37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460"/>
          <a:stretch/>
        </p:blipFill>
        <p:spPr>
          <a:xfrm>
            <a:off x="1444555" y="985869"/>
            <a:ext cx="4421079" cy="3649143"/>
          </a:xfrm>
          <a:prstGeom prst="rect">
            <a:avLst/>
          </a:prstGeom>
        </p:spPr>
      </p:pic>
      <p:pic>
        <p:nvPicPr>
          <p:cNvPr id="1028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63FA2732-66B9-480E-BE7E-F20D9DAE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05" y="1142759"/>
            <a:ext cx="761643" cy="94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92C6758-CF39-4023-BED6-C9AB8DB26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 flipH="1">
            <a:off x="2719976" y="949179"/>
            <a:ext cx="696039" cy="8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s de recherche d'images pour Â«Â boxÂ Â»">
            <a:extLst>
              <a:ext uri="{FF2B5EF4-FFF2-40B4-BE49-F238E27FC236}">
                <a16:creationId xmlns:a16="http://schemas.microsoft.com/office/drawing/2014/main" id="{DB662E60-2302-4FC3-94DE-C5D6D8AFB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t="18881" r="3349" b="13985"/>
          <a:stretch/>
        </p:blipFill>
        <p:spPr bwMode="auto">
          <a:xfrm>
            <a:off x="3240790" y="3938680"/>
            <a:ext cx="2673671" cy="190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s de recherche d'images pour Â«Â boxÂ Â»">
            <a:extLst>
              <a:ext uri="{FF2B5EF4-FFF2-40B4-BE49-F238E27FC236}">
                <a16:creationId xmlns:a16="http://schemas.microsoft.com/office/drawing/2014/main" id="{38779421-77AB-4B54-84FD-7BFD5B941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99" y="2633118"/>
            <a:ext cx="3203192" cy="240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4F200E-05FC-48F9-8109-B55B690352A8}"/>
              </a:ext>
            </a:extLst>
          </p:cNvPr>
          <p:cNvSpPr txBox="1"/>
          <p:nvPr/>
        </p:nvSpPr>
        <p:spPr>
          <a:xfrm rot="20587525">
            <a:off x="4269472" y="5190609"/>
            <a:ext cx="12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APPLE BOX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1F26F2-DEFB-4E28-BD5F-70C6CFB5CFFE}"/>
              </a:ext>
            </a:extLst>
          </p:cNvPr>
          <p:cNvSpPr txBox="1"/>
          <p:nvPr/>
        </p:nvSpPr>
        <p:spPr>
          <a:xfrm rot="19472828">
            <a:off x="6623629" y="4008990"/>
            <a:ext cx="12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 BOX</a:t>
            </a:r>
            <a:endParaRPr lang="en-US" dirty="0"/>
          </a:p>
        </p:txBody>
      </p:sp>
      <p:pic>
        <p:nvPicPr>
          <p:cNvPr id="33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E7D21AB3-5B39-498A-87C2-94CF6D500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44"/>
          <a:stretch/>
        </p:blipFill>
        <p:spPr bwMode="auto">
          <a:xfrm rot="20016811">
            <a:off x="6663710" y="3088376"/>
            <a:ext cx="940106" cy="5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73CD9AC1-CA6C-47D1-8DE8-8308F848F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07"/>
          <a:stretch/>
        </p:blipFill>
        <p:spPr bwMode="auto">
          <a:xfrm rot="1668122">
            <a:off x="6282386" y="3234216"/>
            <a:ext cx="609349" cy="47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23A83A1F-6B1D-4DD0-B92C-0D80496B4561}"/>
              </a:ext>
            </a:extLst>
          </p:cNvPr>
          <p:cNvSpPr/>
          <p:nvPr/>
        </p:nvSpPr>
        <p:spPr>
          <a:xfrm>
            <a:off x="3206715" y="2200664"/>
            <a:ext cx="761643" cy="24023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urved Right 37">
            <a:extLst>
              <a:ext uri="{FF2B5EF4-FFF2-40B4-BE49-F238E27FC236}">
                <a16:creationId xmlns:a16="http://schemas.microsoft.com/office/drawing/2014/main" id="{C27450A6-680F-432A-866D-9AB9E54DD35A}"/>
              </a:ext>
            </a:extLst>
          </p:cNvPr>
          <p:cNvSpPr/>
          <p:nvPr/>
        </p:nvSpPr>
        <p:spPr>
          <a:xfrm rot="18589947" flipH="1">
            <a:off x="5192463" y="678092"/>
            <a:ext cx="835839" cy="3121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E6D8711-579E-418A-A239-CC4409A38B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82" y="687732"/>
            <a:ext cx="679462" cy="727270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59BB27C-012B-41D9-877E-4AD8F51F20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11056"/>
            <a:ext cx="9894888" cy="584200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/>
              <a:t>1- Définitions et premier exemple</a:t>
            </a:r>
          </a:p>
        </p:txBody>
      </p:sp>
      <p:pic>
        <p:nvPicPr>
          <p:cNvPr id="30" name="Picture 2" descr="RÃ©sultats de recherche d'images pour Â«Â cameraÂ Â»">
            <a:extLst>
              <a:ext uri="{FF2B5EF4-FFF2-40B4-BE49-F238E27FC236}">
                <a16:creationId xmlns:a16="http://schemas.microsoft.com/office/drawing/2014/main" id="{57173CFB-6646-4AEF-A01C-A7335CDA5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t="15303" r="7158" b="27179"/>
          <a:stretch/>
        </p:blipFill>
        <p:spPr bwMode="auto">
          <a:xfrm>
            <a:off x="5013797" y="710307"/>
            <a:ext cx="1860718" cy="123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Ã©sultats de recherche d'images pour Â«Â computer drawingÂ Â»">
            <a:extLst>
              <a:ext uri="{FF2B5EF4-FFF2-40B4-BE49-F238E27FC236}">
                <a16:creationId xmlns:a16="http://schemas.microsoft.com/office/drawing/2014/main" id="{ABE3B1CD-B648-4A13-98E2-7A5F8D097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t="3869" r="22181" b="4286"/>
          <a:stretch/>
        </p:blipFill>
        <p:spPr bwMode="auto">
          <a:xfrm>
            <a:off x="8467959" y="687732"/>
            <a:ext cx="3695112" cy="345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AF3DE8B-9219-4006-B2A6-18179CCD8A7B}"/>
              </a:ext>
            </a:extLst>
          </p:cNvPr>
          <p:cNvSpPr/>
          <p:nvPr/>
        </p:nvSpPr>
        <p:spPr>
          <a:xfrm>
            <a:off x="6832315" y="1632983"/>
            <a:ext cx="1643865" cy="339655"/>
          </a:xfrm>
          <a:custGeom>
            <a:avLst/>
            <a:gdLst>
              <a:gd name="connsiteX0" fmla="*/ 0 w 1643865"/>
              <a:gd name="connsiteY0" fmla="*/ 51979 h 339655"/>
              <a:gd name="connsiteX1" fmla="*/ 390418 w 1643865"/>
              <a:gd name="connsiteY1" fmla="*/ 608 h 339655"/>
              <a:gd name="connsiteX2" fmla="*/ 667820 w 1643865"/>
              <a:gd name="connsiteY2" fmla="*/ 82801 h 339655"/>
              <a:gd name="connsiteX3" fmla="*/ 760287 w 1643865"/>
              <a:gd name="connsiteY3" fmla="*/ 257462 h 339655"/>
              <a:gd name="connsiteX4" fmla="*/ 934948 w 1643865"/>
              <a:gd name="connsiteY4" fmla="*/ 319107 h 339655"/>
              <a:gd name="connsiteX5" fmla="*/ 1212350 w 1643865"/>
              <a:gd name="connsiteY5" fmla="*/ 339655 h 339655"/>
              <a:gd name="connsiteX6" fmla="*/ 1489752 w 1643865"/>
              <a:gd name="connsiteY6" fmla="*/ 319107 h 339655"/>
              <a:gd name="connsiteX7" fmla="*/ 1643865 w 1643865"/>
              <a:gd name="connsiteY7" fmla="*/ 308833 h 33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3865" h="339655">
                <a:moveTo>
                  <a:pt x="0" y="51979"/>
                </a:moveTo>
                <a:cubicBezTo>
                  <a:pt x="139557" y="23725"/>
                  <a:pt x="279115" y="-4529"/>
                  <a:pt x="390418" y="608"/>
                </a:cubicBezTo>
                <a:cubicBezTo>
                  <a:pt x="501721" y="5745"/>
                  <a:pt x="606175" y="39992"/>
                  <a:pt x="667820" y="82801"/>
                </a:cubicBezTo>
                <a:cubicBezTo>
                  <a:pt x="729465" y="125610"/>
                  <a:pt x="715766" y="218078"/>
                  <a:pt x="760287" y="257462"/>
                </a:cubicBezTo>
                <a:cubicBezTo>
                  <a:pt x="804808" y="296846"/>
                  <a:pt x="859604" y="305408"/>
                  <a:pt x="934948" y="319107"/>
                </a:cubicBezTo>
                <a:cubicBezTo>
                  <a:pt x="1010292" y="332806"/>
                  <a:pt x="1119883" y="339655"/>
                  <a:pt x="1212350" y="339655"/>
                </a:cubicBezTo>
                <a:cubicBezTo>
                  <a:pt x="1304817" y="339655"/>
                  <a:pt x="1489752" y="319107"/>
                  <a:pt x="1489752" y="319107"/>
                </a:cubicBezTo>
                <a:lnTo>
                  <a:pt x="1643865" y="308833"/>
                </a:lnTo>
              </a:path>
            </a:pathLst>
          </a:cu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0" descr="RÃ©sultats de recherche d'images pour Â«Â arm without backgroundÂ Â»">
            <a:extLst>
              <a:ext uri="{FF2B5EF4-FFF2-40B4-BE49-F238E27FC236}">
                <a16:creationId xmlns:a16="http://schemas.microsoft.com/office/drawing/2014/main" id="{C9A1FD1B-B176-4660-A317-44785BE7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95333" flipV="1">
            <a:off x="4941215" y="1397315"/>
            <a:ext cx="675541" cy="12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2DF6CC-144B-4710-874E-A6B3E7131D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58" t="-28789" r="-34729" b="-45878"/>
          <a:stretch/>
        </p:blipFill>
        <p:spPr>
          <a:xfrm rot="540934">
            <a:off x="10669114" y="1694950"/>
            <a:ext cx="1036497" cy="11508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utoShape 2" descr="RÃ©sultats de recherche d'images pour Â«Â rotten appleÂ Â»">
            <a:extLst>
              <a:ext uri="{FF2B5EF4-FFF2-40B4-BE49-F238E27FC236}">
                <a16:creationId xmlns:a16="http://schemas.microsoft.com/office/drawing/2014/main" id="{2D6D9119-487E-43A2-8FB9-AD04F3DB60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RÃ©sultats de recherche d'images pour Â«Â rotten appleÂ Â»">
            <a:extLst>
              <a:ext uri="{FF2B5EF4-FFF2-40B4-BE49-F238E27FC236}">
                <a16:creationId xmlns:a16="http://schemas.microsoft.com/office/drawing/2014/main" id="{3A69E26B-77A8-4436-9C89-5225C6691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6" t="3607" r="12797"/>
          <a:stretch/>
        </p:blipFill>
        <p:spPr bwMode="auto">
          <a:xfrm>
            <a:off x="10006471" y="1830431"/>
            <a:ext cx="807188" cy="879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CC277FC-4763-4049-9344-55A59A05FB5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58" t="-28789" r="-34729" b="-45878"/>
          <a:stretch/>
        </p:blipFill>
        <p:spPr>
          <a:xfrm rot="540934">
            <a:off x="10671404" y="2130726"/>
            <a:ext cx="694874" cy="771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 descr="RÃ©sultats de recherche d'images pour Â«Â pearÂ Â»">
            <a:extLst>
              <a:ext uri="{FF2B5EF4-FFF2-40B4-BE49-F238E27FC236}">
                <a16:creationId xmlns:a16="http://schemas.microsoft.com/office/drawing/2014/main" id="{1100514E-8AE9-4D54-8189-13D37216D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2" r="16593"/>
          <a:stretch/>
        </p:blipFill>
        <p:spPr bwMode="auto">
          <a:xfrm rot="21164459">
            <a:off x="8750470" y="1191212"/>
            <a:ext cx="593785" cy="883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5444836A-1431-46B7-9CAF-FA4E71997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 flipH="1">
            <a:off x="9165453" y="1280559"/>
            <a:ext cx="696039" cy="842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FD89186A-92C8-4FC2-AA90-932142781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>
            <a:off x="8661104" y="1594161"/>
            <a:ext cx="575131" cy="6960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8964C89-C2BB-4AD9-8C73-4FA76CEA6F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80259" y="1856030"/>
            <a:ext cx="3332571" cy="37678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Picture 6" descr="RÃ©sultats de recherche d'images pour Â«Â pearÂ Â»">
            <a:extLst>
              <a:ext uri="{FF2B5EF4-FFF2-40B4-BE49-F238E27FC236}">
                <a16:creationId xmlns:a16="http://schemas.microsoft.com/office/drawing/2014/main" id="{3CBDB348-4C4E-44FF-B106-5AFDA4EF9C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2" r="16593"/>
          <a:stretch/>
        </p:blipFill>
        <p:spPr bwMode="auto">
          <a:xfrm rot="21164459" flipH="1">
            <a:off x="3687339" y="1837515"/>
            <a:ext cx="2101543" cy="4120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227805-D835-4500-807D-CDAE6FBE75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117" y="1766641"/>
            <a:ext cx="3571875" cy="400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DF7A73-9F5E-4331-86E6-AE63F77A3F3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56" t="11037" r="17232" b="13155"/>
          <a:stretch/>
        </p:blipFill>
        <p:spPr>
          <a:xfrm>
            <a:off x="3862799" y="2122407"/>
            <a:ext cx="1800326" cy="3500620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6263B7B-A256-4E78-B010-1CCE8788A2FA}"/>
              </a:ext>
            </a:extLst>
          </p:cNvPr>
          <p:cNvSpPr/>
          <p:nvPr/>
        </p:nvSpPr>
        <p:spPr>
          <a:xfrm>
            <a:off x="3965144" y="2661275"/>
            <a:ext cx="1680283" cy="2844987"/>
          </a:xfrm>
          <a:custGeom>
            <a:avLst/>
            <a:gdLst>
              <a:gd name="connsiteX0" fmla="*/ 506372 w 1680283"/>
              <a:gd name="connsiteY0" fmla="*/ 91973 h 2844987"/>
              <a:gd name="connsiteX1" fmla="*/ 446082 w 1680283"/>
              <a:gd name="connsiteY1" fmla="*/ 272844 h 2844987"/>
              <a:gd name="connsiteX2" fmla="*/ 405889 w 1680283"/>
              <a:gd name="connsiteY2" fmla="*/ 473811 h 2844987"/>
              <a:gd name="connsiteX3" fmla="*/ 325502 w 1680283"/>
              <a:gd name="connsiteY3" fmla="*/ 714971 h 2844987"/>
              <a:gd name="connsiteX4" fmla="*/ 255164 w 1680283"/>
              <a:gd name="connsiteY4" fmla="*/ 885793 h 2844987"/>
              <a:gd name="connsiteX5" fmla="*/ 124535 w 1680283"/>
              <a:gd name="connsiteY5" fmla="*/ 1126954 h 2844987"/>
              <a:gd name="connsiteX6" fmla="*/ 44148 w 1680283"/>
              <a:gd name="connsiteY6" fmla="*/ 1358066 h 2844987"/>
              <a:gd name="connsiteX7" fmla="*/ 3955 w 1680283"/>
              <a:gd name="connsiteY7" fmla="*/ 1599226 h 2844987"/>
              <a:gd name="connsiteX8" fmla="*/ 14003 w 1680283"/>
              <a:gd name="connsiteY8" fmla="*/ 1910725 h 2844987"/>
              <a:gd name="connsiteX9" fmla="*/ 114487 w 1680283"/>
              <a:gd name="connsiteY9" fmla="*/ 2322707 h 2844987"/>
              <a:gd name="connsiteX10" fmla="*/ 315454 w 1680283"/>
              <a:gd name="connsiteY10" fmla="*/ 2543771 h 2844987"/>
              <a:gd name="connsiteX11" fmla="*/ 496324 w 1680283"/>
              <a:gd name="connsiteY11" fmla="*/ 2714593 h 2844987"/>
              <a:gd name="connsiteX12" fmla="*/ 727436 w 1680283"/>
              <a:gd name="connsiteY12" fmla="*/ 2825125 h 2844987"/>
              <a:gd name="connsiteX13" fmla="*/ 1048983 w 1680283"/>
              <a:gd name="connsiteY13" fmla="*/ 2825125 h 2844987"/>
              <a:gd name="connsiteX14" fmla="*/ 1380579 w 1680283"/>
              <a:gd name="connsiteY14" fmla="*/ 2624158 h 2844987"/>
              <a:gd name="connsiteX15" fmla="*/ 1561449 w 1680283"/>
              <a:gd name="connsiteY15" fmla="*/ 2403094 h 2844987"/>
              <a:gd name="connsiteX16" fmla="*/ 1661933 w 1680283"/>
              <a:gd name="connsiteY16" fmla="*/ 2091595 h 2844987"/>
              <a:gd name="connsiteX17" fmla="*/ 1671981 w 1680283"/>
              <a:gd name="connsiteY17" fmla="*/ 1760000 h 2844987"/>
              <a:gd name="connsiteX18" fmla="*/ 1571498 w 1680283"/>
              <a:gd name="connsiteY18" fmla="*/ 1418356 h 2844987"/>
              <a:gd name="connsiteX19" fmla="*/ 1360482 w 1680283"/>
              <a:gd name="connsiteY19" fmla="*/ 976228 h 2844987"/>
              <a:gd name="connsiteX20" fmla="*/ 1249951 w 1680283"/>
              <a:gd name="connsiteY20" fmla="*/ 654681 h 2844987"/>
              <a:gd name="connsiteX21" fmla="*/ 1179612 w 1680283"/>
              <a:gd name="connsiteY21" fmla="*/ 323085 h 2844987"/>
              <a:gd name="connsiteX22" fmla="*/ 1059032 w 1680283"/>
              <a:gd name="connsiteY22" fmla="*/ 162312 h 2844987"/>
              <a:gd name="connsiteX23" fmla="*/ 918355 w 1680283"/>
              <a:gd name="connsiteY23" fmla="*/ 61828 h 2844987"/>
              <a:gd name="connsiteX24" fmla="*/ 837968 w 1680283"/>
              <a:gd name="connsiteY24" fmla="*/ 21635 h 2844987"/>
              <a:gd name="connsiteX25" fmla="*/ 717388 w 1680283"/>
              <a:gd name="connsiteY25" fmla="*/ 1538 h 2844987"/>
              <a:gd name="connsiteX26" fmla="*/ 576711 w 1680283"/>
              <a:gd name="connsiteY26" fmla="*/ 61828 h 2844987"/>
              <a:gd name="connsiteX27" fmla="*/ 506372 w 1680283"/>
              <a:gd name="connsiteY27" fmla="*/ 91973 h 284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80283" h="2844987">
                <a:moveTo>
                  <a:pt x="506372" y="91973"/>
                </a:moveTo>
                <a:cubicBezTo>
                  <a:pt x="484601" y="127142"/>
                  <a:pt x="462829" y="209204"/>
                  <a:pt x="446082" y="272844"/>
                </a:cubicBezTo>
                <a:cubicBezTo>
                  <a:pt x="429335" y="336484"/>
                  <a:pt x="425986" y="400123"/>
                  <a:pt x="405889" y="473811"/>
                </a:cubicBezTo>
                <a:cubicBezTo>
                  <a:pt x="385792" y="547499"/>
                  <a:pt x="350623" y="646307"/>
                  <a:pt x="325502" y="714971"/>
                </a:cubicBezTo>
                <a:cubicBezTo>
                  <a:pt x="300381" y="783635"/>
                  <a:pt x="288658" y="817129"/>
                  <a:pt x="255164" y="885793"/>
                </a:cubicBezTo>
                <a:cubicBezTo>
                  <a:pt x="221670" y="954457"/>
                  <a:pt x="159704" y="1048242"/>
                  <a:pt x="124535" y="1126954"/>
                </a:cubicBezTo>
                <a:cubicBezTo>
                  <a:pt x="89366" y="1205666"/>
                  <a:pt x="64245" y="1279354"/>
                  <a:pt x="44148" y="1358066"/>
                </a:cubicBezTo>
                <a:cubicBezTo>
                  <a:pt x="24051" y="1436778"/>
                  <a:pt x="8979" y="1507116"/>
                  <a:pt x="3955" y="1599226"/>
                </a:cubicBezTo>
                <a:cubicBezTo>
                  <a:pt x="-1069" y="1691336"/>
                  <a:pt x="-4419" y="1790145"/>
                  <a:pt x="14003" y="1910725"/>
                </a:cubicBezTo>
                <a:cubicBezTo>
                  <a:pt x="32425" y="2031305"/>
                  <a:pt x="64245" y="2217199"/>
                  <a:pt x="114487" y="2322707"/>
                </a:cubicBezTo>
                <a:cubicBezTo>
                  <a:pt x="164729" y="2428215"/>
                  <a:pt x="251814" y="2478457"/>
                  <a:pt x="315454" y="2543771"/>
                </a:cubicBezTo>
                <a:cubicBezTo>
                  <a:pt x="379093" y="2609085"/>
                  <a:pt x="427660" y="2667701"/>
                  <a:pt x="496324" y="2714593"/>
                </a:cubicBezTo>
                <a:cubicBezTo>
                  <a:pt x="564988" y="2761485"/>
                  <a:pt x="635326" y="2806703"/>
                  <a:pt x="727436" y="2825125"/>
                </a:cubicBezTo>
                <a:cubicBezTo>
                  <a:pt x="819546" y="2843547"/>
                  <a:pt x="940126" y="2858619"/>
                  <a:pt x="1048983" y="2825125"/>
                </a:cubicBezTo>
                <a:cubicBezTo>
                  <a:pt x="1157840" y="2791631"/>
                  <a:pt x="1295168" y="2694497"/>
                  <a:pt x="1380579" y="2624158"/>
                </a:cubicBezTo>
                <a:cubicBezTo>
                  <a:pt x="1465990" y="2553820"/>
                  <a:pt x="1514557" y="2491854"/>
                  <a:pt x="1561449" y="2403094"/>
                </a:cubicBezTo>
                <a:cubicBezTo>
                  <a:pt x="1608341" y="2314334"/>
                  <a:pt x="1643511" y="2198777"/>
                  <a:pt x="1661933" y="2091595"/>
                </a:cubicBezTo>
                <a:cubicBezTo>
                  <a:pt x="1680355" y="1984413"/>
                  <a:pt x="1687053" y="1872206"/>
                  <a:pt x="1671981" y="1760000"/>
                </a:cubicBezTo>
                <a:cubicBezTo>
                  <a:pt x="1656909" y="1647794"/>
                  <a:pt x="1623414" y="1548985"/>
                  <a:pt x="1571498" y="1418356"/>
                </a:cubicBezTo>
                <a:cubicBezTo>
                  <a:pt x="1519582" y="1287727"/>
                  <a:pt x="1414073" y="1103507"/>
                  <a:pt x="1360482" y="976228"/>
                </a:cubicBezTo>
                <a:cubicBezTo>
                  <a:pt x="1306891" y="848949"/>
                  <a:pt x="1280096" y="763538"/>
                  <a:pt x="1249951" y="654681"/>
                </a:cubicBezTo>
                <a:cubicBezTo>
                  <a:pt x="1219806" y="545824"/>
                  <a:pt x="1211432" y="405146"/>
                  <a:pt x="1179612" y="323085"/>
                </a:cubicBezTo>
                <a:cubicBezTo>
                  <a:pt x="1147792" y="241024"/>
                  <a:pt x="1102575" y="205855"/>
                  <a:pt x="1059032" y="162312"/>
                </a:cubicBezTo>
                <a:cubicBezTo>
                  <a:pt x="1015489" y="118769"/>
                  <a:pt x="955199" y="85274"/>
                  <a:pt x="918355" y="61828"/>
                </a:cubicBezTo>
                <a:cubicBezTo>
                  <a:pt x="881511" y="38382"/>
                  <a:pt x="871462" y="31683"/>
                  <a:pt x="837968" y="21635"/>
                </a:cubicBezTo>
                <a:cubicBezTo>
                  <a:pt x="804474" y="11587"/>
                  <a:pt x="760931" y="-5161"/>
                  <a:pt x="717388" y="1538"/>
                </a:cubicBezTo>
                <a:cubicBezTo>
                  <a:pt x="673845" y="8237"/>
                  <a:pt x="576711" y="61828"/>
                  <a:pt x="576711" y="61828"/>
                </a:cubicBezTo>
                <a:cubicBezTo>
                  <a:pt x="546566" y="78575"/>
                  <a:pt x="528143" y="56804"/>
                  <a:pt x="506372" y="91973"/>
                </a:cubicBezTo>
                <a:close/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BF6F96-61BC-4C79-9CCE-8F4883C0804C}"/>
              </a:ext>
            </a:extLst>
          </p:cNvPr>
          <p:cNvSpPr/>
          <p:nvPr/>
        </p:nvSpPr>
        <p:spPr>
          <a:xfrm>
            <a:off x="6295924" y="2875826"/>
            <a:ext cx="2498649" cy="2439214"/>
          </a:xfrm>
          <a:custGeom>
            <a:avLst/>
            <a:gdLst>
              <a:gd name="connsiteX0" fmla="*/ 447776 w 2498649"/>
              <a:gd name="connsiteY0" fmla="*/ 143599 h 2439214"/>
              <a:gd name="connsiteX1" fmla="*/ 314426 w 2498649"/>
              <a:gd name="connsiteY1" fmla="*/ 229324 h 2439214"/>
              <a:gd name="connsiteX2" fmla="*/ 181076 w 2498649"/>
              <a:gd name="connsiteY2" fmla="*/ 400774 h 2439214"/>
              <a:gd name="connsiteX3" fmla="*/ 76301 w 2498649"/>
              <a:gd name="connsiteY3" fmla="*/ 553174 h 2439214"/>
              <a:gd name="connsiteX4" fmla="*/ 28676 w 2498649"/>
              <a:gd name="connsiteY4" fmla="*/ 686524 h 2439214"/>
              <a:gd name="connsiteX5" fmla="*/ 101 w 2498649"/>
              <a:gd name="connsiteY5" fmla="*/ 1077049 h 2439214"/>
              <a:gd name="connsiteX6" fmla="*/ 38201 w 2498649"/>
              <a:gd name="connsiteY6" fmla="*/ 1372324 h 2439214"/>
              <a:gd name="connsiteX7" fmla="*/ 171551 w 2498649"/>
              <a:gd name="connsiteY7" fmla="*/ 1696174 h 2439214"/>
              <a:gd name="connsiteX8" fmla="*/ 314426 w 2498649"/>
              <a:gd name="connsiteY8" fmla="*/ 1962874 h 2439214"/>
              <a:gd name="connsiteX9" fmla="*/ 504926 w 2498649"/>
              <a:gd name="connsiteY9" fmla="*/ 2191474 h 2439214"/>
              <a:gd name="connsiteX10" fmla="*/ 847826 w 2498649"/>
              <a:gd name="connsiteY10" fmla="*/ 2362924 h 2439214"/>
              <a:gd name="connsiteX11" fmla="*/ 1409801 w 2498649"/>
              <a:gd name="connsiteY11" fmla="*/ 2439124 h 2439214"/>
              <a:gd name="connsiteX12" fmla="*/ 1657451 w 2498649"/>
              <a:gd name="connsiteY12" fmla="*/ 2372449 h 2439214"/>
              <a:gd name="connsiteX13" fmla="*/ 2047976 w 2498649"/>
              <a:gd name="connsiteY13" fmla="*/ 2143849 h 2439214"/>
              <a:gd name="connsiteX14" fmla="*/ 2267051 w 2498649"/>
              <a:gd name="connsiteY14" fmla="*/ 1800949 h 2439214"/>
              <a:gd name="connsiteX15" fmla="*/ 2448026 w 2498649"/>
              <a:gd name="connsiteY15" fmla="*/ 1429474 h 2439214"/>
              <a:gd name="connsiteX16" fmla="*/ 2495651 w 2498649"/>
              <a:gd name="connsiteY16" fmla="*/ 981799 h 2439214"/>
              <a:gd name="connsiteX17" fmla="*/ 2381351 w 2498649"/>
              <a:gd name="connsiteY17" fmla="*/ 486499 h 2439214"/>
              <a:gd name="connsiteX18" fmla="*/ 2038451 w 2498649"/>
              <a:gd name="connsiteY18" fmla="*/ 219799 h 2439214"/>
              <a:gd name="connsiteX19" fmla="*/ 1562201 w 2498649"/>
              <a:gd name="connsiteY19" fmla="*/ 67399 h 2439214"/>
              <a:gd name="connsiteX20" fmla="*/ 981176 w 2498649"/>
              <a:gd name="connsiteY20" fmla="*/ 724 h 2439214"/>
              <a:gd name="connsiteX21" fmla="*/ 581126 w 2498649"/>
              <a:gd name="connsiteY21" fmla="*/ 105499 h 2439214"/>
              <a:gd name="connsiteX22" fmla="*/ 447776 w 2498649"/>
              <a:gd name="connsiteY22" fmla="*/ 143599 h 243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98649" h="2439214">
                <a:moveTo>
                  <a:pt x="447776" y="143599"/>
                </a:moveTo>
                <a:cubicBezTo>
                  <a:pt x="403326" y="164237"/>
                  <a:pt x="358876" y="186462"/>
                  <a:pt x="314426" y="229324"/>
                </a:cubicBezTo>
                <a:cubicBezTo>
                  <a:pt x="269976" y="272186"/>
                  <a:pt x="220763" y="346799"/>
                  <a:pt x="181076" y="400774"/>
                </a:cubicBezTo>
                <a:cubicBezTo>
                  <a:pt x="141388" y="454749"/>
                  <a:pt x="101701" y="505549"/>
                  <a:pt x="76301" y="553174"/>
                </a:cubicBezTo>
                <a:cubicBezTo>
                  <a:pt x="50901" y="600799"/>
                  <a:pt x="41376" y="599211"/>
                  <a:pt x="28676" y="686524"/>
                </a:cubicBezTo>
                <a:cubicBezTo>
                  <a:pt x="15976" y="773837"/>
                  <a:pt x="-1487" y="962749"/>
                  <a:pt x="101" y="1077049"/>
                </a:cubicBezTo>
                <a:cubicBezTo>
                  <a:pt x="1688" y="1191349"/>
                  <a:pt x="9626" y="1269137"/>
                  <a:pt x="38201" y="1372324"/>
                </a:cubicBezTo>
                <a:cubicBezTo>
                  <a:pt x="66776" y="1475511"/>
                  <a:pt x="125514" y="1597749"/>
                  <a:pt x="171551" y="1696174"/>
                </a:cubicBezTo>
                <a:cubicBezTo>
                  <a:pt x="217588" y="1794599"/>
                  <a:pt x="258864" y="1880324"/>
                  <a:pt x="314426" y="1962874"/>
                </a:cubicBezTo>
                <a:cubicBezTo>
                  <a:pt x="369988" y="2045424"/>
                  <a:pt x="416026" y="2124799"/>
                  <a:pt x="504926" y="2191474"/>
                </a:cubicBezTo>
                <a:cubicBezTo>
                  <a:pt x="593826" y="2258149"/>
                  <a:pt x="697014" y="2321649"/>
                  <a:pt x="847826" y="2362924"/>
                </a:cubicBezTo>
                <a:cubicBezTo>
                  <a:pt x="998638" y="2404199"/>
                  <a:pt x="1274864" y="2437537"/>
                  <a:pt x="1409801" y="2439124"/>
                </a:cubicBezTo>
                <a:cubicBezTo>
                  <a:pt x="1544738" y="2440711"/>
                  <a:pt x="1551089" y="2421661"/>
                  <a:pt x="1657451" y="2372449"/>
                </a:cubicBezTo>
                <a:cubicBezTo>
                  <a:pt x="1763813" y="2323237"/>
                  <a:pt x="1946376" y="2239099"/>
                  <a:pt x="2047976" y="2143849"/>
                </a:cubicBezTo>
                <a:cubicBezTo>
                  <a:pt x="2149576" y="2048599"/>
                  <a:pt x="2200376" y="1920011"/>
                  <a:pt x="2267051" y="1800949"/>
                </a:cubicBezTo>
                <a:cubicBezTo>
                  <a:pt x="2333726" y="1681887"/>
                  <a:pt x="2409926" y="1565999"/>
                  <a:pt x="2448026" y="1429474"/>
                </a:cubicBezTo>
                <a:cubicBezTo>
                  <a:pt x="2486126" y="1292949"/>
                  <a:pt x="2506763" y="1138961"/>
                  <a:pt x="2495651" y="981799"/>
                </a:cubicBezTo>
                <a:cubicBezTo>
                  <a:pt x="2484539" y="824637"/>
                  <a:pt x="2457551" y="613499"/>
                  <a:pt x="2381351" y="486499"/>
                </a:cubicBezTo>
                <a:cubicBezTo>
                  <a:pt x="2305151" y="359499"/>
                  <a:pt x="2174976" y="289649"/>
                  <a:pt x="2038451" y="219799"/>
                </a:cubicBezTo>
                <a:cubicBezTo>
                  <a:pt x="1901926" y="149949"/>
                  <a:pt x="1738413" y="103911"/>
                  <a:pt x="1562201" y="67399"/>
                </a:cubicBezTo>
                <a:cubicBezTo>
                  <a:pt x="1385989" y="30887"/>
                  <a:pt x="1144689" y="-5626"/>
                  <a:pt x="981176" y="724"/>
                </a:cubicBezTo>
                <a:cubicBezTo>
                  <a:pt x="817664" y="7074"/>
                  <a:pt x="666851" y="81687"/>
                  <a:pt x="581126" y="105499"/>
                </a:cubicBezTo>
                <a:cubicBezTo>
                  <a:pt x="495401" y="129311"/>
                  <a:pt x="492226" y="122961"/>
                  <a:pt x="447776" y="143599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5CB508-4C08-4045-A4B0-3D099DF85D1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39122" t="60193" r="54268" b="32516"/>
          <a:stretch/>
        </p:blipFill>
        <p:spPr>
          <a:xfrm>
            <a:off x="8620081" y="1994914"/>
            <a:ext cx="508304" cy="4761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402663-8D39-41EC-B51A-9E9749B76CD8}"/>
              </a:ext>
            </a:extLst>
          </p:cNvPr>
          <p:cNvSpPr/>
          <p:nvPr/>
        </p:nvSpPr>
        <p:spPr>
          <a:xfrm>
            <a:off x="4161297" y="2005247"/>
            <a:ext cx="438602" cy="455454"/>
          </a:xfrm>
          <a:prstGeom prst="rect">
            <a:avLst/>
          </a:prstGeom>
          <a:solidFill>
            <a:srgbClr val="BFD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B4FCA-BAFE-45C6-B601-D23B0B3F6AD9}"/>
              </a:ext>
            </a:extLst>
          </p:cNvPr>
          <p:cNvSpPr txBox="1"/>
          <p:nvPr/>
        </p:nvSpPr>
        <p:spPr>
          <a:xfrm>
            <a:off x="7843230" y="2048307"/>
            <a:ext cx="80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color :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43144D-9E19-4408-BBD4-19E1AF34E47C}"/>
              </a:ext>
            </a:extLst>
          </p:cNvPr>
          <p:cNvSpPr txBox="1"/>
          <p:nvPr/>
        </p:nvSpPr>
        <p:spPr>
          <a:xfrm>
            <a:off x="3453103" y="2038691"/>
            <a:ext cx="80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color 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720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E998EA8-8DC6-4D10-A9F7-744578A37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0"/>
          <a:stretch/>
        </p:blipFill>
        <p:spPr>
          <a:xfrm>
            <a:off x="1444555" y="985869"/>
            <a:ext cx="4421079" cy="3649143"/>
          </a:xfrm>
          <a:prstGeom prst="rect">
            <a:avLst/>
          </a:prstGeom>
        </p:spPr>
      </p:pic>
      <p:pic>
        <p:nvPicPr>
          <p:cNvPr id="1028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63FA2732-66B9-480E-BE7E-F20D9DAE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05" y="1142759"/>
            <a:ext cx="761643" cy="94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92C6758-CF39-4023-BED6-C9AB8DB26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 flipH="1">
            <a:off x="2719976" y="949179"/>
            <a:ext cx="696039" cy="8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s de recherche d'images pour Â«Â boxÂ Â»">
            <a:extLst>
              <a:ext uri="{FF2B5EF4-FFF2-40B4-BE49-F238E27FC236}">
                <a16:creationId xmlns:a16="http://schemas.microsoft.com/office/drawing/2014/main" id="{DB662E60-2302-4FC3-94DE-C5D6D8AFB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t="18881" r="3349" b="13985"/>
          <a:stretch/>
        </p:blipFill>
        <p:spPr bwMode="auto">
          <a:xfrm>
            <a:off x="3240790" y="3938680"/>
            <a:ext cx="2673671" cy="190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s de recherche d'images pour Â«Â boxÂ Â»">
            <a:extLst>
              <a:ext uri="{FF2B5EF4-FFF2-40B4-BE49-F238E27FC236}">
                <a16:creationId xmlns:a16="http://schemas.microsoft.com/office/drawing/2014/main" id="{38779421-77AB-4B54-84FD-7BFD5B941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99" y="2633118"/>
            <a:ext cx="3203192" cy="240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4F200E-05FC-48F9-8109-B55B690352A8}"/>
              </a:ext>
            </a:extLst>
          </p:cNvPr>
          <p:cNvSpPr txBox="1"/>
          <p:nvPr/>
        </p:nvSpPr>
        <p:spPr>
          <a:xfrm rot="20587525">
            <a:off x="4269472" y="5190609"/>
            <a:ext cx="12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APPLE BOX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1F26F2-DEFB-4E28-BD5F-70C6CFB5CFFE}"/>
              </a:ext>
            </a:extLst>
          </p:cNvPr>
          <p:cNvSpPr txBox="1"/>
          <p:nvPr/>
        </p:nvSpPr>
        <p:spPr>
          <a:xfrm rot="19472828">
            <a:off x="6623629" y="4008990"/>
            <a:ext cx="12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 BOX</a:t>
            </a:r>
            <a:endParaRPr lang="en-US" dirty="0"/>
          </a:p>
        </p:txBody>
      </p:sp>
      <p:pic>
        <p:nvPicPr>
          <p:cNvPr id="33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E7D21AB3-5B39-498A-87C2-94CF6D500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44"/>
          <a:stretch/>
        </p:blipFill>
        <p:spPr bwMode="auto">
          <a:xfrm rot="20016811">
            <a:off x="6663710" y="3088376"/>
            <a:ext cx="940106" cy="5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73CD9AC1-CA6C-47D1-8DE8-8308F848F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07"/>
          <a:stretch/>
        </p:blipFill>
        <p:spPr bwMode="auto">
          <a:xfrm rot="1668122">
            <a:off x="6282386" y="3234216"/>
            <a:ext cx="609349" cy="47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23A83A1F-6B1D-4DD0-B92C-0D80496B4561}"/>
              </a:ext>
            </a:extLst>
          </p:cNvPr>
          <p:cNvSpPr/>
          <p:nvPr/>
        </p:nvSpPr>
        <p:spPr>
          <a:xfrm>
            <a:off x="3206715" y="2200664"/>
            <a:ext cx="761643" cy="24023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urved Right 37">
            <a:extLst>
              <a:ext uri="{FF2B5EF4-FFF2-40B4-BE49-F238E27FC236}">
                <a16:creationId xmlns:a16="http://schemas.microsoft.com/office/drawing/2014/main" id="{C27450A6-680F-432A-866D-9AB9E54DD35A}"/>
              </a:ext>
            </a:extLst>
          </p:cNvPr>
          <p:cNvSpPr/>
          <p:nvPr/>
        </p:nvSpPr>
        <p:spPr>
          <a:xfrm rot="18589947" flipH="1">
            <a:off x="5192463" y="678092"/>
            <a:ext cx="835839" cy="3121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E6D8711-579E-418A-A239-CC4409A38B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82" y="687732"/>
            <a:ext cx="679462" cy="727270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59BB27C-012B-41D9-877E-4AD8F51F20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11056"/>
            <a:ext cx="9894888" cy="584200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/>
              <a:t>1- Définitions et premier exemple</a:t>
            </a:r>
          </a:p>
        </p:txBody>
      </p:sp>
      <p:pic>
        <p:nvPicPr>
          <p:cNvPr id="30" name="Picture 2" descr="RÃ©sultats de recherche d'images pour Â«Â cameraÂ Â»">
            <a:extLst>
              <a:ext uri="{FF2B5EF4-FFF2-40B4-BE49-F238E27FC236}">
                <a16:creationId xmlns:a16="http://schemas.microsoft.com/office/drawing/2014/main" id="{57173CFB-6646-4AEF-A01C-A7335CDA5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t="15303" r="7158" b="27179"/>
          <a:stretch/>
        </p:blipFill>
        <p:spPr bwMode="auto">
          <a:xfrm>
            <a:off x="5013797" y="710307"/>
            <a:ext cx="1860718" cy="123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Ã©sultats de recherche d'images pour Â«Â computer drawingÂ Â»">
            <a:extLst>
              <a:ext uri="{FF2B5EF4-FFF2-40B4-BE49-F238E27FC236}">
                <a16:creationId xmlns:a16="http://schemas.microsoft.com/office/drawing/2014/main" id="{ABE3B1CD-B648-4A13-98E2-7A5F8D097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t="3869" r="22181" b="4286"/>
          <a:stretch/>
        </p:blipFill>
        <p:spPr bwMode="auto">
          <a:xfrm>
            <a:off x="8467959" y="687732"/>
            <a:ext cx="3695112" cy="345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AF3DE8B-9219-4006-B2A6-18179CCD8A7B}"/>
              </a:ext>
            </a:extLst>
          </p:cNvPr>
          <p:cNvSpPr/>
          <p:nvPr/>
        </p:nvSpPr>
        <p:spPr>
          <a:xfrm>
            <a:off x="6832315" y="1632983"/>
            <a:ext cx="1643865" cy="339655"/>
          </a:xfrm>
          <a:custGeom>
            <a:avLst/>
            <a:gdLst>
              <a:gd name="connsiteX0" fmla="*/ 0 w 1643865"/>
              <a:gd name="connsiteY0" fmla="*/ 51979 h 339655"/>
              <a:gd name="connsiteX1" fmla="*/ 390418 w 1643865"/>
              <a:gd name="connsiteY1" fmla="*/ 608 h 339655"/>
              <a:gd name="connsiteX2" fmla="*/ 667820 w 1643865"/>
              <a:gd name="connsiteY2" fmla="*/ 82801 h 339655"/>
              <a:gd name="connsiteX3" fmla="*/ 760287 w 1643865"/>
              <a:gd name="connsiteY3" fmla="*/ 257462 h 339655"/>
              <a:gd name="connsiteX4" fmla="*/ 934948 w 1643865"/>
              <a:gd name="connsiteY4" fmla="*/ 319107 h 339655"/>
              <a:gd name="connsiteX5" fmla="*/ 1212350 w 1643865"/>
              <a:gd name="connsiteY5" fmla="*/ 339655 h 339655"/>
              <a:gd name="connsiteX6" fmla="*/ 1489752 w 1643865"/>
              <a:gd name="connsiteY6" fmla="*/ 319107 h 339655"/>
              <a:gd name="connsiteX7" fmla="*/ 1643865 w 1643865"/>
              <a:gd name="connsiteY7" fmla="*/ 308833 h 33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3865" h="339655">
                <a:moveTo>
                  <a:pt x="0" y="51979"/>
                </a:moveTo>
                <a:cubicBezTo>
                  <a:pt x="139557" y="23725"/>
                  <a:pt x="279115" y="-4529"/>
                  <a:pt x="390418" y="608"/>
                </a:cubicBezTo>
                <a:cubicBezTo>
                  <a:pt x="501721" y="5745"/>
                  <a:pt x="606175" y="39992"/>
                  <a:pt x="667820" y="82801"/>
                </a:cubicBezTo>
                <a:cubicBezTo>
                  <a:pt x="729465" y="125610"/>
                  <a:pt x="715766" y="218078"/>
                  <a:pt x="760287" y="257462"/>
                </a:cubicBezTo>
                <a:cubicBezTo>
                  <a:pt x="804808" y="296846"/>
                  <a:pt x="859604" y="305408"/>
                  <a:pt x="934948" y="319107"/>
                </a:cubicBezTo>
                <a:cubicBezTo>
                  <a:pt x="1010292" y="332806"/>
                  <a:pt x="1119883" y="339655"/>
                  <a:pt x="1212350" y="339655"/>
                </a:cubicBezTo>
                <a:cubicBezTo>
                  <a:pt x="1304817" y="339655"/>
                  <a:pt x="1489752" y="319107"/>
                  <a:pt x="1489752" y="319107"/>
                </a:cubicBezTo>
                <a:lnTo>
                  <a:pt x="1643865" y="308833"/>
                </a:lnTo>
              </a:path>
            </a:pathLst>
          </a:cu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0" descr="RÃ©sultats de recherche d'images pour Â«Â arm without backgroundÂ Â»">
            <a:extLst>
              <a:ext uri="{FF2B5EF4-FFF2-40B4-BE49-F238E27FC236}">
                <a16:creationId xmlns:a16="http://schemas.microsoft.com/office/drawing/2014/main" id="{C9A1FD1B-B176-4660-A317-44785BE7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95333" flipV="1">
            <a:off x="4941215" y="1397315"/>
            <a:ext cx="675541" cy="12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22DF6CC-144B-4710-874E-A6B3E7131D1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58" t="-28789" r="-34729" b="-45878"/>
          <a:stretch/>
        </p:blipFill>
        <p:spPr>
          <a:xfrm rot="540934">
            <a:off x="10669114" y="1694950"/>
            <a:ext cx="1036497" cy="11508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utoShape 2" descr="RÃ©sultats de recherche d'images pour Â«Â rotten appleÂ Â»">
            <a:extLst>
              <a:ext uri="{FF2B5EF4-FFF2-40B4-BE49-F238E27FC236}">
                <a16:creationId xmlns:a16="http://schemas.microsoft.com/office/drawing/2014/main" id="{2D6D9119-487E-43A2-8FB9-AD04F3DB60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RÃ©sultats de recherche d'images pour Â«Â rotten appleÂ Â»">
            <a:extLst>
              <a:ext uri="{FF2B5EF4-FFF2-40B4-BE49-F238E27FC236}">
                <a16:creationId xmlns:a16="http://schemas.microsoft.com/office/drawing/2014/main" id="{3A69E26B-77A8-4436-9C89-5225C6691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6" t="3607" r="12797"/>
          <a:stretch/>
        </p:blipFill>
        <p:spPr bwMode="auto">
          <a:xfrm>
            <a:off x="10006471" y="1830431"/>
            <a:ext cx="807188" cy="8798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CC277FC-4763-4049-9344-55A59A05FB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658" t="-28789" r="-34729" b="-45878"/>
          <a:stretch/>
        </p:blipFill>
        <p:spPr>
          <a:xfrm rot="540934">
            <a:off x="10671404" y="2130726"/>
            <a:ext cx="694874" cy="7715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4" name="Picture 6" descr="RÃ©sultats de recherche d'images pour Â«Â pearÂ Â»">
            <a:extLst>
              <a:ext uri="{FF2B5EF4-FFF2-40B4-BE49-F238E27FC236}">
                <a16:creationId xmlns:a16="http://schemas.microsoft.com/office/drawing/2014/main" id="{1100514E-8AE9-4D54-8189-13D37216D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2" r="16593"/>
          <a:stretch/>
        </p:blipFill>
        <p:spPr bwMode="auto">
          <a:xfrm rot="21164459">
            <a:off x="8750470" y="1191212"/>
            <a:ext cx="593785" cy="8835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5444836A-1431-46B7-9CAF-FA4E71997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 flipH="1">
            <a:off x="9165453" y="1280559"/>
            <a:ext cx="696039" cy="8423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FD89186A-92C8-4FC2-AA90-932142781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>
            <a:off x="8661104" y="1594161"/>
            <a:ext cx="575131" cy="6960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D0B91F9-D338-4715-BD37-039B82A520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11654" y="2262895"/>
            <a:ext cx="770260" cy="87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9" name="Picture 6" descr="RÃ©sultats de recherche d'images pour Â«Â pearÂ Â»">
            <a:extLst>
              <a:ext uri="{FF2B5EF4-FFF2-40B4-BE49-F238E27FC236}">
                <a16:creationId xmlns:a16="http://schemas.microsoft.com/office/drawing/2014/main" id="{114E0E38-936A-4C00-89A0-330E14228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2" r="16593"/>
          <a:stretch/>
        </p:blipFill>
        <p:spPr bwMode="auto">
          <a:xfrm rot="21164459" flipH="1">
            <a:off x="9091965" y="1757389"/>
            <a:ext cx="490550" cy="10040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03F9033-39D6-42C6-B842-F7F4FA36158F}"/>
              </a:ext>
            </a:extLst>
          </p:cNvPr>
          <p:cNvSpPr/>
          <p:nvPr/>
        </p:nvSpPr>
        <p:spPr>
          <a:xfrm>
            <a:off x="8162370" y="4126703"/>
            <a:ext cx="4063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Definition.</a:t>
            </a:r>
          </a:p>
          <a:p>
            <a:r>
              <a:rPr lang="en-CA" dirty="0"/>
              <a:t>-</a:t>
            </a:r>
            <a:r>
              <a:rPr lang="fr-FR" dirty="0"/>
              <a:t>Algorithme capable de reconnaître automatiquement différents objets. </a:t>
            </a:r>
          </a:p>
          <a:p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36589F-B79C-4028-B987-1B960FD4AAF2}"/>
              </a:ext>
            </a:extLst>
          </p:cNvPr>
          <p:cNvSpPr/>
          <p:nvPr/>
        </p:nvSpPr>
        <p:spPr>
          <a:xfrm>
            <a:off x="8113543" y="5280447"/>
            <a:ext cx="3818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-Pour cela, l’algorithme a analysé beaucoup d’exemples de ces objets afin de construire son propre modèle de classification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C13291E-DE55-4D67-8EDD-56F7E7C8658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4548" t="4897" r="5758" b="22592"/>
          <a:stretch/>
        </p:blipFill>
        <p:spPr>
          <a:xfrm>
            <a:off x="11432064" y="4983570"/>
            <a:ext cx="299338" cy="2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06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E998EA8-8DC6-4D10-A9F7-744578A37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60"/>
          <a:stretch/>
        </p:blipFill>
        <p:spPr>
          <a:xfrm>
            <a:off x="1444555" y="985869"/>
            <a:ext cx="4421079" cy="3649143"/>
          </a:xfrm>
          <a:prstGeom prst="rect">
            <a:avLst/>
          </a:prstGeom>
        </p:spPr>
      </p:pic>
      <p:pic>
        <p:nvPicPr>
          <p:cNvPr id="2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92C6758-CF39-4023-BED6-C9AB8DB26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 flipH="1">
            <a:off x="2719976" y="949179"/>
            <a:ext cx="696039" cy="8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s de recherche d'images pour Â«Â boxÂ Â»">
            <a:extLst>
              <a:ext uri="{FF2B5EF4-FFF2-40B4-BE49-F238E27FC236}">
                <a16:creationId xmlns:a16="http://schemas.microsoft.com/office/drawing/2014/main" id="{DB662E60-2302-4FC3-94DE-C5D6D8AFB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t="18881" r="3349" b="13985"/>
          <a:stretch/>
        </p:blipFill>
        <p:spPr bwMode="auto">
          <a:xfrm>
            <a:off x="3240790" y="3938680"/>
            <a:ext cx="2673671" cy="190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Ã©sultats de recherche d'images pour Â«Â boxÂ Â»">
            <a:extLst>
              <a:ext uri="{FF2B5EF4-FFF2-40B4-BE49-F238E27FC236}">
                <a16:creationId xmlns:a16="http://schemas.microsoft.com/office/drawing/2014/main" id="{38779421-77AB-4B54-84FD-7BFD5B941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99" y="2633118"/>
            <a:ext cx="3203192" cy="240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4F200E-05FC-48F9-8109-B55B690352A8}"/>
              </a:ext>
            </a:extLst>
          </p:cNvPr>
          <p:cNvSpPr txBox="1"/>
          <p:nvPr/>
        </p:nvSpPr>
        <p:spPr>
          <a:xfrm rot="20587525">
            <a:off x="4269472" y="5190609"/>
            <a:ext cx="12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APPLE BOX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1F26F2-DEFB-4E28-BD5F-70C6CFB5CFFE}"/>
              </a:ext>
            </a:extLst>
          </p:cNvPr>
          <p:cNvSpPr txBox="1"/>
          <p:nvPr/>
        </p:nvSpPr>
        <p:spPr>
          <a:xfrm rot="19472828">
            <a:off x="6623629" y="4008990"/>
            <a:ext cx="12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 BOX</a:t>
            </a:r>
            <a:endParaRPr lang="en-US" dirty="0"/>
          </a:p>
        </p:txBody>
      </p:sp>
      <p:pic>
        <p:nvPicPr>
          <p:cNvPr id="33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E7D21AB3-5B39-498A-87C2-94CF6D500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44"/>
          <a:stretch/>
        </p:blipFill>
        <p:spPr bwMode="auto">
          <a:xfrm rot="20016811">
            <a:off x="6663710" y="3088376"/>
            <a:ext cx="940106" cy="5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73CD9AC1-CA6C-47D1-8DE8-8308F848F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07"/>
          <a:stretch/>
        </p:blipFill>
        <p:spPr bwMode="auto">
          <a:xfrm rot="1668122">
            <a:off x="6282386" y="3234216"/>
            <a:ext cx="609349" cy="47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23A83A1F-6B1D-4DD0-B92C-0D80496B4561}"/>
              </a:ext>
            </a:extLst>
          </p:cNvPr>
          <p:cNvSpPr/>
          <p:nvPr/>
        </p:nvSpPr>
        <p:spPr>
          <a:xfrm>
            <a:off x="3206715" y="2200664"/>
            <a:ext cx="761643" cy="24023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urved Right 37">
            <a:extLst>
              <a:ext uri="{FF2B5EF4-FFF2-40B4-BE49-F238E27FC236}">
                <a16:creationId xmlns:a16="http://schemas.microsoft.com/office/drawing/2014/main" id="{C27450A6-680F-432A-866D-9AB9E54DD35A}"/>
              </a:ext>
            </a:extLst>
          </p:cNvPr>
          <p:cNvSpPr/>
          <p:nvPr/>
        </p:nvSpPr>
        <p:spPr>
          <a:xfrm rot="18589947" flipH="1">
            <a:off x="5192463" y="678092"/>
            <a:ext cx="835839" cy="3121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E6D8711-579E-418A-A239-CC4409A38B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82" y="687732"/>
            <a:ext cx="679462" cy="727270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F59BB27C-012B-41D9-877E-4AD8F51F20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11056"/>
            <a:ext cx="9894888" cy="584200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/>
              <a:t>1- Définitions et premier exemple</a:t>
            </a:r>
          </a:p>
        </p:txBody>
      </p:sp>
      <p:pic>
        <p:nvPicPr>
          <p:cNvPr id="30" name="Picture 2" descr="RÃ©sultats de recherche d'images pour Â«Â cameraÂ Â»">
            <a:extLst>
              <a:ext uri="{FF2B5EF4-FFF2-40B4-BE49-F238E27FC236}">
                <a16:creationId xmlns:a16="http://schemas.microsoft.com/office/drawing/2014/main" id="{57173CFB-6646-4AEF-A01C-A7335CDA5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t="15303" r="7158" b="27179"/>
          <a:stretch/>
        </p:blipFill>
        <p:spPr bwMode="auto">
          <a:xfrm>
            <a:off x="5013797" y="710307"/>
            <a:ext cx="1860718" cy="123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RÃ©sultats de recherche d'images pour Â«Â computer drawingÂ Â»">
            <a:extLst>
              <a:ext uri="{FF2B5EF4-FFF2-40B4-BE49-F238E27FC236}">
                <a16:creationId xmlns:a16="http://schemas.microsoft.com/office/drawing/2014/main" id="{ABE3B1CD-B648-4A13-98E2-7A5F8D097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t="3869" r="22181" b="4286"/>
          <a:stretch/>
        </p:blipFill>
        <p:spPr bwMode="auto">
          <a:xfrm>
            <a:off x="8467959" y="687732"/>
            <a:ext cx="3695112" cy="345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AF3DE8B-9219-4006-B2A6-18179CCD8A7B}"/>
              </a:ext>
            </a:extLst>
          </p:cNvPr>
          <p:cNvSpPr/>
          <p:nvPr/>
        </p:nvSpPr>
        <p:spPr>
          <a:xfrm>
            <a:off x="6832315" y="1632983"/>
            <a:ext cx="1643865" cy="339655"/>
          </a:xfrm>
          <a:custGeom>
            <a:avLst/>
            <a:gdLst>
              <a:gd name="connsiteX0" fmla="*/ 0 w 1643865"/>
              <a:gd name="connsiteY0" fmla="*/ 51979 h 339655"/>
              <a:gd name="connsiteX1" fmla="*/ 390418 w 1643865"/>
              <a:gd name="connsiteY1" fmla="*/ 608 h 339655"/>
              <a:gd name="connsiteX2" fmla="*/ 667820 w 1643865"/>
              <a:gd name="connsiteY2" fmla="*/ 82801 h 339655"/>
              <a:gd name="connsiteX3" fmla="*/ 760287 w 1643865"/>
              <a:gd name="connsiteY3" fmla="*/ 257462 h 339655"/>
              <a:gd name="connsiteX4" fmla="*/ 934948 w 1643865"/>
              <a:gd name="connsiteY4" fmla="*/ 319107 h 339655"/>
              <a:gd name="connsiteX5" fmla="*/ 1212350 w 1643865"/>
              <a:gd name="connsiteY5" fmla="*/ 339655 h 339655"/>
              <a:gd name="connsiteX6" fmla="*/ 1489752 w 1643865"/>
              <a:gd name="connsiteY6" fmla="*/ 319107 h 339655"/>
              <a:gd name="connsiteX7" fmla="*/ 1643865 w 1643865"/>
              <a:gd name="connsiteY7" fmla="*/ 308833 h 33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3865" h="339655">
                <a:moveTo>
                  <a:pt x="0" y="51979"/>
                </a:moveTo>
                <a:cubicBezTo>
                  <a:pt x="139557" y="23725"/>
                  <a:pt x="279115" y="-4529"/>
                  <a:pt x="390418" y="608"/>
                </a:cubicBezTo>
                <a:cubicBezTo>
                  <a:pt x="501721" y="5745"/>
                  <a:pt x="606175" y="39992"/>
                  <a:pt x="667820" y="82801"/>
                </a:cubicBezTo>
                <a:cubicBezTo>
                  <a:pt x="729465" y="125610"/>
                  <a:pt x="715766" y="218078"/>
                  <a:pt x="760287" y="257462"/>
                </a:cubicBezTo>
                <a:cubicBezTo>
                  <a:pt x="804808" y="296846"/>
                  <a:pt x="859604" y="305408"/>
                  <a:pt x="934948" y="319107"/>
                </a:cubicBezTo>
                <a:cubicBezTo>
                  <a:pt x="1010292" y="332806"/>
                  <a:pt x="1119883" y="339655"/>
                  <a:pt x="1212350" y="339655"/>
                </a:cubicBezTo>
                <a:cubicBezTo>
                  <a:pt x="1304817" y="339655"/>
                  <a:pt x="1489752" y="319107"/>
                  <a:pt x="1489752" y="319107"/>
                </a:cubicBezTo>
                <a:lnTo>
                  <a:pt x="1643865" y="308833"/>
                </a:lnTo>
              </a:path>
            </a:pathLst>
          </a:custGeom>
          <a:noFill/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10" descr="RÃ©sultats de recherche d'images pour Â«Â arm without backgroundÂ Â»">
            <a:extLst>
              <a:ext uri="{FF2B5EF4-FFF2-40B4-BE49-F238E27FC236}">
                <a16:creationId xmlns:a16="http://schemas.microsoft.com/office/drawing/2014/main" id="{C9A1FD1B-B176-4660-A317-44785BE7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95333" flipV="1">
            <a:off x="4941215" y="1397315"/>
            <a:ext cx="675541" cy="12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RÃ©sultats de recherche d'images pour Â«Â rotten appleÂ Â»">
            <a:extLst>
              <a:ext uri="{FF2B5EF4-FFF2-40B4-BE49-F238E27FC236}">
                <a16:creationId xmlns:a16="http://schemas.microsoft.com/office/drawing/2014/main" id="{2D6D9119-487E-43A2-8FB9-AD04F3DB60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B95668A-49D8-46E2-BDAA-83882D04BE9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548" t="4897" r="5758" b="22592"/>
          <a:stretch/>
        </p:blipFill>
        <p:spPr>
          <a:xfrm>
            <a:off x="11513153" y="6185364"/>
            <a:ext cx="299338" cy="293310"/>
          </a:xfrm>
          <a:prstGeom prst="rect">
            <a:avLst/>
          </a:prstGeom>
        </p:spPr>
      </p:pic>
      <p:pic>
        <p:nvPicPr>
          <p:cNvPr id="1028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63FA2732-66B9-480E-BE7E-F20D9DAE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05" y="1142759"/>
            <a:ext cx="761643" cy="94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E3A5E3BF-67A6-4374-BDC5-71FE28321F37}"/>
              </a:ext>
            </a:extLst>
          </p:cNvPr>
          <p:cNvSpPr/>
          <p:nvPr/>
        </p:nvSpPr>
        <p:spPr>
          <a:xfrm>
            <a:off x="5486538" y="1323474"/>
            <a:ext cx="201910" cy="18137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0A68D6-BA58-49DA-B0DF-3E29420CFC1E}"/>
              </a:ext>
            </a:extLst>
          </p:cNvPr>
          <p:cNvSpPr/>
          <p:nvPr/>
        </p:nvSpPr>
        <p:spPr>
          <a:xfrm>
            <a:off x="8162370" y="4126703"/>
            <a:ext cx="4063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Definition.</a:t>
            </a:r>
          </a:p>
          <a:p>
            <a:r>
              <a:rPr lang="en-CA" dirty="0"/>
              <a:t>-</a:t>
            </a:r>
            <a:r>
              <a:rPr lang="fr-FR" dirty="0"/>
              <a:t>Algorithme capable de reconnaître automatiquement différents objets. </a:t>
            </a:r>
          </a:p>
          <a:p>
            <a:endParaRPr lang="en-US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3A94E315-C36D-44DF-B43E-BE638F53AE4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548" t="4897" r="5758" b="22592"/>
          <a:stretch/>
        </p:blipFill>
        <p:spPr>
          <a:xfrm>
            <a:off x="11432064" y="4983570"/>
            <a:ext cx="299338" cy="29331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9BB7207-09FD-4496-A7F3-0C1169474133}"/>
              </a:ext>
            </a:extLst>
          </p:cNvPr>
          <p:cNvSpPr/>
          <p:nvPr/>
        </p:nvSpPr>
        <p:spPr>
          <a:xfrm>
            <a:off x="8113543" y="5280447"/>
            <a:ext cx="38186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dirty="0"/>
              <a:t>-Pour cela, l’algorithme a analysé beaucoup d’exemples de ces objets afin de construire son propre modèle de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8D595-E20C-4CEA-863A-371DE375DA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43549" y="985869"/>
            <a:ext cx="3008517" cy="215464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6F11AB-7771-4B7E-9B6B-2BFEDAAF7405}"/>
              </a:ext>
            </a:extLst>
          </p:cNvPr>
          <p:cNvCxnSpPr>
            <a:cxnSpLocks/>
          </p:cNvCxnSpPr>
          <p:nvPr/>
        </p:nvCxnSpPr>
        <p:spPr>
          <a:xfrm flipV="1">
            <a:off x="9671378" y="1410069"/>
            <a:ext cx="1465980" cy="125343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B885D6-E45D-4791-943C-E4E2413FA768}"/>
              </a:ext>
            </a:extLst>
          </p:cNvPr>
          <p:cNvSpPr txBox="1"/>
          <p:nvPr/>
        </p:nvSpPr>
        <p:spPr>
          <a:xfrm>
            <a:off x="10956937" y="1150235"/>
            <a:ext cx="96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</a:t>
            </a:r>
          </a:p>
        </p:txBody>
      </p:sp>
      <p:pic>
        <p:nvPicPr>
          <p:cNvPr id="8194" name="Picture 2" descr="Bear Question GIF - Bear Question Thinking GIFs">
            <a:extLst>
              <a:ext uri="{FF2B5EF4-FFF2-40B4-BE49-F238E27FC236}">
                <a16:creationId xmlns:a16="http://schemas.microsoft.com/office/drawing/2014/main" id="{92F06B8A-D7B1-4947-A0C3-90891E80F1D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5" y="3743594"/>
            <a:ext cx="2989004" cy="298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6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656 0.07083 " pathEditMode="relative" ptsTypes="AA">
                                      <p:cBhvr>
                                        <p:cTn id="1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656 0.07083 " pathEditMode="relative" ptsTypes="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656 0.07083 " pathEditMode="relative" ptsTypes="AA">
                                      <p:cBhvr>
                                        <p:cTn id="2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26 0.07037 L 0.10951 0.05185 L 0.17305 0.04259 L 0.21055 0.07037 L 0.23347 0.14629 L 0.23451 0.16481 L 0.24076 0.21481 L 0.25117 0.25555 " pathEditMode="relative" ptsTypes="AAAAAAAA">
                                      <p:cBhvr>
                                        <p:cTn id="3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3006249" cy="584200"/>
          </a:xfrm>
        </p:spPr>
        <p:txBody>
          <a:bodyPr/>
          <a:lstStyle/>
          <a:p>
            <a:pPr marL="0" indent="0">
              <a:buNone/>
            </a:pPr>
            <a:r>
              <a:rPr lang="fr-FR" sz="4000" i="0" dirty="0"/>
              <a:t>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C5450-94BF-4FC6-8973-859CAC5998F2}"/>
              </a:ext>
            </a:extLst>
          </p:cNvPr>
          <p:cNvSpPr txBox="1"/>
          <p:nvPr/>
        </p:nvSpPr>
        <p:spPr>
          <a:xfrm>
            <a:off x="1621971" y="1517060"/>
            <a:ext cx="8948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/>
              <a:t>1- </a:t>
            </a:r>
            <a:r>
              <a:rPr lang="en-CA" sz="3000" dirty="0" err="1"/>
              <a:t>Définitions</a:t>
            </a:r>
            <a:r>
              <a:rPr lang="en-CA" sz="3000" dirty="0"/>
              <a:t> et premier </a:t>
            </a:r>
            <a:r>
              <a:rPr lang="en-CA" sz="3000" dirty="0" err="1"/>
              <a:t>exemple</a:t>
            </a:r>
            <a:r>
              <a:rPr lang="en-CA" sz="3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5EB89-9CAC-41F3-BE68-4A9881F45214}"/>
              </a:ext>
            </a:extLst>
          </p:cNvPr>
          <p:cNvSpPr txBox="1"/>
          <p:nvPr/>
        </p:nvSpPr>
        <p:spPr>
          <a:xfrm>
            <a:off x="1643744" y="2610088"/>
            <a:ext cx="1040207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/>
              <a:t>2- </a:t>
            </a:r>
            <a:r>
              <a:rPr lang="en-CA" sz="3000" dirty="0" err="1"/>
              <a:t>Méthodologie</a:t>
            </a:r>
            <a:r>
              <a:rPr lang="en-CA" sz="3000" dirty="0"/>
              <a:t> de </a:t>
            </a:r>
            <a:r>
              <a:rPr lang="en-CA" sz="3000" dirty="0" err="1"/>
              <a:t>l’apprentissage</a:t>
            </a:r>
            <a:r>
              <a:rPr lang="en-CA" sz="3000" dirty="0"/>
              <a:t> </a:t>
            </a:r>
            <a:r>
              <a:rPr lang="en-CA" sz="3000" dirty="0" err="1"/>
              <a:t>automatique</a:t>
            </a:r>
            <a:endParaRPr lang="en-CA" sz="3000" dirty="0"/>
          </a:p>
          <a:p>
            <a:r>
              <a:rPr lang="en-CA" sz="2500" dirty="0"/>
              <a:t>	</a:t>
            </a:r>
            <a:endParaRPr lang="en-US" sz="2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42264-030E-4CB7-80E5-7A6923F8C8BD}"/>
              </a:ext>
            </a:extLst>
          </p:cNvPr>
          <p:cNvSpPr/>
          <p:nvPr/>
        </p:nvSpPr>
        <p:spPr>
          <a:xfrm>
            <a:off x="1537176" y="1395663"/>
            <a:ext cx="8261342" cy="938719"/>
          </a:xfrm>
          <a:prstGeom prst="rect">
            <a:avLst/>
          </a:prstGeom>
          <a:noFill/>
          <a:ln w="317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37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7.40741E-7 L -0.00065 0.162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3AF464A-D1E4-4CAA-BF47-702EE19E7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512" y="3668876"/>
            <a:ext cx="3655104" cy="261771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10573048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CFE5E4-D643-42A8-9C2C-21C3C36DB341}"/>
              </a:ext>
            </a:extLst>
          </p:cNvPr>
          <p:cNvSpPr/>
          <p:nvPr/>
        </p:nvSpPr>
        <p:spPr>
          <a:xfrm>
            <a:off x="3945676" y="2008839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d’une représentation 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EE6A76-E952-4AEB-8964-D825A062B6F4}"/>
              </a:ext>
            </a:extLst>
          </p:cNvPr>
          <p:cNvSpPr/>
          <p:nvPr/>
        </p:nvSpPr>
        <p:spPr>
          <a:xfrm>
            <a:off x="7284621" y="2008839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du modèle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47D5DD-4B79-4D8F-9364-33DBC6299AF9}"/>
              </a:ext>
            </a:extLst>
          </p:cNvPr>
          <p:cNvCxnSpPr>
            <a:stCxn id="17" idx="3"/>
            <a:endCxn id="32" idx="1"/>
          </p:cNvCxnSpPr>
          <p:nvPr/>
        </p:nvCxnSpPr>
        <p:spPr>
          <a:xfrm>
            <a:off x="6050341" y="2404883"/>
            <a:ext cx="1234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84824E-1724-43C5-963C-035E0EA6A97D}"/>
              </a:ext>
            </a:extLst>
          </p:cNvPr>
          <p:cNvSpPr txBox="1"/>
          <p:nvPr/>
        </p:nvSpPr>
        <p:spPr>
          <a:xfrm>
            <a:off x="1663700" y="850900"/>
            <a:ext cx="56209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>
                <a:solidFill>
                  <a:srgbClr val="0070C0"/>
                </a:solidFill>
              </a:rPr>
              <a:t>Deux étapes :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4CCF3-5E7B-42A1-B755-86D2B37C1E97}"/>
              </a:ext>
            </a:extLst>
          </p:cNvPr>
          <p:cNvSpPr txBox="1"/>
          <p:nvPr/>
        </p:nvSpPr>
        <p:spPr>
          <a:xfrm>
            <a:off x="4962455" y="6230132"/>
            <a:ext cx="442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2D representation of apple and pears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17274-7C2D-4DA7-A377-99F384D20231}"/>
              </a:ext>
            </a:extLst>
          </p:cNvPr>
          <p:cNvCxnSpPr/>
          <p:nvPr/>
        </p:nvCxnSpPr>
        <p:spPr>
          <a:xfrm flipV="1">
            <a:off x="6700879" y="4396051"/>
            <a:ext cx="1167483" cy="1106906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40AD04-5B16-44D0-8F16-108CA3B9B935}"/>
              </a:ext>
            </a:extLst>
          </p:cNvPr>
          <p:cNvSpPr txBox="1"/>
          <p:nvPr/>
        </p:nvSpPr>
        <p:spPr>
          <a:xfrm>
            <a:off x="7868362" y="4146198"/>
            <a:ext cx="9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</a:t>
            </a:r>
          </a:p>
        </p:txBody>
      </p:sp>
    </p:spTree>
    <p:extLst>
      <p:ext uri="{BB962C8B-B14F-4D97-AF65-F5344CB8AC3E}">
        <p14:creationId xmlns:p14="http://schemas.microsoft.com/office/powerpoint/2010/main" val="6123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 animBg="1"/>
      <p:bldP spid="6" grpId="0"/>
      <p:bldP spid="3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395DD993-15A0-40E8-B414-7ABC9A1379EA}"/>
              </a:ext>
            </a:extLst>
          </p:cNvPr>
          <p:cNvSpPr/>
          <p:nvPr/>
        </p:nvSpPr>
        <p:spPr>
          <a:xfrm>
            <a:off x="1601199" y="825249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d’une représentation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91601AB-164B-4A6E-AFDC-A44C8519416B}"/>
                  </a:ext>
                </a:extLst>
              </p:cNvPr>
              <p:cNvSpPr txBox="1"/>
              <p:nvPr/>
            </p:nvSpPr>
            <p:spPr>
              <a:xfrm>
                <a:off x="1601199" y="1699063"/>
                <a:ext cx="9494264" cy="766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err="1"/>
                  <a:t>L’ordinateur</a:t>
                </a:r>
                <a:r>
                  <a:rPr lang="en-CA" dirty="0"/>
                  <a:t> </a:t>
                </a:r>
                <a:r>
                  <a:rPr lang="en-CA" dirty="0" err="1"/>
                  <a:t>calcule</a:t>
                </a:r>
                <a:r>
                  <a:rPr lang="en-CA" dirty="0"/>
                  <a:t> des </a:t>
                </a:r>
                <a:r>
                  <a:rPr lang="en-CA" b="1" i="1" dirty="0"/>
                  <a:t>caractéristiques</a:t>
                </a:r>
                <a:r>
                  <a:rPr lang="en-CA" dirty="0"/>
                  <a:t> </a:t>
                </a:r>
                <a:r>
                  <a:rPr lang="en-CA" dirty="0" err="1"/>
                  <a:t>utiles</a:t>
                </a:r>
                <a:r>
                  <a:rPr lang="en-CA" dirty="0"/>
                  <a:t> pour </a:t>
                </a:r>
                <a:r>
                  <a:rPr lang="en-CA" dirty="0" err="1"/>
                  <a:t>différencier</a:t>
                </a:r>
                <a:r>
                  <a:rPr lang="en-CA" dirty="0"/>
                  <a:t> les </a:t>
                </a:r>
                <a:r>
                  <a:rPr lang="en-CA" dirty="0" err="1"/>
                  <a:t>objets</a:t>
                </a:r>
                <a:r>
                  <a:rPr lang="en-CA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CA" dirty="0"/>
                  <a:t>couleur….)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91601AB-164B-4A6E-AFDC-A44C8519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199" y="1699063"/>
                <a:ext cx="9494264" cy="766813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500BD76-C1F1-422A-8A33-ABD266418C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10654824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</p:spTree>
    <p:extLst>
      <p:ext uri="{BB962C8B-B14F-4D97-AF65-F5344CB8AC3E}">
        <p14:creationId xmlns:p14="http://schemas.microsoft.com/office/powerpoint/2010/main" val="1589507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2D63C5-335D-4228-8176-80B457472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60823"/>
              </p:ext>
            </p:extLst>
          </p:nvPr>
        </p:nvGraphicFramePr>
        <p:xfrm>
          <a:off x="6996739" y="3207448"/>
          <a:ext cx="13606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573">
                  <a:extLst>
                    <a:ext uri="{9D8B030D-6E8A-4147-A177-3AD203B41FA5}">
                      <a16:colId xmlns:a16="http://schemas.microsoft.com/office/drawing/2014/main" val="2377874032"/>
                    </a:ext>
                  </a:extLst>
                </a:gridCol>
                <a:gridCol w="628073">
                  <a:extLst>
                    <a:ext uri="{9D8B030D-6E8A-4147-A177-3AD203B41FA5}">
                      <a16:colId xmlns:a16="http://schemas.microsoft.com/office/drawing/2014/main" val="4130834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2.02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8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8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0.99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9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5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1.90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948967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0179A5FA-48C1-49A9-B580-C1E8F8B8848B}"/>
              </a:ext>
            </a:extLst>
          </p:cNvPr>
          <p:cNvSpPr/>
          <p:nvPr/>
        </p:nvSpPr>
        <p:spPr>
          <a:xfrm rot="18399887">
            <a:off x="7783177" y="2541395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Elongation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7F8753-44D6-4D77-B397-39DF0E832D85}"/>
              </a:ext>
            </a:extLst>
          </p:cNvPr>
          <p:cNvSpPr/>
          <p:nvPr/>
        </p:nvSpPr>
        <p:spPr>
          <a:xfrm rot="18533769">
            <a:off x="7115203" y="27193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Color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199EFF-8339-4CC8-A8E5-61CD9177B854}"/>
              </a:ext>
            </a:extLst>
          </p:cNvPr>
          <p:cNvSpPr/>
          <p:nvPr/>
        </p:nvSpPr>
        <p:spPr>
          <a:xfrm>
            <a:off x="5960878" y="3216684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Object 1 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E5D17B-1E3E-4896-AC4B-B321425B092D}"/>
              </a:ext>
            </a:extLst>
          </p:cNvPr>
          <p:cNvSpPr/>
          <p:nvPr/>
        </p:nvSpPr>
        <p:spPr>
          <a:xfrm>
            <a:off x="5955795" y="3577149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Object 2 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344B65-BF89-4EDA-AE45-DCC8C4250F1C}"/>
              </a:ext>
            </a:extLst>
          </p:cNvPr>
          <p:cNvSpPr/>
          <p:nvPr/>
        </p:nvSpPr>
        <p:spPr>
          <a:xfrm>
            <a:off x="5946222" y="3930756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Object 3 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C2D36C-A135-442E-A1D4-764DFC8DFF0D}"/>
              </a:ext>
            </a:extLst>
          </p:cNvPr>
          <p:cNvSpPr/>
          <p:nvPr/>
        </p:nvSpPr>
        <p:spPr>
          <a:xfrm>
            <a:off x="6275322" y="4203814"/>
            <a:ext cx="4122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500" b="1" dirty="0"/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BAA0AC-A518-4EAF-B33D-1D9D9D86455A}"/>
              </a:ext>
            </a:extLst>
          </p:cNvPr>
          <p:cNvSpPr/>
          <p:nvPr/>
        </p:nvSpPr>
        <p:spPr>
          <a:xfrm>
            <a:off x="5936393" y="468925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Object N :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26F884D-9B3E-4A54-B7A2-13FCEADF4172}"/>
              </a:ext>
            </a:extLst>
          </p:cNvPr>
          <p:cNvSpPr/>
          <p:nvPr/>
        </p:nvSpPr>
        <p:spPr>
          <a:xfrm rot="5400000">
            <a:off x="7603045" y="4580901"/>
            <a:ext cx="141683" cy="13669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518E8-16D2-43F9-8429-D7B1E5026251}"/>
              </a:ext>
            </a:extLst>
          </p:cNvPr>
          <p:cNvSpPr txBox="1"/>
          <p:nvPr/>
        </p:nvSpPr>
        <p:spPr>
          <a:xfrm>
            <a:off x="6465986" y="5297456"/>
            <a:ext cx="37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X</a:t>
            </a:r>
            <a:r>
              <a:rPr lang="en-CA" dirty="0"/>
              <a:t> : Matrice des caractéristiques(N, 2) 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5DD993-15A0-40E8-B414-7ABC9A1379EA}"/>
              </a:ext>
            </a:extLst>
          </p:cNvPr>
          <p:cNvSpPr/>
          <p:nvPr/>
        </p:nvSpPr>
        <p:spPr>
          <a:xfrm>
            <a:off x="1601199" y="825249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d’une représentation </a:t>
            </a:r>
            <a:endParaRPr lang="en-US" dirty="0"/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96F0A7D-CB88-45CA-982D-E5ACC9276A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10654824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E97388-7BF1-414A-8D2A-17B2C377910D}"/>
                  </a:ext>
                </a:extLst>
              </p:cNvPr>
              <p:cNvSpPr txBox="1"/>
              <p:nvPr/>
            </p:nvSpPr>
            <p:spPr>
              <a:xfrm>
                <a:off x="1601199" y="1699063"/>
                <a:ext cx="9494264" cy="766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err="1"/>
                  <a:t>L’ordinateur</a:t>
                </a:r>
                <a:r>
                  <a:rPr lang="en-CA" dirty="0"/>
                  <a:t> </a:t>
                </a:r>
                <a:r>
                  <a:rPr lang="en-CA" dirty="0" err="1"/>
                  <a:t>calcule</a:t>
                </a:r>
                <a:r>
                  <a:rPr lang="en-CA" dirty="0"/>
                  <a:t> des </a:t>
                </a:r>
                <a:r>
                  <a:rPr lang="en-CA" b="1" i="1" dirty="0"/>
                  <a:t>caractéristiques</a:t>
                </a:r>
                <a:r>
                  <a:rPr lang="en-CA" dirty="0"/>
                  <a:t> </a:t>
                </a:r>
                <a:r>
                  <a:rPr lang="en-CA" dirty="0" err="1"/>
                  <a:t>utiles</a:t>
                </a:r>
                <a:r>
                  <a:rPr lang="en-CA" dirty="0"/>
                  <a:t> pour </a:t>
                </a:r>
                <a:r>
                  <a:rPr lang="en-CA" dirty="0" err="1"/>
                  <a:t>différencier</a:t>
                </a:r>
                <a:r>
                  <a:rPr lang="en-CA" dirty="0"/>
                  <a:t> les </a:t>
                </a:r>
                <a:r>
                  <a:rPr lang="en-CA" dirty="0" err="1"/>
                  <a:t>objets</a:t>
                </a:r>
                <a:r>
                  <a:rPr lang="en-CA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CA" dirty="0"/>
                  <a:t>couleur….)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E97388-7BF1-414A-8D2A-17B2C3779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199" y="1699063"/>
                <a:ext cx="9494264" cy="766813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A3216B35-3AE5-4312-B5AA-C6A8C009C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76" y="2894957"/>
            <a:ext cx="3655104" cy="26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8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2D63C5-335D-4228-8176-80B4574725F7}"/>
              </a:ext>
            </a:extLst>
          </p:cNvPr>
          <p:cNvGraphicFramePr>
            <a:graphicFrameLocks noGrp="1"/>
          </p:cNvGraphicFramePr>
          <p:nvPr/>
        </p:nvGraphicFramePr>
        <p:xfrm>
          <a:off x="6996739" y="3207448"/>
          <a:ext cx="13606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573">
                  <a:extLst>
                    <a:ext uri="{9D8B030D-6E8A-4147-A177-3AD203B41FA5}">
                      <a16:colId xmlns:a16="http://schemas.microsoft.com/office/drawing/2014/main" val="2377874032"/>
                    </a:ext>
                  </a:extLst>
                </a:gridCol>
                <a:gridCol w="628073">
                  <a:extLst>
                    <a:ext uri="{9D8B030D-6E8A-4147-A177-3AD203B41FA5}">
                      <a16:colId xmlns:a16="http://schemas.microsoft.com/office/drawing/2014/main" val="4130834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2.02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8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8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0.99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9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5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1.90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948967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7A7F8753-44D6-4D77-B397-39DF0E832D85}"/>
              </a:ext>
            </a:extLst>
          </p:cNvPr>
          <p:cNvSpPr/>
          <p:nvPr/>
        </p:nvSpPr>
        <p:spPr>
          <a:xfrm rot="18533769">
            <a:off x="7115203" y="27193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Color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199EFF-8339-4CC8-A8E5-61CD9177B854}"/>
              </a:ext>
            </a:extLst>
          </p:cNvPr>
          <p:cNvSpPr/>
          <p:nvPr/>
        </p:nvSpPr>
        <p:spPr>
          <a:xfrm>
            <a:off x="5960878" y="3216684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Object 1 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E5D17B-1E3E-4896-AC4B-B321425B092D}"/>
              </a:ext>
            </a:extLst>
          </p:cNvPr>
          <p:cNvSpPr/>
          <p:nvPr/>
        </p:nvSpPr>
        <p:spPr>
          <a:xfrm>
            <a:off x="5955795" y="3577149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Object 2 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344B65-BF89-4EDA-AE45-DCC8C4250F1C}"/>
              </a:ext>
            </a:extLst>
          </p:cNvPr>
          <p:cNvSpPr/>
          <p:nvPr/>
        </p:nvSpPr>
        <p:spPr>
          <a:xfrm>
            <a:off x="5946222" y="3930756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Object 3 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C2D36C-A135-442E-A1D4-764DFC8DFF0D}"/>
              </a:ext>
            </a:extLst>
          </p:cNvPr>
          <p:cNvSpPr/>
          <p:nvPr/>
        </p:nvSpPr>
        <p:spPr>
          <a:xfrm>
            <a:off x="6275322" y="4203814"/>
            <a:ext cx="4122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500" b="1" dirty="0"/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BAA0AC-A518-4EAF-B33D-1D9D9D86455A}"/>
              </a:ext>
            </a:extLst>
          </p:cNvPr>
          <p:cNvSpPr/>
          <p:nvPr/>
        </p:nvSpPr>
        <p:spPr>
          <a:xfrm>
            <a:off x="5936393" y="468925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Object N :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26F884D-9B3E-4A54-B7A2-13FCEADF4172}"/>
              </a:ext>
            </a:extLst>
          </p:cNvPr>
          <p:cNvSpPr/>
          <p:nvPr/>
        </p:nvSpPr>
        <p:spPr>
          <a:xfrm rot="5400000">
            <a:off x="7603045" y="4580901"/>
            <a:ext cx="141683" cy="13669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518E8-16D2-43F9-8429-D7B1E5026251}"/>
              </a:ext>
            </a:extLst>
          </p:cNvPr>
          <p:cNvSpPr txBox="1"/>
          <p:nvPr/>
        </p:nvSpPr>
        <p:spPr>
          <a:xfrm>
            <a:off x="6465986" y="5297456"/>
            <a:ext cx="447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X</a:t>
            </a:r>
            <a:r>
              <a:rPr lang="en-CA" dirty="0"/>
              <a:t> : Matrice des caractéristiques(N, 2) 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95DD993-15A0-40E8-B414-7ABC9A1379EA}"/>
              </a:ext>
            </a:extLst>
          </p:cNvPr>
          <p:cNvSpPr/>
          <p:nvPr/>
        </p:nvSpPr>
        <p:spPr>
          <a:xfrm>
            <a:off x="1601199" y="825249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d’une représentation 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4926A-FB79-4BB7-BF52-71FD03CE9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14424"/>
              </p:ext>
            </p:extLst>
          </p:nvPr>
        </p:nvGraphicFramePr>
        <p:xfrm>
          <a:off x="8357047" y="3210050"/>
          <a:ext cx="8300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069">
                  <a:extLst>
                    <a:ext uri="{9D8B030D-6E8A-4147-A177-3AD203B41FA5}">
                      <a16:colId xmlns:a16="http://schemas.microsoft.com/office/drawing/2014/main" val="180932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0.51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65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0.48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22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0.62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6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746779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834BA4FC-5A5D-4548-8962-A44A02D18442}"/>
              </a:ext>
            </a:extLst>
          </p:cNvPr>
          <p:cNvSpPr/>
          <p:nvPr/>
        </p:nvSpPr>
        <p:spPr>
          <a:xfrm rot="18399887">
            <a:off x="8441750" y="2696796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masse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740F72-C46F-4EC3-84AE-4ADC373131E8}"/>
              </a:ext>
            </a:extLst>
          </p:cNvPr>
          <p:cNvSpPr txBox="1"/>
          <p:nvPr/>
        </p:nvSpPr>
        <p:spPr>
          <a:xfrm>
            <a:off x="6470317" y="5307903"/>
            <a:ext cx="49751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X</a:t>
            </a:r>
            <a:r>
              <a:rPr lang="en-CA" dirty="0"/>
              <a:t> : Matrice des caractéristiques (N, 3)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024A5A-D0AE-413A-BDB3-5E95D37E899E}"/>
              </a:ext>
            </a:extLst>
          </p:cNvPr>
          <p:cNvSpPr/>
          <p:nvPr/>
        </p:nvSpPr>
        <p:spPr>
          <a:xfrm rot="18399887">
            <a:off x="7783177" y="2541395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Elongation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B25F9128-CC41-4499-AB9C-D4C11731D5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10654824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C78E23-5439-42DF-BE8C-296E4B707C23}"/>
                  </a:ext>
                </a:extLst>
              </p:cNvPr>
              <p:cNvSpPr txBox="1"/>
              <p:nvPr/>
            </p:nvSpPr>
            <p:spPr>
              <a:xfrm>
                <a:off x="1601199" y="1699063"/>
                <a:ext cx="9494264" cy="766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err="1"/>
                  <a:t>L’ordinateur</a:t>
                </a:r>
                <a:r>
                  <a:rPr lang="en-CA" dirty="0"/>
                  <a:t> </a:t>
                </a:r>
                <a:r>
                  <a:rPr lang="en-CA" dirty="0" err="1"/>
                  <a:t>calcule</a:t>
                </a:r>
                <a:r>
                  <a:rPr lang="en-CA" dirty="0"/>
                  <a:t> des </a:t>
                </a:r>
                <a:r>
                  <a:rPr lang="en-CA" b="1" i="1" dirty="0"/>
                  <a:t>caractéristiques</a:t>
                </a:r>
                <a:r>
                  <a:rPr lang="en-CA" dirty="0"/>
                  <a:t> </a:t>
                </a:r>
                <a:r>
                  <a:rPr lang="en-CA" dirty="0" err="1"/>
                  <a:t>utiles</a:t>
                </a:r>
                <a:r>
                  <a:rPr lang="en-CA" dirty="0"/>
                  <a:t> pour </a:t>
                </a:r>
                <a:r>
                  <a:rPr lang="en-CA" dirty="0" err="1"/>
                  <a:t>différencier</a:t>
                </a:r>
                <a:r>
                  <a:rPr lang="en-CA" dirty="0"/>
                  <a:t> les </a:t>
                </a:r>
                <a:r>
                  <a:rPr lang="en-CA" dirty="0" err="1"/>
                  <a:t>objets</a:t>
                </a:r>
                <a:r>
                  <a:rPr lang="en-CA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CA" dirty="0"/>
                  <a:t>couleur….)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C78E23-5439-42DF-BE8C-296E4B7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199" y="1699063"/>
                <a:ext cx="9494264" cy="766813"/>
              </a:xfrm>
              <a:prstGeom prst="rect">
                <a:avLst/>
              </a:prstGeom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Picture 78">
            <a:extLst>
              <a:ext uri="{FF2B5EF4-FFF2-40B4-BE49-F238E27FC236}">
                <a16:creationId xmlns:a16="http://schemas.microsoft.com/office/drawing/2014/main" id="{DE113338-1250-49B2-8DD3-D202C083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76" y="2894957"/>
            <a:ext cx="3655104" cy="26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D3D200-EF00-454D-9442-C74BA363F991}"/>
              </a:ext>
            </a:extLst>
          </p:cNvPr>
          <p:cNvCxnSpPr/>
          <p:nvPr/>
        </p:nvCxnSpPr>
        <p:spPr>
          <a:xfrm>
            <a:off x="2470058" y="4846376"/>
            <a:ext cx="256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82DAFF-7B0C-4FA3-A16A-D7E1C1931510}"/>
              </a:ext>
            </a:extLst>
          </p:cNvPr>
          <p:cNvCxnSpPr>
            <a:cxnSpLocks/>
          </p:cNvCxnSpPr>
          <p:nvPr/>
        </p:nvCxnSpPr>
        <p:spPr>
          <a:xfrm flipV="1">
            <a:off x="2481259" y="2888418"/>
            <a:ext cx="0" cy="195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28F6D1C-CF35-40D0-AECE-EDB344733A21}"/>
              </a:ext>
            </a:extLst>
          </p:cNvPr>
          <p:cNvSpPr/>
          <p:nvPr/>
        </p:nvSpPr>
        <p:spPr>
          <a:xfrm>
            <a:off x="1908854" y="2599713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Elongation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E58CD6-7A71-4E70-9190-7129B597D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25" y="3975233"/>
            <a:ext cx="282994" cy="302906"/>
          </a:xfrm>
          <a:prstGeom prst="rect">
            <a:avLst/>
          </a:prstGeom>
        </p:spPr>
      </p:pic>
      <p:pic>
        <p:nvPicPr>
          <p:cNvPr id="12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C2435AEB-D330-4C3D-8727-8D99B2874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769" y="3309367"/>
            <a:ext cx="368920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031B56-0420-4073-8860-D144ED68F3B9}"/>
              </a:ext>
            </a:extLst>
          </p:cNvPr>
          <p:cNvCxnSpPr/>
          <p:nvPr/>
        </p:nvCxnSpPr>
        <p:spPr>
          <a:xfrm>
            <a:off x="3263443" y="4799483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0F3456-CD1A-4B97-806A-B270ADF1DE39}"/>
              </a:ext>
            </a:extLst>
          </p:cNvPr>
          <p:cNvCxnSpPr>
            <a:cxnSpLocks/>
          </p:cNvCxnSpPr>
          <p:nvPr/>
        </p:nvCxnSpPr>
        <p:spPr>
          <a:xfrm flipH="1">
            <a:off x="2413627" y="4272443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C8A7506-0F4F-4E5B-97F9-64CC17C2F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28" y="4116669"/>
            <a:ext cx="230304" cy="246508"/>
          </a:xfrm>
          <a:prstGeom prst="rect">
            <a:avLst/>
          </a:prstGeom>
        </p:spPr>
      </p:pic>
      <p:pic>
        <p:nvPicPr>
          <p:cNvPr id="16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174331BD-A836-4641-857D-4EA30599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622" y="3869494"/>
            <a:ext cx="458924" cy="56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569601-5DD5-425A-A914-7900E50E0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8" y="3232106"/>
            <a:ext cx="230304" cy="246508"/>
          </a:xfrm>
          <a:prstGeom prst="rect">
            <a:avLst/>
          </a:prstGeom>
        </p:spPr>
      </p:pic>
      <p:pic>
        <p:nvPicPr>
          <p:cNvPr id="18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5F41F1A5-B6C3-4FF5-8E89-2B1D6E00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88" y="3496363"/>
            <a:ext cx="368921" cy="4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57AE60-4FA0-4519-8800-A68AF3AE9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795" y="3787126"/>
            <a:ext cx="230304" cy="2465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88B3CB-4111-447E-92BE-859CBE576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87" y="4384321"/>
            <a:ext cx="230304" cy="246508"/>
          </a:xfrm>
          <a:prstGeom prst="rect">
            <a:avLst/>
          </a:prstGeom>
        </p:spPr>
      </p:pic>
      <p:pic>
        <p:nvPicPr>
          <p:cNvPr id="2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250FE2FC-8859-44F3-A7A2-80725FAD5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06" y="4173876"/>
            <a:ext cx="408480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248AF2F-9359-40AA-B745-FB3632394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77" y="4507575"/>
            <a:ext cx="230304" cy="24650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79FCDC-6219-4F9A-BD15-557D4C968E99}"/>
              </a:ext>
            </a:extLst>
          </p:cNvPr>
          <p:cNvCxnSpPr/>
          <p:nvPr/>
        </p:nvCxnSpPr>
        <p:spPr>
          <a:xfrm>
            <a:off x="4209275" y="4799483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A24310-96A8-4274-9AD0-3AABF0214405}"/>
              </a:ext>
            </a:extLst>
          </p:cNvPr>
          <p:cNvCxnSpPr>
            <a:cxnSpLocks/>
          </p:cNvCxnSpPr>
          <p:nvPr/>
        </p:nvCxnSpPr>
        <p:spPr>
          <a:xfrm flipH="1">
            <a:off x="2410579" y="3419003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B960333-18EB-454E-B6FE-DE593661C5D4}"/>
              </a:ext>
            </a:extLst>
          </p:cNvPr>
          <p:cNvSpPr/>
          <p:nvPr/>
        </p:nvSpPr>
        <p:spPr>
          <a:xfrm>
            <a:off x="4694977" y="486556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Color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BB2050D-D3C9-4508-8B3A-A90A2384E68E}"/>
              </a:ext>
            </a:extLst>
          </p:cNvPr>
          <p:cNvCxnSpPr>
            <a:cxnSpLocks/>
          </p:cNvCxnSpPr>
          <p:nvPr/>
        </p:nvCxnSpPr>
        <p:spPr>
          <a:xfrm flipH="1">
            <a:off x="946981" y="4842967"/>
            <a:ext cx="1513858" cy="73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EC85FF4-9EDD-4BB3-8AD1-BC96E1CD1133}"/>
              </a:ext>
            </a:extLst>
          </p:cNvPr>
          <p:cNvSpPr/>
          <p:nvPr/>
        </p:nvSpPr>
        <p:spPr>
          <a:xfrm>
            <a:off x="619040" y="5067031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masse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D3C4E3-3125-4D8A-BEF1-669DD3E060AD}"/>
              </a:ext>
            </a:extLst>
          </p:cNvPr>
          <p:cNvSpPr/>
          <p:nvPr/>
        </p:nvSpPr>
        <p:spPr>
          <a:xfrm>
            <a:off x="1601199" y="825249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d’une représentation </a:t>
            </a:r>
            <a:endParaRPr lang="en-US" dirty="0"/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265CFE06-7BCE-4CA9-B69D-D4C531CCB662}"/>
              </a:ext>
            </a:extLst>
          </p:cNvPr>
          <p:cNvGraphicFramePr>
            <a:graphicFrameLocks noGrp="1"/>
          </p:cNvGraphicFramePr>
          <p:nvPr/>
        </p:nvGraphicFramePr>
        <p:xfrm>
          <a:off x="6996739" y="3207448"/>
          <a:ext cx="13606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573">
                  <a:extLst>
                    <a:ext uri="{9D8B030D-6E8A-4147-A177-3AD203B41FA5}">
                      <a16:colId xmlns:a16="http://schemas.microsoft.com/office/drawing/2014/main" val="2377874032"/>
                    </a:ext>
                  </a:extLst>
                </a:gridCol>
                <a:gridCol w="628073">
                  <a:extLst>
                    <a:ext uri="{9D8B030D-6E8A-4147-A177-3AD203B41FA5}">
                      <a16:colId xmlns:a16="http://schemas.microsoft.com/office/drawing/2014/main" val="4130834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2.02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8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8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0.99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9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5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1.90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948967"/>
                  </a:ext>
                </a:extLst>
              </a:tr>
            </a:tbl>
          </a:graphicData>
        </a:graphic>
      </p:graphicFrame>
      <p:sp>
        <p:nvSpPr>
          <p:cNvPr id="68" name="Rectangle 67">
            <a:extLst>
              <a:ext uri="{FF2B5EF4-FFF2-40B4-BE49-F238E27FC236}">
                <a16:creationId xmlns:a16="http://schemas.microsoft.com/office/drawing/2014/main" id="{BAFDC5EF-D2F4-47D3-A239-7F66879274C1}"/>
              </a:ext>
            </a:extLst>
          </p:cNvPr>
          <p:cNvSpPr/>
          <p:nvPr/>
        </p:nvSpPr>
        <p:spPr>
          <a:xfrm rot="18533769">
            <a:off x="7115203" y="27193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Color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CCD39D9-2D44-4C8B-B6A0-970F0696CF56}"/>
              </a:ext>
            </a:extLst>
          </p:cNvPr>
          <p:cNvSpPr/>
          <p:nvPr/>
        </p:nvSpPr>
        <p:spPr>
          <a:xfrm>
            <a:off x="5960878" y="3216684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Object 1 :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3674BB-5AC1-40ED-BB7F-144B98F4891C}"/>
              </a:ext>
            </a:extLst>
          </p:cNvPr>
          <p:cNvSpPr/>
          <p:nvPr/>
        </p:nvSpPr>
        <p:spPr>
          <a:xfrm>
            <a:off x="5955795" y="3577149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Object 2 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1F6097-6A22-430E-B755-42C802324F91}"/>
              </a:ext>
            </a:extLst>
          </p:cNvPr>
          <p:cNvSpPr/>
          <p:nvPr/>
        </p:nvSpPr>
        <p:spPr>
          <a:xfrm>
            <a:off x="5946222" y="3930756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Object 3 :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91697BB-71F8-4051-B617-C26B0A5AE793}"/>
              </a:ext>
            </a:extLst>
          </p:cNvPr>
          <p:cNvSpPr/>
          <p:nvPr/>
        </p:nvSpPr>
        <p:spPr>
          <a:xfrm>
            <a:off x="6275322" y="4203814"/>
            <a:ext cx="4122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500" b="1" dirty="0"/>
              <a:t>…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D25CEC-DA7E-408E-AF82-DF94ED3E4740}"/>
              </a:ext>
            </a:extLst>
          </p:cNvPr>
          <p:cNvSpPr/>
          <p:nvPr/>
        </p:nvSpPr>
        <p:spPr>
          <a:xfrm>
            <a:off x="5936393" y="468925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Object N :</a:t>
            </a: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8F42B768-B16F-4706-AFA7-AAFE663991E6}"/>
              </a:ext>
            </a:extLst>
          </p:cNvPr>
          <p:cNvSpPr/>
          <p:nvPr/>
        </p:nvSpPr>
        <p:spPr>
          <a:xfrm rot="5400000">
            <a:off x="9514427" y="2669519"/>
            <a:ext cx="125917" cy="51739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822438-00E3-4264-B699-4A728110B1EA}"/>
              </a:ext>
            </a:extLst>
          </p:cNvPr>
          <p:cNvSpPr txBox="1"/>
          <p:nvPr/>
        </p:nvSpPr>
        <p:spPr>
          <a:xfrm>
            <a:off x="7936980" y="5378237"/>
            <a:ext cx="3662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X</a:t>
            </a:r>
            <a:r>
              <a:rPr lang="en-CA" dirty="0"/>
              <a:t> : Matrice des caractéristiques</a:t>
            </a:r>
            <a:endParaRPr lang="en-US" dirty="0"/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E24F9AB4-F289-4287-BFC9-B3CF85C51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9647"/>
              </p:ext>
            </p:extLst>
          </p:nvPr>
        </p:nvGraphicFramePr>
        <p:xfrm>
          <a:off x="8357047" y="3210050"/>
          <a:ext cx="8300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069">
                  <a:extLst>
                    <a:ext uri="{9D8B030D-6E8A-4147-A177-3AD203B41FA5}">
                      <a16:colId xmlns:a16="http://schemas.microsoft.com/office/drawing/2014/main" val="1809320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0.51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65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0.48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22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0.62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6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4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0.35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746779"/>
                  </a:ext>
                </a:extLst>
              </a:tr>
            </a:tbl>
          </a:graphicData>
        </a:graphic>
      </p:graphicFrame>
      <p:sp>
        <p:nvSpPr>
          <p:cNvPr id="80" name="Rectangle 79">
            <a:extLst>
              <a:ext uri="{FF2B5EF4-FFF2-40B4-BE49-F238E27FC236}">
                <a16:creationId xmlns:a16="http://schemas.microsoft.com/office/drawing/2014/main" id="{7AF46958-8FEC-4317-95E1-37F0A945C547}"/>
              </a:ext>
            </a:extLst>
          </p:cNvPr>
          <p:cNvSpPr/>
          <p:nvPr/>
        </p:nvSpPr>
        <p:spPr>
          <a:xfrm rot="18399887">
            <a:off x="8441750" y="2696796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masse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2A9845C-BBA8-4A85-86A1-C837F52FD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49168"/>
              </p:ext>
            </p:extLst>
          </p:nvPr>
        </p:nvGraphicFramePr>
        <p:xfrm>
          <a:off x="9187116" y="3212359"/>
          <a:ext cx="67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600">
                  <a:extLst>
                    <a:ext uri="{9D8B030D-6E8A-4147-A177-3AD203B41FA5}">
                      <a16:colId xmlns:a16="http://schemas.microsoft.com/office/drawing/2014/main" val="47108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35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5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75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35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0.01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287500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705BCC4F-FCED-4895-A8C2-16D5E8B13332}"/>
              </a:ext>
            </a:extLst>
          </p:cNvPr>
          <p:cNvSpPr/>
          <p:nvPr/>
        </p:nvSpPr>
        <p:spPr>
          <a:xfrm rot="18399887">
            <a:off x="9304132" y="2536338"/>
            <a:ext cx="94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rugosité</a:t>
            </a:r>
            <a:endParaRPr lang="en-CA" dirty="0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ABD4B2A-5DE7-4058-9BDD-AD1AB04A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68957"/>
              </p:ext>
            </p:extLst>
          </p:nvPr>
        </p:nvGraphicFramePr>
        <p:xfrm>
          <a:off x="9866714" y="3208827"/>
          <a:ext cx="802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005">
                  <a:extLst>
                    <a:ext uri="{9D8B030D-6E8A-4147-A177-3AD203B41FA5}">
                      <a16:colId xmlns:a16="http://schemas.microsoft.com/office/drawing/2014/main" val="47108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USA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35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 err="1">
                          <a:solidFill>
                            <a:schemeClr val="tx1"/>
                          </a:solidFill>
                        </a:rPr>
                        <a:t>Queb</a:t>
                      </a:r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5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USA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75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35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USA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287500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8E6C2DC5-F3C4-4F4A-A141-E79F812CC0E8}"/>
              </a:ext>
            </a:extLst>
          </p:cNvPr>
          <p:cNvSpPr/>
          <p:nvPr/>
        </p:nvSpPr>
        <p:spPr>
          <a:xfrm rot="18399887">
            <a:off x="9893236" y="2312738"/>
            <a:ext cx="1257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Geographic</a:t>
            </a:r>
          </a:p>
          <a:p>
            <a:r>
              <a:rPr lang="en-CA" dirty="0"/>
              <a:t>Origin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8EF1CC-B1CF-48BA-BFD5-739E8C2EC9B3}"/>
              </a:ext>
            </a:extLst>
          </p:cNvPr>
          <p:cNvSpPr txBox="1"/>
          <p:nvPr/>
        </p:nvSpPr>
        <p:spPr>
          <a:xfrm>
            <a:off x="10744432" y="3020115"/>
            <a:ext cx="714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. . . </a:t>
            </a:r>
            <a:endParaRPr lang="en-US" sz="3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128F30-1637-4064-9BDC-7D12D2F5EF62}"/>
              </a:ext>
            </a:extLst>
          </p:cNvPr>
          <p:cNvSpPr txBox="1"/>
          <p:nvPr/>
        </p:nvSpPr>
        <p:spPr>
          <a:xfrm>
            <a:off x="10747263" y="3373238"/>
            <a:ext cx="714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. . . </a:t>
            </a:r>
            <a:endParaRPr lang="en-US" sz="3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D95A4B-8074-4AA6-A2B1-C572617DA251}"/>
              </a:ext>
            </a:extLst>
          </p:cNvPr>
          <p:cNvSpPr txBox="1"/>
          <p:nvPr/>
        </p:nvSpPr>
        <p:spPr>
          <a:xfrm>
            <a:off x="10739695" y="3736748"/>
            <a:ext cx="714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. . . </a:t>
            </a:r>
            <a:endParaRPr lang="en-US" sz="3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3E8591-0172-4A5A-BB80-A845071F3DBA}"/>
              </a:ext>
            </a:extLst>
          </p:cNvPr>
          <p:cNvSpPr txBox="1"/>
          <p:nvPr/>
        </p:nvSpPr>
        <p:spPr>
          <a:xfrm>
            <a:off x="10729808" y="4093248"/>
            <a:ext cx="714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. . . </a:t>
            </a:r>
            <a:endParaRPr lang="en-US" sz="3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173A38-FD1A-44EA-A5F9-B775F56F7F31}"/>
              </a:ext>
            </a:extLst>
          </p:cNvPr>
          <p:cNvSpPr txBox="1"/>
          <p:nvPr/>
        </p:nvSpPr>
        <p:spPr>
          <a:xfrm>
            <a:off x="10730132" y="4453797"/>
            <a:ext cx="714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. . . </a:t>
            </a:r>
            <a:endParaRPr lang="en-US" sz="3000" b="1" dirty="0"/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FF76768-76D4-4FD4-BC2A-A5B4D79FC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33122"/>
              </p:ext>
            </p:extLst>
          </p:nvPr>
        </p:nvGraphicFramePr>
        <p:xfrm>
          <a:off x="11496976" y="3189239"/>
          <a:ext cx="66740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408">
                  <a:extLst>
                    <a:ext uri="{9D8B030D-6E8A-4147-A177-3AD203B41FA5}">
                      <a16:colId xmlns:a16="http://schemas.microsoft.com/office/drawing/2014/main" val="228852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352817"/>
                  </a:ext>
                </a:extLst>
              </a:tr>
              <a:tr h="332076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55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15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78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905089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507C15A9-A2BD-444D-98B4-60F461A21C64}"/>
              </a:ext>
            </a:extLst>
          </p:cNvPr>
          <p:cNvSpPr/>
          <p:nvPr/>
        </p:nvSpPr>
        <p:spPr>
          <a:xfrm rot="18399887">
            <a:off x="11678289" y="252815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…</a:t>
            </a:r>
          </a:p>
        </p:txBody>
      </p:sp>
      <p:pic>
        <p:nvPicPr>
          <p:cNvPr id="53" name="Picture 2" descr="RÃ©sultats de recherche d'images pour Â«Â dÃ©gradÃ© couleurÂ Â»">
            <a:extLst>
              <a:ext uri="{FF2B5EF4-FFF2-40B4-BE49-F238E27FC236}">
                <a16:creationId xmlns:a16="http://schemas.microsoft.com/office/drawing/2014/main" id="{8D7F3991-9EA2-4DAE-9515-637376037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2490214" y="4856330"/>
            <a:ext cx="2386586" cy="10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24436F3-4A24-47DC-B388-8536507D8D34}"/>
              </a:ext>
            </a:extLst>
          </p:cNvPr>
          <p:cNvSpPr/>
          <p:nvPr/>
        </p:nvSpPr>
        <p:spPr>
          <a:xfrm rot="18399887">
            <a:off x="7688297" y="2529882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Elongation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9B436266-C28B-47DF-B3EB-1BE64F410E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10654824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18C419B-4EE9-4F8C-9E69-51F9FB2003E1}"/>
                  </a:ext>
                </a:extLst>
              </p:cNvPr>
              <p:cNvSpPr txBox="1"/>
              <p:nvPr/>
            </p:nvSpPr>
            <p:spPr>
              <a:xfrm>
                <a:off x="1601199" y="1699063"/>
                <a:ext cx="9494264" cy="766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 err="1"/>
                  <a:t>L’ordinateur</a:t>
                </a:r>
                <a:r>
                  <a:rPr lang="en-CA" dirty="0"/>
                  <a:t> </a:t>
                </a:r>
                <a:r>
                  <a:rPr lang="en-CA" dirty="0" err="1"/>
                  <a:t>calcule</a:t>
                </a:r>
                <a:r>
                  <a:rPr lang="en-CA" dirty="0"/>
                  <a:t> des </a:t>
                </a:r>
                <a:r>
                  <a:rPr lang="en-CA" b="1" i="1" dirty="0"/>
                  <a:t>caractéristiques</a:t>
                </a:r>
                <a:r>
                  <a:rPr lang="en-CA" dirty="0"/>
                  <a:t> </a:t>
                </a:r>
                <a:r>
                  <a:rPr lang="en-CA" dirty="0" err="1"/>
                  <a:t>utiles</a:t>
                </a:r>
                <a:r>
                  <a:rPr lang="en-CA" dirty="0"/>
                  <a:t> pour </a:t>
                </a:r>
                <a:r>
                  <a:rPr lang="en-CA" dirty="0" err="1"/>
                  <a:t>différencier</a:t>
                </a:r>
                <a:r>
                  <a:rPr lang="en-CA" dirty="0"/>
                  <a:t> les </a:t>
                </a:r>
                <a:r>
                  <a:rPr lang="en-CA" dirty="0" err="1"/>
                  <a:t>objets</a:t>
                </a:r>
                <a:r>
                  <a:rPr lang="en-CA"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CA" dirty="0"/>
                  <a:t>couleur….)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18C419B-4EE9-4F8C-9E69-51F9FB200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199" y="1699063"/>
                <a:ext cx="9494264" cy="766813"/>
              </a:xfrm>
              <a:prstGeom prst="rect">
                <a:avLst/>
              </a:prstGeom>
              <a:blipFill>
                <a:blip r:embed="rId6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Question Mark What Is It GIF - QuestionMark Question WhatIsIt GIFs">
            <a:extLst>
              <a:ext uri="{FF2B5EF4-FFF2-40B4-BE49-F238E27FC236}">
                <a16:creationId xmlns:a16="http://schemas.microsoft.com/office/drawing/2014/main" id="{C69656E4-C508-41C6-AC5B-6A0AA34A746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5" y="1014472"/>
            <a:ext cx="1513858" cy="170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36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7" grpId="0"/>
      <p:bldP spid="55" grpId="0"/>
      <p:bldP spid="74" grpId="0" animBg="1"/>
      <p:bldP spid="75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41200"/>
            <a:ext cx="9894888" cy="584200"/>
          </a:xfrm>
        </p:spPr>
        <p:txBody>
          <a:bodyPr/>
          <a:lstStyle/>
          <a:p>
            <a:pPr marL="0" indent="0">
              <a:buNone/>
            </a:pPr>
            <a:r>
              <a:rPr lang="fr-FR" sz="4000" i="0" dirty="0"/>
              <a:t>La parole est un mécanisme complexe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CE131-AFB7-4DFB-AB94-31884CEE55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1725" y="1200150"/>
            <a:ext cx="8582025" cy="476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BD655C-1F63-4FE5-8072-04F5CEDA4CC3}"/>
              </a:ext>
            </a:extLst>
          </p:cNvPr>
          <p:cNvSpPr txBox="1"/>
          <p:nvPr/>
        </p:nvSpPr>
        <p:spPr>
          <a:xfrm>
            <a:off x="3431858" y="6168068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Levelt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W. J. (1993). </a:t>
            </a:r>
            <a:r>
              <a:rPr lang="fr-FR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Speaking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fr-FR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From</a:t>
            </a:r>
            <a:r>
              <a:rPr lang="fr-F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intention to articulation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119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4CA09D-E463-497D-B4EE-018FE726D927}"/>
              </a:ext>
            </a:extLst>
          </p:cNvPr>
          <p:cNvSpPr/>
          <p:nvPr/>
        </p:nvSpPr>
        <p:spPr>
          <a:xfrm>
            <a:off x="3945676" y="1861056"/>
            <a:ext cx="2104665" cy="792088"/>
          </a:xfrm>
          <a:prstGeom prst="rect">
            <a:avLst/>
          </a:prstGeom>
          <a:solidFill>
            <a:srgbClr val="557EC7"/>
          </a:solidFill>
          <a:ln>
            <a:solidFill>
              <a:srgbClr val="557E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d’une représentation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A1690A-21DD-4079-85F7-309832A26ACB}"/>
              </a:ext>
            </a:extLst>
          </p:cNvPr>
          <p:cNvSpPr/>
          <p:nvPr/>
        </p:nvSpPr>
        <p:spPr>
          <a:xfrm>
            <a:off x="7284621" y="1861056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d’un modèle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7EBA87-7E01-4837-914E-E92EA808F32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050341" y="2257100"/>
            <a:ext cx="123428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DCD0605-26C3-4AE2-8DB2-360EDC58F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9566"/>
              </p:ext>
            </p:extLst>
          </p:nvPr>
        </p:nvGraphicFramePr>
        <p:xfrm>
          <a:off x="4061534" y="3838560"/>
          <a:ext cx="14192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906">
                  <a:extLst>
                    <a:ext uri="{9D8B030D-6E8A-4147-A177-3AD203B41FA5}">
                      <a16:colId xmlns:a16="http://schemas.microsoft.com/office/drawing/2014/main" val="2377874032"/>
                    </a:ext>
                  </a:extLst>
                </a:gridCol>
                <a:gridCol w="642376">
                  <a:extLst>
                    <a:ext uri="{9D8B030D-6E8A-4147-A177-3AD203B41FA5}">
                      <a16:colId xmlns:a16="http://schemas.microsoft.com/office/drawing/2014/main" val="4130834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0.21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2.02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8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0.82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58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0.99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9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45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1.90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948967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C319A381-331D-45E1-9B35-1816070E85F0}"/>
              </a:ext>
            </a:extLst>
          </p:cNvPr>
          <p:cNvSpPr/>
          <p:nvPr/>
        </p:nvSpPr>
        <p:spPr>
          <a:xfrm rot="18399887">
            <a:off x="4726663" y="3221650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Elongation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6FE285-44E2-4D7D-B558-E4B5BED113CE}"/>
              </a:ext>
            </a:extLst>
          </p:cNvPr>
          <p:cNvSpPr/>
          <p:nvPr/>
        </p:nvSpPr>
        <p:spPr>
          <a:xfrm rot="18533769">
            <a:off x="4179999" y="335041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Color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12CA74-3907-4E94-AD7F-7F7308CC424C}"/>
              </a:ext>
            </a:extLst>
          </p:cNvPr>
          <p:cNvSpPr/>
          <p:nvPr/>
        </p:nvSpPr>
        <p:spPr>
          <a:xfrm>
            <a:off x="3025674" y="3847796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Object 1 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A96B9F-E5DE-45E0-A131-3F13F2695DAA}"/>
              </a:ext>
            </a:extLst>
          </p:cNvPr>
          <p:cNvSpPr/>
          <p:nvPr/>
        </p:nvSpPr>
        <p:spPr>
          <a:xfrm>
            <a:off x="3020591" y="4208261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Object 2 :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7180E0-C4B2-44C4-A509-EFBC795E1234}"/>
              </a:ext>
            </a:extLst>
          </p:cNvPr>
          <p:cNvSpPr/>
          <p:nvPr/>
        </p:nvSpPr>
        <p:spPr>
          <a:xfrm>
            <a:off x="3011018" y="4561868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Object 3 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6B6E52-FC0E-4011-A595-CCE21F1A9972}"/>
              </a:ext>
            </a:extLst>
          </p:cNvPr>
          <p:cNvSpPr/>
          <p:nvPr/>
        </p:nvSpPr>
        <p:spPr>
          <a:xfrm>
            <a:off x="3311214" y="4854890"/>
            <a:ext cx="41229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500" b="1" dirty="0"/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8D7996-C172-42BD-9454-DA2FC8A1FB78}"/>
              </a:ext>
            </a:extLst>
          </p:cNvPr>
          <p:cNvSpPr/>
          <p:nvPr/>
        </p:nvSpPr>
        <p:spPr>
          <a:xfrm>
            <a:off x="3001189" y="5320368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Object N :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BB98A71B-08D1-43FD-95F5-4DBC067A8BFF}"/>
              </a:ext>
            </a:extLst>
          </p:cNvPr>
          <p:cNvSpPr/>
          <p:nvPr/>
        </p:nvSpPr>
        <p:spPr>
          <a:xfrm rot="5400000">
            <a:off x="5500752" y="4379102"/>
            <a:ext cx="162123" cy="30532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DCB0C7-3413-474E-80EE-746F539C4AA9}"/>
              </a:ext>
            </a:extLst>
          </p:cNvPr>
          <p:cNvSpPr txBox="1"/>
          <p:nvPr/>
        </p:nvSpPr>
        <p:spPr>
          <a:xfrm>
            <a:off x="2911531" y="5993516"/>
            <a:ext cx="54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X</a:t>
            </a:r>
            <a:r>
              <a:rPr lang="en-CA" dirty="0"/>
              <a:t> : Matrice des caractéristiques  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576B60-76E4-44C2-A26C-AFEBEDD24CBB}"/>
              </a:ext>
            </a:extLst>
          </p:cNvPr>
          <p:cNvSpPr txBox="1"/>
          <p:nvPr/>
        </p:nvSpPr>
        <p:spPr>
          <a:xfrm>
            <a:off x="5553896" y="3671456"/>
            <a:ext cx="714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. . . </a:t>
            </a:r>
            <a:endParaRPr lang="en-US" sz="3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EFDDD-5D68-4666-97CD-F7922A2DEC93}"/>
              </a:ext>
            </a:extLst>
          </p:cNvPr>
          <p:cNvSpPr txBox="1"/>
          <p:nvPr/>
        </p:nvSpPr>
        <p:spPr>
          <a:xfrm>
            <a:off x="5556727" y="4024579"/>
            <a:ext cx="714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. . . </a:t>
            </a:r>
            <a:endParaRPr lang="en-US" sz="3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FDEEA1-7F37-409D-8A29-ED817E2852EB}"/>
              </a:ext>
            </a:extLst>
          </p:cNvPr>
          <p:cNvSpPr txBox="1"/>
          <p:nvPr/>
        </p:nvSpPr>
        <p:spPr>
          <a:xfrm>
            <a:off x="5549159" y="4388089"/>
            <a:ext cx="714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. . . </a:t>
            </a:r>
            <a:endParaRPr lang="en-US" sz="3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C1A175-252A-4AC3-923C-3A90375C66C8}"/>
              </a:ext>
            </a:extLst>
          </p:cNvPr>
          <p:cNvSpPr txBox="1"/>
          <p:nvPr/>
        </p:nvSpPr>
        <p:spPr>
          <a:xfrm>
            <a:off x="5539272" y="4744589"/>
            <a:ext cx="714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. . . </a:t>
            </a:r>
            <a:endParaRPr lang="en-US" sz="3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C20D94-BE4D-4046-9F21-CF3F66F56491}"/>
              </a:ext>
            </a:extLst>
          </p:cNvPr>
          <p:cNvSpPr txBox="1"/>
          <p:nvPr/>
        </p:nvSpPr>
        <p:spPr>
          <a:xfrm>
            <a:off x="5539596" y="5105138"/>
            <a:ext cx="714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b="1" dirty="0"/>
              <a:t>. . . </a:t>
            </a:r>
            <a:endParaRPr lang="en-US" sz="3000" b="1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A8FF64F-131C-4649-B4A6-95C76CF4A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88148"/>
              </p:ext>
            </p:extLst>
          </p:nvPr>
        </p:nvGraphicFramePr>
        <p:xfrm>
          <a:off x="6306439" y="3840580"/>
          <a:ext cx="802005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005">
                  <a:extLst>
                    <a:ext uri="{9D8B030D-6E8A-4147-A177-3AD203B41FA5}">
                      <a16:colId xmlns:a16="http://schemas.microsoft.com/office/drawing/2014/main" val="228852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352817"/>
                  </a:ext>
                </a:extLst>
              </a:tr>
              <a:tr h="332076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0.32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55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15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78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905089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F8D45BB9-78C5-4584-922C-45CD095D444D}"/>
              </a:ext>
            </a:extLst>
          </p:cNvPr>
          <p:cNvSpPr/>
          <p:nvPr/>
        </p:nvSpPr>
        <p:spPr>
          <a:xfrm rot="18399887">
            <a:off x="6597986" y="337935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2A0B3F-E6A6-4439-8769-1D00C8666EA6}"/>
              </a:ext>
            </a:extLst>
          </p:cNvPr>
          <p:cNvSpPr/>
          <p:nvPr/>
        </p:nvSpPr>
        <p:spPr>
          <a:xfrm>
            <a:off x="3945676" y="1870781"/>
            <a:ext cx="2104665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d’une représentation 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11665D-6FE3-4794-8AEE-368C1479A08F}"/>
              </a:ext>
            </a:extLst>
          </p:cNvPr>
          <p:cNvSpPr/>
          <p:nvPr/>
        </p:nvSpPr>
        <p:spPr>
          <a:xfrm>
            <a:off x="7284621" y="1853639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du modèle</a:t>
            </a:r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7F7DDEC-A411-4103-A44E-DED66800F4FC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6050341" y="2266825"/>
            <a:ext cx="1234280" cy="711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1F491EA-6BA7-439F-B652-A05C81AAEA73}"/>
              </a:ext>
            </a:extLst>
          </p:cNvPr>
          <p:cNvSpPr/>
          <p:nvPr/>
        </p:nvSpPr>
        <p:spPr>
          <a:xfrm>
            <a:off x="7308253" y="1876363"/>
            <a:ext cx="2104665" cy="792088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287857C-0A1A-4982-A27C-5B5A30B96A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10654824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</p:spTree>
    <p:extLst>
      <p:ext uri="{BB962C8B-B14F-4D97-AF65-F5344CB8AC3E}">
        <p14:creationId xmlns:p14="http://schemas.microsoft.com/office/powerpoint/2010/main" val="11953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2" grpId="0" animBg="1"/>
      <p:bldP spid="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A1690A-21DD-4079-85F7-309832A26ACB}"/>
              </a:ext>
            </a:extLst>
          </p:cNvPr>
          <p:cNvSpPr/>
          <p:nvPr/>
        </p:nvSpPr>
        <p:spPr>
          <a:xfrm>
            <a:off x="1446718" y="762372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du modèle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8E1CD29-DBE2-48F5-801E-22DAE2B17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60" y="1368514"/>
            <a:ext cx="282994" cy="302906"/>
          </a:xfrm>
          <a:prstGeom prst="rect">
            <a:avLst/>
          </a:prstGeom>
        </p:spPr>
      </p:pic>
      <p:pic>
        <p:nvPicPr>
          <p:cNvPr id="4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A1E6D7D2-6CF3-4E1B-A6B2-FF4CDFB7C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047" y="2303320"/>
            <a:ext cx="368920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F713C6C-69FA-4788-8F11-48331B9A0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17" y="1424912"/>
            <a:ext cx="230304" cy="246508"/>
          </a:xfrm>
          <a:prstGeom prst="rect">
            <a:avLst/>
          </a:prstGeom>
        </p:spPr>
      </p:pic>
      <p:pic>
        <p:nvPicPr>
          <p:cNvPr id="4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5A6257B2-CA34-4D6E-8186-18B64D21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95" y="1671420"/>
            <a:ext cx="458924" cy="56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77FC32E-186D-45E6-BE0E-31AEBEDA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55" y="2877892"/>
            <a:ext cx="230304" cy="246508"/>
          </a:xfrm>
          <a:prstGeom prst="rect">
            <a:avLst/>
          </a:prstGeom>
        </p:spPr>
      </p:pic>
      <p:pic>
        <p:nvPicPr>
          <p:cNvPr id="49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782A61B0-FD04-4131-BFCA-F8A3F3D9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108" y="1762375"/>
            <a:ext cx="368921" cy="4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328F6313-8763-4972-9ED7-BAB9DAA2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57" y="2254491"/>
            <a:ext cx="408480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968679C-915F-41E7-BD40-AD49A449D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57" y="1301357"/>
            <a:ext cx="408479" cy="437219"/>
          </a:xfrm>
          <a:prstGeom prst="rect">
            <a:avLst/>
          </a:prstGeom>
        </p:spPr>
      </p:pic>
      <p:pic>
        <p:nvPicPr>
          <p:cNvPr id="54" name="Picture 8" descr="RÃ©sultats de recherche d'images">
            <a:extLst>
              <a:ext uri="{FF2B5EF4-FFF2-40B4-BE49-F238E27FC236}">
                <a16:creationId xmlns:a16="http://schemas.microsoft.com/office/drawing/2014/main" id="{3EE8F8BD-2396-469A-A316-8C0A34D42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014" y="2790177"/>
            <a:ext cx="396128" cy="3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RÃ©sultats de recherche d'images">
            <a:extLst>
              <a:ext uri="{FF2B5EF4-FFF2-40B4-BE49-F238E27FC236}">
                <a16:creationId xmlns:a16="http://schemas.microsoft.com/office/drawing/2014/main" id="{0D484947-785D-4F57-8564-E6D37C2B6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95" y="2346040"/>
            <a:ext cx="462402" cy="3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RÃ©sultats de recherche d'images">
            <a:extLst>
              <a:ext uri="{FF2B5EF4-FFF2-40B4-BE49-F238E27FC236}">
                <a16:creationId xmlns:a16="http://schemas.microsoft.com/office/drawing/2014/main" id="{6825528C-A554-45A5-8342-2167DF3A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24" y="1303310"/>
            <a:ext cx="493526" cy="4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4A759FB-BFAE-47A5-AB4F-8A313B2F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02611" y="1754491"/>
            <a:ext cx="560952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6AE9740-C880-4FF4-B5D6-EC17CC90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59" y="2407747"/>
            <a:ext cx="230304" cy="246508"/>
          </a:xfrm>
          <a:prstGeom prst="rect">
            <a:avLst/>
          </a:prstGeom>
        </p:spPr>
      </p:pic>
      <p:pic>
        <p:nvPicPr>
          <p:cNvPr id="63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F25889BE-4CEE-4EF6-A473-6ECE9C4B9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57" y="2754334"/>
            <a:ext cx="368921" cy="4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53B5985D-4A8D-4C64-A2A2-B4761C7F9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36" y="1733216"/>
            <a:ext cx="368920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Ã©sultats de recherche d'images pour Â«Â pear yellowÂ Â»">
            <a:extLst>
              <a:ext uri="{FF2B5EF4-FFF2-40B4-BE49-F238E27FC236}">
                <a16:creationId xmlns:a16="http://schemas.microsoft.com/office/drawing/2014/main" id="{22E422D4-4A77-4C9D-9F26-B6518A14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99" y="2796323"/>
            <a:ext cx="364076" cy="4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55952C3-9905-4C1B-8A56-B859BE104A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10654824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</p:spTree>
    <p:extLst>
      <p:ext uri="{BB962C8B-B14F-4D97-AF65-F5344CB8AC3E}">
        <p14:creationId xmlns:p14="http://schemas.microsoft.com/office/powerpoint/2010/main" val="331834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A1690A-21DD-4079-85F7-309832A26ACB}"/>
              </a:ext>
            </a:extLst>
          </p:cNvPr>
          <p:cNvSpPr/>
          <p:nvPr/>
        </p:nvSpPr>
        <p:spPr>
          <a:xfrm>
            <a:off x="1446718" y="762372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du modèle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8E1CD29-DBE2-48F5-801E-22DAE2B17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60" y="1368514"/>
            <a:ext cx="282994" cy="302906"/>
          </a:xfrm>
          <a:prstGeom prst="rect">
            <a:avLst/>
          </a:prstGeom>
        </p:spPr>
      </p:pic>
      <p:pic>
        <p:nvPicPr>
          <p:cNvPr id="4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A1E6D7D2-6CF3-4E1B-A6B2-FF4CDFB7C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047" y="2303320"/>
            <a:ext cx="368920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F713C6C-69FA-4788-8F11-48331B9A0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17" y="1424912"/>
            <a:ext cx="230304" cy="246508"/>
          </a:xfrm>
          <a:prstGeom prst="rect">
            <a:avLst/>
          </a:prstGeom>
        </p:spPr>
      </p:pic>
      <p:pic>
        <p:nvPicPr>
          <p:cNvPr id="4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5A6257B2-CA34-4D6E-8186-18B64D21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95" y="1671420"/>
            <a:ext cx="458924" cy="56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77FC32E-186D-45E6-BE0E-31AEBEDA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55" y="2877892"/>
            <a:ext cx="230304" cy="246508"/>
          </a:xfrm>
          <a:prstGeom prst="rect">
            <a:avLst/>
          </a:prstGeom>
        </p:spPr>
      </p:pic>
      <p:pic>
        <p:nvPicPr>
          <p:cNvPr id="49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782A61B0-FD04-4131-BFCA-F8A3F3D9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108" y="1762375"/>
            <a:ext cx="368921" cy="4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328F6313-8763-4972-9ED7-BAB9DAA2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57" y="2254491"/>
            <a:ext cx="408480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968679C-915F-41E7-BD40-AD49A449D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57" y="1301357"/>
            <a:ext cx="408479" cy="437219"/>
          </a:xfrm>
          <a:prstGeom prst="rect">
            <a:avLst/>
          </a:prstGeom>
        </p:spPr>
      </p:pic>
      <p:pic>
        <p:nvPicPr>
          <p:cNvPr id="54" name="Picture 8" descr="RÃ©sultats de recherche d'images">
            <a:extLst>
              <a:ext uri="{FF2B5EF4-FFF2-40B4-BE49-F238E27FC236}">
                <a16:creationId xmlns:a16="http://schemas.microsoft.com/office/drawing/2014/main" id="{3EE8F8BD-2396-469A-A316-8C0A34D42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014" y="2790177"/>
            <a:ext cx="396128" cy="3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RÃ©sultats de recherche d'images">
            <a:extLst>
              <a:ext uri="{FF2B5EF4-FFF2-40B4-BE49-F238E27FC236}">
                <a16:creationId xmlns:a16="http://schemas.microsoft.com/office/drawing/2014/main" id="{0D484947-785D-4F57-8564-E6D37C2B6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95" y="2346040"/>
            <a:ext cx="462402" cy="3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RÃ©sultats de recherche d'images">
            <a:extLst>
              <a:ext uri="{FF2B5EF4-FFF2-40B4-BE49-F238E27FC236}">
                <a16:creationId xmlns:a16="http://schemas.microsoft.com/office/drawing/2014/main" id="{6825528C-A554-45A5-8342-2167DF3A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24" y="1303310"/>
            <a:ext cx="493526" cy="4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4A759FB-BFAE-47A5-AB4F-8A313B2F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02611" y="1754491"/>
            <a:ext cx="560952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6AE9740-C880-4FF4-B5D6-EC17CC90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59" y="2407747"/>
            <a:ext cx="230304" cy="246508"/>
          </a:xfrm>
          <a:prstGeom prst="rect">
            <a:avLst/>
          </a:prstGeom>
        </p:spPr>
      </p:pic>
      <p:pic>
        <p:nvPicPr>
          <p:cNvPr id="63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F25889BE-4CEE-4EF6-A473-6ECE9C4B9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57" y="2754334"/>
            <a:ext cx="368921" cy="4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53B5985D-4A8D-4C64-A2A2-B4761C7F9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36" y="1733216"/>
            <a:ext cx="368920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5AC156-2BBA-4976-980E-373134F5B19B}"/>
              </a:ext>
            </a:extLst>
          </p:cNvPr>
          <p:cNvCxnSpPr>
            <a:cxnSpLocks/>
            <a:stCxn id="46" idx="3"/>
            <a:endCxn id="73" idx="1"/>
          </p:cNvCxnSpPr>
          <p:nvPr/>
        </p:nvCxnSpPr>
        <p:spPr>
          <a:xfrm flipV="1">
            <a:off x="4716721" y="1480073"/>
            <a:ext cx="354047" cy="6809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AF69970-592B-4F1D-92B6-A81D99EB6864}"/>
              </a:ext>
            </a:extLst>
          </p:cNvPr>
          <p:cNvSpPr/>
          <p:nvPr/>
        </p:nvSpPr>
        <p:spPr>
          <a:xfrm>
            <a:off x="5070768" y="1317808"/>
            <a:ext cx="870365" cy="324530"/>
          </a:xfrm>
          <a:prstGeom prst="rect">
            <a:avLst/>
          </a:prstGeom>
          <a:solidFill>
            <a:srgbClr val="F8835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Apple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EE9F7F7-E30C-4191-91FD-D9C2F229CE5E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4702563" y="2944934"/>
            <a:ext cx="354047" cy="6809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B70F4599-5CE3-4201-9FBC-F0DEA1086F53}"/>
              </a:ext>
            </a:extLst>
          </p:cNvPr>
          <p:cNvSpPr/>
          <p:nvPr/>
        </p:nvSpPr>
        <p:spPr>
          <a:xfrm>
            <a:off x="5056610" y="2782669"/>
            <a:ext cx="895927" cy="324530"/>
          </a:xfrm>
          <a:prstGeom prst="rect">
            <a:avLst/>
          </a:prstGeom>
          <a:solidFill>
            <a:srgbClr val="F8835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Apple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F460088-BF17-4B7A-B51F-EA090809983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6624692" y="2460178"/>
            <a:ext cx="354047" cy="6809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A3A2D02-D766-4ADD-9641-91C00E3B6FAF}"/>
              </a:ext>
            </a:extLst>
          </p:cNvPr>
          <p:cNvSpPr/>
          <p:nvPr/>
        </p:nvSpPr>
        <p:spPr>
          <a:xfrm>
            <a:off x="6978739" y="2297913"/>
            <a:ext cx="895927" cy="324530"/>
          </a:xfrm>
          <a:prstGeom prst="rect">
            <a:avLst/>
          </a:prstGeom>
          <a:solidFill>
            <a:srgbClr val="F8835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Apple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87AECCC-E1A6-495F-B830-32508EFF8D06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6624692" y="2912838"/>
            <a:ext cx="354047" cy="6809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D6F3728-078B-4352-9DB5-8053C3211A89}"/>
              </a:ext>
            </a:extLst>
          </p:cNvPr>
          <p:cNvSpPr/>
          <p:nvPr/>
        </p:nvSpPr>
        <p:spPr>
          <a:xfrm>
            <a:off x="6978739" y="2750573"/>
            <a:ext cx="895927" cy="324530"/>
          </a:xfrm>
          <a:prstGeom prst="rect">
            <a:avLst/>
          </a:prstGeom>
          <a:solidFill>
            <a:srgbClr val="F8835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Apple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6D2CFA6-53B9-4087-8595-5D1B3137CFFD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8532956" y="1370067"/>
            <a:ext cx="354047" cy="6809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ED06E44-28FE-446A-9FD4-7929295307F2}"/>
              </a:ext>
            </a:extLst>
          </p:cNvPr>
          <p:cNvSpPr/>
          <p:nvPr/>
        </p:nvSpPr>
        <p:spPr>
          <a:xfrm>
            <a:off x="8887003" y="1207802"/>
            <a:ext cx="895927" cy="324530"/>
          </a:xfrm>
          <a:prstGeom prst="rect">
            <a:avLst/>
          </a:prstGeom>
          <a:solidFill>
            <a:srgbClr val="F8835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Apple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BD0C526-1CBE-42D6-8497-500C172E2609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6673374" y="1434940"/>
            <a:ext cx="354047" cy="6809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992B36A-E0B0-483A-8E49-9DC52AAA95A4}"/>
              </a:ext>
            </a:extLst>
          </p:cNvPr>
          <p:cNvSpPr/>
          <p:nvPr/>
        </p:nvSpPr>
        <p:spPr>
          <a:xfrm>
            <a:off x="7027421" y="1272675"/>
            <a:ext cx="895927" cy="324530"/>
          </a:xfrm>
          <a:prstGeom prst="rect">
            <a:avLst/>
          </a:prstGeom>
          <a:solidFill>
            <a:srgbClr val="F8835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Apple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6E23022-7219-4CF9-A4B0-0CB321054474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4691159" y="1998150"/>
            <a:ext cx="354047" cy="68093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9378804-689E-4FEF-A408-C4E18552C672}"/>
              </a:ext>
            </a:extLst>
          </p:cNvPr>
          <p:cNvSpPr/>
          <p:nvPr/>
        </p:nvSpPr>
        <p:spPr>
          <a:xfrm>
            <a:off x="5045206" y="1835885"/>
            <a:ext cx="895927" cy="324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Pear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4B6723F-613F-458B-B8EB-37583E9C9EA3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4704710" y="2539251"/>
            <a:ext cx="354047" cy="68093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C726F9B-B6AD-406B-80D5-08A91460AF61}"/>
              </a:ext>
            </a:extLst>
          </p:cNvPr>
          <p:cNvSpPr/>
          <p:nvPr/>
        </p:nvSpPr>
        <p:spPr>
          <a:xfrm>
            <a:off x="5058757" y="2376986"/>
            <a:ext cx="895927" cy="324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Pear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5968397-38C8-4ABF-8309-E3563FF1C27A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6673374" y="1976117"/>
            <a:ext cx="354047" cy="68093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E83728B-1ECA-4965-ABC7-E88A761BE38C}"/>
              </a:ext>
            </a:extLst>
          </p:cNvPr>
          <p:cNvSpPr/>
          <p:nvPr/>
        </p:nvSpPr>
        <p:spPr>
          <a:xfrm>
            <a:off x="7027421" y="1813852"/>
            <a:ext cx="895927" cy="324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Pear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752C336-DF47-44CB-A607-BC9F84594388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8438053" y="1967000"/>
            <a:ext cx="354047" cy="68093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91AC5E7-5589-4C22-8A8A-A2280FE40C55}"/>
              </a:ext>
            </a:extLst>
          </p:cNvPr>
          <p:cNvSpPr/>
          <p:nvPr/>
        </p:nvSpPr>
        <p:spPr>
          <a:xfrm>
            <a:off x="8792100" y="1804735"/>
            <a:ext cx="895927" cy="324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Pear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CBDBD52-B7E8-473D-914F-58E88A59482A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8438053" y="2519954"/>
            <a:ext cx="354047" cy="68093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E297336-BD47-4A39-BA07-35A124ED2CBA}"/>
              </a:ext>
            </a:extLst>
          </p:cNvPr>
          <p:cNvSpPr/>
          <p:nvPr/>
        </p:nvSpPr>
        <p:spPr>
          <a:xfrm>
            <a:off x="8792100" y="2357689"/>
            <a:ext cx="895927" cy="324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Pear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CE577A3-BE1E-4109-8C84-8A25B28B6E5E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8428722" y="2987107"/>
            <a:ext cx="354047" cy="68093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F6B5861-8EAE-4201-B6C4-737886D0BE05}"/>
              </a:ext>
            </a:extLst>
          </p:cNvPr>
          <p:cNvSpPr/>
          <p:nvPr/>
        </p:nvSpPr>
        <p:spPr>
          <a:xfrm>
            <a:off x="8782769" y="2824842"/>
            <a:ext cx="895927" cy="324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Pear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B6D001C-15E1-449D-8F6B-8AC0F62C584A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10730974" y="2018768"/>
            <a:ext cx="354047" cy="68093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F7043D5-D7AE-4A8F-81CF-DC843B11D644}"/>
              </a:ext>
            </a:extLst>
          </p:cNvPr>
          <p:cNvSpPr/>
          <p:nvPr/>
        </p:nvSpPr>
        <p:spPr>
          <a:xfrm>
            <a:off x="11085021" y="1856503"/>
            <a:ext cx="895927" cy="324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Pear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C95143B-7DFC-4894-89B7-5EBFF8ACB534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10703618" y="3030434"/>
            <a:ext cx="354047" cy="68093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1086E0C-54C2-420A-AF4A-2415CF9F70B4}"/>
              </a:ext>
            </a:extLst>
          </p:cNvPr>
          <p:cNvSpPr/>
          <p:nvPr/>
        </p:nvSpPr>
        <p:spPr>
          <a:xfrm>
            <a:off x="11057665" y="2868169"/>
            <a:ext cx="895927" cy="324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Pear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E428066-0FC9-48D9-8EF9-738A65514E58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10703618" y="1456948"/>
            <a:ext cx="354047" cy="6809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B88C201-EDDD-415F-8CDE-0094587F0D64}"/>
              </a:ext>
            </a:extLst>
          </p:cNvPr>
          <p:cNvSpPr/>
          <p:nvPr/>
        </p:nvSpPr>
        <p:spPr>
          <a:xfrm>
            <a:off x="11057665" y="1294683"/>
            <a:ext cx="895927" cy="324530"/>
          </a:xfrm>
          <a:prstGeom prst="rect">
            <a:avLst/>
          </a:prstGeom>
          <a:solidFill>
            <a:srgbClr val="F8835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Apple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D6DE733-6805-40FB-8965-9A24F0482FFE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10723475" y="2478666"/>
            <a:ext cx="354047" cy="68093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A7E0D59-5A07-43D7-8DCE-7FBC1A33FD3C}"/>
              </a:ext>
            </a:extLst>
          </p:cNvPr>
          <p:cNvSpPr/>
          <p:nvPr/>
        </p:nvSpPr>
        <p:spPr>
          <a:xfrm>
            <a:off x="11077522" y="2316401"/>
            <a:ext cx="895927" cy="324530"/>
          </a:xfrm>
          <a:prstGeom prst="rect">
            <a:avLst/>
          </a:prstGeom>
          <a:solidFill>
            <a:srgbClr val="F8835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Apple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9" name="Picture 2" descr="RÃ©sultats de recherche d'images pour Â«Â pear yellowÂ Â»">
            <a:extLst>
              <a:ext uri="{FF2B5EF4-FFF2-40B4-BE49-F238E27FC236}">
                <a16:creationId xmlns:a16="http://schemas.microsoft.com/office/drawing/2014/main" id="{8EC9B679-B189-4173-BCAF-4E372F19E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99" y="2796323"/>
            <a:ext cx="364076" cy="4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FA818275-22AA-4627-9CE8-C888D0C96F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10654824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</p:spTree>
    <p:extLst>
      <p:ext uri="{BB962C8B-B14F-4D97-AF65-F5344CB8AC3E}">
        <p14:creationId xmlns:p14="http://schemas.microsoft.com/office/powerpoint/2010/main" val="2293848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A1690A-21DD-4079-85F7-309832A26ACB}"/>
              </a:ext>
            </a:extLst>
          </p:cNvPr>
          <p:cNvSpPr/>
          <p:nvPr/>
        </p:nvSpPr>
        <p:spPr>
          <a:xfrm>
            <a:off x="1446718" y="762372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du modèle</a:t>
            </a:r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8E1CD29-DBE2-48F5-801E-22DAE2B17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60" y="1368514"/>
            <a:ext cx="282994" cy="302906"/>
          </a:xfrm>
          <a:prstGeom prst="rect">
            <a:avLst/>
          </a:prstGeom>
        </p:spPr>
      </p:pic>
      <p:pic>
        <p:nvPicPr>
          <p:cNvPr id="4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A1E6D7D2-6CF3-4E1B-A6B2-FF4CDFB7C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047" y="2303320"/>
            <a:ext cx="368920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F713C6C-69FA-4788-8F11-48331B9A0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17" y="1424912"/>
            <a:ext cx="230304" cy="246508"/>
          </a:xfrm>
          <a:prstGeom prst="rect">
            <a:avLst/>
          </a:prstGeom>
        </p:spPr>
      </p:pic>
      <p:pic>
        <p:nvPicPr>
          <p:cNvPr id="4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5A6257B2-CA34-4D6E-8186-18B64D21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95" y="1671420"/>
            <a:ext cx="458924" cy="56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77FC32E-186D-45E6-BE0E-31AEBEDA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55" y="2877892"/>
            <a:ext cx="230304" cy="246508"/>
          </a:xfrm>
          <a:prstGeom prst="rect">
            <a:avLst/>
          </a:prstGeom>
        </p:spPr>
      </p:pic>
      <p:pic>
        <p:nvPicPr>
          <p:cNvPr id="49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782A61B0-FD04-4131-BFCA-F8A3F3D9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108" y="1762375"/>
            <a:ext cx="368921" cy="4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328F6313-8763-4972-9ED7-BAB9DAA2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57" y="2254491"/>
            <a:ext cx="408480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968679C-915F-41E7-BD40-AD49A449D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57" y="1301357"/>
            <a:ext cx="408479" cy="437219"/>
          </a:xfrm>
          <a:prstGeom prst="rect">
            <a:avLst/>
          </a:prstGeom>
        </p:spPr>
      </p:pic>
      <p:pic>
        <p:nvPicPr>
          <p:cNvPr id="54" name="Picture 8" descr="RÃ©sultats de recherche d'images">
            <a:extLst>
              <a:ext uri="{FF2B5EF4-FFF2-40B4-BE49-F238E27FC236}">
                <a16:creationId xmlns:a16="http://schemas.microsoft.com/office/drawing/2014/main" id="{3EE8F8BD-2396-469A-A316-8C0A34D42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014" y="2790177"/>
            <a:ext cx="396128" cy="3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RÃ©sultats de recherche d'images">
            <a:extLst>
              <a:ext uri="{FF2B5EF4-FFF2-40B4-BE49-F238E27FC236}">
                <a16:creationId xmlns:a16="http://schemas.microsoft.com/office/drawing/2014/main" id="{0D484947-785D-4F57-8564-E6D37C2B6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95" y="2346040"/>
            <a:ext cx="462402" cy="3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RÃ©sultats de recherche d'images">
            <a:extLst>
              <a:ext uri="{FF2B5EF4-FFF2-40B4-BE49-F238E27FC236}">
                <a16:creationId xmlns:a16="http://schemas.microsoft.com/office/drawing/2014/main" id="{6825528C-A554-45A5-8342-2167DF3A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24" y="1303310"/>
            <a:ext cx="493526" cy="4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4A759FB-BFAE-47A5-AB4F-8A313B2F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02611" y="1754491"/>
            <a:ext cx="560952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6AE9740-C880-4FF4-B5D6-EC17CC90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59" y="2407747"/>
            <a:ext cx="230304" cy="2465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D4EADA-5225-419F-BF81-47FAAA838DA1}"/>
              </a:ext>
            </a:extLst>
          </p:cNvPr>
          <p:cNvSpPr txBox="1"/>
          <p:nvPr/>
        </p:nvSpPr>
        <p:spPr>
          <a:xfrm>
            <a:off x="1328451" y="1548166"/>
            <a:ext cx="342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1- </a:t>
            </a:r>
            <a:r>
              <a:rPr lang="en-CA" dirty="0" err="1"/>
              <a:t>Diviser</a:t>
            </a:r>
            <a:r>
              <a:rPr lang="en-CA" dirty="0"/>
              <a:t> la base de </a:t>
            </a:r>
            <a:r>
              <a:rPr lang="en-CA" dirty="0" err="1"/>
              <a:t>données</a:t>
            </a:r>
            <a:r>
              <a:rPr lang="en-CA" dirty="0"/>
              <a:t> </a:t>
            </a:r>
            <a:r>
              <a:rPr lang="en-CA" dirty="0" err="1"/>
              <a:t>en</a:t>
            </a:r>
            <a:endParaRPr lang="en-CA" dirty="0"/>
          </a:p>
          <a:p>
            <a:r>
              <a:rPr lang="en-CA" dirty="0"/>
              <a:t>deux parties</a:t>
            </a:r>
            <a:endParaRPr lang="en-US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D29359-3A0E-4BC4-923F-F0297D5EE56C}"/>
              </a:ext>
            </a:extLst>
          </p:cNvPr>
          <p:cNvCxnSpPr>
            <a:cxnSpLocks/>
          </p:cNvCxnSpPr>
          <p:nvPr/>
        </p:nvCxnSpPr>
        <p:spPr>
          <a:xfrm>
            <a:off x="9892147" y="1191491"/>
            <a:ext cx="0" cy="229328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e 61">
            <a:extLst>
              <a:ext uri="{FF2B5EF4-FFF2-40B4-BE49-F238E27FC236}">
                <a16:creationId xmlns:a16="http://schemas.microsoft.com/office/drawing/2014/main" id="{583AA61B-F6BC-45D9-AC31-E1FECBBEE5F2}"/>
              </a:ext>
            </a:extLst>
          </p:cNvPr>
          <p:cNvSpPr/>
          <p:nvPr/>
        </p:nvSpPr>
        <p:spPr>
          <a:xfrm rot="16200000">
            <a:off x="6427985" y="1206089"/>
            <a:ext cx="369923" cy="434715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63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F25889BE-4CEE-4EF6-A473-6ECE9C4B9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57" y="2754334"/>
            <a:ext cx="368921" cy="4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53B5985D-4A8D-4C64-A2A2-B4761C7F9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36" y="1733216"/>
            <a:ext cx="368920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DD7720B-790E-4A83-8AD3-D5697A6074C6}"/>
              </a:ext>
            </a:extLst>
          </p:cNvPr>
          <p:cNvSpPr txBox="1"/>
          <p:nvPr/>
        </p:nvSpPr>
        <p:spPr>
          <a:xfrm>
            <a:off x="9697228" y="3601503"/>
            <a:ext cx="207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de test</a:t>
            </a:r>
            <a:endParaRPr lang="en-US" dirty="0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A6291F3B-F7EE-40EA-BF3E-78895B7860EE}"/>
              </a:ext>
            </a:extLst>
          </p:cNvPr>
          <p:cNvSpPr/>
          <p:nvPr/>
        </p:nvSpPr>
        <p:spPr>
          <a:xfrm rot="16200000">
            <a:off x="10540359" y="3059634"/>
            <a:ext cx="182176" cy="65767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06A9491-FF77-4B0B-ACBC-38D2C8DEE4AE}"/>
              </a:ext>
            </a:extLst>
          </p:cNvPr>
          <p:cNvSpPr txBox="1"/>
          <p:nvPr/>
        </p:nvSpPr>
        <p:spPr>
          <a:xfrm>
            <a:off x="4366312" y="3601503"/>
            <a:ext cx="43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</a:t>
            </a:r>
            <a:r>
              <a:rPr lang="en-CA" dirty="0" err="1"/>
              <a:t>d’entraînement</a:t>
            </a:r>
            <a:endParaRPr lang="en-US" dirty="0"/>
          </a:p>
        </p:txBody>
      </p:sp>
      <p:pic>
        <p:nvPicPr>
          <p:cNvPr id="28" name="Picture 2" descr="RÃ©sultats de recherche d'images pour Â«Â pear yellowÂ Â»">
            <a:extLst>
              <a:ext uri="{FF2B5EF4-FFF2-40B4-BE49-F238E27FC236}">
                <a16:creationId xmlns:a16="http://schemas.microsoft.com/office/drawing/2014/main" id="{5AC78BEB-18A0-4EC5-90F2-834F91E01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99" y="2796323"/>
            <a:ext cx="364076" cy="4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DEF9AB59-10D7-4D1C-8607-48CEADBB62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10654824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</p:spTree>
    <p:extLst>
      <p:ext uri="{BB962C8B-B14F-4D97-AF65-F5344CB8AC3E}">
        <p14:creationId xmlns:p14="http://schemas.microsoft.com/office/powerpoint/2010/main" val="372801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2" grpId="0" animBg="1"/>
      <p:bldP spid="67" grpId="0"/>
      <p:bldP spid="68" grpId="0" animBg="1"/>
      <p:bldP spid="1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88E1CD29-DBE2-48F5-801E-22DAE2B17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60" y="1368514"/>
            <a:ext cx="282994" cy="302906"/>
          </a:xfrm>
          <a:prstGeom prst="rect">
            <a:avLst/>
          </a:prstGeom>
        </p:spPr>
      </p:pic>
      <p:pic>
        <p:nvPicPr>
          <p:cNvPr id="4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A1E6D7D2-6CF3-4E1B-A6B2-FF4CDFB7C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047" y="2303320"/>
            <a:ext cx="368920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F713C6C-69FA-4788-8F11-48331B9A0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17" y="1424912"/>
            <a:ext cx="230304" cy="246508"/>
          </a:xfrm>
          <a:prstGeom prst="rect">
            <a:avLst/>
          </a:prstGeom>
        </p:spPr>
      </p:pic>
      <p:pic>
        <p:nvPicPr>
          <p:cNvPr id="4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5A6257B2-CA34-4D6E-8186-18B64D21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95" y="1671420"/>
            <a:ext cx="458924" cy="56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77FC32E-186D-45E6-BE0E-31AEBEDA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55" y="2877892"/>
            <a:ext cx="230304" cy="246508"/>
          </a:xfrm>
          <a:prstGeom prst="rect">
            <a:avLst/>
          </a:prstGeom>
        </p:spPr>
      </p:pic>
      <p:pic>
        <p:nvPicPr>
          <p:cNvPr id="49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782A61B0-FD04-4131-BFCA-F8A3F3D9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108" y="1762375"/>
            <a:ext cx="368921" cy="4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328F6313-8763-4972-9ED7-BAB9DAA2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57" y="2254491"/>
            <a:ext cx="408480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968679C-915F-41E7-BD40-AD49A449D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57" y="1301357"/>
            <a:ext cx="408479" cy="437219"/>
          </a:xfrm>
          <a:prstGeom prst="rect">
            <a:avLst/>
          </a:prstGeom>
        </p:spPr>
      </p:pic>
      <p:pic>
        <p:nvPicPr>
          <p:cNvPr id="54" name="Picture 8" descr="RÃ©sultats de recherche d'images">
            <a:extLst>
              <a:ext uri="{FF2B5EF4-FFF2-40B4-BE49-F238E27FC236}">
                <a16:creationId xmlns:a16="http://schemas.microsoft.com/office/drawing/2014/main" id="{3EE8F8BD-2396-469A-A316-8C0A34D42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014" y="2790177"/>
            <a:ext cx="396128" cy="3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RÃ©sultats de recherche d'images">
            <a:extLst>
              <a:ext uri="{FF2B5EF4-FFF2-40B4-BE49-F238E27FC236}">
                <a16:creationId xmlns:a16="http://schemas.microsoft.com/office/drawing/2014/main" id="{0D484947-785D-4F57-8564-E6D37C2B6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95" y="2346040"/>
            <a:ext cx="462402" cy="3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RÃ©sultats de recherche d'images">
            <a:extLst>
              <a:ext uri="{FF2B5EF4-FFF2-40B4-BE49-F238E27FC236}">
                <a16:creationId xmlns:a16="http://schemas.microsoft.com/office/drawing/2014/main" id="{6825528C-A554-45A5-8342-2167DF3A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24" y="1303310"/>
            <a:ext cx="493526" cy="4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4A759FB-BFAE-47A5-AB4F-8A313B2F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02611" y="1754491"/>
            <a:ext cx="560952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6AE9740-C880-4FF4-B5D6-EC17CC90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59" y="2407747"/>
            <a:ext cx="230304" cy="24650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D29359-3A0E-4BC4-923F-F0297D5EE56C}"/>
              </a:ext>
            </a:extLst>
          </p:cNvPr>
          <p:cNvCxnSpPr>
            <a:cxnSpLocks/>
          </p:cNvCxnSpPr>
          <p:nvPr/>
        </p:nvCxnSpPr>
        <p:spPr>
          <a:xfrm>
            <a:off x="9892147" y="1191491"/>
            <a:ext cx="0" cy="229328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F25889BE-4CEE-4EF6-A473-6ECE9C4B9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57" y="2754334"/>
            <a:ext cx="368921" cy="4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53B5985D-4A8D-4C64-A2A2-B4761C7F9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36" y="1733216"/>
            <a:ext cx="368920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Left Brace 67">
            <a:extLst>
              <a:ext uri="{FF2B5EF4-FFF2-40B4-BE49-F238E27FC236}">
                <a16:creationId xmlns:a16="http://schemas.microsoft.com/office/drawing/2014/main" id="{A6291F3B-F7EE-40EA-BF3E-78895B7860EE}"/>
              </a:ext>
            </a:extLst>
          </p:cNvPr>
          <p:cNvSpPr/>
          <p:nvPr/>
        </p:nvSpPr>
        <p:spPr>
          <a:xfrm rot="16200000">
            <a:off x="10540359" y="3059634"/>
            <a:ext cx="182176" cy="65767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56A98E-5F41-41F6-AAF3-4446B61F8828}"/>
              </a:ext>
            </a:extLst>
          </p:cNvPr>
          <p:cNvSpPr txBox="1"/>
          <p:nvPr/>
        </p:nvSpPr>
        <p:spPr>
          <a:xfrm>
            <a:off x="1491984" y="3987034"/>
            <a:ext cx="25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2- </a:t>
            </a:r>
            <a:r>
              <a:rPr lang="en-CA" dirty="0" err="1"/>
              <a:t>Entrainement</a:t>
            </a:r>
            <a:r>
              <a:rPr lang="en-CA" dirty="0"/>
              <a:t> :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01928D-92A8-4644-83AB-EF198EC42BEF}"/>
              </a:ext>
            </a:extLst>
          </p:cNvPr>
          <p:cNvSpPr txBox="1"/>
          <p:nvPr/>
        </p:nvSpPr>
        <p:spPr>
          <a:xfrm>
            <a:off x="9453692" y="3595120"/>
            <a:ext cx="207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de test</a:t>
            </a:r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160995-170A-4784-BAB6-F3A847D5D0A9}"/>
              </a:ext>
            </a:extLst>
          </p:cNvPr>
          <p:cNvCxnSpPr/>
          <p:nvPr/>
        </p:nvCxnSpPr>
        <p:spPr>
          <a:xfrm>
            <a:off x="5201851" y="6233697"/>
            <a:ext cx="256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5C5D18-7492-42CA-96CB-D4EAC7BC2BDA}"/>
              </a:ext>
            </a:extLst>
          </p:cNvPr>
          <p:cNvCxnSpPr>
            <a:cxnSpLocks/>
          </p:cNvCxnSpPr>
          <p:nvPr/>
        </p:nvCxnSpPr>
        <p:spPr>
          <a:xfrm flipV="1">
            <a:off x="5213052" y="4275739"/>
            <a:ext cx="0" cy="195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7A7504F-DEFE-4649-9833-B313072C5405}"/>
              </a:ext>
            </a:extLst>
          </p:cNvPr>
          <p:cNvSpPr/>
          <p:nvPr/>
        </p:nvSpPr>
        <p:spPr>
          <a:xfrm>
            <a:off x="4404150" y="3987034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2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31DED0B-8119-4CCD-A717-618899203075}"/>
              </a:ext>
            </a:extLst>
          </p:cNvPr>
          <p:cNvCxnSpPr/>
          <p:nvPr/>
        </p:nvCxnSpPr>
        <p:spPr>
          <a:xfrm>
            <a:off x="5995236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7EA59CB-DF3A-417B-9E42-E1A69C328F40}"/>
              </a:ext>
            </a:extLst>
          </p:cNvPr>
          <p:cNvCxnSpPr>
            <a:cxnSpLocks/>
          </p:cNvCxnSpPr>
          <p:nvPr/>
        </p:nvCxnSpPr>
        <p:spPr>
          <a:xfrm flipH="1">
            <a:off x="5145420" y="565976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9EF9E03-A08C-4713-9A5B-93BC671FEB50}"/>
              </a:ext>
            </a:extLst>
          </p:cNvPr>
          <p:cNvCxnSpPr/>
          <p:nvPr/>
        </p:nvCxnSpPr>
        <p:spPr>
          <a:xfrm>
            <a:off x="6941068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AE8F8E4-028C-46BC-8B96-B0D5446FF594}"/>
              </a:ext>
            </a:extLst>
          </p:cNvPr>
          <p:cNvCxnSpPr>
            <a:cxnSpLocks/>
          </p:cNvCxnSpPr>
          <p:nvPr/>
        </p:nvCxnSpPr>
        <p:spPr>
          <a:xfrm flipH="1">
            <a:off x="5142372" y="480632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79EA565-D448-4881-9F28-62A423E03D05}"/>
              </a:ext>
            </a:extLst>
          </p:cNvPr>
          <p:cNvSpPr/>
          <p:nvPr/>
        </p:nvSpPr>
        <p:spPr>
          <a:xfrm>
            <a:off x="7426770" y="6252887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B2EE7E8-C9A3-469E-99C9-9CD8627F748C}"/>
              </a:ext>
            </a:extLst>
          </p:cNvPr>
          <p:cNvSpPr/>
          <p:nvPr/>
        </p:nvSpPr>
        <p:spPr>
          <a:xfrm>
            <a:off x="1446718" y="762372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du modèle</a:t>
            </a:r>
            <a:endParaRPr lang="en-US" dirty="0"/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6DC70D0E-D839-45B8-84AB-DEB03519BC1B}"/>
              </a:ext>
            </a:extLst>
          </p:cNvPr>
          <p:cNvSpPr/>
          <p:nvPr/>
        </p:nvSpPr>
        <p:spPr>
          <a:xfrm rot="16200000">
            <a:off x="6427985" y="1206089"/>
            <a:ext cx="369923" cy="434715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F39D73F-4FB4-401A-9AEE-06B8A29EF4D5}"/>
              </a:ext>
            </a:extLst>
          </p:cNvPr>
          <p:cNvSpPr txBox="1"/>
          <p:nvPr/>
        </p:nvSpPr>
        <p:spPr>
          <a:xfrm>
            <a:off x="4221731" y="3574504"/>
            <a:ext cx="43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</a:t>
            </a:r>
            <a:r>
              <a:rPr lang="en-CA" dirty="0" err="1"/>
              <a:t>d’entrainement</a:t>
            </a:r>
            <a:endParaRPr lang="en-US" dirty="0"/>
          </a:p>
        </p:txBody>
      </p:sp>
      <p:pic>
        <p:nvPicPr>
          <p:cNvPr id="36" name="Picture 2" descr="RÃ©sultats de recherche d'images pour Â«Â pear yellowÂ Â»">
            <a:extLst>
              <a:ext uri="{FF2B5EF4-FFF2-40B4-BE49-F238E27FC236}">
                <a16:creationId xmlns:a16="http://schemas.microsoft.com/office/drawing/2014/main" id="{6778070D-2939-4A19-9353-445C0751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99" y="2796323"/>
            <a:ext cx="364076" cy="4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1E9CD732-903D-4CC8-B9DB-BBBF323FA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10654824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DD6930-B4D1-4D1A-8860-1BCEA848AF60}"/>
              </a:ext>
            </a:extLst>
          </p:cNvPr>
          <p:cNvSpPr txBox="1"/>
          <p:nvPr/>
        </p:nvSpPr>
        <p:spPr>
          <a:xfrm>
            <a:off x="1328451" y="1548166"/>
            <a:ext cx="342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1- </a:t>
            </a:r>
            <a:r>
              <a:rPr lang="en-CA" dirty="0" err="1"/>
              <a:t>Diviser</a:t>
            </a:r>
            <a:r>
              <a:rPr lang="en-CA" dirty="0"/>
              <a:t> la base de </a:t>
            </a:r>
            <a:r>
              <a:rPr lang="en-CA" dirty="0" err="1"/>
              <a:t>données</a:t>
            </a:r>
            <a:r>
              <a:rPr lang="en-CA" dirty="0"/>
              <a:t> </a:t>
            </a:r>
            <a:r>
              <a:rPr lang="en-CA" dirty="0" err="1"/>
              <a:t>en</a:t>
            </a:r>
            <a:endParaRPr lang="en-CA" dirty="0"/>
          </a:p>
          <a:p>
            <a:r>
              <a:rPr lang="en-CA" dirty="0"/>
              <a:t>deux parties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61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6" grpId="0"/>
      <p:bldP spid="81" grpId="0"/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88E1CD29-DBE2-48F5-801E-22DAE2B17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60" y="1368514"/>
            <a:ext cx="282994" cy="302906"/>
          </a:xfrm>
          <a:prstGeom prst="rect">
            <a:avLst/>
          </a:prstGeom>
        </p:spPr>
      </p:pic>
      <p:pic>
        <p:nvPicPr>
          <p:cNvPr id="4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A1E6D7D2-6CF3-4E1B-A6B2-FF4CDFB7C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047" y="2303320"/>
            <a:ext cx="368920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F713C6C-69FA-4788-8F11-48331B9A0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17" y="1424912"/>
            <a:ext cx="230304" cy="246508"/>
          </a:xfrm>
          <a:prstGeom prst="rect">
            <a:avLst/>
          </a:prstGeom>
        </p:spPr>
      </p:pic>
      <p:pic>
        <p:nvPicPr>
          <p:cNvPr id="4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5A6257B2-CA34-4D6E-8186-18B64D21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95" y="1671420"/>
            <a:ext cx="458924" cy="56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77FC32E-186D-45E6-BE0E-31AEBEDA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55" y="2877892"/>
            <a:ext cx="230304" cy="246508"/>
          </a:xfrm>
          <a:prstGeom prst="rect">
            <a:avLst/>
          </a:prstGeom>
        </p:spPr>
      </p:pic>
      <p:pic>
        <p:nvPicPr>
          <p:cNvPr id="49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782A61B0-FD04-4131-BFCA-F8A3F3D99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108" y="1762375"/>
            <a:ext cx="368921" cy="4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328F6313-8763-4972-9ED7-BAB9DAA2F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57" y="2254491"/>
            <a:ext cx="408480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968679C-915F-41E7-BD40-AD49A449D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57" y="1301357"/>
            <a:ext cx="408479" cy="437219"/>
          </a:xfrm>
          <a:prstGeom prst="rect">
            <a:avLst/>
          </a:prstGeom>
        </p:spPr>
      </p:pic>
      <p:pic>
        <p:nvPicPr>
          <p:cNvPr id="54" name="Picture 8" descr="RÃ©sultats de recherche d'images">
            <a:extLst>
              <a:ext uri="{FF2B5EF4-FFF2-40B4-BE49-F238E27FC236}">
                <a16:creationId xmlns:a16="http://schemas.microsoft.com/office/drawing/2014/main" id="{3EE8F8BD-2396-469A-A316-8C0A34D42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014" y="2790177"/>
            <a:ext cx="396128" cy="3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RÃ©sultats de recherche d'images">
            <a:extLst>
              <a:ext uri="{FF2B5EF4-FFF2-40B4-BE49-F238E27FC236}">
                <a16:creationId xmlns:a16="http://schemas.microsoft.com/office/drawing/2014/main" id="{0D484947-785D-4F57-8564-E6D37C2B6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95" y="2346040"/>
            <a:ext cx="462402" cy="3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RÃ©sultats de recherche d'images">
            <a:extLst>
              <a:ext uri="{FF2B5EF4-FFF2-40B4-BE49-F238E27FC236}">
                <a16:creationId xmlns:a16="http://schemas.microsoft.com/office/drawing/2014/main" id="{6825528C-A554-45A5-8342-2167DF3A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24" y="1303310"/>
            <a:ext cx="493526" cy="4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4A759FB-BFAE-47A5-AB4F-8A313B2F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02611" y="1754491"/>
            <a:ext cx="560952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6AE9740-C880-4FF4-B5D6-EC17CC90E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59" y="2407747"/>
            <a:ext cx="230304" cy="24650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D29359-3A0E-4BC4-923F-F0297D5EE56C}"/>
              </a:ext>
            </a:extLst>
          </p:cNvPr>
          <p:cNvCxnSpPr>
            <a:cxnSpLocks/>
          </p:cNvCxnSpPr>
          <p:nvPr/>
        </p:nvCxnSpPr>
        <p:spPr>
          <a:xfrm>
            <a:off x="9892147" y="1191491"/>
            <a:ext cx="0" cy="229328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F25889BE-4CEE-4EF6-A473-6ECE9C4B9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257" y="2754334"/>
            <a:ext cx="368921" cy="4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53B5985D-4A8D-4C64-A2A2-B4761C7F9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36" y="1733216"/>
            <a:ext cx="368920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Left Brace 67">
            <a:extLst>
              <a:ext uri="{FF2B5EF4-FFF2-40B4-BE49-F238E27FC236}">
                <a16:creationId xmlns:a16="http://schemas.microsoft.com/office/drawing/2014/main" id="{A6291F3B-F7EE-40EA-BF3E-78895B7860EE}"/>
              </a:ext>
            </a:extLst>
          </p:cNvPr>
          <p:cNvSpPr/>
          <p:nvPr/>
        </p:nvSpPr>
        <p:spPr>
          <a:xfrm rot="16200000">
            <a:off x="10540359" y="3059634"/>
            <a:ext cx="182176" cy="65767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56A98E-5F41-41F6-AAF3-4446B61F8828}"/>
              </a:ext>
            </a:extLst>
          </p:cNvPr>
          <p:cNvSpPr txBox="1"/>
          <p:nvPr/>
        </p:nvSpPr>
        <p:spPr>
          <a:xfrm>
            <a:off x="1491984" y="3987034"/>
            <a:ext cx="25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2- </a:t>
            </a:r>
            <a:r>
              <a:rPr lang="en-CA" dirty="0" err="1"/>
              <a:t>Entrainement</a:t>
            </a:r>
            <a:r>
              <a:rPr lang="en-CA" dirty="0"/>
              <a:t> :</a:t>
            </a: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2DA4CF-2426-4142-A217-242FB755452E}"/>
              </a:ext>
            </a:extLst>
          </p:cNvPr>
          <p:cNvCxnSpPr/>
          <p:nvPr/>
        </p:nvCxnSpPr>
        <p:spPr>
          <a:xfrm>
            <a:off x="5201851" y="6233697"/>
            <a:ext cx="256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8518B14-C70E-46E3-960F-A88B9F38329B}"/>
              </a:ext>
            </a:extLst>
          </p:cNvPr>
          <p:cNvCxnSpPr>
            <a:cxnSpLocks/>
          </p:cNvCxnSpPr>
          <p:nvPr/>
        </p:nvCxnSpPr>
        <p:spPr>
          <a:xfrm flipV="1">
            <a:off x="5213052" y="4275739"/>
            <a:ext cx="0" cy="195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5E980B28-CFCE-49E6-B3E0-74285D9A63B3}"/>
              </a:ext>
            </a:extLst>
          </p:cNvPr>
          <p:cNvSpPr/>
          <p:nvPr/>
        </p:nvSpPr>
        <p:spPr>
          <a:xfrm>
            <a:off x="4404150" y="3987034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2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A2B758B-0902-4C2B-9CB5-720E8BCF5026}"/>
              </a:ext>
            </a:extLst>
          </p:cNvPr>
          <p:cNvCxnSpPr/>
          <p:nvPr/>
        </p:nvCxnSpPr>
        <p:spPr>
          <a:xfrm>
            <a:off x="5995236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509EE06-3081-4F35-B6BE-576BD7250C34}"/>
              </a:ext>
            </a:extLst>
          </p:cNvPr>
          <p:cNvCxnSpPr>
            <a:cxnSpLocks/>
          </p:cNvCxnSpPr>
          <p:nvPr/>
        </p:nvCxnSpPr>
        <p:spPr>
          <a:xfrm flipH="1">
            <a:off x="5145420" y="565976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3B37BF4-9334-48A4-A752-43E4BADC6B68}"/>
              </a:ext>
            </a:extLst>
          </p:cNvPr>
          <p:cNvCxnSpPr/>
          <p:nvPr/>
        </p:nvCxnSpPr>
        <p:spPr>
          <a:xfrm>
            <a:off x="6941068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3D496E5-8011-44A5-A829-809982D2BDDC}"/>
              </a:ext>
            </a:extLst>
          </p:cNvPr>
          <p:cNvCxnSpPr>
            <a:cxnSpLocks/>
          </p:cNvCxnSpPr>
          <p:nvPr/>
        </p:nvCxnSpPr>
        <p:spPr>
          <a:xfrm flipH="1">
            <a:off x="5142372" y="480632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4E0DFFC-D2B5-43BE-97E4-BA807B2E7ECD}"/>
              </a:ext>
            </a:extLst>
          </p:cNvPr>
          <p:cNvSpPr/>
          <p:nvPr/>
        </p:nvSpPr>
        <p:spPr>
          <a:xfrm>
            <a:off x="7426770" y="6252887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1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568EAC6-0419-44E9-8612-578367C34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81" y="5010307"/>
            <a:ext cx="282994" cy="327119"/>
          </a:xfrm>
          <a:prstGeom prst="rect">
            <a:avLst/>
          </a:prstGeom>
        </p:spPr>
      </p:pic>
      <p:pic>
        <p:nvPicPr>
          <p:cNvPr id="36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5CE7166E-A18A-4E6E-B113-9FECFE721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23" y="4613149"/>
            <a:ext cx="368920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B98C7B0-FEF4-4C69-B44C-9F06AB480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67" y="5605939"/>
            <a:ext cx="230304" cy="246508"/>
          </a:xfrm>
          <a:prstGeom prst="rect">
            <a:avLst/>
          </a:prstGeom>
        </p:spPr>
      </p:pic>
      <p:pic>
        <p:nvPicPr>
          <p:cNvPr id="38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7002B8CB-C449-46A8-A5A4-50045534D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657" y="4816100"/>
            <a:ext cx="458924" cy="56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3DBD447-826E-4862-AC58-38B6A78F1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01" y="5595865"/>
            <a:ext cx="230304" cy="246508"/>
          </a:xfrm>
          <a:prstGeom prst="rect">
            <a:avLst/>
          </a:prstGeom>
        </p:spPr>
      </p:pic>
      <p:pic>
        <p:nvPicPr>
          <p:cNvPr id="40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B8570FD3-0CB8-4BB9-9DB0-765F629E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394" y="4448669"/>
            <a:ext cx="368921" cy="4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E852A8-6854-46CA-BEF0-8BE68AF7F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71" y="5335985"/>
            <a:ext cx="230304" cy="246508"/>
          </a:xfrm>
          <a:prstGeom prst="rect">
            <a:avLst/>
          </a:prstGeom>
        </p:spPr>
      </p:pic>
      <p:pic>
        <p:nvPicPr>
          <p:cNvPr id="42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84CB6370-B3F7-4FBA-9098-4F7B3F8F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41" y="5008359"/>
            <a:ext cx="458924" cy="56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A94D988-955C-41D5-AEC9-77315F372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815" y="5360003"/>
            <a:ext cx="230304" cy="246508"/>
          </a:xfrm>
          <a:prstGeom prst="rect">
            <a:avLst/>
          </a:prstGeom>
        </p:spPr>
      </p:pic>
      <p:pic>
        <p:nvPicPr>
          <p:cNvPr id="50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302C380C-A9C3-4279-A050-0A3491EFB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19" y="4784963"/>
            <a:ext cx="408480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8A2DE54-C9F7-4519-BC74-2D8EB5F35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43" y="5396611"/>
            <a:ext cx="230304" cy="246508"/>
          </a:xfrm>
          <a:prstGeom prst="rect">
            <a:avLst/>
          </a:prstGeom>
        </p:spPr>
      </p:pic>
      <p:pic>
        <p:nvPicPr>
          <p:cNvPr id="59" name="Picture 8" descr="RÃ©sultats de recherche d'images">
            <a:extLst>
              <a:ext uri="{FF2B5EF4-FFF2-40B4-BE49-F238E27FC236}">
                <a16:creationId xmlns:a16="http://schemas.microsoft.com/office/drawing/2014/main" id="{477165C6-FFAA-43B7-B1EB-004A7DF2F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182" y="5511557"/>
            <a:ext cx="430797" cy="4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8" descr="RÃ©sultats de recherche d'images">
            <a:extLst>
              <a:ext uri="{FF2B5EF4-FFF2-40B4-BE49-F238E27FC236}">
                <a16:creationId xmlns:a16="http://schemas.microsoft.com/office/drawing/2014/main" id="{E26CB8F9-EFAE-485C-90AF-CE23D5503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65" y="5462992"/>
            <a:ext cx="462402" cy="3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302C576-5511-4945-ABE5-909106744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67" y="5758339"/>
            <a:ext cx="230304" cy="24650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1AE1AF5-DC38-4C19-88E1-1DF0B5541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71" y="5488385"/>
            <a:ext cx="230304" cy="24650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06060E1-4A38-4201-A7FA-C810ACE7A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336" y="5521678"/>
            <a:ext cx="230304" cy="24650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4C2F43BC-EDB7-429E-B712-AF424587E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26" y="5727168"/>
            <a:ext cx="230304" cy="246508"/>
          </a:xfrm>
          <a:prstGeom prst="rect">
            <a:avLst/>
          </a:prstGeom>
        </p:spPr>
      </p:pic>
      <p:pic>
        <p:nvPicPr>
          <p:cNvPr id="76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18DDF9C0-686E-4DAA-9019-D033AB489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623" y="4765549"/>
            <a:ext cx="368920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BFC9FB4A-6070-4615-A5CF-ADA49A83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57" y="4968500"/>
            <a:ext cx="458924" cy="56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E48BE46D-B35B-4A5B-842A-6B4BC4C2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85" y="4610278"/>
            <a:ext cx="368921" cy="4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DCD2E7D2-9CF4-45E4-8E71-F86C884D9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03" y="4950021"/>
            <a:ext cx="408480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602ED4DC-C3E9-4A26-A2A8-E7C2BB568BE4}"/>
              </a:ext>
            </a:extLst>
          </p:cNvPr>
          <p:cNvSpPr/>
          <p:nvPr/>
        </p:nvSpPr>
        <p:spPr>
          <a:xfrm>
            <a:off x="1446718" y="762372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du modèle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1532D9B-13C3-4C04-87B0-FEF2C2D791DD}"/>
              </a:ext>
            </a:extLst>
          </p:cNvPr>
          <p:cNvSpPr txBox="1"/>
          <p:nvPr/>
        </p:nvSpPr>
        <p:spPr>
          <a:xfrm>
            <a:off x="1328451" y="1548166"/>
            <a:ext cx="342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1- </a:t>
            </a:r>
            <a:r>
              <a:rPr lang="en-CA" dirty="0" err="1"/>
              <a:t>Diviser</a:t>
            </a:r>
            <a:r>
              <a:rPr lang="en-CA" dirty="0"/>
              <a:t> la base de </a:t>
            </a:r>
            <a:r>
              <a:rPr lang="en-CA" dirty="0" err="1"/>
              <a:t>données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deux parties</a:t>
            </a:r>
            <a:endParaRPr lang="en-US" dirty="0"/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18A2CDBF-629B-4C38-9BF1-3041F1A13782}"/>
              </a:ext>
            </a:extLst>
          </p:cNvPr>
          <p:cNvSpPr/>
          <p:nvPr/>
        </p:nvSpPr>
        <p:spPr>
          <a:xfrm rot="16200000">
            <a:off x="6427985" y="1206089"/>
            <a:ext cx="369923" cy="434715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F1EACA7-C584-4B15-9667-8DE54FBF3471}"/>
              </a:ext>
            </a:extLst>
          </p:cNvPr>
          <p:cNvSpPr txBox="1"/>
          <p:nvPr/>
        </p:nvSpPr>
        <p:spPr>
          <a:xfrm>
            <a:off x="4221731" y="3574504"/>
            <a:ext cx="43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</a:t>
            </a:r>
            <a:r>
              <a:rPr lang="en-CA" dirty="0" err="1"/>
              <a:t>d’entrainement</a:t>
            </a:r>
            <a:endParaRPr lang="en-US" dirty="0"/>
          </a:p>
        </p:txBody>
      </p:sp>
      <p:pic>
        <p:nvPicPr>
          <p:cNvPr id="62" name="Picture 2" descr="RÃ©sultats de recherche d'images pour Â«Â pear yellowÂ Â»">
            <a:extLst>
              <a:ext uri="{FF2B5EF4-FFF2-40B4-BE49-F238E27FC236}">
                <a16:creationId xmlns:a16="http://schemas.microsoft.com/office/drawing/2014/main" id="{50490EBF-BC23-4521-975D-E28DACD56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99" y="2796323"/>
            <a:ext cx="364076" cy="4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A8F0D2CB-F8D9-494F-A681-A5F37578DF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10654824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2D6517-1030-449E-954C-8FC3413DF204}"/>
              </a:ext>
            </a:extLst>
          </p:cNvPr>
          <p:cNvSpPr txBox="1"/>
          <p:nvPr/>
        </p:nvSpPr>
        <p:spPr>
          <a:xfrm>
            <a:off x="9453692" y="3595120"/>
            <a:ext cx="207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de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4 L 0.13516 0.53542 L 0.13724 0.53542 " pathEditMode="relative" ptsTypes="AAA">
                                      <p:cBhvr>
                                        <p:cTn id="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-0.00677 0.5488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274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-0.00301 L -0.12435 0.52662 " pathEditMode="relative" ptsTypes="AA">
                                      <p:cBhvr>
                                        <p:cTn id="1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729 0.44815 " pathEditMode="relative" ptsTypes="AA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729 0.44815 " pathEditMode="relative" ptsTypes="AA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729 0.44815 " pathEditMode="relative" ptsTypes="AA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13 0.42593 " pathEditMode="relative" ptsTypes="AA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13 0.42593 " pathEditMode="relative" ptsTypes="AA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313 0.42593 " pathEditMode="relative" ptsTypes="AA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541 0.40741 " pathEditMode="relative" ptsTypes="AA">
                                      <p:cBhvr>
                                        <p:cTn id="2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541 0.40741 " pathEditMode="relative" ptsTypes="AA">
                                      <p:cBhvr>
                                        <p:cTn id="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541 0.40741 " pathEditMode="relative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8" descr="RÃ©sultats de recherche d'images">
            <a:extLst>
              <a:ext uri="{FF2B5EF4-FFF2-40B4-BE49-F238E27FC236}">
                <a16:creationId xmlns:a16="http://schemas.microsoft.com/office/drawing/2014/main" id="{6825528C-A554-45A5-8342-2167DF3A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24" y="1303310"/>
            <a:ext cx="493526" cy="4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4A759FB-BFAE-47A5-AB4F-8A313B2F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02611" y="1754491"/>
            <a:ext cx="560952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6AE9740-C880-4FF4-B5D6-EC17CC90E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59" y="2407747"/>
            <a:ext cx="230304" cy="24650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D29359-3A0E-4BC4-923F-F0297D5EE56C}"/>
              </a:ext>
            </a:extLst>
          </p:cNvPr>
          <p:cNvCxnSpPr>
            <a:cxnSpLocks/>
          </p:cNvCxnSpPr>
          <p:nvPr/>
        </p:nvCxnSpPr>
        <p:spPr>
          <a:xfrm>
            <a:off x="9892147" y="1191491"/>
            <a:ext cx="0" cy="229328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eft Brace 67">
            <a:extLst>
              <a:ext uri="{FF2B5EF4-FFF2-40B4-BE49-F238E27FC236}">
                <a16:creationId xmlns:a16="http://schemas.microsoft.com/office/drawing/2014/main" id="{A6291F3B-F7EE-40EA-BF3E-78895B7860EE}"/>
              </a:ext>
            </a:extLst>
          </p:cNvPr>
          <p:cNvSpPr/>
          <p:nvPr/>
        </p:nvSpPr>
        <p:spPr>
          <a:xfrm rot="16200000">
            <a:off x="10540359" y="3059634"/>
            <a:ext cx="182176" cy="65767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9050F877-0ABC-4BF7-B827-4E80F5C30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581" y="5010307"/>
            <a:ext cx="282994" cy="327119"/>
          </a:xfrm>
          <a:prstGeom prst="rect">
            <a:avLst/>
          </a:prstGeom>
        </p:spPr>
      </p:pic>
      <p:pic>
        <p:nvPicPr>
          <p:cNvPr id="99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7759E722-63C9-4EE9-888C-A9311A3AF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23" y="4613149"/>
            <a:ext cx="368920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A82A1561-30DC-4279-86AC-28A8976C1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67" y="5605939"/>
            <a:ext cx="230304" cy="246508"/>
          </a:xfrm>
          <a:prstGeom prst="rect">
            <a:avLst/>
          </a:prstGeom>
        </p:spPr>
      </p:pic>
      <p:pic>
        <p:nvPicPr>
          <p:cNvPr id="103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4AFA1098-7DB2-4D4F-88DD-443BFC4B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657" y="4816100"/>
            <a:ext cx="458924" cy="56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E78E9250-C869-45B5-9D7B-D30CCE6B23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501" y="5595865"/>
            <a:ext cx="230304" cy="246508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E706050D-CE58-4F3B-8844-C491E91D9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71" y="5335985"/>
            <a:ext cx="230304" cy="246508"/>
          </a:xfrm>
          <a:prstGeom prst="rect">
            <a:avLst/>
          </a:prstGeom>
        </p:spPr>
      </p:pic>
      <p:pic>
        <p:nvPicPr>
          <p:cNvPr id="11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7D3C0205-8F10-46DA-8CE0-7EDA20CAB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141" y="5008359"/>
            <a:ext cx="458924" cy="56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11922BE0-3AF5-4E27-8CF6-9B547373A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815" y="5360003"/>
            <a:ext cx="230304" cy="246508"/>
          </a:xfrm>
          <a:prstGeom prst="rect">
            <a:avLst/>
          </a:prstGeom>
        </p:spPr>
      </p:pic>
      <p:pic>
        <p:nvPicPr>
          <p:cNvPr id="11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11503356-0A4D-4103-A033-F6ED50065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619" y="4784963"/>
            <a:ext cx="408480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AFA95A7D-F21C-4585-B782-6A7975959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643" y="5396611"/>
            <a:ext cx="230304" cy="246508"/>
          </a:xfrm>
          <a:prstGeom prst="rect">
            <a:avLst/>
          </a:prstGeom>
        </p:spPr>
      </p:pic>
      <p:pic>
        <p:nvPicPr>
          <p:cNvPr id="119" name="Picture 8" descr="RÃ©sultats de recherche d'images">
            <a:extLst>
              <a:ext uri="{FF2B5EF4-FFF2-40B4-BE49-F238E27FC236}">
                <a16:creationId xmlns:a16="http://schemas.microsoft.com/office/drawing/2014/main" id="{3E4DE9A4-0505-48D7-926A-0BA48F4A8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182" y="5511557"/>
            <a:ext cx="430797" cy="4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8" descr="RÃ©sultats de recherche d'images">
            <a:extLst>
              <a:ext uri="{FF2B5EF4-FFF2-40B4-BE49-F238E27FC236}">
                <a16:creationId xmlns:a16="http://schemas.microsoft.com/office/drawing/2014/main" id="{4FA6FA2B-CC86-4CD8-9749-D8ACDC5A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65" y="5462992"/>
            <a:ext cx="462402" cy="36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12BCA59F-8FE9-4270-8203-47933CB27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67" y="5758339"/>
            <a:ext cx="230304" cy="246508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143C4A83-CFE9-42CA-A13F-70E5AF151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71" y="5488385"/>
            <a:ext cx="230304" cy="24650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38A1DCD3-A9C2-4740-9377-D036D1C16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336" y="5521678"/>
            <a:ext cx="230304" cy="246508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B7675EF-8040-4349-92D3-C59790C79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26" y="5727168"/>
            <a:ext cx="230304" cy="246508"/>
          </a:xfrm>
          <a:prstGeom prst="rect">
            <a:avLst/>
          </a:prstGeom>
        </p:spPr>
      </p:pic>
      <p:pic>
        <p:nvPicPr>
          <p:cNvPr id="128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DB10884F-DE8A-473A-9D4E-A1D5A5D7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623" y="4765549"/>
            <a:ext cx="368920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75B794C1-609F-4CD9-95E3-CD032BD4C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57" y="4968500"/>
            <a:ext cx="458924" cy="56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DA0BAEA6-2DE3-4F91-807D-9F62D033E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03" y="4950021"/>
            <a:ext cx="408480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66138B5-FA53-4FD9-861B-7E26A7E9158C}"/>
              </a:ext>
            </a:extLst>
          </p:cNvPr>
          <p:cNvSpPr/>
          <p:nvPr/>
        </p:nvSpPr>
        <p:spPr>
          <a:xfrm>
            <a:off x="5504873" y="4895272"/>
            <a:ext cx="1616363" cy="704350"/>
          </a:xfrm>
          <a:custGeom>
            <a:avLst/>
            <a:gdLst>
              <a:gd name="connsiteX0" fmla="*/ 0 w 1616363"/>
              <a:gd name="connsiteY0" fmla="*/ 701963 h 704350"/>
              <a:gd name="connsiteX1" fmla="*/ 138545 w 1616363"/>
              <a:gd name="connsiteY1" fmla="*/ 655781 h 704350"/>
              <a:gd name="connsiteX2" fmla="*/ 480291 w 1616363"/>
              <a:gd name="connsiteY2" fmla="*/ 683491 h 704350"/>
              <a:gd name="connsiteX3" fmla="*/ 637309 w 1616363"/>
              <a:gd name="connsiteY3" fmla="*/ 701963 h 704350"/>
              <a:gd name="connsiteX4" fmla="*/ 757382 w 1616363"/>
              <a:gd name="connsiteY4" fmla="*/ 628072 h 704350"/>
              <a:gd name="connsiteX5" fmla="*/ 905163 w 1616363"/>
              <a:gd name="connsiteY5" fmla="*/ 526472 h 704350"/>
              <a:gd name="connsiteX6" fmla="*/ 1034472 w 1616363"/>
              <a:gd name="connsiteY6" fmla="*/ 415636 h 704350"/>
              <a:gd name="connsiteX7" fmla="*/ 1145309 w 1616363"/>
              <a:gd name="connsiteY7" fmla="*/ 295563 h 704350"/>
              <a:gd name="connsiteX8" fmla="*/ 1246909 w 1616363"/>
              <a:gd name="connsiteY8" fmla="*/ 193963 h 704350"/>
              <a:gd name="connsiteX9" fmla="*/ 1440872 w 1616363"/>
              <a:gd name="connsiteY9" fmla="*/ 101600 h 704350"/>
              <a:gd name="connsiteX10" fmla="*/ 1560945 w 1616363"/>
              <a:gd name="connsiteY10" fmla="*/ 27709 h 704350"/>
              <a:gd name="connsiteX11" fmla="*/ 1616363 w 1616363"/>
              <a:gd name="connsiteY11" fmla="*/ 0 h 70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6363" h="704350">
                <a:moveTo>
                  <a:pt x="0" y="701963"/>
                </a:moveTo>
                <a:cubicBezTo>
                  <a:pt x="29248" y="680411"/>
                  <a:pt x="58497" y="658860"/>
                  <a:pt x="138545" y="655781"/>
                </a:cubicBezTo>
                <a:cubicBezTo>
                  <a:pt x="218593" y="652702"/>
                  <a:pt x="397164" y="675794"/>
                  <a:pt x="480291" y="683491"/>
                </a:cubicBezTo>
                <a:cubicBezTo>
                  <a:pt x="563418" y="691188"/>
                  <a:pt x="591127" y="711200"/>
                  <a:pt x="637309" y="701963"/>
                </a:cubicBezTo>
                <a:cubicBezTo>
                  <a:pt x="683491" y="692726"/>
                  <a:pt x="712740" y="657320"/>
                  <a:pt x="757382" y="628072"/>
                </a:cubicBezTo>
                <a:cubicBezTo>
                  <a:pt x="802024" y="598823"/>
                  <a:pt x="858981" y="561878"/>
                  <a:pt x="905163" y="526472"/>
                </a:cubicBezTo>
                <a:cubicBezTo>
                  <a:pt x="951345" y="491066"/>
                  <a:pt x="994448" y="454121"/>
                  <a:pt x="1034472" y="415636"/>
                </a:cubicBezTo>
                <a:cubicBezTo>
                  <a:pt x="1074496" y="377151"/>
                  <a:pt x="1109903" y="332508"/>
                  <a:pt x="1145309" y="295563"/>
                </a:cubicBezTo>
                <a:cubicBezTo>
                  <a:pt x="1180715" y="258618"/>
                  <a:pt x="1197648" y="226290"/>
                  <a:pt x="1246909" y="193963"/>
                </a:cubicBezTo>
                <a:cubicBezTo>
                  <a:pt x="1296170" y="161636"/>
                  <a:pt x="1388533" y="129309"/>
                  <a:pt x="1440872" y="101600"/>
                </a:cubicBezTo>
                <a:cubicBezTo>
                  <a:pt x="1493211" y="73891"/>
                  <a:pt x="1531697" y="44642"/>
                  <a:pt x="1560945" y="27709"/>
                </a:cubicBezTo>
                <a:cubicBezTo>
                  <a:pt x="1590193" y="10776"/>
                  <a:pt x="1603278" y="5388"/>
                  <a:pt x="1616363" y="0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DC99DF-0786-4519-8AE6-FB40C892386B}"/>
              </a:ext>
            </a:extLst>
          </p:cNvPr>
          <p:cNvCxnSpPr/>
          <p:nvPr/>
        </p:nvCxnSpPr>
        <p:spPr>
          <a:xfrm>
            <a:off x="5201851" y="6233697"/>
            <a:ext cx="256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9A1623A-08EE-4D47-AD3E-12797654A252}"/>
              </a:ext>
            </a:extLst>
          </p:cNvPr>
          <p:cNvCxnSpPr>
            <a:cxnSpLocks/>
          </p:cNvCxnSpPr>
          <p:nvPr/>
        </p:nvCxnSpPr>
        <p:spPr>
          <a:xfrm flipV="1">
            <a:off x="5213052" y="4275739"/>
            <a:ext cx="0" cy="195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6E300B2-D7D2-4EA4-A34D-228DC2743FC6}"/>
              </a:ext>
            </a:extLst>
          </p:cNvPr>
          <p:cNvSpPr/>
          <p:nvPr/>
        </p:nvSpPr>
        <p:spPr>
          <a:xfrm>
            <a:off x="4404150" y="3987034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2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75A6F58-7A55-4038-8170-CA6EDCA6C8D9}"/>
              </a:ext>
            </a:extLst>
          </p:cNvPr>
          <p:cNvCxnSpPr/>
          <p:nvPr/>
        </p:nvCxnSpPr>
        <p:spPr>
          <a:xfrm>
            <a:off x="5995236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A6D908-E0A3-4944-9F88-D9CD5E1BB434}"/>
              </a:ext>
            </a:extLst>
          </p:cNvPr>
          <p:cNvCxnSpPr>
            <a:cxnSpLocks/>
          </p:cNvCxnSpPr>
          <p:nvPr/>
        </p:nvCxnSpPr>
        <p:spPr>
          <a:xfrm flipH="1">
            <a:off x="5145420" y="565976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64B19A4-7EA7-4C1F-9C9B-EF24A811409B}"/>
              </a:ext>
            </a:extLst>
          </p:cNvPr>
          <p:cNvCxnSpPr/>
          <p:nvPr/>
        </p:nvCxnSpPr>
        <p:spPr>
          <a:xfrm>
            <a:off x="6941068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E6C5F0-9BE5-4D7F-9274-18A8399A2C43}"/>
              </a:ext>
            </a:extLst>
          </p:cNvPr>
          <p:cNvCxnSpPr>
            <a:cxnSpLocks/>
          </p:cNvCxnSpPr>
          <p:nvPr/>
        </p:nvCxnSpPr>
        <p:spPr>
          <a:xfrm flipH="1">
            <a:off x="5142372" y="480632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F29819E-4530-4ECE-AA98-FE6747F1E4D7}"/>
              </a:ext>
            </a:extLst>
          </p:cNvPr>
          <p:cNvSpPr/>
          <p:nvPr/>
        </p:nvSpPr>
        <p:spPr>
          <a:xfrm>
            <a:off x="7426770" y="6252887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1</a:t>
            </a:r>
          </a:p>
        </p:txBody>
      </p:sp>
      <p:pic>
        <p:nvPicPr>
          <p:cNvPr id="81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6DF20518-8996-44BC-82F0-11D70E748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394" y="4448669"/>
            <a:ext cx="368921" cy="4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2F54DF59-ABC3-4B26-BFA1-A792DB4DC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685" y="4610278"/>
            <a:ext cx="368921" cy="4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Left Brace 83">
            <a:extLst>
              <a:ext uri="{FF2B5EF4-FFF2-40B4-BE49-F238E27FC236}">
                <a16:creationId xmlns:a16="http://schemas.microsoft.com/office/drawing/2014/main" id="{7AE0F146-81BA-4746-99E3-884CF7341EC9}"/>
              </a:ext>
            </a:extLst>
          </p:cNvPr>
          <p:cNvSpPr/>
          <p:nvPr/>
        </p:nvSpPr>
        <p:spPr>
          <a:xfrm rot="16200000">
            <a:off x="6427985" y="1206089"/>
            <a:ext cx="369923" cy="434715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C257F7B-E548-40D4-B4F1-DA6008080DC0}"/>
              </a:ext>
            </a:extLst>
          </p:cNvPr>
          <p:cNvSpPr txBox="1"/>
          <p:nvPr/>
        </p:nvSpPr>
        <p:spPr>
          <a:xfrm>
            <a:off x="4221731" y="3574504"/>
            <a:ext cx="43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</a:t>
            </a:r>
            <a:r>
              <a:rPr lang="en-CA" dirty="0" err="1"/>
              <a:t>d’entrainement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F089996-DD45-41CB-B05F-2A3605B3B8C3}"/>
              </a:ext>
            </a:extLst>
          </p:cNvPr>
          <p:cNvSpPr/>
          <p:nvPr/>
        </p:nvSpPr>
        <p:spPr>
          <a:xfrm>
            <a:off x="1446718" y="762372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du modèle</a:t>
            </a:r>
            <a:endParaRPr lang="en-US" dirty="0"/>
          </a:p>
        </p:txBody>
      </p:sp>
      <p:pic>
        <p:nvPicPr>
          <p:cNvPr id="46" name="Picture 2" descr="RÃ©sultats de recherche d'images pour Â«Â pear yellowÂ Â»">
            <a:extLst>
              <a:ext uri="{FF2B5EF4-FFF2-40B4-BE49-F238E27FC236}">
                <a16:creationId xmlns:a16="http://schemas.microsoft.com/office/drawing/2014/main" id="{764D6447-FEA3-4BF6-A32D-94038EABA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99" y="2796323"/>
            <a:ext cx="364076" cy="4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608366E6-543D-4EC1-AB36-73582A1718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10654824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ED9170-A03E-4362-9C2E-1D2909C3FFDF}"/>
              </a:ext>
            </a:extLst>
          </p:cNvPr>
          <p:cNvSpPr txBox="1"/>
          <p:nvPr/>
        </p:nvSpPr>
        <p:spPr>
          <a:xfrm>
            <a:off x="1491984" y="3987034"/>
            <a:ext cx="25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2- </a:t>
            </a:r>
            <a:r>
              <a:rPr lang="en-CA" dirty="0" err="1"/>
              <a:t>Entrainement</a:t>
            </a:r>
            <a:r>
              <a:rPr lang="en-CA" dirty="0"/>
              <a:t> :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D5A295-F120-47FA-8976-225E1C248108}"/>
              </a:ext>
            </a:extLst>
          </p:cNvPr>
          <p:cNvSpPr txBox="1"/>
          <p:nvPr/>
        </p:nvSpPr>
        <p:spPr>
          <a:xfrm>
            <a:off x="1328451" y="1548166"/>
            <a:ext cx="342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1- </a:t>
            </a:r>
            <a:r>
              <a:rPr lang="en-CA" dirty="0" err="1"/>
              <a:t>Diviser</a:t>
            </a:r>
            <a:r>
              <a:rPr lang="en-CA" dirty="0"/>
              <a:t> la base de </a:t>
            </a:r>
            <a:r>
              <a:rPr lang="en-CA" dirty="0" err="1"/>
              <a:t>données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deux parties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00635-C4E2-4763-8C67-E47997A9D426}"/>
              </a:ext>
            </a:extLst>
          </p:cNvPr>
          <p:cNvSpPr txBox="1"/>
          <p:nvPr/>
        </p:nvSpPr>
        <p:spPr>
          <a:xfrm>
            <a:off x="9453692" y="3595120"/>
            <a:ext cx="207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de test</a:t>
            </a:r>
            <a:endParaRPr lang="en-US" dirty="0"/>
          </a:p>
        </p:txBody>
      </p:sp>
      <p:pic>
        <p:nvPicPr>
          <p:cNvPr id="52" name="Picture 2" descr="Neural Network GIF - NeuralNetwork GIFs">
            <a:extLst>
              <a:ext uri="{FF2B5EF4-FFF2-40B4-BE49-F238E27FC236}">
                <a16:creationId xmlns:a16="http://schemas.microsoft.com/office/drawing/2014/main" id="{D57C46EB-C758-40B0-A26F-1C5D5611792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616" y="3972079"/>
            <a:ext cx="3309415" cy="257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Jai Rien Compris Talking GIF - JaiRienCompris Talking GIFs">
            <a:extLst>
              <a:ext uri="{FF2B5EF4-FFF2-40B4-BE49-F238E27FC236}">
                <a16:creationId xmlns:a16="http://schemas.microsoft.com/office/drawing/2014/main" id="{13B738B1-5CC8-4A0F-9360-6757EDC5679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2463">
            <a:off x="1322819" y="2320071"/>
            <a:ext cx="3260637" cy="244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00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FDC12B-CFDE-4CCC-BC28-86A9D7F8B8EF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0631447" y="1510840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10C394-BFBA-4FD6-8CC2-59E113AE218E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10638129" y="2077255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22C7BF6-8D2C-4F6A-9F49-72DDEDB9C374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0631447" y="2546300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EF72191-4A6F-4C71-822D-45332B4518D1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10625140" y="3037124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RÃ©sultats de recherche d'images">
            <a:extLst>
              <a:ext uri="{FF2B5EF4-FFF2-40B4-BE49-F238E27FC236}">
                <a16:creationId xmlns:a16="http://schemas.microsoft.com/office/drawing/2014/main" id="{6825528C-A554-45A5-8342-2167DF3A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24" y="1303310"/>
            <a:ext cx="493526" cy="4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4A759FB-BFAE-47A5-AB4F-8A313B2F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02611" y="1754491"/>
            <a:ext cx="560952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6AE9740-C880-4FF4-B5D6-EC17CC90E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59" y="2407747"/>
            <a:ext cx="230304" cy="24650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D29359-3A0E-4BC4-923F-F0297D5EE56C}"/>
              </a:ext>
            </a:extLst>
          </p:cNvPr>
          <p:cNvCxnSpPr>
            <a:cxnSpLocks/>
          </p:cNvCxnSpPr>
          <p:nvPr/>
        </p:nvCxnSpPr>
        <p:spPr>
          <a:xfrm>
            <a:off x="9892147" y="1191491"/>
            <a:ext cx="0" cy="229328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eft Brace 67">
            <a:extLst>
              <a:ext uri="{FF2B5EF4-FFF2-40B4-BE49-F238E27FC236}">
                <a16:creationId xmlns:a16="http://schemas.microsoft.com/office/drawing/2014/main" id="{A6291F3B-F7EE-40EA-BF3E-78895B7860EE}"/>
              </a:ext>
            </a:extLst>
          </p:cNvPr>
          <p:cNvSpPr/>
          <p:nvPr/>
        </p:nvSpPr>
        <p:spPr>
          <a:xfrm rot="16200000">
            <a:off x="10540359" y="3059634"/>
            <a:ext cx="182176" cy="65767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56A98E-5F41-41F6-AAF3-4446B61F8828}"/>
              </a:ext>
            </a:extLst>
          </p:cNvPr>
          <p:cNvSpPr txBox="1"/>
          <p:nvPr/>
        </p:nvSpPr>
        <p:spPr>
          <a:xfrm>
            <a:off x="1491984" y="3987034"/>
            <a:ext cx="25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2- </a:t>
            </a:r>
            <a:r>
              <a:rPr lang="en-CA" dirty="0" err="1"/>
              <a:t>Entrainement</a:t>
            </a:r>
            <a:r>
              <a:rPr lang="en-CA" dirty="0"/>
              <a:t> :</a:t>
            </a:r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66138B5-FA53-4FD9-861B-7E26A7E9158C}"/>
              </a:ext>
            </a:extLst>
          </p:cNvPr>
          <p:cNvSpPr/>
          <p:nvPr/>
        </p:nvSpPr>
        <p:spPr>
          <a:xfrm>
            <a:off x="5504873" y="4895272"/>
            <a:ext cx="1616363" cy="704350"/>
          </a:xfrm>
          <a:custGeom>
            <a:avLst/>
            <a:gdLst>
              <a:gd name="connsiteX0" fmla="*/ 0 w 1616363"/>
              <a:gd name="connsiteY0" fmla="*/ 701963 h 704350"/>
              <a:gd name="connsiteX1" fmla="*/ 138545 w 1616363"/>
              <a:gd name="connsiteY1" fmla="*/ 655781 h 704350"/>
              <a:gd name="connsiteX2" fmla="*/ 480291 w 1616363"/>
              <a:gd name="connsiteY2" fmla="*/ 683491 h 704350"/>
              <a:gd name="connsiteX3" fmla="*/ 637309 w 1616363"/>
              <a:gd name="connsiteY3" fmla="*/ 701963 h 704350"/>
              <a:gd name="connsiteX4" fmla="*/ 757382 w 1616363"/>
              <a:gd name="connsiteY4" fmla="*/ 628072 h 704350"/>
              <a:gd name="connsiteX5" fmla="*/ 905163 w 1616363"/>
              <a:gd name="connsiteY5" fmla="*/ 526472 h 704350"/>
              <a:gd name="connsiteX6" fmla="*/ 1034472 w 1616363"/>
              <a:gd name="connsiteY6" fmla="*/ 415636 h 704350"/>
              <a:gd name="connsiteX7" fmla="*/ 1145309 w 1616363"/>
              <a:gd name="connsiteY7" fmla="*/ 295563 h 704350"/>
              <a:gd name="connsiteX8" fmla="*/ 1246909 w 1616363"/>
              <a:gd name="connsiteY8" fmla="*/ 193963 h 704350"/>
              <a:gd name="connsiteX9" fmla="*/ 1440872 w 1616363"/>
              <a:gd name="connsiteY9" fmla="*/ 101600 h 704350"/>
              <a:gd name="connsiteX10" fmla="*/ 1560945 w 1616363"/>
              <a:gd name="connsiteY10" fmla="*/ 27709 h 704350"/>
              <a:gd name="connsiteX11" fmla="*/ 1616363 w 1616363"/>
              <a:gd name="connsiteY11" fmla="*/ 0 h 70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6363" h="704350">
                <a:moveTo>
                  <a:pt x="0" y="701963"/>
                </a:moveTo>
                <a:cubicBezTo>
                  <a:pt x="29248" y="680411"/>
                  <a:pt x="58497" y="658860"/>
                  <a:pt x="138545" y="655781"/>
                </a:cubicBezTo>
                <a:cubicBezTo>
                  <a:pt x="218593" y="652702"/>
                  <a:pt x="397164" y="675794"/>
                  <a:pt x="480291" y="683491"/>
                </a:cubicBezTo>
                <a:cubicBezTo>
                  <a:pt x="563418" y="691188"/>
                  <a:pt x="591127" y="711200"/>
                  <a:pt x="637309" y="701963"/>
                </a:cubicBezTo>
                <a:cubicBezTo>
                  <a:pt x="683491" y="692726"/>
                  <a:pt x="712740" y="657320"/>
                  <a:pt x="757382" y="628072"/>
                </a:cubicBezTo>
                <a:cubicBezTo>
                  <a:pt x="802024" y="598823"/>
                  <a:pt x="858981" y="561878"/>
                  <a:pt x="905163" y="526472"/>
                </a:cubicBezTo>
                <a:cubicBezTo>
                  <a:pt x="951345" y="491066"/>
                  <a:pt x="994448" y="454121"/>
                  <a:pt x="1034472" y="415636"/>
                </a:cubicBezTo>
                <a:cubicBezTo>
                  <a:pt x="1074496" y="377151"/>
                  <a:pt x="1109903" y="332508"/>
                  <a:pt x="1145309" y="295563"/>
                </a:cubicBezTo>
                <a:cubicBezTo>
                  <a:pt x="1180715" y="258618"/>
                  <a:pt x="1197648" y="226290"/>
                  <a:pt x="1246909" y="193963"/>
                </a:cubicBezTo>
                <a:cubicBezTo>
                  <a:pt x="1296170" y="161636"/>
                  <a:pt x="1388533" y="129309"/>
                  <a:pt x="1440872" y="101600"/>
                </a:cubicBezTo>
                <a:cubicBezTo>
                  <a:pt x="1493211" y="73891"/>
                  <a:pt x="1531697" y="44642"/>
                  <a:pt x="1560945" y="27709"/>
                </a:cubicBezTo>
                <a:cubicBezTo>
                  <a:pt x="1590193" y="10776"/>
                  <a:pt x="1603278" y="5388"/>
                  <a:pt x="1616363" y="0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D96B8F9-AE4D-469E-90E1-E73E97868AFE}"/>
              </a:ext>
            </a:extLst>
          </p:cNvPr>
          <p:cNvSpPr txBox="1"/>
          <p:nvPr/>
        </p:nvSpPr>
        <p:spPr>
          <a:xfrm>
            <a:off x="1491547" y="5567460"/>
            <a:ext cx="25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3- Test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650CC-FBE2-4CF3-9C55-EC0770D322E9}"/>
              </a:ext>
            </a:extLst>
          </p:cNvPr>
          <p:cNvSpPr txBox="1"/>
          <p:nvPr/>
        </p:nvSpPr>
        <p:spPr>
          <a:xfrm>
            <a:off x="5597843" y="4934570"/>
            <a:ext cx="66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7407BC-30A6-4868-868C-C2FE0FB4C9B8}"/>
              </a:ext>
            </a:extLst>
          </p:cNvPr>
          <p:cNvSpPr txBox="1"/>
          <p:nvPr/>
        </p:nvSpPr>
        <p:spPr>
          <a:xfrm>
            <a:off x="6728142" y="5019592"/>
            <a:ext cx="76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Apple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1B4830-D6A2-4094-A0F0-4024BF4DE0BF}"/>
              </a:ext>
            </a:extLst>
          </p:cNvPr>
          <p:cNvSpPr txBox="1"/>
          <p:nvPr/>
        </p:nvSpPr>
        <p:spPr>
          <a:xfrm>
            <a:off x="11151033" y="1326174"/>
            <a:ext cx="7639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5359EA-6A2C-48C5-9913-E869836874A8}"/>
              </a:ext>
            </a:extLst>
          </p:cNvPr>
          <p:cNvSpPr txBox="1"/>
          <p:nvPr/>
        </p:nvSpPr>
        <p:spPr>
          <a:xfrm>
            <a:off x="11157715" y="1892589"/>
            <a:ext cx="763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A3820A-2867-47DC-8093-7D1F4DE633A2}"/>
              </a:ext>
            </a:extLst>
          </p:cNvPr>
          <p:cNvSpPr txBox="1"/>
          <p:nvPr/>
        </p:nvSpPr>
        <p:spPr>
          <a:xfrm>
            <a:off x="11151033" y="2361634"/>
            <a:ext cx="763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239F06-E7CB-474C-98AE-DD62F349F209}"/>
              </a:ext>
            </a:extLst>
          </p:cNvPr>
          <p:cNvSpPr txBox="1"/>
          <p:nvPr/>
        </p:nvSpPr>
        <p:spPr>
          <a:xfrm>
            <a:off x="11144726" y="2852458"/>
            <a:ext cx="763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CFF7BD-0900-47AB-884D-3E457541DA13}"/>
              </a:ext>
            </a:extLst>
          </p:cNvPr>
          <p:cNvCxnSpPr/>
          <p:nvPr/>
        </p:nvCxnSpPr>
        <p:spPr>
          <a:xfrm>
            <a:off x="5201851" y="6233697"/>
            <a:ext cx="256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B4F7D4-C72C-4EB3-A33C-F35B55B3DB57}"/>
              </a:ext>
            </a:extLst>
          </p:cNvPr>
          <p:cNvCxnSpPr>
            <a:cxnSpLocks/>
          </p:cNvCxnSpPr>
          <p:nvPr/>
        </p:nvCxnSpPr>
        <p:spPr>
          <a:xfrm flipV="1">
            <a:off x="5213052" y="4275739"/>
            <a:ext cx="0" cy="195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428E2D8-E271-4194-9A1D-54DF525DD5B4}"/>
              </a:ext>
            </a:extLst>
          </p:cNvPr>
          <p:cNvSpPr/>
          <p:nvPr/>
        </p:nvSpPr>
        <p:spPr>
          <a:xfrm>
            <a:off x="4404150" y="3987034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2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68F5241-0CA0-4449-BA68-F8A00F58C227}"/>
              </a:ext>
            </a:extLst>
          </p:cNvPr>
          <p:cNvCxnSpPr/>
          <p:nvPr/>
        </p:nvCxnSpPr>
        <p:spPr>
          <a:xfrm>
            <a:off x="5995236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374BD3-45CC-4560-B076-5E05A3392C08}"/>
              </a:ext>
            </a:extLst>
          </p:cNvPr>
          <p:cNvCxnSpPr>
            <a:cxnSpLocks/>
          </p:cNvCxnSpPr>
          <p:nvPr/>
        </p:nvCxnSpPr>
        <p:spPr>
          <a:xfrm flipH="1">
            <a:off x="5145420" y="565976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010B239-B04B-4431-A034-DD9D6A8B310B}"/>
              </a:ext>
            </a:extLst>
          </p:cNvPr>
          <p:cNvCxnSpPr/>
          <p:nvPr/>
        </p:nvCxnSpPr>
        <p:spPr>
          <a:xfrm>
            <a:off x="6941068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1D8EC91-D3E0-4336-8D2F-27AE594D2DEC}"/>
              </a:ext>
            </a:extLst>
          </p:cNvPr>
          <p:cNvCxnSpPr>
            <a:cxnSpLocks/>
          </p:cNvCxnSpPr>
          <p:nvPr/>
        </p:nvCxnSpPr>
        <p:spPr>
          <a:xfrm flipH="1">
            <a:off x="5142372" y="480632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6620F33-5B15-4134-8237-EA7BF317ED07}"/>
              </a:ext>
            </a:extLst>
          </p:cNvPr>
          <p:cNvSpPr/>
          <p:nvPr/>
        </p:nvSpPr>
        <p:spPr>
          <a:xfrm>
            <a:off x="7426770" y="6252887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1</a:t>
            </a: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182ABB7F-02AB-4EBE-9825-2B3DC6F35528}"/>
              </a:ext>
            </a:extLst>
          </p:cNvPr>
          <p:cNvSpPr/>
          <p:nvPr/>
        </p:nvSpPr>
        <p:spPr>
          <a:xfrm rot="16200000">
            <a:off x="6427985" y="1206089"/>
            <a:ext cx="369923" cy="434715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7D0B91-3DB5-4E68-B654-20694574306B}"/>
              </a:ext>
            </a:extLst>
          </p:cNvPr>
          <p:cNvSpPr txBox="1"/>
          <p:nvPr/>
        </p:nvSpPr>
        <p:spPr>
          <a:xfrm>
            <a:off x="4221731" y="3574504"/>
            <a:ext cx="43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</a:t>
            </a:r>
            <a:r>
              <a:rPr lang="en-CA" dirty="0" err="1"/>
              <a:t>d’entrainement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7CD3369-ED0E-4D5E-BEE1-935F486A4F17}"/>
              </a:ext>
            </a:extLst>
          </p:cNvPr>
          <p:cNvSpPr txBox="1"/>
          <p:nvPr/>
        </p:nvSpPr>
        <p:spPr>
          <a:xfrm>
            <a:off x="1556644" y="5907122"/>
            <a:ext cx="3208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= On teste les performances de </a:t>
            </a:r>
            <a:r>
              <a:rPr lang="en-CA" dirty="0" err="1"/>
              <a:t>notre</a:t>
            </a:r>
            <a:r>
              <a:rPr lang="en-CA" dirty="0"/>
              <a:t> modèle sur </a:t>
            </a:r>
            <a:r>
              <a:rPr lang="en-CA" dirty="0" err="1"/>
              <a:t>l’ensemble</a:t>
            </a:r>
            <a:r>
              <a:rPr lang="en-CA" dirty="0"/>
              <a:t> de test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3164121-DC8B-466E-9DF1-3B8C74093808}"/>
              </a:ext>
            </a:extLst>
          </p:cNvPr>
          <p:cNvSpPr/>
          <p:nvPr/>
        </p:nvSpPr>
        <p:spPr>
          <a:xfrm>
            <a:off x="1446718" y="762372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du modèle</a:t>
            </a:r>
            <a:endParaRPr lang="en-US" dirty="0"/>
          </a:p>
        </p:txBody>
      </p:sp>
      <p:pic>
        <p:nvPicPr>
          <p:cNvPr id="37" name="Picture 2" descr="RÃ©sultats de recherche d'images pour Â«Â pear yellowÂ Â»">
            <a:extLst>
              <a:ext uri="{FF2B5EF4-FFF2-40B4-BE49-F238E27FC236}">
                <a16:creationId xmlns:a16="http://schemas.microsoft.com/office/drawing/2014/main" id="{47E92A3D-59AB-4AF1-93D6-43EBF981C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99" y="2796323"/>
            <a:ext cx="364076" cy="4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C44C5D60-5F5A-42BA-8A77-000D9E51AB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10654824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9300CC-9AB8-4151-878E-D52C67E29F4A}"/>
              </a:ext>
            </a:extLst>
          </p:cNvPr>
          <p:cNvSpPr txBox="1"/>
          <p:nvPr/>
        </p:nvSpPr>
        <p:spPr>
          <a:xfrm>
            <a:off x="1328451" y="1548166"/>
            <a:ext cx="3426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1- </a:t>
            </a:r>
            <a:r>
              <a:rPr lang="en-CA" dirty="0" err="1"/>
              <a:t>Diviser</a:t>
            </a:r>
            <a:r>
              <a:rPr lang="en-CA" dirty="0"/>
              <a:t> la base de </a:t>
            </a:r>
            <a:r>
              <a:rPr lang="en-CA" dirty="0" err="1"/>
              <a:t>données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deux parties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20F815-01DC-4E44-920A-CBE91472EB09}"/>
              </a:ext>
            </a:extLst>
          </p:cNvPr>
          <p:cNvSpPr txBox="1"/>
          <p:nvPr/>
        </p:nvSpPr>
        <p:spPr>
          <a:xfrm>
            <a:off x="9453692" y="3595120"/>
            <a:ext cx="207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de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9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-0.0194 0.09722 C -0.02018 0.10162 -0.02096 0.10579 -0.02188 0.10995 C -0.0224 0.11227 -0.02357 0.11667 -0.02357 0.1169 L -0.07695 0.36435 L -0.17409 0.52546 C -0.17734 0.52732 -0.1806 0.5294 -0.18399 0.53079 C -0.18568 0.53171 -0.18737 0.53148 -0.18906 0.53241 C -0.19102 0.53333 -0.19284 0.53565 -0.19479 0.53634 C -0.19727 0.5375 -0.20234 0.53773 -0.20234 0.53796 L -0.39115 0.60949 " pathEditMode="relative" rAng="0" ptsTypes="AAAAAAAAAAA">
                                      <p:cBhvr>
                                        <p:cTn id="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57" y="304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-0.01914 0.09722 C -0.01992 0.10185 -0.0207 0.10602 -0.02162 0.10995 C -0.02214 0.1125 -0.02331 0.11689 -0.02331 0.11713 L -0.07578 0.36481 L -0.17135 0.52615 C -0.17448 0.52801 -0.17774 0.52986 -0.18099 0.53148 C -0.18268 0.5324 -0.18438 0.53217 -0.18607 0.5331 C -0.18802 0.53402 -0.18971 0.53611 -0.19167 0.53703 C -0.19414 0.53819 -0.19909 0.53842 -0.19909 0.53865 L -0.38477 0.61018 " pathEditMode="relative" rAng="0" ptsTypes="AAAAAAAAA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5" y="3050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0.01953 0.09653 C -0.02031 0.10092 -0.02109 0.10509 -0.022 0.10903 C -0.02252 0.11134 -0.02369 0.11574 -0.02369 0.11597 L -0.07721 0.36157 L -0.17461 0.52153 C -0.17786 0.52338 -0.18112 0.52523 -0.1845 0.52685 C -0.18619 0.52778 -0.18789 0.52755 -0.18958 0.52847 C -0.19153 0.5294 -0.19336 0.53148 -0.19531 0.53241 C -0.19778 0.53356 -0.20286 0.5338 -0.20286 0.5338 L -0.39205 0.60486 " pathEditMode="relative" rAng="0" ptsTypes="AAAAAAAAAAA">
                                      <p:cBhvr>
                                        <p:cTn id="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9" y="3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D29359-3A0E-4BC4-923F-F0297D5EE56C}"/>
              </a:ext>
            </a:extLst>
          </p:cNvPr>
          <p:cNvCxnSpPr>
            <a:cxnSpLocks/>
          </p:cNvCxnSpPr>
          <p:nvPr/>
        </p:nvCxnSpPr>
        <p:spPr>
          <a:xfrm>
            <a:off x="9892147" y="1191491"/>
            <a:ext cx="0" cy="229328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eft Brace 67">
            <a:extLst>
              <a:ext uri="{FF2B5EF4-FFF2-40B4-BE49-F238E27FC236}">
                <a16:creationId xmlns:a16="http://schemas.microsoft.com/office/drawing/2014/main" id="{A6291F3B-F7EE-40EA-BF3E-78895B7860EE}"/>
              </a:ext>
            </a:extLst>
          </p:cNvPr>
          <p:cNvSpPr/>
          <p:nvPr/>
        </p:nvSpPr>
        <p:spPr>
          <a:xfrm rot="16200000">
            <a:off x="10540359" y="3059634"/>
            <a:ext cx="182176" cy="65767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56A98E-5F41-41F6-AAF3-4446B61F8828}"/>
              </a:ext>
            </a:extLst>
          </p:cNvPr>
          <p:cNvSpPr txBox="1"/>
          <p:nvPr/>
        </p:nvSpPr>
        <p:spPr>
          <a:xfrm>
            <a:off x="1491984" y="3987034"/>
            <a:ext cx="25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2- </a:t>
            </a:r>
            <a:r>
              <a:rPr lang="en-CA" dirty="0" err="1"/>
              <a:t>Entrainement</a:t>
            </a:r>
            <a:r>
              <a:rPr lang="en-CA" dirty="0"/>
              <a:t> :</a:t>
            </a:r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66138B5-FA53-4FD9-861B-7E26A7E9158C}"/>
              </a:ext>
            </a:extLst>
          </p:cNvPr>
          <p:cNvSpPr/>
          <p:nvPr/>
        </p:nvSpPr>
        <p:spPr>
          <a:xfrm>
            <a:off x="5504873" y="4895272"/>
            <a:ext cx="1616363" cy="704350"/>
          </a:xfrm>
          <a:custGeom>
            <a:avLst/>
            <a:gdLst>
              <a:gd name="connsiteX0" fmla="*/ 0 w 1616363"/>
              <a:gd name="connsiteY0" fmla="*/ 701963 h 704350"/>
              <a:gd name="connsiteX1" fmla="*/ 138545 w 1616363"/>
              <a:gd name="connsiteY1" fmla="*/ 655781 h 704350"/>
              <a:gd name="connsiteX2" fmla="*/ 480291 w 1616363"/>
              <a:gd name="connsiteY2" fmla="*/ 683491 h 704350"/>
              <a:gd name="connsiteX3" fmla="*/ 637309 w 1616363"/>
              <a:gd name="connsiteY3" fmla="*/ 701963 h 704350"/>
              <a:gd name="connsiteX4" fmla="*/ 757382 w 1616363"/>
              <a:gd name="connsiteY4" fmla="*/ 628072 h 704350"/>
              <a:gd name="connsiteX5" fmla="*/ 905163 w 1616363"/>
              <a:gd name="connsiteY5" fmla="*/ 526472 h 704350"/>
              <a:gd name="connsiteX6" fmla="*/ 1034472 w 1616363"/>
              <a:gd name="connsiteY6" fmla="*/ 415636 h 704350"/>
              <a:gd name="connsiteX7" fmla="*/ 1145309 w 1616363"/>
              <a:gd name="connsiteY7" fmla="*/ 295563 h 704350"/>
              <a:gd name="connsiteX8" fmla="*/ 1246909 w 1616363"/>
              <a:gd name="connsiteY8" fmla="*/ 193963 h 704350"/>
              <a:gd name="connsiteX9" fmla="*/ 1440872 w 1616363"/>
              <a:gd name="connsiteY9" fmla="*/ 101600 h 704350"/>
              <a:gd name="connsiteX10" fmla="*/ 1560945 w 1616363"/>
              <a:gd name="connsiteY10" fmla="*/ 27709 h 704350"/>
              <a:gd name="connsiteX11" fmla="*/ 1616363 w 1616363"/>
              <a:gd name="connsiteY11" fmla="*/ 0 h 70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6363" h="704350">
                <a:moveTo>
                  <a:pt x="0" y="701963"/>
                </a:moveTo>
                <a:cubicBezTo>
                  <a:pt x="29248" y="680411"/>
                  <a:pt x="58497" y="658860"/>
                  <a:pt x="138545" y="655781"/>
                </a:cubicBezTo>
                <a:cubicBezTo>
                  <a:pt x="218593" y="652702"/>
                  <a:pt x="397164" y="675794"/>
                  <a:pt x="480291" y="683491"/>
                </a:cubicBezTo>
                <a:cubicBezTo>
                  <a:pt x="563418" y="691188"/>
                  <a:pt x="591127" y="711200"/>
                  <a:pt x="637309" y="701963"/>
                </a:cubicBezTo>
                <a:cubicBezTo>
                  <a:pt x="683491" y="692726"/>
                  <a:pt x="712740" y="657320"/>
                  <a:pt x="757382" y="628072"/>
                </a:cubicBezTo>
                <a:cubicBezTo>
                  <a:pt x="802024" y="598823"/>
                  <a:pt x="858981" y="561878"/>
                  <a:pt x="905163" y="526472"/>
                </a:cubicBezTo>
                <a:cubicBezTo>
                  <a:pt x="951345" y="491066"/>
                  <a:pt x="994448" y="454121"/>
                  <a:pt x="1034472" y="415636"/>
                </a:cubicBezTo>
                <a:cubicBezTo>
                  <a:pt x="1074496" y="377151"/>
                  <a:pt x="1109903" y="332508"/>
                  <a:pt x="1145309" y="295563"/>
                </a:cubicBezTo>
                <a:cubicBezTo>
                  <a:pt x="1180715" y="258618"/>
                  <a:pt x="1197648" y="226290"/>
                  <a:pt x="1246909" y="193963"/>
                </a:cubicBezTo>
                <a:cubicBezTo>
                  <a:pt x="1296170" y="161636"/>
                  <a:pt x="1388533" y="129309"/>
                  <a:pt x="1440872" y="101600"/>
                </a:cubicBezTo>
                <a:cubicBezTo>
                  <a:pt x="1493211" y="73891"/>
                  <a:pt x="1531697" y="44642"/>
                  <a:pt x="1560945" y="27709"/>
                </a:cubicBezTo>
                <a:cubicBezTo>
                  <a:pt x="1590193" y="10776"/>
                  <a:pt x="1603278" y="5388"/>
                  <a:pt x="1616363" y="0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650CC-FBE2-4CF3-9C55-EC0770D322E9}"/>
              </a:ext>
            </a:extLst>
          </p:cNvPr>
          <p:cNvSpPr txBox="1"/>
          <p:nvPr/>
        </p:nvSpPr>
        <p:spPr>
          <a:xfrm>
            <a:off x="5597843" y="4934570"/>
            <a:ext cx="66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8CBBF7-BC6E-4AC9-A865-C164789C7BF0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10638129" y="2077255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78740-2A95-45F8-A4C2-2690CEB41E45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10631447" y="2546300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75AD6FF-9A70-4F3F-9FE4-8E23F6EF574C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10625140" y="3037124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FB404F44-A412-4802-B842-7F06DE05A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02611" y="1754491"/>
            <a:ext cx="560952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C4EEF22-A51E-4F68-9959-966A1C2C2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59" y="2407747"/>
            <a:ext cx="230304" cy="24650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D62AA13-1E7B-4CE6-9D0B-3CB93509D076}"/>
              </a:ext>
            </a:extLst>
          </p:cNvPr>
          <p:cNvSpPr txBox="1"/>
          <p:nvPr/>
        </p:nvSpPr>
        <p:spPr>
          <a:xfrm>
            <a:off x="11157715" y="1892589"/>
            <a:ext cx="763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1837DE-C9C3-4D0C-8F06-36656FD7DF1E}"/>
              </a:ext>
            </a:extLst>
          </p:cNvPr>
          <p:cNvSpPr txBox="1"/>
          <p:nvPr/>
        </p:nvSpPr>
        <p:spPr>
          <a:xfrm>
            <a:off x="11151033" y="2361634"/>
            <a:ext cx="763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48C40F-72A1-40D5-96C3-43B2995A0424}"/>
              </a:ext>
            </a:extLst>
          </p:cNvPr>
          <p:cNvSpPr txBox="1"/>
          <p:nvPr/>
        </p:nvSpPr>
        <p:spPr>
          <a:xfrm>
            <a:off x="11144726" y="2852458"/>
            <a:ext cx="763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1B5415-01CB-4F68-94A0-564049A28023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5860713" y="5671755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E21D9DB-B0ED-4B7B-A6CA-CBD8D01C1F11}"/>
              </a:ext>
            </a:extLst>
          </p:cNvPr>
          <p:cNvSpPr txBox="1"/>
          <p:nvPr/>
        </p:nvSpPr>
        <p:spPr>
          <a:xfrm>
            <a:off x="6380299" y="5487089"/>
            <a:ext cx="76390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Apple</a:t>
            </a:r>
            <a:endParaRPr lang="en-US" dirty="0"/>
          </a:p>
        </p:txBody>
      </p:sp>
      <p:pic>
        <p:nvPicPr>
          <p:cNvPr id="84" name="Picture 8" descr="RÃ©sultats de recherche d'images">
            <a:extLst>
              <a:ext uri="{FF2B5EF4-FFF2-40B4-BE49-F238E27FC236}">
                <a16:creationId xmlns:a16="http://schemas.microsoft.com/office/drawing/2014/main" id="{916885E0-CE08-4363-B555-9345A923A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90" y="5464225"/>
            <a:ext cx="493526" cy="4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2AE9342-1E47-42A4-B454-E6E26FF6DBC9}"/>
              </a:ext>
            </a:extLst>
          </p:cNvPr>
          <p:cNvCxnSpPr/>
          <p:nvPr/>
        </p:nvCxnSpPr>
        <p:spPr>
          <a:xfrm>
            <a:off x="5201851" y="6233697"/>
            <a:ext cx="256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44C703A-7BAD-487F-923F-9B5DFFE942DD}"/>
              </a:ext>
            </a:extLst>
          </p:cNvPr>
          <p:cNvCxnSpPr>
            <a:cxnSpLocks/>
          </p:cNvCxnSpPr>
          <p:nvPr/>
        </p:nvCxnSpPr>
        <p:spPr>
          <a:xfrm flipV="1">
            <a:off x="5213052" y="4275739"/>
            <a:ext cx="0" cy="195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5ED9369-F6E4-4EBE-898D-7737484A4802}"/>
              </a:ext>
            </a:extLst>
          </p:cNvPr>
          <p:cNvSpPr/>
          <p:nvPr/>
        </p:nvSpPr>
        <p:spPr>
          <a:xfrm>
            <a:off x="4404150" y="3987034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2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9DCDC1E-E9FF-4DF2-8C29-A85C7972C54B}"/>
              </a:ext>
            </a:extLst>
          </p:cNvPr>
          <p:cNvCxnSpPr/>
          <p:nvPr/>
        </p:nvCxnSpPr>
        <p:spPr>
          <a:xfrm>
            <a:off x="5995236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030DDF7-B60F-4BE1-9E43-2DD0D8C62965}"/>
              </a:ext>
            </a:extLst>
          </p:cNvPr>
          <p:cNvCxnSpPr>
            <a:cxnSpLocks/>
          </p:cNvCxnSpPr>
          <p:nvPr/>
        </p:nvCxnSpPr>
        <p:spPr>
          <a:xfrm flipH="1">
            <a:off x="5145420" y="565976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1B36E14-E198-4D0F-B80D-97E3ACA978CC}"/>
              </a:ext>
            </a:extLst>
          </p:cNvPr>
          <p:cNvCxnSpPr/>
          <p:nvPr/>
        </p:nvCxnSpPr>
        <p:spPr>
          <a:xfrm>
            <a:off x="6941068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6533DF8-22F2-48B3-9D98-F8C4E7EE24B0}"/>
              </a:ext>
            </a:extLst>
          </p:cNvPr>
          <p:cNvCxnSpPr>
            <a:cxnSpLocks/>
          </p:cNvCxnSpPr>
          <p:nvPr/>
        </p:nvCxnSpPr>
        <p:spPr>
          <a:xfrm flipH="1">
            <a:off x="5142372" y="480632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442B7EC-A197-4AE3-9328-AB982B57A5C5}"/>
              </a:ext>
            </a:extLst>
          </p:cNvPr>
          <p:cNvSpPr/>
          <p:nvPr/>
        </p:nvSpPr>
        <p:spPr>
          <a:xfrm>
            <a:off x="7426770" y="6252887"/>
            <a:ext cx="1820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cararctéristique</a:t>
            </a:r>
            <a:r>
              <a:rPr lang="en-CA" dirty="0"/>
              <a:t> 1</a:t>
            </a:r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BF9257C2-EF2C-492B-8DFE-7B8879906FFD}"/>
              </a:ext>
            </a:extLst>
          </p:cNvPr>
          <p:cNvSpPr/>
          <p:nvPr/>
        </p:nvSpPr>
        <p:spPr>
          <a:xfrm rot="16200000">
            <a:off x="6427985" y="1206089"/>
            <a:ext cx="369923" cy="434715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A164F4-0D54-447F-A614-8E890565FC5E}"/>
              </a:ext>
            </a:extLst>
          </p:cNvPr>
          <p:cNvSpPr txBox="1"/>
          <p:nvPr/>
        </p:nvSpPr>
        <p:spPr>
          <a:xfrm>
            <a:off x="4221731" y="3574504"/>
            <a:ext cx="43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</a:t>
            </a:r>
            <a:r>
              <a:rPr lang="en-CA" dirty="0" err="1"/>
              <a:t>d’entrainement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E15897-A89C-48F6-8847-3A880C4530EA}"/>
              </a:ext>
            </a:extLst>
          </p:cNvPr>
          <p:cNvSpPr txBox="1"/>
          <p:nvPr/>
        </p:nvSpPr>
        <p:spPr>
          <a:xfrm>
            <a:off x="6728142" y="5019592"/>
            <a:ext cx="76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Apple</a:t>
            </a:r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22F963A-5E1B-40D7-8F88-FE4F3DF8F79A}"/>
              </a:ext>
            </a:extLst>
          </p:cNvPr>
          <p:cNvSpPr/>
          <p:nvPr/>
        </p:nvSpPr>
        <p:spPr>
          <a:xfrm>
            <a:off x="1446718" y="762372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du modèle</a:t>
            </a: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6B2A3DB-E400-4131-8D55-472C4242F5C3}"/>
              </a:ext>
            </a:extLst>
          </p:cNvPr>
          <p:cNvSpPr txBox="1"/>
          <p:nvPr/>
        </p:nvSpPr>
        <p:spPr>
          <a:xfrm>
            <a:off x="1328451" y="1548166"/>
            <a:ext cx="342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1- Divide the database in 2 sets</a:t>
            </a:r>
            <a:endParaRPr lang="en-US" dirty="0"/>
          </a:p>
        </p:txBody>
      </p:sp>
      <p:pic>
        <p:nvPicPr>
          <p:cNvPr id="37" name="Picture 2" descr="RÃ©sultats de recherche d'images pour Â«Â pear yellowÂ Â»">
            <a:extLst>
              <a:ext uri="{FF2B5EF4-FFF2-40B4-BE49-F238E27FC236}">
                <a16:creationId xmlns:a16="http://schemas.microsoft.com/office/drawing/2014/main" id="{07FB6BD6-7C99-44C3-AAAE-65252EA0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99" y="2796323"/>
            <a:ext cx="364076" cy="4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870F1822-68D9-4DF0-B7C0-EDB6714B35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10654824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CD7BF2-9368-44B6-A407-573686B24006}"/>
              </a:ext>
            </a:extLst>
          </p:cNvPr>
          <p:cNvSpPr txBox="1"/>
          <p:nvPr/>
        </p:nvSpPr>
        <p:spPr>
          <a:xfrm>
            <a:off x="1491547" y="5567460"/>
            <a:ext cx="25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3- Test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7D5A08-6339-4F24-A2B7-3C9D04D095A5}"/>
              </a:ext>
            </a:extLst>
          </p:cNvPr>
          <p:cNvSpPr txBox="1"/>
          <p:nvPr/>
        </p:nvSpPr>
        <p:spPr>
          <a:xfrm>
            <a:off x="1556644" y="5907122"/>
            <a:ext cx="3208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= On teste les performances de </a:t>
            </a:r>
            <a:r>
              <a:rPr lang="en-CA" dirty="0" err="1"/>
              <a:t>notre</a:t>
            </a:r>
            <a:r>
              <a:rPr lang="en-CA" dirty="0"/>
              <a:t> modèle sur </a:t>
            </a:r>
            <a:r>
              <a:rPr lang="en-CA" dirty="0" err="1"/>
              <a:t>l’ensemble</a:t>
            </a:r>
            <a:r>
              <a:rPr lang="en-CA" dirty="0"/>
              <a:t> de test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E5F984-E148-48FA-95F5-5DF3EE3BB7FA}"/>
              </a:ext>
            </a:extLst>
          </p:cNvPr>
          <p:cNvSpPr txBox="1"/>
          <p:nvPr/>
        </p:nvSpPr>
        <p:spPr>
          <a:xfrm>
            <a:off x="9453692" y="3595120"/>
            <a:ext cx="207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de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66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D29359-3A0E-4BC4-923F-F0297D5EE56C}"/>
              </a:ext>
            </a:extLst>
          </p:cNvPr>
          <p:cNvCxnSpPr>
            <a:cxnSpLocks/>
          </p:cNvCxnSpPr>
          <p:nvPr/>
        </p:nvCxnSpPr>
        <p:spPr>
          <a:xfrm>
            <a:off x="9892147" y="1191491"/>
            <a:ext cx="0" cy="229328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eft Brace 67">
            <a:extLst>
              <a:ext uri="{FF2B5EF4-FFF2-40B4-BE49-F238E27FC236}">
                <a16:creationId xmlns:a16="http://schemas.microsoft.com/office/drawing/2014/main" id="{A6291F3B-F7EE-40EA-BF3E-78895B7860EE}"/>
              </a:ext>
            </a:extLst>
          </p:cNvPr>
          <p:cNvSpPr/>
          <p:nvPr/>
        </p:nvSpPr>
        <p:spPr>
          <a:xfrm rot="16200000">
            <a:off x="10540359" y="3059634"/>
            <a:ext cx="182176" cy="65767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56A98E-5F41-41F6-AAF3-4446B61F8828}"/>
              </a:ext>
            </a:extLst>
          </p:cNvPr>
          <p:cNvSpPr txBox="1"/>
          <p:nvPr/>
        </p:nvSpPr>
        <p:spPr>
          <a:xfrm>
            <a:off x="1491984" y="3987034"/>
            <a:ext cx="25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2- </a:t>
            </a:r>
            <a:r>
              <a:rPr lang="en-CA" dirty="0" err="1"/>
              <a:t>Entrainement</a:t>
            </a:r>
            <a:r>
              <a:rPr lang="en-CA" dirty="0"/>
              <a:t> :</a:t>
            </a:r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66138B5-FA53-4FD9-861B-7E26A7E9158C}"/>
              </a:ext>
            </a:extLst>
          </p:cNvPr>
          <p:cNvSpPr/>
          <p:nvPr/>
        </p:nvSpPr>
        <p:spPr>
          <a:xfrm>
            <a:off x="5504873" y="4895272"/>
            <a:ext cx="1616363" cy="704350"/>
          </a:xfrm>
          <a:custGeom>
            <a:avLst/>
            <a:gdLst>
              <a:gd name="connsiteX0" fmla="*/ 0 w 1616363"/>
              <a:gd name="connsiteY0" fmla="*/ 701963 h 704350"/>
              <a:gd name="connsiteX1" fmla="*/ 138545 w 1616363"/>
              <a:gd name="connsiteY1" fmla="*/ 655781 h 704350"/>
              <a:gd name="connsiteX2" fmla="*/ 480291 w 1616363"/>
              <a:gd name="connsiteY2" fmla="*/ 683491 h 704350"/>
              <a:gd name="connsiteX3" fmla="*/ 637309 w 1616363"/>
              <a:gd name="connsiteY3" fmla="*/ 701963 h 704350"/>
              <a:gd name="connsiteX4" fmla="*/ 757382 w 1616363"/>
              <a:gd name="connsiteY4" fmla="*/ 628072 h 704350"/>
              <a:gd name="connsiteX5" fmla="*/ 905163 w 1616363"/>
              <a:gd name="connsiteY5" fmla="*/ 526472 h 704350"/>
              <a:gd name="connsiteX6" fmla="*/ 1034472 w 1616363"/>
              <a:gd name="connsiteY6" fmla="*/ 415636 h 704350"/>
              <a:gd name="connsiteX7" fmla="*/ 1145309 w 1616363"/>
              <a:gd name="connsiteY7" fmla="*/ 295563 h 704350"/>
              <a:gd name="connsiteX8" fmla="*/ 1246909 w 1616363"/>
              <a:gd name="connsiteY8" fmla="*/ 193963 h 704350"/>
              <a:gd name="connsiteX9" fmla="*/ 1440872 w 1616363"/>
              <a:gd name="connsiteY9" fmla="*/ 101600 h 704350"/>
              <a:gd name="connsiteX10" fmla="*/ 1560945 w 1616363"/>
              <a:gd name="connsiteY10" fmla="*/ 27709 h 704350"/>
              <a:gd name="connsiteX11" fmla="*/ 1616363 w 1616363"/>
              <a:gd name="connsiteY11" fmla="*/ 0 h 70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6363" h="704350">
                <a:moveTo>
                  <a:pt x="0" y="701963"/>
                </a:moveTo>
                <a:cubicBezTo>
                  <a:pt x="29248" y="680411"/>
                  <a:pt x="58497" y="658860"/>
                  <a:pt x="138545" y="655781"/>
                </a:cubicBezTo>
                <a:cubicBezTo>
                  <a:pt x="218593" y="652702"/>
                  <a:pt x="397164" y="675794"/>
                  <a:pt x="480291" y="683491"/>
                </a:cubicBezTo>
                <a:cubicBezTo>
                  <a:pt x="563418" y="691188"/>
                  <a:pt x="591127" y="711200"/>
                  <a:pt x="637309" y="701963"/>
                </a:cubicBezTo>
                <a:cubicBezTo>
                  <a:pt x="683491" y="692726"/>
                  <a:pt x="712740" y="657320"/>
                  <a:pt x="757382" y="628072"/>
                </a:cubicBezTo>
                <a:cubicBezTo>
                  <a:pt x="802024" y="598823"/>
                  <a:pt x="858981" y="561878"/>
                  <a:pt x="905163" y="526472"/>
                </a:cubicBezTo>
                <a:cubicBezTo>
                  <a:pt x="951345" y="491066"/>
                  <a:pt x="994448" y="454121"/>
                  <a:pt x="1034472" y="415636"/>
                </a:cubicBezTo>
                <a:cubicBezTo>
                  <a:pt x="1074496" y="377151"/>
                  <a:pt x="1109903" y="332508"/>
                  <a:pt x="1145309" y="295563"/>
                </a:cubicBezTo>
                <a:cubicBezTo>
                  <a:pt x="1180715" y="258618"/>
                  <a:pt x="1197648" y="226290"/>
                  <a:pt x="1246909" y="193963"/>
                </a:cubicBezTo>
                <a:cubicBezTo>
                  <a:pt x="1296170" y="161636"/>
                  <a:pt x="1388533" y="129309"/>
                  <a:pt x="1440872" y="101600"/>
                </a:cubicBezTo>
                <a:cubicBezTo>
                  <a:pt x="1493211" y="73891"/>
                  <a:pt x="1531697" y="44642"/>
                  <a:pt x="1560945" y="27709"/>
                </a:cubicBezTo>
                <a:cubicBezTo>
                  <a:pt x="1590193" y="10776"/>
                  <a:pt x="1603278" y="5388"/>
                  <a:pt x="1616363" y="0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650CC-FBE2-4CF3-9C55-EC0770D322E9}"/>
              </a:ext>
            </a:extLst>
          </p:cNvPr>
          <p:cNvSpPr txBox="1"/>
          <p:nvPr/>
        </p:nvSpPr>
        <p:spPr>
          <a:xfrm>
            <a:off x="5597843" y="4934570"/>
            <a:ext cx="66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8CBBF7-BC6E-4AC9-A865-C164789C7BF0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10638129" y="2077255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F178740-2A95-45F8-A4C2-2690CEB41E45}"/>
              </a:ext>
            </a:extLst>
          </p:cNvPr>
          <p:cNvCxnSpPr>
            <a:cxnSpLocks/>
            <a:endCxn id="80" idx="1"/>
          </p:cNvCxnSpPr>
          <p:nvPr/>
        </p:nvCxnSpPr>
        <p:spPr>
          <a:xfrm flipV="1">
            <a:off x="10631447" y="2546300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75AD6FF-9A70-4F3F-9FE4-8E23F6EF574C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10625140" y="3037124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FB404F44-A412-4802-B842-7F06DE05A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02611" y="1754491"/>
            <a:ext cx="560952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C4EEF22-A51E-4F68-9959-966A1C2C2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59" y="2407747"/>
            <a:ext cx="230304" cy="24650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D62AA13-1E7B-4CE6-9D0B-3CB93509D076}"/>
              </a:ext>
            </a:extLst>
          </p:cNvPr>
          <p:cNvSpPr txBox="1"/>
          <p:nvPr/>
        </p:nvSpPr>
        <p:spPr>
          <a:xfrm>
            <a:off x="11157715" y="1892589"/>
            <a:ext cx="763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1837DE-C9C3-4D0C-8F06-36656FD7DF1E}"/>
              </a:ext>
            </a:extLst>
          </p:cNvPr>
          <p:cNvSpPr txBox="1"/>
          <p:nvPr/>
        </p:nvSpPr>
        <p:spPr>
          <a:xfrm>
            <a:off x="11151033" y="2361634"/>
            <a:ext cx="763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48C40F-72A1-40D5-96C3-43B2995A0424}"/>
              </a:ext>
            </a:extLst>
          </p:cNvPr>
          <p:cNvSpPr txBox="1"/>
          <p:nvPr/>
        </p:nvSpPr>
        <p:spPr>
          <a:xfrm>
            <a:off x="11144726" y="2852458"/>
            <a:ext cx="763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1B5415-01CB-4F68-94A0-564049A28023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5860713" y="5671755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E21D9DB-B0ED-4B7B-A6CA-CBD8D01C1F11}"/>
              </a:ext>
            </a:extLst>
          </p:cNvPr>
          <p:cNvSpPr txBox="1"/>
          <p:nvPr/>
        </p:nvSpPr>
        <p:spPr>
          <a:xfrm>
            <a:off x="6380299" y="5487089"/>
            <a:ext cx="76390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Apple</a:t>
            </a:r>
            <a:endParaRPr lang="en-US" dirty="0"/>
          </a:p>
        </p:txBody>
      </p:sp>
      <p:pic>
        <p:nvPicPr>
          <p:cNvPr id="84" name="Picture 8" descr="RÃ©sultats de recherche d'images">
            <a:extLst>
              <a:ext uri="{FF2B5EF4-FFF2-40B4-BE49-F238E27FC236}">
                <a16:creationId xmlns:a16="http://schemas.microsoft.com/office/drawing/2014/main" id="{916885E0-CE08-4363-B555-9345A923A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590" y="5464225"/>
            <a:ext cx="493526" cy="4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Left Brace 56">
            <a:extLst>
              <a:ext uri="{FF2B5EF4-FFF2-40B4-BE49-F238E27FC236}">
                <a16:creationId xmlns:a16="http://schemas.microsoft.com/office/drawing/2014/main" id="{D99E58A3-284F-4CB8-8528-61B83CD3A75E}"/>
              </a:ext>
            </a:extLst>
          </p:cNvPr>
          <p:cNvSpPr/>
          <p:nvPr/>
        </p:nvSpPr>
        <p:spPr>
          <a:xfrm rot="16200000">
            <a:off x="6427985" y="1206089"/>
            <a:ext cx="369923" cy="434715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F2FA93-9E81-4F8B-965B-9A22012CCA58}"/>
              </a:ext>
            </a:extLst>
          </p:cNvPr>
          <p:cNvSpPr txBox="1"/>
          <p:nvPr/>
        </p:nvSpPr>
        <p:spPr>
          <a:xfrm>
            <a:off x="4221731" y="3574504"/>
            <a:ext cx="43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</a:t>
            </a:r>
            <a:r>
              <a:rPr lang="en-CA" dirty="0" err="1"/>
              <a:t>d’entrainement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EF2C627-BCD3-4949-9712-06B26807EE3C}"/>
              </a:ext>
            </a:extLst>
          </p:cNvPr>
          <p:cNvCxnSpPr/>
          <p:nvPr/>
        </p:nvCxnSpPr>
        <p:spPr>
          <a:xfrm>
            <a:off x="5201851" y="6233697"/>
            <a:ext cx="256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B1E91D4-C6BC-4AA7-8099-B381B17F1BF7}"/>
              </a:ext>
            </a:extLst>
          </p:cNvPr>
          <p:cNvCxnSpPr>
            <a:cxnSpLocks/>
          </p:cNvCxnSpPr>
          <p:nvPr/>
        </p:nvCxnSpPr>
        <p:spPr>
          <a:xfrm flipV="1">
            <a:off x="5213052" y="4275739"/>
            <a:ext cx="0" cy="195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14F06CC-B222-4744-A890-66B6BCDE64F7}"/>
              </a:ext>
            </a:extLst>
          </p:cNvPr>
          <p:cNvSpPr/>
          <p:nvPr/>
        </p:nvSpPr>
        <p:spPr>
          <a:xfrm>
            <a:off x="4404150" y="3987034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2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C57DFB8-2C77-4995-916A-E612A869A567}"/>
              </a:ext>
            </a:extLst>
          </p:cNvPr>
          <p:cNvCxnSpPr/>
          <p:nvPr/>
        </p:nvCxnSpPr>
        <p:spPr>
          <a:xfrm>
            <a:off x="5995236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1115624-569A-48E9-A2D4-F3A86697C53D}"/>
              </a:ext>
            </a:extLst>
          </p:cNvPr>
          <p:cNvCxnSpPr>
            <a:cxnSpLocks/>
          </p:cNvCxnSpPr>
          <p:nvPr/>
        </p:nvCxnSpPr>
        <p:spPr>
          <a:xfrm flipH="1">
            <a:off x="5145420" y="565976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24C3691-1A92-406D-A22F-C81483486F88}"/>
              </a:ext>
            </a:extLst>
          </p:cNvPr>
          <p:cNvCxnSpPr/>
          <p:nvPr/>
        </p:nvCxnSpPr>
        <p:spPr>
          <a:xfrm>
            <a:off x="6941068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43C269-D1F4-4778-9231-8E00BA9FB518}"/>
              </a:ext>
            </a:extLst>
          </p:cNvPr>
          <p:cNvCxnSpPr>
            <a:cxnSpLocks/>
          </p:cNvCxnSpPr>
          <p:nvPr/>
        </p:nvCxnSpPr>
        <p:spPr>
          <a:xfrm flipH="1">
            <a:off x="5142372" y="480632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C6E7147-3F33-4964-B8FE-F19A32EB1F54}"/>
              </a:ext>
            </a:extLst>
          </p:cNvPr>
          <p:cNvSpPr txBox="1"/>
          <p:nvPr/>
        </p:nvSpPr>
        <p:spPr>
          <a:xfrm>
            <a:off x="1537175" y="4294375"/>
            <a:ext cx="294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= </a:t>
            </a:r>
            <a:r>
              <a:rPr lang="en-CA" dirty="0" err="1"/>
              <a:t>construire</a:t>
            </a:r>
            <a:r>
              <a:rPr lang="en-CA" dirty="0"/>
              <a:t> le modèle sur </a:t>
            </a:r>
            <a:r>
              <a:rPr lang="en-CA" dirty="0" err="1"/>
              <a:t>l’ensemble</a:t>
            </a:r>
            <a:r>
              <a:rPr lang="en-CA" dirty="0"/>
              <a:t> </a:t>
            </a:r>
            <a:r>
              <a:rPr lang="en-CA" dirty="0" err="1"/>
              <a:t>d’entrainement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12C1E0-CB05-4F54-93A1-5C1E34A16EF5}"/>
              </a:ext>
            </a:extLst>
          </p:cNvPr>
          <p:cNvSpPr txBox="1"/>
          <p:nvPr/>
        </p:nvSpPr>
        <p:spPr>
          <a:xfrm>
            <a:off x="6728142" y="5019592"/>
            <a:ext cx="76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Apple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D1793BE-D2A2-47B9-99ED-ED7CD9C8D05A}"/>
              </a:ext>
            </a:extLst>
          </p:cNvPr>
          <p:cNvSpPr/>
          <p:nvPr/>
        </p:nvSpPr>
        <p:spPr>
          <a:xfrm>
            <a:off x="1446718" y="762372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du modèle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F7B1E8C-3FA8-4C70-A091-04B88B285845}"/>
              </a:ext>
            </a:extLst>
          </p:cNvPr>
          <p:cNvSpPr txBox="1"/>
          <p:nvPr/>
        </p:nvSpPr>
        <p:spPr>
          <a:xfrm>
            <a:off x="1328451" y="1548166"/>
            <a:ext cx="342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1- Divide the database in 2 sets</a:t>
            </a:r>
            <a:endParaRPr lang="en-US" dirty="0"/>
          </a:p>
        </p:txBody>
      </p:sp>
      <p:pic>
        <p:nvPicPr>
          <p:cNvPr id="1026" name="Picture 2" descr="RÃ©sultats de recherche d'images pour Â«Â pear yellowÂ Â»">
            <a:extLst>
              <a:ext uri="{FF2B5EF4-FFF2-40B4-BE49-F238E27FC236}">
                <a16:creationId xmlns:a16="http://schemas.microsoft.com/office/drawing/2014/main" id="{D440E38A-1AA0-400D-A4DE-43D930377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99" y="2796323"/>
            <a:ext cx="364076" cy="4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06383B51-0AA1-48DF-A00B-A3C7A01E4C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10654824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BB1000-5FE3-4605-87EB-42078A007F2E}"/>
              </a:ext>
            </a:extLst>
          </p:cNvPr>
          <p:cNvSpPr/>
          <p:nvPr/>
        </p:nvSpPr>
        <p:spPr>
          <a:xfrm>
            <a:off x="7426770" y="6252887"/>
            <a:ext cx="1820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cararctéristique</a:t>
            </a:r>
            <a:r>
              <a:rPr lang="en-CA" dirty="0"/>
              <a:t>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698AA5-273D-47E3-BC14-5A78EAA94F3A}"/>
              </a:ext>
            </a:extLst>
          </p:cNvPr>
          <p:cNvSpPr txBox="1"/>
          <p:nvPr/>
        </p:nvSpPr>
        <p:spPr>
          <a:xfrm>
            <a:off x="1491547" y="5567460"/>
            <a:ext cx="25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3- Test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B8E9E5-F0FC-4685-9A5A-ACD9EE2C740B}"/>
              </a:ext>
            </a:extLst>
          </p:cNvPr>
          <p:cNvSpPr txBox="1"/>
          <p:nvPr/>
        </p:nvSpPr>
        <p:spPr>
          <a:xfrm>
            <a:off x="1556644" y="5907122"/>
            <a:ext cx="3208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= On teste les performances de </a:t>
            </a:r>
            <a:r>
              <a:rPr lang="en-CA" dirty="0" err="1"/>
              <a:t>notre</a:t>
            </a:r>
            <a:r>
              <a:rPr lang="en-CA" dirty="0"/>
              <a:t> modèle sur </a:t>
            </a:r>
            <a:r>
              <a:rPr lang="en-CA" dirty="0" err="1"/>
              <a:t>l’ensemble</a:t>
            </a:r>
            <a:r>
              <a:rPr lang="en-CA" dirty="0"/>
              <a:t> de test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4825F-67B1-4F47-99D0-34EF110B83D2}"/>
              </a:ext>
            </a:extLst>
          </p:cNvPr>
          <p:cNvSpPr txBox="1"/>
          <p:nvPr/>
        </p:nvSpPr>
        <p:spPr>
          <a:xfrm>
            <a:off x="9453692" y="3595120"/>
            <a:ext cx="207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de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5 -0.01157 L 0.27721 -0.17801 L 0.38528 -0.41875 L 0.39088 -0.4331 C 0.39114 -0.49282 0.3914 -0.55254 0.39179 -0.61227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31" y="-300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5 -0.01157 L 0.27722 -0.17801 L 0.38529 -0.41875 L 0.39089 -0.4331 C 0.39115 -0.49282 0.39141 -0.55254 0.3918 -0.61226 " pathEditMode="relative" rAng="0" ptsTypes="AAAAA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31" y="-300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-0.01157 L 0.27722 -0.17801 L 0.38529 -0.41875 L 0.39089 -0.4331 C 0.39115 -0.49282 0.39141 -0.55255 0.3918 -0.61227 " pathEditMode="relative" rAng="0" ptsTypes="AAAAA">
                                      <p:cBhvr>
                                        <p:cTn id="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31" y="-3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00175" y="41200"/>
            <a:ext cx="10791825" cy="584200"/>
          </a:xfrm>
        </p:spPr>
        <p:txBody>
          <a:bodyPr/>
          <a:lstStyle/>
          <a:p>
            <a:pPr marL="0" indent="0">
              <a:buNone/>
            </a:pPr>
            <a:r>
              <a:rPr lang="fr-FR" sz="3200" i="0" dirty="0"/>
              <a:t>La didactique de l’oral : </a:t>
            </a:r>
            <a:r>
              <a:rPr lang="fr-FR" sz="2000" i="0" dirty="0"/>
              <a:t>« une zone grise bordée de vide théorique » (Dumais, 2014)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97E0E-506F-4387-A7E2-CD76F17831A3}"/>
              </a:ext>
            </a:extLst>
          </p:cNvPr>
          <p:cNvSpPr txBox="1"/>
          <p:nvPr/>
        </p:nvSpPr>
        <p:spPr>
          <a:xfrm>
            <a:off x="1562100" y="952500"/>
            <a:ext cx="8791575" cy="2007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000000"/>
                </a:solidFill>
                <a:effectLst/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2800" b="1" dirty="0">
                <a:solidFill>
                  <a:srgbClr val="000000"/>
                </a:solidFill>
                <a:effectLst/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</a:rPr>
              <a:t>Une ambition clairement affichée dans les programmes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i="1" dirty="0">
                <a:solidFill>
                  <a:srgbClr val="000000"/>
                </a:solidFill>
                <a:effectLst/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</a:rPr>
              <a:t>-S’engager dans un jeu théâtral (Français, Cycle 4)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i="1" dirty="0">
                <a:solidFill>
                  <a:srgbClr val="000000"/>
                </a:solidFill>
                <a:effectLst/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</a:rPr>
              <a:t>-Animer et arbitrer un débat, exprimer une opinion argumentée (Français, Cycle 4)</a:t>
            </a: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Mobiliser les capacités expressives du corps pour imaginer composer et interpréter une séquence artistique ou acrobatique (EPS, Cycle 4)</a:t>
            </a:r>
            <a:endParaRPr lang="fr-FR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71B46-05A8-4DD2-9A1D-2EB4912899B8}"/>
              </a:ext>
            </a:extLst>
          </p:cNvPr>
          <p:cNvSpPr txBox="1"/>
          <p:nvPr/>
        </p:nvSpPr>
        <p:spPr>
          <a:xfrm>
            <a:off x="1562100" y="3897644"/>
            <a:ext cx="9886950" cy="212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000000"/>
                </a:solidFill>
                <a:effectLst/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2800" b="1" dirty="0">
                <a:solidFill>
                  <a:srgbClr val="000000"/>
                </a:solidFill>
                <a:effectLst/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</a:rPr>
              <a:t>Des difficultés dans la mise en œuvre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i="1" dirty="0">
                <a:solidFill>
                  <a:srgbClr val="000000"/>
                </a:solidFill>
                <a:effectLst/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</a:rPr>
              <a:t>- L’oral est chronophage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i="1" dirty="0">
                <a:solidFill>
                  <a:srgbClr val="000000"/>
                </a:solidFill>
                <a:effectLst/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</a:rPr>
              <a:t>- L’oral est subjectif privée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i="1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</a:rPr>
              <a:t>- L’évaluation est difficile</a:t>
            </a:r>
            <a:endParaRPr lang="fr-FR" sz="1800" i="1" dirty="0">
              <a:solidFill>
                <a:srgbClr val="000000"/>
              </a:solidFill>
              <a:effectLst/>
              <a:latin typeface="AGaramondPro-Regular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r>
              <a:rPr lang="fr-FR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Quelle progression mettre en œuvre auprès des élèves ?</a:t>
            </a:r>
            <a:endParaRPr lang="fr-FR" i="1" dirty="0"/>
          </a:p>
        </p:txBody>
      </p:sp>
      <p:pic>
        <p:nvPicPr>
          <p:cNvPr id="1026" name="Picture 2" descr="Exercise Man GIF - Exercise Man Woman GIFs">
            <a:extLst>
              <a:ext uri="{FF2B5EF4-FFF2-40B4-BE49-F238E27FC236}">
                <a16:creationId xmlns:a16="http://schemas.microsoft.com/office/drawing/2014/main" id="{A17CA8BD-23D5-4900-8954-1504B440748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525" y="1419225"/>
            <a:ext cx="209550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160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FDC12B-CFDE-4CCC-BC28-86A9D7F8B8EF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0631447" y="1510840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22C7BF6-8D2C-4F6A-9F49-72DDEDB9C374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0631447" y="2546300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EF72191-4A6F-4C71-822D-45332B4518D1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10625140" y="3037124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RÃ©sultats de recherche d'images">
            <a:extLst>
              <a:ext uri="{FF2B5EF4-FFF2-40B4-BE49-F238E27FC236}">
                <a16:creationId xmlns:a16="http://schemas.microsoft.com/office/drawing/2014/main" id="{6825528C-A554-45A5-8342-2167DF3A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24" y="1303310"/>
            <a:ext cx="493526" cy="4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6AE9740-C880-4FF4-B5D6-EC17CC90E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59" y="2407747"/>
            <a:ext cx="230304" cy="24650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D29359-3A0E-4BC4-923F-F0297D5EE56C}"/>
              </a:ext>
            </a:extLst>
          </p:cNvPr>
          <p:cNvCxnSpPr>
            <a:cxnSpLocks/>
          </p:cNvCxnSpPr>
          <p:nvPr/>
        </p:nvCxnSpPr>
        <p:spPr>
          <a:xfrm>
            <a:off x="9892147" y="1191491"/>
            <a:ext cx="0" cy="229328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eft Brace 67">
            <a:extLst>
              <a:ext uri="{FF2B5EF4-FFF2-40B4-BE49-F238E27FC236}">
                <a16:creationId xmlns:a16="http://schemas.microsoft.com/office/drawing/2014/main" id="{A6291F3B-F7EE-40EA-BF3E-78895B7860EE}"/>
              </a:ext>
            </a:extLst>
          </p:cNvPr>
          <p:cNvSpPr/>
          <p:nvPr/>
        </p:nvSpPr>
        <p:spPr>
          <a:xfrm rot="16200000">
            <a:off x="10540359" y="3059634"/>
            <a:ext cx="182176" cy="65767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66138B5-FA53-4FD9-861B-7E26A7E9158C}"/>
              </a:ext>
            </a:extLst>
          </p:cNvPr>
          <p:cNvSpPr/>
          <p:nvPr/>
        </p:nvSpPr>
        <p:spPr>
          <a:xfrm>
            <a:off x="5504873" y="4895272"/>
            <a:ext cx="1616363" cy="704350"/>
          </a:xfrm>
          <a:custGeom>
            <a:avLst/>
            <a:gdLst>
              <a:gd name="connsiteX0" fmla="*/ 0 w 1616363"/>
              <a:gd name="connsiteY0" fmla="*/ 701963 h 704350"/>
              <a:gd name="connsiteX1" fmla="*/ 138545 w 1616363"/>
              <a:gd name="connsiteY1" fmla="*/ 655781 h 704350"/>
              <a:gd name="connsiteX2" fmla="*/ 480291 w 1616363"/>
              <a:gd name="connsiteY2" fmla="*/ 683491 h 704350"/>
              <a:gd name="connsiteX3" fmla="*/ 637309 w 1616363"/>
              <a:gd name="connsiteY3" fmla="*/ 701963 h 704350"/>
              <a:gd name="connsiteX4" fmla="*/ 757382 w 1616363"/>
              <a:gd name="connsiteY4" fmla="*/ 628072 h 704350"/>
              <a:gd name="connsiteX5" fmla="*/ 905163 w 1616363"/>
              <a:gd name="connsiteY5" fmla="*/ 526472 h 704350"/>
              <a:gd name="connsiteX6" fmla="*/ 1034472 w 1616363"/>
              <a:gd name="connsiteY6" fmla="*/ 415636 h 704350"/>
              <a:gd name="connsiteX7" fmla="*/ 1145309 w 1616363"/>
              <a:gd name="connsiteY7" fmla="*/ 295563 h 704350"/>
              <a:gd name="connsiteX8" fmla="*/ 1246909 w 1616363"/>
              <a:gd name="connsiteY8" fmla="*/ 193963 h 704350"/>
              <a:gd name="connsiteX9" fmla="*/ 1440872 w 1616363"/>
              <a:gd name="connsiteY9" fmla="*/ 101600 h 704350"/>
              <a:gd name="connsiteX10" fmla="*/ 1560945 w 1616363"/>
              <a:gd name="connsiteY10" fmla="*/ 27709 h 704350"/>
              <a:gd name="connsiteX11" fmla="*/ 1616363 w 1616363"/>
              <a:gd name="connsiteY11" fmla="*/ 0 h 70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6363" h="704350">
                <a:moveTo>
                  <a:pt x="0" y="701963"/>
                </a:moveTo>
                <a:cubicBezTo>
                  <a:pt x="29248" y="680411"/>
                  <a:pt x="58497" y="658860"/>
                  <a:pt x="138545" y="655781"/>
                </a:cubicBezTo>
                <a:cubicBezTo>
                  <a:pt x="218593" y="652702"/>
                  <a:pt x="397164" y="675794"/>
                  <a:pt x="480291" y="683491"/>
                </a:cubicBezTo>
                <a:cubicBezTo>
                  <a:pt x="563418" y="691188"/>
                  <a:pt x="591127" y="711200"/>
                  <a:pt x="637309" y="701963"/>
                </a:cubicBezTo>
                <a:cubicBezTo>
                  <a:pt x="683491" y="692726"/>
                  <a:pt x="712740" y="657320"/>
                  <a:pt x="757382" y="628072"/>
                </a:cubicBezTo>
                <a:cubicBezTo>
                  <a:pt x="802024" y="598823"/>
                  <a:pt x="858981" y="561878"/>
                  <a:pt x="905163" y="526472"/>
                </a:cubicBezTo>
                <a:cubicBezTo>
                  <a:pt x="951345" y="491066"/>
                  <a:pt x="994448" y="454121"/>
                  <a:pt x="1034472" y="415636"/>
                </a:cubicBezTo>
                <a:cubicBezTo>
                  <a:pt x="1074496" y="377151"/>
                  <a:pt x="1109903" y="332508"/>
                  <a:pt x="1145309" y="295563"/>
                </a:cubicBezTo>
                <a:cubicBezTo>
                  <a:pt x="1180715" y="258618"/>
                  <a:pt x="1197648" y="226290"/>
                  <a:pt x="1246909" y="193963"/>
                </a:cubicBezTo>
                <a:cubicBezTo>
                  <a:pt x="1296170" y="161636"/>
                  <a:pt x="1388533" y="129309"/>
                  <a:pt x="1440872" y="101600"/>
                </a:cubicBezTo>
                <a:cubicBezTo>
                  <a:pt x="1493211" y="73891"/>
                  <a:pt x="1531697" y="44642"/>
                  <a:pt x="1560945" y="27709"/>
                </a:cubicBezTo>
                <a:cubicBezTo>
                  <a:pt x="1590193" y="10776"/>
                  <a:pt x="1603278" y="5388"/>
                  <a:pt x="1616363" y="0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650CC-FBE2-4CF3-9C55-EC0770D322E9}"/>
              </a:ext>
            </a:extLst>
          </p:cNvPr>
          <p:cNvSpPr txBox="1"/>
          <p:nvPr/>
        </p:nvSpPr>
        <p:spPr>
          <a:xfrm>
            <a:off x="5597843" y="4934570"/>
            <a:ext cx="66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7407BC-30A6-4868-868C-C2FE0FB4C9B8}"/>
              </a:ext>
            </a:extLst>
          </p:cNvPr>
          <p:cNvSpPr txBox="1"/>
          <p:nvPr/>
        </p:nvSpPr>
        <p:spPr>
          <a:xfrm>
            <a:off x="6728142" y="5019592"/>
            <a:ext cx="76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Apple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1B4830-D6A2-4094-A0F0-4024BF4DE0BF}"/>
              </a:ext>
            </a:extLst>
          </p:cNvPr>
          <p:cNvSpPr txBox="1"/>
          <p:nvPr/>
        </p:nvSpPr>
        <p:spPr>
          <a:xfrm>
            <a:off x="11151033" y="1326174"/>
            <a:ext cx="76390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Apple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E54C71-08EA-4F7A-A43A-446863C503A6}"/>
              </a:ext>
            </a:extLst>
          </p:cNvPr>
          <p:cNvGrpSpPr/>
          <p:nvPr/>
        </p:nvGrpSpPr>
        <p:grpSpPr>
          <a:xfrm>
            <a:off x="10302611" y="1754491"/>
            <a:ext cx="1619008" cy="507430"/>
            <a:chOff x="10302611" y="1754491"/>
            <a:chExt cx="1619008" cy="50743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010C394-BFBA-4FD6-8CC2-59E113AE218E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 flipV="1">
              <a:off x="10638129" y="2077255"/>
              <a:ext cx="519586" cy="37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4" descr="RÃ©sultats de recherche d'images pour Â«Â pears without backgroundÂ Â»">
              <a:extLst>
                <a:ext uri="{FF2B5EF4-FFF2-40B4-BE49-F238E27FC236}">
                  <a16:creationId xmlns:a16="http://schemas.microsoft.com/office/drawing/2014/main" id="{04A759FB-BFAE-47A5-AB4F-8A313B2FCB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02611" y="1754491"/>
              <a:ext cx="560952" cy="504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B5359EA-6A2C-48C5-9913-E869836874A8}"/>
                </a:ext>
              </a:extLst>
            </p:cNvPr>
            <p:cNvSpPr txBox="1"/>
            <p:nvPr/>
          </p:nvSpPr>
          <p:spPr>
            <a:xfrm>
              <a:off x="11157715" y="1892589"/>
              <a:ext cx="7639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?</a:t>
              </a:r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8A3820A-2867-47DC-8093-7D1F4DE633A2}"/>
              </a:ext>
            </a:extLst>
          </p:cNvPr>
          <p:cNvSpPr txBox="1"/>
          <p:nvPr/>
        </p:nvSpPr>
        <p:spPr>
          <a:xfrm>
            <a:off x="11151033" y="2361634"/>
            <a:ext cx="763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239F06-E7CB-474C-98AE-DD62F349F209}"/>
              </a:ext>
            </a:extLst>
          </p:cNvPr>
          <p:cNvSpPr txBox="1"/>
          <p:nvPr/>
        </p:nvSpPr>
        <p:spPr>
          <a:xfrm>
            <a:off x="11144726" y="2852458"/>
            <a:ext cx="763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CFF7BD-0900-47AB-884D-3E457541DA13}"/>
              </a:ext>
            </a:extLst>
          </p:cNvPr>
          <p:cNvCxnSpPr/>
          <p:nvPr/>
        </p:nvCxnSpPr>
        <p:spPr>
          <a:xfrm>
            <a:off x="5201851" y="6233697"/>
            <a:ext cx="256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B4F7D4-C72C-4EB3-A33C-F35B55B3DB57}"/>
              </a:ext>
            </a:extLst>
          </p:cNvPr>
          <p:cNvCxnSpPr>
            <a:cxnSpLocks/>
          </p:cNvCxnSpPr>
          <p:nvPr/>
        </p:nvCxnSpPr>
        <p:spPr>
          <a:xfrm flipV="1">
            <a:off x="5213052" y="4275739"/>
            <a:ext cx="0" cy="195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428E2D8-E271-4194-9A1D-54DF525DD5B4}"/>
              </a:ext>
            </a:extLst>
          </p:cNvPr>
          <p:cNvSpPr/>
          <p:nvPr/>
        </p:nvSpPr>
        <p:spPr>
          <a:xfrm>
            <a:off x="4404150" y="3987034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2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68F5241-0CA0-4449-BA68-F8A00F58C227}"/>
              </a:ext>
            </a:extLst>
          </p:cNvPr>
          <p:cNvCxnSpPr/>
          <p:nvPr/>
        </p:nvCxnSpPr>
        <p:spPr>
          <a:xfrm>
            <a:off x="5995236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374BD3-45CC-4560-B076-5E05A3392C08}"/>
              </a:ext>
            </a:extLst>
          </p:cNvPr>
          <p:cNvCxnSpPr>
            <a:cxnSpLocks/>
          </p:cNvCxnSpPr>
          <p:nvPr/>
        </p:nvCxnSpPr>
        <p:spPr>
          <a:xfrm flipH="1">
            <a:off x="5145420" y="565976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010B239-B04B-4431-A034-DD9D6A8B310B}"/>
              </a:ext>
            </a:extLst>
          </p:cNvPr>
          <p:cNvCxnSpPr/>
          <p:nvPr/>
        </p:nvCxnSpPr>
        <p:spPr>
          <a:xfrm>
            <a:off x="6941068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1D8EC91-D3E0-4336-8D2F-27AE594D2DEC}"/>
              </a:ext>
            </a:extLst>
          </p:cNvPr>
          <p:cNvCxnSpPr>
            <a:cxnSpLocks/>
          </p:cNvCxnSpPr>
          <p:nvPr/>
        </p:nvCxnSpPr>
        <p:spPr>
          <a:xfrm flipH="1">
            <a:off x="5142372" y="480632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6620F33-5B15-4134-8237-EA7BF317ED07}"/>
              </a:ext>
            </a:extLst>
          </p:cNvPr>
          <p:cNvSpPr/>
          <p:nvPr/>
        </p:nvSpPr>
        <p:spPr>
          <a:xfrm>
            <a:off x="7426770" y="6252887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1</a:t>
            </a: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182ABB7F-02AB-4EBE-9825-2B3DC6F35528}"/>
              </a:ext>
            </a:extLst>
          </p:cNvPr>
          <p:cNvSpPr/>
          <p:nvPr/>
        </p:nvSpPr>
        <p:spPr>
          <a:xfrm rot="16200000">
            <a:off x="6427985" y="1206089"/>
            <a:ext cx="369923" cy="434715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7D0B91-3DB5-4E68-B654-20694574306B}"/>
              </a:ext>
            </a:extLst>
          </p:cNvPr>
          <p:cNvSpPr txBox="1"/>
          <p:nvPr/>
        </p:nvSpPr>
        <p:spPr>
          <a:xfrm>
            <a:off x="4221731" y="3574504"/>
            <a:ext cx="43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</a:t>
            </a:r>
            <a:r>
              <a:rPr lang="en-CA" dirty="0" err="1"/>
              <a:t>d’entrainement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3164121-DC8B-466E-9DF1-3B8C74093808}"/>
              </a:ext>
            </a:extLst>
          </p:cNvPr>
          <p:cNvSpPr/>
          <p:nvPr/>
        </p:nvSpPr>
        <p:spPr>
          <a:xfrm>
            <a:off x="1446718" y="762372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du modèle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5B6B4E7-82FA-446C-A192-792449313029}"/>
              </a:ext>
            </a:extLst>
          </p:cNvPr>
          <p:cNvSpPr txBox="1"/>
          <p:nvPr/>
        </p:nvSpPr>
        <p:spPr>
          <a:xfrm>
            <a:off x="1328451" y="1548166"/>
            <a:ext cx="342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1- Divide the database in 2 sets</a:t>
            </a:r>
            <a:endParaRPr lang="en-US" dirty="0"/>
          </a:p>
        </p:txBody>
      </p:sp>
      <p:pic>
        <p:nvPicPr>
          <p:cNvPr id="37" name="Picture 2" descr="RÃ©sultats de recherche d'images pour Â«Â pear yellowÂ Â»">
            <a:extLst>
              <a:ext uri="{FF2B5EF4-FFF2-40B4-BE49-F238E27FC236}">
                <a16:creationId xmlns:a16="http://schemas.microsoft.com/office/drawing/2014/main" id="{47E92A3D-59AB-4AF1-93D6-43EBF981C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99" y="2796323"/>
            <a:ext cx="364076" cy="4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11A33B7-0226-4A12-A2EC-53397EE359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10654824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D943DE-3334-49E2-AB0B-C886ADD1FC78}"/>
              </a:ext>
            </a:extLst>
          </p:cNvPr>
          <p:cNvSpPr txBox="1"/>
          <p:nvPr/>
        </p:nvSpPr>
        <p:spPr>
          <a:xfrm>
            <a:off x="1491547" y="5567460"/>
            <a:ext cx="25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3- Test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F0C280-24F8-4449-8644-681144700797}"/>
              </a:ext>
            </a:extLst>
          </p:cNvPr>
          <p:cNvSpPr txBox="1"/>
          <p:nvPr/>
        </p:nvSpPr>
        <p:spPr>
          <a:xfrm>
            <a:off x="1556644" y="5907122"/>
            <a:ext cx="3208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= On teste les performances de </a:t>
            </a:r>
            <a:r>
              <a:rPr lang="en-CA" dirty="0" err="1"/>
              <a:t>notre</a:t>
            </a:r>
            <a:r>
              <a:rPr lang="en-CA" dirty="0"/>
              <a:t> modèle sur </a:t>
            </a:r>
            <a:r>
              <a:rPr lang="en-CA" dirty="0" err="1"/>
              <a:t>l’ensemble</a:t>
            </a:r>
            <a:r>
              <a:rPr lang="en-CA" dirty="0"/>
              <a:t> de test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EA6873-B775-47B5-9369-849F20119291}"/>
              </a:ext>
            </a:extLst>
          </p:cNvPr>
          <p:cNvSpPr txBox="1"/>
          <p:nvPr/>
        </p:nvSpPr>
        <p:spPr>
          <a:xfrm>
            <a:off x="1491984" y="3987034"/>
            <a:ext cx="25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2- </a:t>
            </a:r>
            <a:r>
              <a:rPr lang="en-CA" dirty="0" err="1"/>
              <a:t>Entrainement</a:t>
            </a:r>
            <a:r>
              <a:rPr lang="en-CA" dirty="0"/>
              <a:t> :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74FCD6-D474-4D36-BDF1-F984003FB8F1}"/>
              </a:ext>
            </a:extLst>
          </p:cNvPr>
          <p:cNvSpPr txBox="1"/>
          <p:nvPr/>
        </p:nvSpPr>
        <p:spPr>
          <a:xfrm>
            <a:off x="1537175" y="4294375"/>
            <a:ext cx="294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= </a:t>
            </a:r>
            <a:r>
              <a:rPr lang="en-CA" dirty="0" err="1"/>
              <a:t>construire</a:t>
            </a:r>
            <a:r>
              <a:rPr lang="en-CA" dirty="0"/>
              <a:t> le modèle sur </a:t>
            </a:r>
            <a:r>
              <a:rPr lang="en-CA" dirty="0" err="1"/>
              <a:t>l’ensemble</a:t>
            </a:r>
            <a:r>
              <a:rPr lang="en-CA" dirty="0"/>
              <a:t> </a:t>
            </a:r>
            <a:r>
              <a:rPr lang="en-CA" dirty="0" err="1"/>
              <a:t>d’entrainement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884670-2F17-4282-9553-2B55070B97DE}"/>
              </a:ext>
            </a:extLst>
          </p:cNvPr>
          <p:cNvSpPr txBox="1"/>
          <p:nvPr/>
        </p:nvSpPr>
        <p:spPr>
          <a:xfrm>
            <a:off x="9453692" y="3595120"/>
            <a:ext cx="207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de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4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02148 0.08425 C -0.02435 0.09189 -0.02604 0.10231 -0.03021 0.10717 C -0.03229 0.10972 -0.03463 0.1118 -0.03659 0.11435 C -0.03854 0.11666 -0.04218 0.12152 -0.04218 0.12175 L -0.11679 0.24606 C -0.11914 0.25046 -0.12135 0.25486 -0.12396 0.25902 C -0.12734 0.26412 -0.12864 0.26296 -0.13268 0.2662 C -0.13437 0.26736 -0.1358 0.26898 -0.13737 0.27037 C -0.13932 0.27199 -0.14114 0.27337 -0.14297 0.27476 C -0.14531 0.27615 -0.15013 0.27893 -0.15013 0.27939 L -0.39297 0.42662 " pathEditMode="relative" rAng="0" ptsTypes="AAAAAAAAAA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48" y="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FDC12B-CFDE-4CCC-BC28-86A9D7F8B8EF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0631447" y="1510840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22C7BF6-8D2C-4F6A-9F49-72DDEDB9C374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0631447" y="2546300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EF72191-4A6F-4C71-822D-45332B4518D1}"/>
              </a:ext>
            </a:extLst>
          </p:cNvPr>
          <p:cNvCxnSpPr>
            <a:cxnSpLocks/>
            <a:endCxn id="77" idx="1"/>
          </p:cNvCxnSpPr>
          <p:nvPr/>
        </p:nvCxnSpPr>
        <p:spPr>
          <a:xfrm flipV="1">
            <a:off x="10625140" y="3037124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RÃ©sultats de recherche d'images">
            <a:extLst>
              <a:ext uri="{FF2B5EF4-FFF2-40B4-BE49-F238E27FC236}">
                <a16:creationId xmlns:a16="http://schemas.microsoft.com/office/drawing/2014/main" id="{6825528C-A554-45A5-8342-2167DF3A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24" y="1303310"/>
            <a:ext cx="493526" cy="4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6AE9740-C880-4FF4-B5D6-EC17CC90E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59" y="2407747"/>
            <a:ext cx="230304" cy="24650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D29359-3A0E-4BC4-923F-F0297D5EE56C}"/>
              </a:ext>
            </a:extLst>
          </p:cNvPr>
          <p:cNvCxnSpPr>
            <a:cxnSpLocks/>
          </p:cNvCxnSpPr>
          <p:nvPr/>
        </p:nvCxnSpPr>
        <p:spPr>
          <a:xfrm>
            <a:off x="9892147" y="1191491"/>
            <a:ext cx="0" cy="229328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eft Brace 67">
            <a:extLst>
              <a:ext uri="{FF2B5EF4-FFF2-40B4-BE49-F238E27FC236}">
                <a16:creationId xmlns:a16="http://schemas.microsoft.com/office/drawing/2014/main" id="{A6291F3B-F7EE-40EA-BF3E-78895B7860EE}"/>
              </a:ext>
            </a:extLst>
          </p:cNvPr>
          <p:cNvSpPr/>
          <p:nvPr/>
        </p:nvSpPr>
        <p:spPr>
          <a:xfrm rot="16200000">
            <a:off x="10540359" y="3059634"/>
            <a:ext cx="182176" cy="65767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66138B5-FA53-4FD9-861B-7E26A7E9158C}"/>
              </a:ext>
            </a:extLst>
          </p:cNvPr>
          <p:cNvSpPr/>
          <p:nvPr/>
        </p:nvSpPr>
        <p:spPr>
          <a:xfrm>
            <a:off x="5504873" y="4895272"/>
            <a:ext cx="1616363" cy="704350"/>
          </a:xfrm>
          <a:custGeom>
            <a:avLst/>
            <a:gdLst>
              <a:gd name="connsiteX0" fmla="*/ 0 w 1616363"/>
              <a:gd name="connsiteY0" fmla="*/ 701963 h 704350"/>
              <a:gd name="connsiteX1" fmla="*/ 138545 w 1616363"/>
              <a:gd name="connsiteY1" fmla="*/ 655781 h 704350"/>
              <a:gd name="connsiteX2" fmla="*/ 480291 w 1616363"/>
              <a:gd name="connsiteY2" fmla="*/ 683491 h 704350"/>
              <a:gd name="connsiteX3" fmla="*/ 637309 w 1616363"/>
              <a:gd name="connsiteY3" fmla="*/ 701963 h 704350"/>
              <a:gd name="connsiteX4" fmla="*/ 757382 w 1616363"/>
              <a:gd name="connsiteY4" fmla="*/ 628072 h 704350"/>
              <a:gd name="connsiteX5" fmla="*/ 905163 w 1616363"/>
              <a:gd name="connsiteY5" fmla="*/ 526472 h 704350"/>
              <a:gd name="connsiteX6" fmla="*/ 1034472 w 1616363"/>
              <a:gd name="connsiteY6" fmla="*/ 415636 h 704350"/>
              <a:gd name="connsiteX7" fmla="*/ 1145309 w 1616363"/>
              <a:gd name="connsiteY7" fmla="*/ 295563 h 704350"/>
              <a:gd name="connsiteX8" fmla="*/ 1246909 w 1616363"/>
              <a:gd name="connsiteY8" fmla="*/ 193963 h 704350"/>
              <a:gd name="connsiteX9" fmla="*/ 1440872 w 1616363"/>
              <a:gd name="connsiteY9" fmla="*/ 101600 h 704350"/>
              <a:gd name="connsiteX10" fmla="*/ 1560945 w 1616363"/>
              <a:gd name="connsiteY10" fmla="*/ 27709 h 704350"/>
              <a:gd name="connsiteX11" fmla="*/ 1616363 w 1616363"/>
              <a:gd name="connsiteY11" fmla="*/ 0 h 70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6363" h="704350">
                <a:moveTo>
                  <a:pt x="0" y="701963"/>
                </a:moveTo>
                <a:cubicBezTo>
                  <a:pt x="29248" y="680411"/>
                  <a:pt x="58497" y="658860"/>
                  <a:pt x="138545" y="655781"/>
                </a:cubicBezTo>
                <a:cubicBezTo>
                  <a:pt x="218593" y="652702"/>
                  <a:pt x="397164" y="675794"/>
                  <a:pt x="480291" y="683491"/>
                </a:cubicBezTo>
                <a:cubicBezTo>
                  <a:pt x="563418" y="691188"/>
                  <a:pt x="591127" y="711200"/>
                  <a:pt x="637309" y="701963"/>
                </a:cubicBezTo>
                <a:cubicBezTo>
                  <a:pt x="683491" y="692726"/>
                  <a:pt x="712740" y="657320"/>
                  <a:pt x="757382" y="628072"/>
                </a:cubicBezTo>
                <a:cubicBezTo>
                  <a:pt x="802024" y="598823"/>
                  <a:pt x="858981" y="561878"/>
                  <a:pt x="905163" y="526472"/>
                </a:cubicBezTo>
                <a:cubicBezTo>
                  <a:pt x="951345" y="491066"/>
                  <a:pt x="994448" y="454121"/>
                  <a:pt x="1034472" y="415636"/>
                </a:cubicBezTo>
                <a:cubicBezTo>
                  <a:pt x="1074496" y="377151"/>
                  <a:pt x="1109903" y="332508"/>
                  <a:pt x="1145309" y="295563"/>
                </a:cubicBezTo>
                <a:cubicBezTo>
                  <a:pt x="1180715" y="258618"/>
                  <a:pt x="1197648" y="226290"/>
                  <a:pt x="1246909" y="193963"/>
                </a:cubicBezTo>
                <a:cubicBezTo>
                  <a:pt x="1296170" y="161636"/>
                  <a:pt x="1388533" y="129309"/>
                  <a:pt x="1440872" y="101600"/>
                </a:cubicBezTo>
                <a:cubicBezTo>
                  <a:pt x="1493211" y="73891"/>
                  <a:pt x="1531697" y="44642"/>
                  <a:pt x="1560945" y="27709"/>
                </a:cubicBezTo>
                <a:cubicBezTo>
                  <a:pt x="1590193" y="10776"/>
                  <a:pt x="1603278" y="5388"/>
                  <a:pt x="1616363" y="0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650CC-FBE2-4CF3-9C55-EC0770D322E9}"/>
              </a:ext>
            </a:extLst>
          </p:cNvPr>
          <p:cNvSpPr txBox="1"/>
          <p:nvPr/>
        </p:nvSpPr>
        <p:spPr>
          <a:xfrm>
            <a:off x="5597843" y="4934570"/>
            <a:ext cx="66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7407BC-30A6-4868-868C-C2FE0FB4C9B8}"/>
              </a:ext>
            </a:extLst>
          </p:cNvPr>
          <p:cNvSpPr txBox="1"/>
          <p:nvPr/>
        </p:nvSpPr>
        <p:spPr>
          <a:xfrm>
            <a:off x="6728142" y="5019592"/>
            <a:ext cx="76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Apple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1B4830-D6A2-4094-A0F0-4024BF4DE0BF}"/>
              </a:ext>
            </a:extLst>
          </p:cNvPr>
          <p:cNvSpPr txBox="1"/>
          <p:nvPr/>
        </p:nvSpPr>
        <p:spPr>
          <a:xfrm>
            <a:off x="11151033" y="1326174"/>
            <a:ext cx="76390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Apple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A3820A-2867-47DC-8093-7D1F4DE633A2}"/>
              </a:ext>
            </a:extLst>
          </p:cNvPr>
          <p:cNvSpPr txBox="1"/>
          <p:nvPr/>
        </p:nvSpPr>
        <p:spPr>
          <a:xfrm>
            <a:off x="11151033" y="2361634"/>
            <a:ext cx="763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239F06-E7CB-474C-98AE-DD62F349F209}"/>
              </a:ext>
            </a:extLst>
          </p:cNvPr>
          <p:cNvSpPr txBox="1"/>
          <p:nvPr/>
        </p:nvSpPr>
        <p:spPr>
          <a:xfrm>
            <a:off x="11144726" y="2852458"/>
            <a:ext cx="763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2CFF7BD-0900-47AB-884D-3E457541DA13}"/>
              </a:ext>
            </a:extLst>
          </p:cNvPr>
          <p:cNvCxnSpPr/>
          <p:nvPr/>
        </p:nvCxnSpPr>
        <p:spPr>
          <a:xfrm>
            <a:off x="5201851" y="6233697"/>
            <a:ext cx="256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B4F7D4-C72C-4EB3-A33C-F35B55B3DB57}"/>
              </a:ext>
            </a:extLst>
          </p:cNvPr>
          <p:cNvCxnSpPr>
            <a:cxnSpLocks/>
          </p:cNvCxnSpPr>
          <p:nvPr/>
        </p:nvCxnSpPr>
        <p:spPr>
          <a:xfrm flipV="1">
            <a:off x="5213052" y="4275739"/>
            <a:ext cx="0" cy="195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2428E2D8-E271-4194-9A1D-54DF525DD5B4}"/>
              </a:ext>
            </a:extLst>
          </p:cNvPr>
          <p:cNvSpPr/>
          <p:nvPr/>
        </p:nvSpPr>
        <p:spPr>
          <a:xfrm>
            <a:off x="4404150" y="3987034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2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68F5241-0CA0-4449-BA68-F8A00F58C227}"/>
              </a:ext>
            </a:extLst>
          </p:cNvPr>
          <p:cNvCxnSpPr/>
          <p:nvPr/>
        </p:nvCxnSpPr>
        <p:spPr>
          <a:xfrm>
            <a:off x="5995236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374BD3-45CC-4560-B076-5E05A3392C08}"/>
              </a:ext>
            </a:extLst>
          </p:cNvPr>
          <p:cNvCxnSpPr>
            <a:cxnSpLocks/>
          </p:cNvCxnSpPr>
          <p:nvPr/>
        </p:nvCxnSpPr>
        <p:spPr>
          <a:xfrm flipH="1">
            <a:off x="5145420" y="565976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010B239-B04B-4431-A034-DD9D6A8B310B}"/>
              </a:ext>
            </a:extLst>
          </p:cNvPr>
          <p:cNvCxnSpPr/>
          <p:nvPr/>
        </p:nvCxnSpPr>
        <p:spPr>
          <a:xfrm>
            <a:off x="6941068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1D8EC91-D3E0-4336-8D2F-27AE594D2DEC}"/>
              </a:ext>
            </a:extLst>
          </p:cNvPr>
          <p:cNvCxnSpPr>
            <a:cxnSpLocks/>
          </p:cNvCxnSpPr>
          <p:nvPr/>
        </p:nvCxnSpPr>
        <p:spPr>
          <a:xfrm flipH="1">
            <a:off x="5142372" y="480632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6620F33-5B15-4134-8237-EA7BF317ED07}"/>
              </a:ext>
            </a:extLst>
          </p:cNvPr>
          <p:cNvSpPr/>
          <p:nvPr/>
        </p:nvSpPr>
        <p:spPr>
          <a:xfrm>
            <a:off x="7426770" y="6252887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1</a:t>
            </a: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182ABB7F-02AB-4EBE-9825-2B3DC6F35528}"/>
              </a:ext>
            </a:extLst>
          </p:cNvPr>
          <p:cNvSpPr/>
          <p:nvPr/>
        </p:nvSpPr>
        <p:spPr>
          <a:xfrm rot="16200000">
            <a:off x="6427985" y="1206089"/>
            <a:ext cx="369923" cy="434715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7D0B91-3DB5-4E68-B654-20694574306B}"/>
              </a:ext>
            </a:extLst>
          </p:cNvPr>
          <p:cNvSpPr txBox="1"/>
          <p:nvPr/>
        </p:nvSpPr>
        <p:spPr>
          <a:xfrm>
            <a:off x="4221731" y="3574504"/>
            <a:ext cx="43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</a:t>
            </a:r>
            <a:r>
              <a:rPr lang="en-CA" dirty="0" err="1"/>
              <a:t>d’entrainement</a:t>
            </a:r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3164121-DC8B-466E-9DF1-3B8C74093808}"/>
              </a:ext>
            </a:extLst>
          </p:cNvPr>
          <p:cNvSpPr/>
          <p:nvPr/>
        </p:nvSpPr>
        <p:spPr>
          <a:xfrm>
            <a:off x="1446718" y="762372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du modèle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5B6B4E7-82FA-446C-A192-792449313029}"/>
              </a:ext>
            </a:extLst>
          </p:cNvPr>
          <p:cNvSpPr txBox="1"/>
          <p:nvPr/>
        </p:nvSpPr>
        <p:spPr>
          <a:xfrm>
            <a:off x="1328451" y="1548166"/>
            <a:ext cx="342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1- Divide the database in 2 sets</a:t>
            </a:r>
            <a:endParaRPr lang="en-US" dirty="0"/>
          </a:p>
        </p:txBody>
      </p:sp>
      <p:pic>
        <p:nvPicPr>
          <p:cNvPr id="37" name="Picture 2" descr="RÃ©sultats de recherche d'images pour Â«Â pear yellowÂ Â»">
            <a:extLst>
              <a:ext uri="{FF2B5EF4-FFF2-40B4-BE49-F238E27FC236}">
                <a16:creationId xmlns:a16="http://schemas.microsoft.com/office/drawing/2014/main" id="{47E92A3D-59AB-4AF1-93D6-43EBF981C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2799" y="2796323"/>
            <a:ext cx="364076" cy="4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E306B4C-DFB0-45CE-B158-61CE46D4C9DC}"/>
              </a:ext>
            </a:extLst>
          </p:cNvPr>
          <p:cNvGrpSpPr/>
          <p:nvPr/>
        </p:nvGrpSpPr>
        <p:grpSpPr>
          <a:xfrm>
            <a:off x="5504873" y="4681308"/>
            <a:ext cx="1619008" cy="507430"/>
            <a:chOff x="10302611" y="1754491"/>
            <a:chExt cx="1619008" cy="50743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C6D48A-78A9-41E8-B5C7-758859AB00A8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 flipV="1">
              <a:off x="10638129" y="2077255"/>
              <a:ext cx="519586" cy="37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" descr="RÃ©sultats de recherche d'images pour Â«Â pears without backgroundÂ Â»">
              <a:extLst>
                <a:ext uri="{FF2B5EF4-FFF2-40B4-BE49-F238E27FC236}">
                  <a16:creationId xmlns:a16="http://schemas.microsoft.com/office/drawing/2014/main" id="{C699F414-0806-4996-96F7-C498844CC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02611" y="1754491"/>
              <a:ext cx="560952" cy="504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5EEC27-D594-4564-BDC1-D5EB586EC560}"/>
                </a:ext>
              </a:extLst>
            </p:cNvPr>
            <p:cNvSpPr txBox="1"/>
            <p:nvPr/>
          </p:nvSpPr>
          <p:spPr>
            <a:xfrm>
              <a:off x="11157715" y="1892589"/>
              <a:ext cx="763904" cy="3693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Pear</a:t>
              </a:r>
              <a:endParaRPr lang="en-US" dirty="0"/>
            </a:p>
          </p:txBody>
        </p:sp>
      </p:grp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DCE1575A-7750-4EB9-8C1D-683AAF8F3C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31151"/>
            <a:ext cx="10654824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D397C-48AB-4431-A1DC-F3CADF00C7DF}"/>
              </a:ext>
            </a:extLst>
          </p:cNvPr>
          <p:cNvSpPr txBox="1"/>
          <p:nvPr/>
        </p:nvSpPr>
        <p:spPr>
          <a:xfrm>
            <a:off x="1491547" y="5567460"/>
            <a:ext cx="25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3- Test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5AC099-89C0-45C5-ACFB-BEFCEE830041}"/>
              </a:ext>
            </a:extLst>
          </p:cNvPr>
          <p:cNvSpPr txBox="1"/>
          <p:nvPr/>
        </p:nvSpPr>
        <p:spPr>
          <a:xfrm>
            <a:off x="1556644" y="5907122"/>
            <a:ext cx="3208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= On teste les performances de </a:t>
            </a:r>
            <a:r>
              <a:rPr lang="en-CA" dirty="0" err="1"/>
              <a:t>notre</a:t>
            </a:r>
            <a:r>
              <a:rPr lang="en-CA" dirty="0"/>
              <a:t> modèle sur </a:t>
            </a:r>
            <a:r>
              <a:rPr lang="en-CA" dirty="0" err="1"/>
              <a:t>l’ensemble</a:t>
            </a:r>
            <a:r>
              <a:rPr lang="en-CA" dirty="0"/>
              <a:t> de test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25E3D0-1B36-495E-B986-0DE2F150AA68}"/>
              </a:ext>
            </a:extLst>
          </p:cNvPr>
          <p:cNvSpPr txBox="1"/>
          <p:nvPr/>
        </p:nvSpPr>
        <p:spPr>
          <a:xfrm>
            <a:off x="1491984" y="3987034"/>
            <a:ext cx="25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2- </a:t>
            </a:r>
            <a:r>
              <a:rPr lang="en-CA" dirty="0" err="1"/>
              <a:t>Entrainement</a:t>
            </a:r>
            <a:r>
              <a:rPr lang="en-CA" dirty="0"/>
              <a:t> :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F30785-52C7-44B2-9318-3CE6CBAA01F3}"/>
              </a:ext>
            </a:extLst>
          </p:cNvPr>
          <p:cNvSpPr txBox="1"/>
          <p:nvPr/>
        </p:nvSpPr>
        <p:spPr>
          <a:xfrm>
            <a:off x="1537175" y="4294375"/>
            <a:ext cx="294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= </a:t>
            </a:r>
            <a:r>
              <a:rPr lang="en-CA" dirty="0" err="1"/>
              <a:t>construire</a:t>
            </a:r>
            <a:r>
              <a:rPr lang="en-CA" dirty="0"/>
              <a:t> le modèle sur </a:t>
            </a:r>
            <a:r>
              <a:rPr lang="en-CA" dirty="0" err="1"/>
              <a:t>l’ensemble</a:t>
            </a:r>
            <a:r>
              <a:rPr lang="en-CA" dirty="0"/>
              <a:t> </a:t>
            </a:r>
            <a:r>
              <a:rPr lang="en-CA" dirty="0" err="1"/>
              <a:t>d’entrainement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DAAAFB-0413-49E7-B290-44355A981510}"/>
              </a:ext>
            </a:extLst>
          </p:cNvPr>
          <p:cNvSpPr txBox="1"/>
          <p:nvPr/>
        </p:nvSpPr>
        <p:spPr>
          <a:xfrm>
            <a:off x="9453692" y="3595120"/>
            <a:ext cx="207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de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0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2013 -0.0905 L 0.20833 -0.10185 L 0.36562 -0.30972 L 0.39075 -0.43101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1" y="-2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FDC12B-CFDE-4CCC-BC28-86A9D7F8B8EF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0631447" y="1510840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10C394-BFBA-4FD6-8CC2-59E113AE218E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10638129" y="2077255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22C7BF6-8D2C-4F6A-9F49-72DDEDB9C374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0631447" y="2546300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RÃ©sultats de recherche d'images">
            <a:extLst>
              <a:ext uri="{FF2B5EF4-FFF2-40B4-BE49-F238E27FC236}">
                <a16:creationId xmlns:a16="http://schemas.microsoft.com/office/drawing/2014/main" id="{6825528C-A554-45A5-8342-2167DF3A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24" y="1303310"/>
            <a:ext cx="493526" cy="4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4A759FB-BFAE-47A5-AB4F-8A313B2F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02611" y="1754491"/>
            <a:ext cx="560952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6AE9740-C880-4FF4-B5D6-EC17CC90E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59" y="2407747"/>
            <a:ext cx="230304" cy="24650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D29359-3A0E-4BC4-923F-F0297D5EE56C}"/>
              </a:ext>
            </a:extLst>
          </p:cNvPr>
          <p:cNvCxnSpPr>
            <a:cxnSpLocks/>
          </p:cNvCxnSpPr>
          <p:nvPr/>
        </p:nvCxnSpPr>
        <p:spPr>
          <a:xfrm>
            <a:off x="9892147" y="1191491"/>
            <a:ext cx="0" cy="229328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eft Brace 67">
            <a:extLst>
              <a:ext uri="{FF2B5EF4-FFF2-40B4-BE49-F238E27FC236}">
                <a16:creationId xmlns:a16="http://schemas.microsoft.com/office/drawing/2014/main" id="{A6291F3B-F7EE-40EA-BF3E-78895B7860EE}"/>
              </a:ext>
            </a:extLst>
          </p:cNvPr>
          <p:cNvSpPr/>
          <p:nvPr/>
        </p:nvSpPr>
        <p:spPr>
          <a:xfrm rot="16200000">
            <a:off x="10540359" y="3059634"/>
            <a:ext cx="182176" cy="65767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66138B5-FA53-4FD9-861B-7E26A7E9158C}"/>
              </a:ext>
            </a:extLst>
          </p:cNvPr>
          <p:cNvSpPr/>
          <p:nvPr/>
        </p:nvSpPr>
        <p:spPr>
          <a:xfrm>
            <a:off x="5504873" y="4895272"/>
            <a:ext cx="1616363" cy="704350"/>
          </a:xfrm>
          <a:custGeom>
            <a:avLst/>
            <a:gdLst>
              <a:gd name="connsiteX0" fmla="*/ 0 w 1616363"/>
              <a:gd name="connsiteY0" fmla="*/ 701963 h 704350"/>
              <a:gd name="connsiteX1" fmla="*/ 138545 w 1616363"/>
              <a:gd name="connsiteY1" fmla="*/ 655781 h 704350"/>
              <a:gd name="connsiteX2" fmla="*/ 480291 w 1616363"/>
              <a:gd name="connsiteY2" fmla="*/ 683491 h 704350"/>
              <a:gd name="connsiteX3" fmla="*/ 637309 w 1616363"/>
              <a:gd name="connsiteY3" fmla="*/ 701963 h 704350"/>
              <a:gd name="connsiteX4" fmla="*/ 757382 w 1616363"/>
              <a:gd name="connsiteY4" fmla="*/ 628072 h 704350"/>
              <a:gd name="connsiteX5" fmla="*/ 905163 w 1616363"/>
              <a:gd name="connsiteY5" fmla="*/ 526472 h 704350"/>
              <a:gd name="connsiteX6" fmla="*/ 1034472 w 1616363"/>
              <a:gd name="connsiteY6" fmla="*/ 415636 h 704350"/>
              <a:gd name="connsiteX7" fmla="*/ 1145309 w 1616363"/>
              <a:gd name="connsiteY7" fmla="*/ 295563 h 704350"/>
              <a:gd name="connsiteX8" fmla="*/ 1246909 w 1616363"/>
              <a:gd name="connsiteY8" fmla="*/ 193963 h 704350"/>
              <a:gd name="connsiteX9" fmla="*/ 1440872 w 1616363"/>
              <a:gd name="connsiteY9" fmla="*/ 101600 h 704350"/>
              <a:gd name="connsiteX10" fmla="*/ 1560945 w 1616363"/>
              <a:gd name="connsiteY10" fmla="*/ 27709 h 704350"/>
              <a:gd name="connsiteX11" fmla="*/ 1616363 w 1616363"/>
              <a:gd name="connsiteY11" fmla="*/ 0 h 70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6363" h="704350">
                <a:moveTo>
                  <a:pt x="0" y="701963"/>
                </a:moveTo>
                <a:cubicBezTo>
                  <a:pt x="29248" y="680411"/>
                  <a:pt x="58497" y="658860"/>
                  <a:pt x="138545" y="655781"/>
                </a:cubicBezTo>
                <a:cubicBezTo>
                  <a:pt x="218593" y="652702"/>
                  <a:pt x="397164" y="675794"/>
                  <a:pt x="480291" y="683491"/>
                </a:cubicBezTo>
                <a:cubicBezTo>
                  <a:pt x="563418" y="691188"/>
                  <a:pt x="591127" y="711200"/>
                  <a:pt x="637309" y="701963"/>
                </a:cubicBezTo>
                <a:cubicBezTo>
                  <a:pt x="683491" y="692726"/>
                  <a:pt x="712740" y="657320"/>
                  <a:pt x="757382" y="628072"/>
                </a:cubicBezTo>
                <a:cubicBezTo>
                  <a:pt x="802024" y="598823"/>
                  <a:pt x="858981" y="561878"/>
                  <a:pt x="905163" y="526472"/>
                </a:cubicBezTo>
                <a:cubicBezTo>
                  <a:pt x="951345" y="491066"/>
                  <a:pt x="994448" y="454121"/>
                  <a:pt x="1034472" y="415636"/>
                </a:cubicBezTo>
                <a:cubicBezTo>
                  <a:pt x="1074496" y="377151"/>
                  <a:pt x="1109903" y="332508"/>
                  <a:pt x="1145309" y="295563"/>
                </a:cubicBezTo>
                <a:cubicBezTo>
                  <a:pt x="1180715" y="258618"/>
                  <a:pt x="1197648" y="226290"/>
                  <a:pt x="1246909" y="193963"/>
                </a:cubicBezTo>
                <a:cubicBezTo>
                  <a:pt x="1296170" y="161636"/>
                  <a:pt x="1388533" y="129309"/>
                  <a:pt x="1440872" y="101600"/>
                </a:cubicBezTo>
                <a:cubicBezTo>
                  <a:pt x="1493211" y="73891"/>
                  <a:pt x="1531697" y="44642"/>
                  <a:pt x="1560945" y="27709"/>
                </a:cubicBezTo>
                <a:cubicBezTo>
                  <a:pt x="1590193" y="10776"/>
                  <a:pt x="1603278" y="5388"/>
                  <a:pt x="1616363" y="0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650CC-FBE2-4CF3-9C55-EC0770D322E9}"/>
              </a:ext>
            </a:extLst>
          </p:cNvPr>
          <p:cNvSpPr txBox="1"/>
          <p:nvPr/>
        </p:nvSpPr>
        <p:spPr>
          <a:xfrm>
            <a:off x="5597843" y="4934570"/>
            <a:ext cx="66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7407BC-30A6-4868-868C-C2FE0FB4C9B8}"/>
              </a:ext>
            </a:extLst>
          </p:cNvPr>
          <p:cNvSpPr txBox="1"/>
          <p:nvPr/>
        </p:nvSpPr>
        <p:spPr>
          <a:xfrm>
            <a:off x="6728142" y="5019592"/>
            <a:ext cx="76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Apple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1B4830-D6A2-4094-A0F0-4024BF4DE0BF}"/>
              </a:ext>
            </a:extLst>
          </p:cNvPr>
          <p:cNvSpPr txBox="1"/>
          <p:nvPr/>
        </p:nvSpPr>
        <p:spPr>
          <a:xfrm>
            <a:off x="11151033" y="1326174"/>
            <a:ext cx="76390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Apple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5359EA-6A2C-48C5-9913-E869836874A8}"/>
              </a:ext>
            </a:extLst>
          </p:cNvPr>
          <p:cNvSpPr txBox="1"/>
          <p:nvPr/>
        </p:nvSpPr>
        <p:spPr>
          <a:xfrm>
            <a:off x="11157715" y="1892589"/>
            <a:ext cx="763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A3820A-2867-47DC-8093-7D1F4DE633A2}"/>
              </a:ext>
            </a:extLst>
          </p:cNvPr>
          <p:cNvSpPr txBox="1"/>
          <p:nvPr/>
        </p:nvSpPr>
        <p:spPr>
          <a:xfrm>
            <a:off x="11151033" y="2361634"/>
            <a:ext cx="763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9CEE20-EA53-48D0-BE3A-A34A54159CAB}"/>
              </a:ext>
            </a:extLst>
          </p:cNvPr>
          <p:cNvSpPr txBox="1"/>
          <p:nvPr/>
        </p:nvSpPr>
        <p:spPr>
          <a:xfrm>
            <a:off x="11157715" y="1889451"/>
            <a:ext cx="76390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Pear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DEE4FD-A285-4FFB-8AE0-9F8D0F8AF2CF}"/>
              </a:ext>
            </a:extLst>
          </p:cNvPr>
          <p:cNvSpPr txBox="1"/>
          <p:nvPr/>
        </p:nvSpPr>
        <p:spPr>
          <a:xfrm>
            <a:off x="11152123" y="2367794"/>
            <a:ext cx="76390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Apple</a:t>
            </a:r>
            <a:endParaRPr lang="en-US" dirty="0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FE4E4870-66D1-4387-A92E-98E0C825AD58}"/>
              </a:ext>
            </a:extLst>
          </p:cNvPr>
          <p:cNvSpPr/>
          <p:nvPr/>
        </p:nvSpPr>
        <p:spPr>
          <a:xfrm rot="16200000">
            <a:off x="6427985" y="1206089"/>
            <a:ext cx="369923" cy="434715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864647-05FD-423E-9FCD-D554E53AA97D}"/>
              </a:ext>
            </a:extLst>
          </p:cNvPr>
          <p:cNvSpPr txBox="1"/>
          <p:nvPr/>
        </p:nvSpPr>
        <p:spPr>
          <a:xfrm>
            <a:off x="4221731" y="3574504"/>
            <a:ext cx="43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</a:t>
            </a:r>
            <a:r>
              <a:rPr lang="en-CA" dirty="0" err="1"/>
              <a:t>d’entrainement</a:t>
            </a:r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70109E0-DC9E-4823-83F5-413B53F55671}"/>
              </a:ext>
            </a:extLst>
          </p:cNvPr>
          <p:cNvCxnSpPr/>
          <p:nvPr/>
        </p:nvCxnSpPr>
        <p:spPr>
          <a:xfrm>
            <a:off x="5201851" y="6233697"/>
            <a:ext cx="256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7B92EE-1C8B-4C70-AEF3-94AC584B35BA}"/>
              </a:ext>
            </a:extLst>
          </p:cNvPr>
          <p:cNvCxnSpPr>
            <a:cxnSpLocks/>
          </p:cNvCxnSpPr>
          <p:nvPr/>
        </p:nvCxnSpPr>
        <p:spPr>
          <a:xfrm flipV="1">
            <a:off x="5213052" y="4275739"/>
            <a:ext cx="0" cy="195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581C2D4-099C-4515-945B-265DEFC9D9BE}"/>
              </a:ext>
            </a:extLst>
          </p:cNvPr>
          <p:cNvSpPr/>
          <p:nvPr/>
        </p:nvSpPr>
        <p:spPr>
          <a:xfrm>
            <a:off x="4404150" y="3987034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2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78D6493-EBAC-424B-99F4-58306097C12B}"/>
              </a:ext>
            </a:extLst>
          </p:cNvPr>
          <p:cNvCxnSpPr/>
          <p:nvPr/>
        </p:nvCxnSpPr>
        <p:spPr>
          <a:xfrm>
            <a:off x="5995236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2614C9-5806-47CF-8824-4001FF2D2FE8}"/>
              </a:ext>
            </a:extLst>
          </p:cNvPr>
          <p:cNvCxnSpPr>
            <a:cxnSpLocks/>
          </p:cNvCxnSpPr>
          <p:nvPr/>
        </p:nvCxnSpPr>
        <p:spPr>
          <a:xfrm flipH="1">
            <a:off x="5145420" y="565976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8DA4E91-2A09-4BD5-BADF-D7CD51F20DEB}"/>
              </a:ext>
            </a:extLst>
          </p:cNvPr>
          <p:cNvCxnSpPr/>
          <p:nvPr/>
        </p:nvCxnSpPr>
        <p:spPr>
          <a:xfrm>
            <a:off x="6941068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34A28DE-26D5-426B-BC16-C633411EFD49}"/>
              </a:ext>
            </a:extLst>
          </p:cNvPr>
          <p:cNvCxnSpPr>
            <a:cxnSpLocks/>
          </p:cNvCxnSpPr>
          <p:nvPr/>
        </p:nvCxnSpPr>
        <p:spPr>
          <a:xfrm flipH="1">
            <a:off x="5142372" y="480632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BE4B637-82F6-4BD2-BCAF-A0FA7B88575C}"/>
              </a:ext>
            </a:extLst>
          </p:cNvPr>
          <p:cNvSpPr/>
          <p:nvPr/>
        </p:nvSpPr>
        <p:spPr>
          <a:xfrm>
            <a:off x="7426770" y="6252887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04F0B7C-D65A-492A-BC18-8931D6F12366}"/>
              </a:ext>
            </a:extLst>
          </p:cNvPr>
          <p:cNvSpPr/>
          <p:nvPr/>
        </p:nvSpPr>
        <p:spPr>
          <a:xfrm>
            <a:off x="1446718" y="762372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du modèle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A5B8A5E-392C-42D5-A87A-BF69D11774A8}"/>
              </a:ext>
            </a:extLst>
          </p:cNvPr>
          <p:cNvSpPr txBox="1"/>
          <p:nvPr/>
        </p:nvSpPr>
        <p:spPr>
          <a:xfrm>
            <a:off x="1328451" y="1548166"/>
            <a:ext cx="342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1- Divide the database in 2 sets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4C54E8-0608-41C6-97F7-78E0B65CC2C5}"/>
              </a:ext>
            </a:extLst>
          </p:cNvPr>
          <p:cNvGrpSpPr/>
          <p:nvPr/>
        </p:nvGrpSpPr>
        <p:grpSpPr>
          <a:xfrm>
            <a:off x="10372799" y="2796323"/>
            <a:ext cx="1535831" cy="492826"/>
            <a:chOff x="10372799" y="2796323"/>
            <a:chExt cx="1535831" cy="492826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EF72191-4A6F-4C71-822D-45332B4518D1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 flipV="1">
              <a:off x="10625140" y="3037124"/>
              <a:ext cx="519586" cy="37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2239F06-E7CB-474C-98AE-DD62F349F209}"/>
                </a:ext>
              </a:extLst>
            </p:cNvPr>
            <p:cNvSpPr txBox="1"/>
            <p:nvPr/>
          </p:nvSpPr>
          <p:spPr>
            <a:xfrm>
              <a:off x="11144726" y="2852458"/>
              <a:ext cx="76390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?</a:t>
              </a:r>
              <a:endParaRPr lang="en-US" dirty="0"/>
            </a:p>
          </p:txBody>
        </p:sp>
        <p:pic>
          <p:nvPicPr>
            <p:cNvPr id="40" name="Picture 2" descr="RÃ©sultats de recherche d'images pour Â«Â pear yellowÂ Â»">
              <a:extLst>
                <a:ext uri="{FF2B5EF4-FFF2-40B4-BE49-F238E27FC236}">
                  <a16:creationId xmlns:a16="http://schemas.microsoft.com/office/drawing/2014/main" id="{0E98EC91-549A-4974-BFC9-55596ADB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2799" y="2796323"/>
              <a:ext cx="364076" cy="492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905F6A35-6D1B-4864-8E8F-A2F1AE9FB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5" y="31151"/>
            <a:ext cx="11086001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CFB5F5-5C82-4148-9D3C-B30F81DEE09B}"/>
              </a:ext>
            </a:extLst>
          </p:cNvPr>
          <p:cNvSpPr txBox="1"/>
          <p:nvPr/>
        </p:nvSpPr>
        <p:spPr>
          <a:xfrm>
            <a:off x="9872108" y="4171700"/>
            <a:ext cx="170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Precision : 75%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84DAA0-182A-4C71-BAF6-E63A4EC49234}"/>
              </a:ext>
            </a:extLst>
          </p:cNvPr>
          <p:cNvSpPr txBox="1"/>
          <p:nvPr/>
        </p:nvSpPr>
        <p:spPr>
          <a:xfrm>
            <a:off x="1491547" y="5567460"/>
            <a:ext cx="25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3- Test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6C4E8F-5903-4DDA-9302-9AB3B2102E70}"/>
              </a:ext>
            </a:extLst>
          </p:cNvPr>
          <p:cNvSpPr txBox="1"/>
          <p:nvPr/>
        </p:nvSpPr>
        <p:spPr>
          <a:xfrm>
            <a:off x="1556644" y="5907122"/>
            <a:ext cx="3208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= On teste les performances de </a:t>
            </a:r>
            <a:r>
              <a:rPr lang="en-CA" dirty="0" err="1"/>
              <a:t>notre</a:t>
            </a:r>
            <a:r>
              <a:rPr lang="en-CA" dirty="0"/>
              <a:t> modèle sur </a:t>
            </a:r>
            <a:r>
              <a:rPr lang="en-CA" dirty="0" err="1"/>
              <a:t>l’ensemble</a:t>
            </a:r>
            <a:r>
              <a:rPr lang="en-CA" dirty="0"/>
              <a:t> de test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229777-7EF2-4F21-A6FC-3E6C22D3C71B}"/>
              </a:ext>
            </a:extLst>
          </p:cNvPr>
          <p:cNvSpPr txBox="1"/>
          <p:nvPr/>
        </p:nvSpPr>
        <p:spPr>
          <a:xfrm>
            <a:off x="1491984" y="3987034"/>
            <a:ext cx="25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2- </a:t>
            </a:r>
            <a:r>
              <a:rPr lang="en-CA" dirty="0" err="1"/>
              <a:t>Entrainement</a:t>
            </a:r>
            <a:r>
              <a:rPr lang="en-CA" dirty="0"/>
              <a:t> :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D9114F-F5B2-41F4-90CF-C39CC54512B6}"/>
              </a:ext>
            </a:extLst>
          </p:cNvPr>
          <p:cNvSpPr txBox="1"/>
          <p:nvPr/>
        </p:nvSpPr>
        <p:spPr>
          <a:xfrm>
            <a:off x="1537175" y="4294375"/>
            <a:ext cx="294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= </a:t>
            </a:r>
            <a:r>
              <a:rPr lang="en-CA" dirty="0" err="1"/>
              <a:t>construire</a:t>
            </a:r>
            <a:r>
              <a:rPr lang="en-CA" dirty="0"/>
              <a:t> le modèle sur </a:t>
            </a:r>
            <a:r>
              <a:rPr lang="en-CA" dirty="0" err="1"/>
              <a:t>l’ensemble</a:t>
            </a:r>
            <a:r>
              <a:rPr lang="en-CA" dirty="0"/>
              <a:t> </a:t>
            </a:r>
            <a:r>
              <a:rPr lang="en-CA" dirty="0" err="1"/>
              <a:t>d’entrainement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3AB2AB-D4E5-4E1E-B9D3-C1EF20BBD076}"/>
              </a:ext>
            </a:extLst>
          </p:cNvPr>
          <p:cNvSpPr txBox="1"/>
          <p:nvPr/>
        </p:nvSpPr>
        <p:spPr>
          <a:xfrm>
            <a:off x="9453692" y="3595120"/>
            <a:ext cx="207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de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1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875E-6 1.48148E-6 L -0.02799 0.12222 L -0.03659 0.12917 L -0.11081 0.22708 C -0.11315 0.22824 -0.11536 0.22986 -0.11771 0.23102 C -0.11966 0.23171 -0.12318 0.23241 -0.12318 0.23264 L -0.26185 0.31366 L -0.322 0.34143 " pathEditMode="relative" rAng="0" ptsTypes="AAAAAA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07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FDC12B-CFDE-4CCC-BC28-86A9D7F8B8EF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10631447" y="1510840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10C394-BFBA-4FD6-8CC2-59E113AE218E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10638129" y="2077255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22C7BF6-8D2C-4F6A-9F49-72DDEDB9C374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10631447" y="2546300"/>
            <a:ext cx="519586" cy="3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8" descr="RÃ©sultats de recherche d'images">
            <a:extLst>
              <a:ext uri="{FF2B5EF4-FFF2-40B4-BE49-F238E27FC236}">
                <a16:creationId xmlns:a16="http://schemas.microsoft.com/office/drawing/2014/main" id="{6825528C-A554-45A5-8342-2167DF3A5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324" y="1303310"/>
            <a:ext cx="493526" cy="46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4A759FB-BFAE-47A5-AB4F-8A313B2FC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02611" y="1754491"/>
            <a:ext cx="560952" cy="5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6AE9740-C880-4FF4-B5D6-EC17CC90E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159" y="2407747"/>
            <a:ext cx="230304" cy="24650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D29359-3A0E-4BC4-923F-F0297D5EE56C}"/>
              </a:ext>
            </a:extLst>
          </p:cNvPr>
          <p:cNvCxnSpPr>
            <a:cxnSpLocks/>
          </p:cNvCxnSpPr>
          <p:nvPr/>
        </p:nvCxnSpPr>
        <p:spPr>
          <a:xfrm>
            <a:off x="9892147" y="1191491"/>
            <a:ext cx="0" cy="229328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Left Brace 67">
            <a:extLst>
              <a:ext uri="{FF2B5EF4-FFF2-40B4-BE49-F238E27FC236}">
                <a16:creationId xmlns:a16="http://schemas.microsoft.com/office/drawing/2014/main" id="{A6291F3B-F7EE-40EA-BF3E-78895B7860EE}"/>
              </a:ext>
            </a:extLst>
          </p:cNvPr>
          <p:cNvSpPr/>
          <p:nvPr/>
        </p:nvSpPr>
        <p:spPr>
          <a:xfrm rot="16200000">
            <a:off x="10540359" y="3059634"/>
            <a:ext cx="182176" cy="65767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66138B5-FA53-4FD9-861B-7E26A7E9158C}"/>
              </a:ext>
            </a:extLst>
          </p:cNvPr>
          <p:cNvSpPr/>
          <p:nvPr/>
        </p:nvSpPr>
        <p:spPr>
          <a:xfrm>
            <a:off x="5504873" y="4895272"/>
            <a:ext cx="1616363" cy="704350"/>
          </a:xfrm>
          <a:custGeom>
            <a:avLst/>
            <a:gdLst>
              <a:gd name="connsiteX0" fmla="*/ 0 w 1616363"/>
              <a:gd name="connsiteY0" fmla="*/ 701963 h 704350"/>
              <a:gd name="connsiteX1" fmla="*/ 138545 w 1616363"/>
              <a:gd name="connsiteY1" fmla="*/ 655781 h 704350"/>
              <a:gd name="connsiteX2" fmla="*/ 480291 w 1616363"/>
              <a:gd name="connsiteY2" fmla="*/ 683491 h 704350"/>
              <a:gd name="connsiteX3" fmla="*/ 637309 w 1616363"/>
              <a:gd name="connsiteY3" fmla="*/ 701963 h 704350"/>
              <a:gd name="connsiteX4" fmla="*/ 757382 w 1616363"/>
              <a:gd name="connsiteY4" fmla="*/ 628072 h 704350"/>
              <a:gd name="connsiteX5" fmla="*/ 905163 w 1616363"/>
              <a:gd name="connsiteY5" fmla="*/ 526472 h 704350"/>
              <a:gd name="connsiteX6" fmla="*/ 1034472 w 1616363"/>
              <a:gd name="connsiteY6" fmla="*/ 415636 h 704350"/>
              <a:gd name="connsiteX7" fmla="*/ 1145309 w 1616363"/>
              <a:gd name="connsiteY7" fmla="*/ 295563 h 704350"/>
              <a:gd name="connsiteX8" fmla="*/ 1246909 w 1616363"/>
              <a:gd name="connsiteY8" fmla="*/ 193963 h 704350"/>
              <a:gd name="connsiteX9" fmla="*/ 1440872 w 1616363"/>
              <a:gd name="connsiteY9" fmla="*/ 101600 h 704350"/>
              <a:gd name="connsiteX10" fmla="*/ 1560945 w 1616363"/>
              <a:gd name="connsiteY10" fmla="*/ 27709 h 704350"/>
              <a:gd name="connsiteX11" fmla="*/ 1616363 w 1616363"/>
              <a:gd name="connsiteY11" fmla="*/ 0 h 70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6363" h="704350">
                <a:moveTo>
                  <a:pt x="0" y="701963"/>
                </a:moveTo>
                <a:cubicBezTo>
                  <a:pt x="29248" y="680411"/>
                  <a:pt x="58497" y="658860"/>
                  <a:pt x="138545" y="655781"/>
                </a:cubicBezTo>
                <a:cubicBezTo>
                  <a:pt x="218593" y="652702"/>
                  <a:pt x="397164" y="675794"/>
                  <a:pt x="480291" y="683491"/>
                </a:cubicBezTo>
                <a:cubicBezTo>
                  <a:pt x="563418" y="691188"/>
                  <a:pt x="591127" y="711200"/>
                  <a:pt x="637309" y="701963"/>
                </a:cubicBezTo>
                <a:cubicBezTo>
                  <a:pt x="683491" y="692726"/>
                  <a:pt x="712740" y="657320"/>
                  <a:pt x="757382" y="628072"/>
                </a:cubicBezTo>
                <a:cubicBezTo>
                  <a:pt x="802024" y="598823"/>
                  <a:pt x="858981" y="561878"/>
                  <a:pt x="905163" y="526472"/>
                </a:cubicBezTo>
                <a:cubicBezTo>
                  <a:pt x="951345" y="491066"/>
                  <a:pt x="994448" y="454121"/>
                  <a:pt x="1034472" y="415636"/>
                </a:cubicBezTo>
                <a:cubicBezTo>
                  <a:pt x="1074496" y="377151"/>
                  <a:pt x="1109903" y="332508"/>
                  <a:pt x="1145309" y="295563"/>
                </a:cubicBezTo>
                <a:cubicBezTo>
                  <a:pt x="1180715" y="258618"/>
                  <a:pt x="1197648" y="226290"/>
                  <a:pt x="1246909" y="193963"/>
                </a:cubicBezTo>
                <a:cubicBezTo>
                  <a:pt x="1296170" y="161636"/>
                  <a:pt x="1388533" y="129309"/>
                  <a:pt x="1440872" y="101600"/>
                </a:cubicBezTo>
                <a:cubicBezTo>
                  <a:pt x="1493211" y="73891"/>
                  <a:pt x="1531697" y="44642"/>
                  <a:pt x="1560945" y="27709"/>
                </a:cubicBezTo>
                <a:cubicBezTo>
                  <a:pt x="1590193" y="10776"/>
                  <a:pt x="1603278" y="5388"/>
                  <a:pt x="1616363" y="0"/>
                </a:cubicBez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650CC-FBE2-4CF3-9C55-EC0770D322E9}"/>
              </a:ext>
            </a:extLst>
          </p:cNvPr>
          <p:cNvSpPr txBox="1"/>
          <p:nvPr/>
        </p:nvSpPr>
        <p:spPr>
          <a:xfrm>
            <a:off x="5597843" y="4934570"/>
            <a:ext cx="66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7407BC-30A6-4868-868C-C2FE0FB4C9B8}"/>
              </a:ext>
            </a:extLst>
          </p:cNvPr>
          <p:cNvSpPr txBox="1"/>
          <p:nvPr/>
        </p:nvSpPr>
        <p:spPr>
          <a:xfrm>
            <a:off x="6728142" y="5019592"/>
            <a:ext cx="76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Apple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1B4830-D6A2-4094-A0F0-4024BF4DE0BF}"/>
              </a:ext>
            </a:extLst>
          </p:cNvPr>
          <p:cNvSpPr txBox="1"/>
          <p:nvPr/>
        </p:nvSpPr>
        <p:spPr>
          <a:xfrm>
            <a:off x="11151033" y="1326174"/>
            <a:ext cx="76390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Apple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5359EA-6A2C-48C5-9913-E869836874A8}"/>
              </a:ext>
            </a:extLst>
          </p:cNvPr>
          <p:cNvSpPr txBox="1"/>
          <p:nvPr/>
        </p:nvSpPr>
        <p:spPr>
          <a:xfrm>
            <a:off x="11157715" y="1892589"/>
            <a:ext cx="763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A3820A-2867-47DC-8093-7D1F4DE633A2}"/>
              </a:ext>
            </a:extLst>
          </p:cNvPr>
          <p:cNvSpPr txBox="1"/>
          <p:nvPr/>
        </p:nvSpPr>
        <p:spPr>
          <a:xfrm>
            <a:off x="11151033" y="2361634"/>
            <a:ext cx="763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?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9CEE20-EA53-48D0-BE3A-A34A54159CAB}"/>
              </a:ext>
            </a:extLst>
          </p:cNvPr>
          <p:cNvSpPr txBox="1"/>
          <p:nvPr/>
        </p:nvSpPr>
        <p:spPr>
          <a:xfrm>
            <a:off x="11157715" y="1889451"/>
            <a:ext cx="76390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Pear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DEE4FD-A285-4FFB-8AE0-9F8D0F8AF2CF}"/>
              </a:ext>
            </a:extLst>
          </p:cNvPr>
          <p:cNvSpPr txBox="1"/>
          <p:nvPr/>
        </p:nvSpPr>
        <p:spPr>
          <a:xfrm>
            <a:off x="11152123" y="2367794"/>
            <a:ext cx="763904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Apple</a:t>
            </a:r>
            <a:endParaRPr lang="en-US" dirty="0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FE4E4870-66D1-4387-A92E-98E0C825AD58}"/>
              </a:ext>
            </a:extLst>
          </p:cNvPr>
          <p:cNvSpPr/>
          <p:nvPr/>
        </p:nvSpPr>
        <p:spPr>
          <a:xfrm rot="16200000">
            <a:off x="6427985" y="1206089"/>
            <a:ext cx="369923" cy="434715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864647-05FD-423E-9FCD-D554E53AA97D}"/>
              </a:ext>
            </a:extLst>
          </p:cNvPr>
          <p:cNvSpPr txBox="1"/>
          <p:nvPr/>
        </p:nvSpPr>
        <p:spPr>
          <a:xfrm>
            <a:off x="4221731" y="3574504"/>
            <a:ext cx="4370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</a:t>
            </a:r>
            <a:r>
              <a:rPr lang="en-CA" dirty="0" err="1"/>
              <a:t>d’entrainement</a:t>
            </a:r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70109E0-DC9E-4823-83F5-413B53F55671}"/>
              </a:ext>
            </a:extLst>
          </p:cNvPr>
          <p:cNvCxnSpPr/>
          <p:nvPr/>
        </p:nvCxnSpPr>
        <p:spPr>
          <a:xfrm>
            <a:off x="5201851" y="6233697"/>
            <a:ext cx="256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7B92EE-1C8B-4C70-AEF3-94AC584B35BA}"/>
              </a:ext>
            </a:extLst>
          </p:cNvPr>
          <p:cNvCxnSpPr>
            <a:cxnSpLocks/>
          </p:cNvCxnSpPr>
          <p:nvPr/>
        </p:nvCxnSpPr>
        <p:spPr>
          <a:xfrm flipV="1">
            <a:off x="5213052" y="4275739"/>
            <a:ext cx="0" cy="195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581C2D4-099C-4515-945B-265DEFC9D9BE}"/>
              </a:ext>
            </a:extLst>
          </p:cNvPr>
          <p:cNvSpPr/>
          <p:nvPr/>
        </p:nvSpPr>
        <p:spPr>
          <a:xfrm>
            <a:off x="4404150" y="3987034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2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78D6493-EBAC-424B-99F4-58306097C12B}"/>
              </a:ext>
            </a:extLst>
          </p:cNvPr>
          <p:cNvCxnSpPr/>
          <p:nvPr/>
        </p:nvCxnSpPr>
        <p:spPr>
          <a:xfrm>
            <a:off x="5995236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2614C9-5806-47CF-8824-4001FF2D2FE8}"/>
              </a:ext>
            </a:extLst>
          </p:cNvPr>
          <p:cNvCxnSpPr>
            <a:cxnSpLocks/>
          </p:cNvCxnSpPr>
          <p:nvPr/>
        </p:nvCxnSpPr>
        <p:spPr>
          <a:xfrm flipH="1">
            <a:off x="5145420" y="565976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8DA4E91-2A09-4BD5-BADF-D7CD51F20DEB}"/>
              </a:ext>
            </a:extLst>
          </p:cNvPr>
          <p:cNvCxnSpPr/>
          <p:nvPr/>
        </p:nvCxnSpPr>
        <p:spPr>
          <a:xfrm>
            <a:off x="6941068" y="6186804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34A28DE-26D5-426B-BC16-C633411EFD49}"/>
              </a:ext>
            </a:extLst>
          </p:cNvPr>
          <p:cNvCxnSpPr>
            <a:cxnSpLocks/>
          </p:cNvCxnSpPr>
          <p:nvPr/>
        </p:nvCxnSpPr>
        <p:spPr>
          <a:xfrm flipH="1">
            <a:off x="5142372" y="4806324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BE4B637-82F6-4BD2-BCAF-A0FA7B88575C}"/>
              </a:ext>
            </a:extLst>
          </p:cNvPr>
          <p:cNvSpPr/>
          <p:nvPr/>
        </p:nvSpPr>
        <p:spPr>
          <a:xfrm>
            <a:off x="7426770" y="6252887"/>
            <a:ext cx="1743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caractéristique</a:t>
            </a:r>
            <a:r>
              <a:rPr lang="en-CA" dirty="0"/>
              <a:t> 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04F0B7C-D65A-492A-BC18-8931D6F12366}"/>
              </a:ext>
            </a:extLst>
          </p:cNvPr>
          <p:cNvSpPr/>
          <p:nvPr/>
        </p:nvSpPr>
        <p:spPr>
          <a:xfrm>
            <a:off x="1446718" y="762372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du modèle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A5B8A5E-392C-42D5-A87A-BF69D11774A8}"/>
              </a:ext>
            </a:extLst>
          </p:cNvPr>
          <p:cNvSpPr txBox="1"/>
          <p:nvPr/>
        </p:nvSpPr>
        <p:spPr>
          <a:xfrm>
            <a:off x="1328451" y="1548166"/>
            <a:ext cx="3426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1- Divide the database in 2 sets</a:t>
            </a:r>
            <a:endParaRPr lang="en-US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905F6A35-6D1B-4864-8E8F-A2F1AE9FB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5" y="31151"/>
            <a:ext cx="10751463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CFB5F5-5C82-4148-9D3C-B30F81DEE09B}"/>
              </a:ext>
            </a:extLst>
          </p:cNvPr>
          <p:cNvSpPr txBox="1"/>
          <p:nvPr/>
        </p:nvSpPr>
        <p:spPr>
          <a:xfrm>
            <a:off x="9872108" y="4171700"/>
            <a:ext cx="170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Precision : 75%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BFE615-17BB-4ED7-96DE-1E8C426764CC}"/>
              </a:ext>
            </a:extLst>
          </p:cNvPr>
          <p:cNvGrpSpPr/>
          <p:nvPr/>
        </p:nvGrpSpPr>
        <p:grpSpPr>
          <a:xfrm>
            <a:off x="6446290" y="5140850"/>
            <a:ext cx="1535831" cy="492826"/>
            <a:chOff x="10372799" y="2796323"/>
            <a:chExt cx="1535831" cy="49282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D2AB907-6454-45D6-A31A-A6CE43C475C6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flipV="1">
              <a:off x="10625140" y="3037124"/>
              <a:ext cx="519586" cy="373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BB12872-0059-41BA-9C9A-402F2BDA0ABD}"/>
                </a:ext>
              </a:extLst>
            </p:cNvPr>
            <p:cNvSpPr txBox="1"/>
            <p:nvPr/>
          </p:nvSpPr>
          <p:spPr>
            <a:xfrm>
              <a:off x="11144726" y="2852458"/>
              <a:ext cx="763904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Apple</a:t>
              </a:r>
              <a:endParaRPr lang="en-US" dirty="0"/>
            </a:p>
          </p:txBody>
        </p:sp>
        <p:pic>
          <p:nvPicPr>
            <p:cNvPr id="46" name="Picture 2" descr="RÃ©sultats de recherche d'images pour Â«Â pear yellowÂ Â»">
              <a:extLst>
                <a:ext uri="{FF2B5EF4-FFF2-40B4-BE49-F238E27FC236}">
                  <a16:creationId xmlns:a16="http://schemas.microsoft.com/office/drawing/2014/main" id="{AA722EC8-8BA7-4F74-8384-40A49861D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2799" y="2796323"/>
              <a:ext cx="364076" cy="492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6E3C376-8B7F-4B51-B48B-9DED18ECE295}"/>
              </a:ext>
            </a:extLst>
          </p:cNvPr>
          <p:cNvSpPr txBox="1"/>
          <p:nvPr/>
        </p:nvSpPr>
        <p:spPr>
          <a:xfrm>
            <a:off x="1491984" y="3987034"/>
            <a:ext cx="25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2- </a:t>
            </a:r>
            <a:r>
              <a:rPr lang="en-CA" dirty="0" err="1"/>
              <a:t>Entrainement</a:t>
            </a:r>
            <a:r>
              <a:rPr lang="en-CA" dirty="0"/>
              <a:t> :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61E4B4-7FC0-420B-B211-DDCFDD875EDC}"/>
              </a:ext>
            </a:extLst>
          </p:cNvPr>
          <p:cNvSpPr txBox="1"/>
          <p:nvPr/>
        </p:nvSpPr>
        <p:spPr>
          <a:xfrm>
            <a:off x="1537175" y="4294375"/>
            <a:ext cx="294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= </a:t>
            </a:r>
            <a:r>
              <a:rPr lang="en-CA" dirty="0" err="1"/>
              <a:t>construire</a:t>
            </a:r>
            <a:r>
              <a:rPr lang="en-CA" dirty="0"/>
              <a:t> le modèle sur </a:t>
            </a:r>
            <a:r>
              <a:rPr lang="en-CA" dirty="0" err="1"/>
              <a:t>l’ensemble</a:t>
            </a:r>
            <a:r>
              <a:rPr lang="en-CA" dirty="0"/>
              <a:t> </a:t>
            </a:r>
            <a:r>
              <a:rPr lang="en-CA" dirty="0" err="1"/>
              <a:t>d’entrainement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CC929D-509D-48AD-9502-A698C8D9045A}"/>
              </a:ext>
            </a:extLst>
          </p:cNvPr>
          <p:cNvSpPr txBox="1"/>
          <p:nvPr/>
        </p:nvSpPr>
        <p:spPr>
          <a:xfrm>
            <a:off x="9453692" y="3595120"/>
            <a:ext cx="207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Ensemble de test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BE83CF-D88B-47FA-98FD-23E142E39690}"/>
              </a:ext>
            </a:extLst>
          </p:cNvPr>
          <p:cNvSpPr txBox="1"/>
          <p:nvPr/>
        </p:nvSpPr>
        <p:spPr>
          <a:xfrm>
            <a:off x="1491547" y="5567460"/>
            <a:ext cx="254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3- Test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28D75B-6594-4823-BF76-637F57809D38}"/>
              </a:ext>
            </a:extLst>
          </p:cNvPr>
          <p:cNvSpPr txBox="1"/>
          <p:nvPr/>
        </p:nvSpPr>
        <p:spPr>
          <a:xfrm>
            <a:off x="1556644" y="5907122"/>
            <a:ext cx="3208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= On teste les performances de </a:t>
            </a:r>
            <a:r>
              <a:rPr lang="en-CA" dirty="0" err="1"/>
              <a:t>notre</a:t>
            </a:r>
            <a:r>
              <a:rPr lang="en-CA" dirty="0"/>
              <a:t> modèle sur </a:t>
            </a:r>
            <a:r>
              <a:rPr lang="en-CA" dirty="0" err="1"/>
              <a:t>l’ensemble</a:t>
            </a:r>
            <a:r>
              <a:rPr lang="en-CA" dirty="0"/>
              <a:t> de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17005 -0.06088 C 0.17213 -0.0632 0.17422 -0.06551 0.1763 -0.06783 C 0.17734 -0.06922 0.17942 -0.07199 0.17942 -0.07176 L 0.3082 -0.23148 L 0.32239 -0.3426 " pathEditMode="relative" rAng="0" ptsTypes="AAAAAA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0" y="-1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91440"/>
            <a:ext cx="10862980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D729D-254A-4D9A-947F-277E5BBDF5B7}"/>
              </a:ext>
            </a:extLst>
          </p:cNvPr>
          <p:cNvSpPr txBox="1"/>
          <p:nvPr/>
        </p:nvSpPr>
        <p:spPr>
          <a:xfrm>
            <a:off x="1537176" y="904240"/>
            <a:ext cx="673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Classifieur</a:t>
            </a:r>
            <a:r>
              <a:rPr lang="en-CA" dirty="0"/>
              <a:t> : </a:t>
            </a:r>
            <a:r>
              <a:rPr lang="en-CA" dirty="0" err="1"/>
              <a:t>Algorithme</a:t>
            </a:r>
            <a:r>
              <a:rPr lang="en-CA" dirty="0"/>
              <a:t> qui </a:t>
            </a:r>
            <a:r>
              <a:rPr lang="en-CA" dirty="0" err="1"/>
              <a:t>fabrique</a:t>
            </a:r>
            <a:r>
              <a:rPr lang="en-CA" dirty="0"/>
              <a:t> le modèle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C11C06-0997-4DDE-89A5-0BD8D47BD7E7}"/>
              </a:ext>
            </a:extLst>
          </p:cNvPr>
          <p:cNvCxnSpPr/>
          <p:nvPr/>
        </p:nvCxnSpPr>
        <p:spPr>
          <a:xfrm>
            <a:off x="5374884" y="4409683"/>
            <a:ext cx="256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77F5E8-9281-47B5-B5BD-08D81B2D2451}"/>
              </a:ext>
            </a:extLst>
          </p:cNvPr>
          <p:cNvCxnSpPr>
            <a:cxnSpLocks/>
          </p:cNvCxnSpPr>
          <p:nvPr/>
        </p:nvCxnSpPr>
        <p:spPr>
          <a:xfrm flipV="1">
            <a:off x="5386085" y="2451725"/>
            <a:ext cx="0" cy="195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5D0FAA-51CD-457F-B0B8-6FD0ACD5A115}"/>
              </a:ext>
            </a:extLst>
          </p:cNvPr>
          <p:cNvCxnSpPr/>
          <p:nvPr/>
        </p:nvCxnSpPr>
        <p:spPr>
          <a:xfrm>
            <a:off x="6168269" y="4362790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0094D1-8332-4444-84A0-CE4E533B2490}"/>
              </a:ext>
            </a:extLst>
          </p:cNvPr>
          <p:cNvCxnSpPr>
            <a:cxnSpLocks/>
          </p:cNvCxnSpPr>
          <p:nvPr/>
        </p:nvCxnSpPr>
        <p:spPr>
          <a:xfrm flipH="1">
            <a:off x="5318453" y="3835750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B0E4A6-9731-4DBA-80BF-0217DF193556}"/>
              </a:ext>
            </a:extLst>
          </p:cNvPr>
          <p:cNvCxnSpPr/>
          <p:nvPr/>
        </p:nvCxnSpPr>
        <p:spPr>
          <a:xfrm>
            <a:off x="7114101" y="4362790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D83B2C-0808-4B3A-B790-59BE7261AFF7}"/>
              </a:ext>
            </a:extLst>
          </p:cNvPr>
          <p:cNvCxnSpPr>
            <a:cxnSpLocks/>
          </p:cNvCxnSpPr>
          <p:nvPr/>
        </p:nvCxnSpPr>
        <p:spPr>
          <a:xfrm flipH="1">
            <a:off x="5315405" y="2982310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D17F32E-B7D9-4F6B-875D-49B5737DA175}"/>
              </a:ext>
            </a:extLst>
          </p:cNvPr>
          <p:cNvSpPr/>
          <p:nvPr/>
        </p:nvSpPr>
        <p:spPr>
          <a:xfrm>
            <a:off x="7797188" y="4380425"/>
            <a:ext cx="177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Caractéristique 1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77EDDC9-32B0-4CF8-9146-1F6FE4FFFD47}"/>
              </a:ext>
            </a:extLst>
          </p:cNvPr>
          <p:cNvSpPr/>
          <p:nvPr/>
        </p:nvSpPr>
        <p:spPr>
          <a:xfrm rot="10800000">
            <a:off x="6617138" y="2536245"/>
            <a:ext cx="203174" cy="21449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A0018B9-CE26-429B-9D33-697F05E9F6C5}"/>
              </a:ext>
            </a:extLst>
          </p:cNvPr>
          <p:cNvSpPr/>
          <p:nvPr/>
        </p:nvSpPr>
        <p:spPr>
          <a:xfrm rot="10800000">
            <a:off x="6552970" y="2329884"/>
            <a:ext cx="203174" cy="21449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D14B3AE-8383-45E3-B1AB-09E6D07847D0}"/>
              </a:ext>
            </a:extLst>
          </p:cNvPr>
          <p:cNvSpPr/>
          <p:nvPr/>
        </p:nvSpPr>
        <p:spPr>
          <a:xfrm rot="10800000">
            <a:off x="5873002" y="2929394"/>
            <a:ext cx="203174" cy="21449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B6F2F69-DB88-4671-9987-54A92E2170DD}"/>
              </a:ext>
            </a:extLst>
          </p:cNvPr>
          <p:cNvSpPr/>
          <p:nvPr/>
        </p:nvSpPr>
        <p:spPr>
          <a:xfrm rot="10800000">
            <a:off x="6050392" y="2520437"/>
            <a:ext cx="203174" cy="21449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8E49C67-240B-46A4-94BF-7A5BC77B05A9}"/>
              </a:ext>
            </a:extLst>
          </p:cNvPr>
          <p:cNvSpPr/>
          <p:nvPr/>
        </p:nvSpPr>
        <p:spPr>
          <a:xfrm rot="10800000">
            <a:off x="6182088" y="2431683"/>
            <a:ext cx="203174" cy="21449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35BF566-4CD4-4001-8F38-BDBB861F0B79}"/>
              </a:ext>
            </a:extLst>
          </p:cNvPr>
          <p:cNvSpPr/>
          <p:nvPr/>
        </p:nvSpPr>
        <p:spPr>
          <a:xfrm rot="10800000">
            <a:off x="5708175" y="2791904"/>
            <a:ext cx="203174" cy="21449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AA845A7-AC6D-46DA-ACED-156C9C5D11CC}"/>
              </a:ext>
            </a:extLst>
          </p:cNvPr>
          <p:cNvSpPr/>
          <p:nvPr/>
        </p:nvSpPr>
        <p:spPr>
          <a:xfrm rot="10800000">
            <a:off x="5980978" y="2762848"/>
            <a:ext cx="203174" cy="21449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FEB3ACA-098A-48D2-9E32-29ADA5D13508}"/>
              </a:ext>
            </a:extLst>
          </p:cNvPr>
          <p:cNvSpPr/>
          <p:nvPr/>
        </p:nvSpPr>
        <p:spPr>
          <a:xfrm rot="10800000">
            <a:off x="6431831" y="2504745"/>
            <a:ext cx="203174" cy="21449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48E2109-1283-4DED-A4B3-0B843BC181C8}"/>
              </a:ext>
            </a:extLst>
          </p:cNvPr>
          <p:cNvSpPr/>
          <p:nvPr/>
        </p:nvSpPr>
        <p:spPr>
          <a:xfrm rot="10800000">
            <a:off x="5850162" y="2585493"/>
            <a:ext cx="203174" cy="21449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D8FB4EE-3BF8-48FD-B5A5-0002F964E2E9}"/>
              </a:ext>
            </a:extLst>
          </p:cNvPr>
          <p:cNvSpPr/>
          <p:nvPr/>
        </p:nvSpPr>
        <p:spPr>
          <a:xfrm rot="10800000">
            <a:off x="6296951" y="2245345"/>
            <a:ext cx="203174" cy="21449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2032207-72A4-44F6-938E-AF811EE0DD3D}"/>
              </a:ext>
            </a:extLst>
          </p:cNvPr>
          <p:cNvSpPr/>
          <p:nvPr/>
        </p:nvSpPr>
        <p:spPr>
          <a:xfrm rot="10800000">
            <a:off x="5864050" y="2400963"/>
            <a:ext cx="203174" cy="21449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D72BFF-2A81-4B3E-8527-E0B18582B56E}"/>
              </a:ext>
            </a:extLst>
          </p:cNvPr>
          <p:cNvSpPr/>
          <p:nvPr/>
        </p:nvSpPr>
        <p:spPr>
          <a:xfrm>
            <a:off x="6422547" y="3175570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E8F09F-9DED-4715-A454-4CFCE84228BB}"/>
              </a:ext>
            </a:extLst>
          </p:cNvPr>
          <p:cNvSpPr/>
          <p:nvPr/>
        </p:nvSpPr>
        <p:spPr>
          <a:xfrm>
            <a:off x="7145486" y="3164846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5EFB54-89AB-42FE-8077-48D1100155DF}"/>
              </a:ext>
            </a:extLst>
          </p:cNvPr>
          <p:cNvSpPr/>
          <p:nvPr/>
        </p:nvSpPr>
        <p:spPr>
          <a:xfrm>
            <a:off x="6912098" y="3797333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01C150-81DB-4810-A30C-E9A995216BA6}"/>
              </a:ext>
            </a:extLst>
          </p:cNvPr>
          <p:cNvSpPr/>
          <p:nvPr/>
        </p:nvSpPr>
        <p:spPr>
          <a:xfrm>
            <a:off x="6635005" y="3892784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A4623E-9415-4A75-8398-7C8F6A5ACD7B}"/>
              </a:ext>
            </a:extLst>
          </p:cNvPr>
          <p:cNvSpPr/>
          <p:nvPr/>
        </p:nvSpPr>
        <p:spPr>
          <a:xfrm>
            <a:off x="6838549" y="3571723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9FD2D0-211F-4BEB-A210-48768C3364D6}"/>
              </a:ext>
            </a:extLst>
          </p:cNvPr>
          <p:cNvSpPr/>
          <p:nvPr/>
        </p:nvSpPr>
        <p:spPr>
          <a:xfrm>
            <a:off x="6526394" y="3643076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EF2199-6115-40ED-B585-FC62818A8C63}"/>
              </a:ext>
            </a:extLst>
          </p:cNvPr>
          <p:cNvSpPr/>
          <p:nvPr/>
        </p:nvSpPr>
        <p:spPr>
          <a:xfrm>
            <a:off x="7114686" y="3780856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2BFC83-069B-4EDC-8695-5281F65CAE12}"/>
              </a:ext>
            </a:extLst>
          </p:cNvPr>
          <p:cNvSpPr/>
          <p:nvPr/>
        </p:nvSpPr>
        <p:spPr>
          <a:xfrm>
            <a:off x="6616426" y="3397620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CD774E9-1877-4949-BC0D-AB29CA227D24}"/>
              </a:ext>
            </a:extLst>
          </p:cNvPr>
          <p:cNvSpPr/>
          <p:nvPr/>
        </p:nvSpPr>
        <p:spPr>
          <a:xfrm>
            <a:off x="6223492" y="3670369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20FB33-F84D-4EC4-B62B-71884267EA4E}"/>
              </a:ext>
            </a:extLst>
          </p:cNvPr>
          <p:cNvSpPr/>
          <p:nvPr/>
        </p:nvSpPr>
        <p:spPr>
          <a:xfrm>
            <a:off x="6330913" y="2780055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327F45D-1297-4131-9430-853E54612B78}"/>
              </a:ext>
            </a:extLst>
          </p:cNvPr>
          <p:cNvSpPr/>
          <p:nvPr/>
        </p:nvSpPr>
        <p:spPr>
          <a:xfrm>
            <a:off x="6647749" y="3073761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B0BB13-50BE-40CE-97D8-63257F21BED2}"/>
              </a:ext>
            </a:extLst>
          </p:cNvPr>
          <p:cNvSpPr/>
          <p:nvPr/>
        </p:nvSpPr>
        <p:spPr>
          <a:xfrm>
            <a:off x="7082162" y="3508711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9F611E25-19F2-4539-95F3-40E6F2FBA674}"/>
              </a:ext>
            </a:extLst>
          </p:cNvPr>
          <p:cNvSpPr/>
          <p:nvPr/>
        </p:nvSpPr>
        <p:spPr>
          <a:xfrm rot="10800000">
            <a:off x="6241228" y="2589300"/>
            <a:ext cx="203174" cy="21449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AFFF650-848D-4760-A3F3-C9770C71AEFA}"/>
              </a:ext>
            </a:extLst>
          </p:cNvPr>
          <p:cNvSpPr/>
          <p:nvPr/>
        </p:nvSpPr>
        <p:spPr>
          <a:xfrm rot="10800000">
            <a:off x="6617138" y="2679607"/>
            <a:ext cx="203174" cy="21449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4E919DF-0FC1-4B16-B106-FF366C6CA9E6}"/>
              </a:ext>
            </a:extLst>
          </p:cNvPr>
          <p:cNvSpPr/>
          <p:nvPr/>
        </p:nvSpPr>
        <p:spPr>
          <a:xfrm>
            <a:off x="6912098" y="3141853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E54A24-43E5-4520-B338-3DA9481865DF}"/>
              </a:ext>
            </a:extLst>
          </p:cNvPr>
          <p:cNvSpPr/>
          <p:nvPr/>
        </p:nvSpPr>
        <p:spPr>
          <a:xfrm rot="10800000">
            <a:off x="6209351" y="3106648"/>
            <a:ext cx="203174" cy="21449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E43FD4-6E5E-481F-AF13-E2F7A83EEF8F}"/>
              </a:ext>
            </a:extLst>
          </p:cNvPr>
          <p:cNvSpPr/>
          <p:nvPr/>
        </p:nvSpPr>
        <p:spPr>
          <a:xfrm>
            <a:off x="6412525" y="3843777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FCCB896-C118-4DB2-85F3-8D89900F3FD2}"/>
              </a:ext>
            </a:extLst>
          </p:cNvPr>
          <p:cNvSpPr/>
          <p:nvPr/>
        </p:nvSpPr>
        <p:spPr>
          <a:xfrm>
            <a:off x="6290515" y="3406419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C4EF20-390D-48FE-ABCD-99DE23A17D91}"/>
              </a:ext>
            </a:extLst>
          </p:cNvPr>
          <p:cNvSpPr/>
          <p:nvPr/>
        </p:nvSpPr>
        <p:spPr>
          <a:xfrm>
            <a:off x="6011673" y="3488624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23B08EA-9EBD-43D6-AD31-A6F75D20772F}"/>
              </a:ext>
            </a:extLst>
          </p:cNvPr>
          <p:cNvSpPr/>
          <p:nvPr/>
        </p:nvSpPr>
        <p:spPr>
          <a:xfrm>
            <a:off x="6056449" y="3796434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5A086D6-EB19-4074-A219-E933643948E9}"/>
              </a:ext>
            </a:extLst>
          </p:cNvPr>
          <p:cNvSpPr/>
          <p:nvPr/>
        </p:nvSpPr>
        <p:spPr>
          <a:xfrm>
            <a:off x="6820312" y="2337528"/>
            <a:ext cx="163224" cy="1972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4EC316-C97F-43DD-A4B3-903AEF239108}"/>
              </a:ext>
            </a:extLst>
          </p:cNvPr>
          <p:cNvGrpSpPr/>
          <p:nvPr/>
        </p:nvGrpSpPr>
        <p:grpSpPr>
          <a:xfrm>
            <a:off x="5584179" y="3097138"/>
            <a:ext cx="163224" cy="135416"/>
            <a:chOff x="7607374" y="4318795"/>
            <a:chExt cx="63324" cy="8915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0AC521F-AE05-49E3-8D17-0BE734DCB7CB}"/>
                </a:ext>
              </a:extLst>
            </p:cNvPr>
            <p:cNvCxnSpPr>
              <a:cxnSpLocks/>
            </p:cNvCxnSpPr>
            <p:nvPr/>
          </p:nvCxnSpPr>
          <p:spPr>
            <a:xfrm>
              <a:off x="7607374" y="4318795"/>
              <a:ext cx="63324" cy="891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FC4FF9C-663D-4B08-A372-D8D54AEEED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7374" y="4318795"/>
              <a:ext cx="63324" cy="891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40D496-57C7-4836-A5B5-EC259C799969}"/>
              </a:ext>
            </a:extLst>
          </p:cNvPr>
          <p:cNvCxnSpPr>
            <a:cxnSpLocks/>
            <a:endCxn id="18" idx="5"/>
          </p:cNvCxnSpPr>
          <p:nvPr/>
        </p:nvCxnSpPr>
        <p:spPr>
          <a:xfrm flipV="1">
            <a:off x="5665791" y="2899153"/>
            <a:ext cx="93177" cy="2656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A7FD075-C300-42FE-91AA-E8766D0588F0}"/>
              </a:ext>
            </a:extLst>
          </p:cNvPr>
          <p:cNvSpPr/>
          <p:nvPr/>
        </p:nvSpPr>
        <p:spPr>
          <a:xfrm>
            <a:off x="5334763" y="4699683"/>
            <a:ext cx="372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/>
              <a:t>Algorithme</a:t>
            </a:r>
            <a:r>
              <a:rPr lang="en-CA" dirty="0"/>
              <a:t> des K-plus </a:t>
            </a:r>
            <a:r>
              <a:rPr lang="en-CA" dirty="0" err="1"/>
              <a:t>proches</a:t>
            </a:r>
            <a:r>
              <a:rPr lang="en-CA" dirty="0"/>
              <a:t> </a:t>
            </a:r>
            <a:r>
              <a:rPr lang="en-CA" dirty="0" err="1"/>
              <a:t>voisins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61DFF-E463-4D81-B330-4953B9C05029}"/>
              </a:ext>
            </a:extLst>
          </p:cNvPr>
          <p:cNvSpPr/>
          <p:nvPr/>
        </p:nvSpPr>
        <p:spPr>
          <a:xfrm>
            <a:off x="3994483" y="2163020"/>
            <a:ext cx="235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Caractéristique 2</a:t>
            </a:r>
          </a:p>
        </p:txBody>
      </p:sp>
    </p:spTree>
    <p:extLst>
      <p:ext uri="{BB962C8B-B14F-4D97-AF65-F5344CB8AC3E}">
        <p14:creationId xmlns:p14="http://schemas.microsoft.com/office/powerpoint/2010/main" val="278322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7176" y="91440"/>
            <a:ext cx="10862980" cy="584200"/>
          </a:xfrm>
        </p:spPr>
        <p:txBody>
          <a:bodyPr/>
          <a:lstStyle/>
          <a:p>
            <a:pPr marL="0" indent="0">
              <a:buNone/>
            </a:pPr>
            <a:r>
              <a:rPr lang="fr-FR" sz="3800" dirty="0"/>
              <a:t>2- Méthodologie de l’apprentissage automatique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251743-62B7-4812-B088-140CF2616218}"/>
              </a:ext>
            </a:extLst>
          </p:cNvPr>
          <p:cNvSpPr txBox="1"/>
          <p:nvPr/>
        </p:nvSpPr>
        <p:spPr>
          <a:xfrm>
            <a:off x="2214309" y="1638828"/>
            <a:ext cx="3662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Support Vector Machine (SVM)</a:t>
            </a:r>
          </a:p>
          <a:p>
            <a:pPr marL="285750" indent="-285750">
              <a:buFontTx/>
              <a:buChar char="-"/>
            </a:pPr>
            <a:r>
              <a:rPr lang="en-CA" dirty="0"/>
              <a:t>K-nearest neighbour</a:t>
            </a:r>
          </a:p>
          <a:p>
            <a:pPr marL="285750" indent="-285750">
              <a:buFontTx/>
              <a:buChar char="-"/>
            </a:pPr>
            <a:r>
              <a:rPr lang="en-CA" dirty="0"/>
              <a:t>Random Forest</a:t>
            </a:r>
          </a:p>
          <a:p>
            <a:pPr marL="285750" indent="-285750">
              <a:buFontTx/>
              <a:buChar char="-"/>
            </a:pPr>
            <a:r>
              <a:rPr lang="en-CA" dirty="0"/>
              <a:t>Neural Network</a:t>
            </a:r>
          </a:p>
          <a:p>
            <a:pPr marL="285750" indent="-285750">
              <a:buFontTx/>
              <a:buChar char="-"/>
            </a:pPr>
            <a:r>
              <a:rPr lang="en-CA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D729D-254A-4D9A-947F-277E5BBDF5B7}"/>
              </a:ext>
            </a:extLst>
          </p:cNvPr>
          <p:cNvSpPr txBox="1"/>
          <p:nvPr/>
        </p:nvSpPr>
        <p:spPr>
          <a:xfrm>
            <a:off x="1537176" y="904240"/>
            <a:ext cx="6733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err="1"/>
              <a:t>Autres</a:t>
            </a:r>
            <a:r>
              <a:rPr lang="en-CA" sz="2000" b="1" dirty="0"/>
              <a:t> </a:t>
            </a:r>
            <a:r>
              <a:rPr lang="en-CA" sz="2000" b="1" dirty="0" err="1"/>
              <a:t>classifieurs</a:t>
            </a:r>
            <a:r>
              <a:rPr lang="en-CA" sz="2000" b="1" dirty="0"/>
              <a:t> : </a:t>
            </a:r>
            <a:endParaRPr lang="en-US" sz="2000" b="1" dirty="0"/>
          </a:p>
        </p:txBody>
      </p:sp>
      <p:pic>
        <p:nvPicPr>
          <p:cNvPr id="9218" name="Picture 2" descr="RÃ©sultats de recherche d'images pour Â«Â support vector machineÂ Â»">
            <a:extLst>
              <a:ext uri="{FF2B5EF4-FFF2-40B4-BE49-F238E27FC236}">
                <a16:creationId xmlns:a16="http://schemas.microsoft.com/office/drawing/2014/main" id="{F713B933-FE52-47C5-80CD-F167BE9FA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25" y="3095146"/>
            <a:ext cx="4456811" cy="278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DC27A2D-C629-4827-8EB7-F0242DAE4430}"/>
              </a:ext>
            </a:extLst>
          </p:cNvPr>
          <p:cNvSpPr/>
          <p:nvPr/>
        </p:nvSpPr>
        <p:spPr>
          <a:xfrm>
            <a:off x="5158619" y="5700346"/>
            <a:ext cx="3094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347858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500" dirty="0"/>
              <a:t>Résumé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DA5922-E85D-4E20-BAB3-5BC292DCB89C}"/>
              </a:ext>
            </a:extLst>
          </p:cNvPr>
          <p:cNvSpPr/>
          <p:nvPr/>
        </p:nvSpPr>
        <p:spPr>
          <a:xfrm>
            <a:off x="1753976" y="1402945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d’une représentation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8D25A9-7DAB-403A-94CA-DD53104DCEB6}"/>
              </a:ext>
            </a:extLst>
          </p:cNvPr>
          <p:cNvSpPr/>
          <p:nvPr/>
        </p:nvSpPr>
        <p:spPr>
          <a:xfrm>
            <a:off x="5092921" y="1402945"/>
            <a:ext cx="2104665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Construction du modèle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4C940E-83A2-4A17-A747-40AB5E9E3A5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858641" y="1798989"/>
            <a:ext cx="12342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243354-0C14-4B81-AF88-996EA6180D84}"/>
              </a:ext>
            </a:extLst>
          </p:cNvPr>
          <p:cNvSpPr txBox="1"/>
          <p:nvPr/>
        </p:nvSpPr>
        <p:spPr>
          <a:xfrm>
            <a:off x="7704305" y="2456067"/>
            <a:ext cx="4596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  K-plus </a:t>
            </a:r>
            <a:r>
              <a:rPr lang="en-CA" dirty="0" err="1"/>
              <a:t>proches</a:t>
            </a:r>
            <a:r>
              <a:rPr lang="en-CA" dirty="0"/>
              <a:t> </a:t>
            </a:r>
            <a:r>
              <a:rPr lang="en-CA" dirty="0" err="1"/>
              <a:t>voisins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 err="1"/>
              <a:t>Réseaux</a:t>
            </a:r>
            <a:r>
              <a:rPr lang="en-CA" dirty="0"/>
              <a:t> de neurones (= deep learning)</a:t>
            </a:r>
          </a:p>
          <a:p>
            <a:pPr marL="285750" indent="-285750">
              <a:buFontTx/>
              <a:buChar char="-"/>
            </a:pPr>
            <a:r>
              <a:rPr lang="en-CA" dirty="0"/>
              <a:t>Support vector machine</a:t>
            </a:r>
          </a:p>
          <a:p>
            <a:pPr marL="285750" indent="-285750">
              <a:buFontTx/>
              <a:buChar char="-"/>
            </a:pPr>
            <a:r>
              <a:rPr lang="en-CA" dirty="0"/>
              <a:t>…..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166916-02D3-4A40-A05D-0D997816B624}"/>
              </a:ext>
            </a:extLst>
          </p:cNvPr>
          <p:cNvSpPr txBox="1"/>
          <p:nvPr/>
        </p:nvSpPr>
        <p:spPr>
          <a:xfrm>
            <a:off x="7704305" y="2112731"/>
            <a:ext cx="344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Exemple</a:t>
            </a:r>
            <a:r>
              <a:rPr lang="en-CA" dirty="0"/>
              <a:t> de </a:t>
            </a:r>
            <a:r>
              <a:rPr lang="en-CA" dirty="0" err="1"/>
              <a:t>classifieur</a:t>
            </a:r>
            <a:r>
              <a:rPr lang="en-CA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51173-2547-418E-ADED-9C124305C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79" y="2779232"/>
            <a:ext cx="3534921" cy="274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9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Lisk The End GIF - Lisk TheEnd GIFs">
            <a:extLst>
              <a:ext uri="{FF2B5EF4-FFF2-40B4-BE49-F238E27FC236}">
                <a16:creationId xmlns:a16="http://schemas.microsoft.com/office/drawing/2014/main" id="{4D2A2D07-4E53-4F34-8622-0CB66790A68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-777586"/>
            <a:ext cx="11020425" cy="791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345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E998EA8-8DC6-4D10-A9F7-744578A37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60"/>
          <a:stretch/>
        </p:blipFill>
        <p:spPr>
          <a:xfrm>
            <a:off x="1444555" y="985869"/>
            <a:ext cx="4421079" cy="3649143"/>
          </a:xfrm>
          <a:prstGeom prst="rect">
            <a:avLst/>
          </a:prstGeom>
        </p:spPr>
      </p:pic>
      <p:pic>
        <p:nvPicPr>
          <p:cNvPr id="104" name="Picture 14" descr="RÃ©sultats de recherche d'images pour Â«Â boxÂ Â»">
            <a:extLst>
              <a:ext uri="{FF2B5EF4-FFF2-40B4-BE49-F238E27FC236}">
                <a16:creationId xmlns:a16="http://schemas.microsoft.com/office/drawing/2014/main" id="{45DD0791-ADE1-44A4-BD16-1CF919C44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699" y="2633118"/>
            <a:ext cx="3203192" cy="240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500" dirty="0"/>
              <a:t>Conclusion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8EDD3E8-440E-4F82-96F8-A43C4E40F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80" y="1837029"/>
            <a:ext cx="679462" cy="727270"/>
          </a:xfrm>
          <a:prstGeom prst="rect">
            <a:avLst/>
          </a:prstGeom>
        </p:spPr>
      </p:pic>
      <p:pic>
        <p:nvPicPr>
          <p:cNvPr id="1028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63FA2732-66B9-480E-BE7E-F20D9DAE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505" y="1142759"/>
            <a:ext cx="761643" cy="94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92C6758-CF39-4023-BED6-C9AB8DB26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5795" flipH="1">
            <a:off x="2719976" y="949179"/>
            <a:ext cx="696039" cy="84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Ã©sultats de recherche d'images pour Â«Â boxÂ Â»">
            <a:extLst>
              <a:ext uri="{FF2B5EF4-FFF2-40B4-BE49-F238E27FC236}">
                <a16:creationId xmlns:a16="http://schemas.microsoft.com/office/drawing/2014/main" id="{DB662E60-2302-4FC3-94DE-C5D6D8AFB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" t="18881" r="3349" b="13985"/>
          <a:stretch/>
        </p:blipFill>
        <p:spPr bwMode="auto">
          <a:xfrm>
            <a:off x="3240790" y="3938680"/>
            <a:ext cx="2673671" cy="190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4F200E-05FC-48F9-8109-B55B690352A8}"/>
              </a:ext>
            </a:extLst>
          </p:cNvPr>
          <p:cNvSpPr txBox="1"/>
          <p:nvPr/>
        </p:nvSpPr>
        <p:spPr>
          <a:xfrm rot="20587525">
            <a:off x="4269472" y="5190609"/>
            <a:ext cx="12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APPLE BOX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1F26F2-DEFB-4E28-BD5F-70C6CFB5CFFE}"/>
              </a:ext>
            </a:extLst>
          </p:cNvPr>
          <p:cNvSpPr txBox="1"/>
          <p:nvPr/>
        </p:nvSpPr>
        <p:spPr>
          <a:xfrm rot="19472828">
            <a:off x="6623629" y="4008990"/>
            <a:ext cx="120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PEAR BOX</a:t>
            </a:r>
            <a:endParaRPr lang="en-US" dirty="0"/>
          </a:p>
        </p:txBody>
      </p:sp>
      <p:pic>
        <p:nvPicPr>
          <p:cNvPr id="33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E7D21AB3-5B39-498A-87C2-94CF6D500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44"/>
          <a:stretch/>
        </p:blipFill>
        <p:spPr bwMode="auto">
          <a:xfrm rot="20016811">
            <a:off x="6663710" y="3088376"/>
            <a:ext cx="940106" cy="5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72748EB-3BE1-402D-A7FD-0AC45B5369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91"/>
          <a:stretch/>
        </p:blipFill>
        <p:spPr>
          <a:xfrm rot="20808728">
            <a:off x="4827654" y="4290152"/>
            <a:ext cx="462773" cy="294273"/>
          </a:xfrm>
          <a:prstGeom prst="rect">
            <a:avLst/>
          </a:prstGeom>
        </p:spPr>
      </p:pic>
      <p:pic>
        <p:nvPicPr>
          <p:cNvPr id="36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73CD9AC1-CA6C-47D1-8DE8-8308F848F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07"/>
          <a:stretch/>
        </p:blipFill>
        <p:spPr bwMode="auto">
          <a:xfrm rot="1668122">
            <a:off x="6282386" y="3234216"/>
            <a:ext cx="609349" cy="47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23A83A1F-6B1D-4DD0-B92C-0D80496B4561}"/>
              </a:ext>
            </a:extLst>
          </p:cNvPr>
          <p:cNvSpPr/>
          <p:nvPr/>
        </p:nvSpPr>
        <p:spPr>
          <a:xfrm>
            <a:off x="3206715" y="2200664"/>
            <a:ext cx="761643" cy="24023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C3E397B-EC6A-4A7E-AEDB-7DE26EBCBB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82" y="687732"/>
            <a:ext cx="679462" cy="72727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1DC3153-04C1-4396-9AFF-0EADA56158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54"/>
          <a:stretch/>
        </p:blipFill>
        <p:spPr>
          <a:xfrm rot="20808198">
            <a:off x="4052313" y="4432254"/>
            <a:ext cx="378972" cy="313340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CFEC8DD-4156-4992-801F-EECF42207BCE}"/>
              </a:ext>
            </a:extLst>
          </p:cNvPr>
          <p:cNvCxnSpPr/>
          <p:nvPr/>
        </p:nvCxnSpPr>
        <p:spPr>
          <a:xfrm>
            <a:off x="9155372" y="2787012"/>
            <a:ext cx="256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9262760-ED57-4C77-9143-3C61C48BD9AA}"/>
              </a:ext>
            </a:extLst>
          </p:cNvPr>
          <p:cNvCxnSpPr>
            <a:cxnSpLocks/>
          </p:cNvCxnSpPr>
          <p:nvPr/>
        </p:nvCxnSpPr>
        <p:spPr>
          <a:xfrm flipV="1">
            <a:off x="9166573" y="829054"/>
            <a:ext cx="0" cy="195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71EF508-EED5-4D09-8221-823C5EA245C3}"/>
              </a:ext>
            </a:extLst>
          </p:cNvPr>
          <p:cNvSpPr/>
          <p:nvPr/>
        </p:nvSpPr>
        <p:spPr>
          <a:xfrm>
            <a:off x="11507197" y="282922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Color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54C954-17F6-4FF6-92B0-2A425E7DDFA0}"/>
              </a:ext>
            </a:extLst>
          </p:cNvPr>
          <p:cNvCxnSpPr/>
          <p:nvPr/>
        </p:nvCxnSpPr>
        <p:spPr>
          <a:xfrm>
            <a:off x="9517177" y="2740119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2BED67-AD67-49EF-852E-F6A89A4B093A}"/>
              </a:ext>
            </a:extLst>
          </p:cNvPr>
          <p:cNvCxnSpPr>
            <a:cxnSpLocks/>
          </p:cNvCxnSpPr>
          <p:nvPr/>
        </p:nvCxnSpPr>
        <p:spPr>
          <a:xfrm flipH="1">
            <a:off x="9098941" y="2213079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BAAECE2-98CD-4496-9844-0B1BE88EFDC2}"/>
              </a:ext>
            </a:extLst>
          </p:cNvPr>
          <p:cNvCxnSpPr/>
          <p:nvPr/>
        </p:nvCxnSpPr>
        <p:spPr>
          <a:xfrm>
            <a:off x="11392105" y="2717520"/>
            <a:ext cx="0" cy="13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D069F24-7223-49C7-9FA8-AF39E65B8120}"/>
              </a:ext>
            </a:extLst>
          </p:cNvPr>
          <p:cNvCxnSpPr>
            <a:cxnSpLocks/>
          </p:cNvCxnSpPr>
          <p:nvPr/>
        </p:nvCxnSpPr>
        <p:spPr>
          <a:xfrm flipH="1">
            <a:off x="9095893" y="1359639"/>
            <a:ext cx="13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306E992-F1F6-46C3-A675-727B117EFDA1}"/>
              </a:ext>
            </a:extLst>
          </p:cNvPr>
          <p:cNvSpPr txBox="1"/>
          <p:nvPr/>
        </p:nvSpPr>
        <p:spPr>
          <a:xfrm>
            <a:off x="9373996" y="2837765"/>
            <a:ext cx="51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E41001-F411-44F9-A4C0-3A5DC57F84EA}"/>
              </a:ext>
            </a:extLst>
          </p:cNvPr>
          <p:cNvSpPr txBox="1"/>
          <p:nvPr/>
        </p:nvSpPr>
        <p:spPr>
          <a:xfrm>
            <a:off x="11254572" y="2822249"/>
            <a:ext cx="51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73EF37-DFF4-40F1-87F4-F7AA7DE3CD60}"/>
              </a:ext>
            </a:extLst>
          </p:cNvPr>
          <p:cNvSpPr txBox="1"/>
          <p:nvPr/>
        </p:nvSpPr>
        <p:spPr>
          <a:xfrm>
            <a:off x="8791498" y="2027244"/>
            <a:ext cx="51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EAAE76-B39F-4AEB-9BE2-64BBEC4C3FEB}"/>
              </a:ext>
            </a:extLst>
          </p:cNvPr>
          <p:cNvSpPr txBox="1"/>
          <p:nvPr/>
        </p:nvSpPr>
        <p:spPr>
          <a:xfrm>
            <a:off x="8808161" y="1166776"/>
            <a:ext cx="51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</a:t>
            </a:r>
            <a:endParaRPr lang="en-US" dirty="0"/>
          </a:p>
        </p:txBody>
      </p:sp>
      <p:pic>
        <p:nvPicPr>
          <p:cNvPr id="91" name="Picture 2" descr="RÃ©sultats de recherche d'images pour Â«Â dÃ©gradÃ© couleurÂ Â»">
            <a:extLst>
              <a:ext uri="{FF2B5EF4-FFF2-40B4-BE49-F238E27FC236}">
                <a16:creationId xmlns:a16="http://schemas.microsoft.com/office/drawing/2014/main" id="{AB0C25C7-BFBB-4F7A-9BC2-142F0C8A3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9537750" y="2805225"/>
            <a:ext cx="1854343" cy="8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A8A2F2-9CBA-4293-B7CC-38A2891DA431}"/>
                  </a:ext>
                </a:extLst>
              </p:cNvPr>
              <p:cNvSpPr txBox="1"/>
              <p:nvPr/>
            </p:nvSpPr>
            <p:spPr>
              <a:xfrm>
                <a:off x="8896633" y="663557"/>
                <a:ext cx="185115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6A8A2F2-9CBA-4293-B7CC-38A2891D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633" y="663557"/>
                <a:ext cx="185115" cy="5241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" name="Picture 92">
            <a:extLst>
              <a:ext uri="{FF2B5EF4-FFF2-40B4-BE49-F238E27FC236}">
                <a16:creationId xmlns:a16="http://schemas.microsoft.com/office/drawing/2014/main" id="{49430BC7-1148-4E4F-BEE9-3C1767974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143" y="1989717"/>
            <a:ext cx="282994" cy="302906"/>
          </a:xfrm>
          <a:prstGeom prst="rect">
            <a:avLst/>
          </a:prstGeom>
        </p:spPr>
      </p:pic>
      <p:pic>
        <p:nvPicPr>
          <p:cNvPr id="94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3D851599-BE42-41E7-9E59-CB4CDC8C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177" y="1111256"/>
            <a:ext cx="368920" cy="4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5D54A8F3-93E0-43A0-9A23-7DA147BFD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520" y="2263505"/>
            <a:ext cx="230304" cy="246508"/>
          </a:xfrm>
          <a:prstGeom prst="rect">
            <a:avLst/>
          </a:prstGeom>
        </p:spPr>
      </p:pic>
      <p:pic>
        <p:nvPicPr>
          <p:cNvPr id="96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08927BE-3D27-4A91-95C6-09CE6E9AB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370" y="1286237"/>
            <a:ext cx="458924" cy="56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68E277B8-0C08-44C2-B863-6ABD916BF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78" y="1935871"/>
            <a:ext cx="230304" cy="246508"/>
          </a:xfrm>
          <a:prstGeom prst="rect">
            <a:avLst/>
          </a:prstGeom>
        </p:spPr>
      </p:pic>
      <p:pic>
        <p:nvPicPr>
          <p:cNvPr id="98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059D0640-28EE-4DAF-AE5B-BEC229A7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820" y="930136"/>
            <a:ext cx="368921" cy="4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605D0EF-D02D-4408-AAEE-780F678DA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401" y="1979877"/>
            <a:ext cx="230304" cy="246508"/>
          </a:xfrm>
          <a:prstGeom prst="rect">
            <a:avLst/>
          </a:prstGeom>
        </p:spPr>
      </p:pic>
      <p:pic>
        <p:nvPicPr>
          <p:cNvPr id="100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C1A5E0AF-EFED-4330-8957-4FF727C8F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097" y="1099431"/>
            <a:ext cx="458924" cy="56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CADBB149-741B-45E4-8866-B5C7664D8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401" y="2191306"/>
            <a:ext cx="230304" cy="24650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96718F21-313D-47FB-A15B-D66B42652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696" y="2188201"/>
            <a:ext cx="230304" cy="246508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D81A9DA-03F1-4B11-999B-D030DB64C859}"/>
              </a:ext>
            </a:extLst>
          </p:cNvPr>
          <p:cNvCxnSpPr>
            <a:cxnSpLocks/>
          </p:cNvCxnSpPr>
          <p:nvPr/>
        </p:nvCxnSpPr>
        <p:spPr>
          <a:xfrm flipV="1">
            <a:off x="9770820" y="1265947"/>
            <a:ext cx="1216052" cy="105387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9E14E6A-A35A-4AE8-9217-1A837E7C1856}"/>
              </a:ext>
            </a:extLst>
          </p:cNvPr>
          <p:cNvGrpSpPr/>
          <p:nvPr/>
        </p:nvGrpSpPr>
        <p:grpSpPr>
          <a:xfrm>
            <a:off x="11292395" y="2167908"/>
            <a:ext cx="85448" cy="116954"/>
            <a:chOff x="10054294" y="3938679"/>
            <a:chExt cx="85448" cy="116954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D267E50-7B81-4809-9042-8329FD6E1075}"/>
                </a:ext>
              </a:extLst>
            </p:cNvPr>
            <p:cNvCxnSpPr/>
            <p:nvPr/>
          </p:nvCxnSpPr>
          <p:spPr>
            <a:xfrm>
              <a:off x="10054294" y="3938680"/>
              <a:ext cx="85447" cy="1169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13E05BC-05CF-482E-9E2F-61391E9C4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54294" y="3938679"/>
              <a:ext cx="85448" cy="116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1369A684-1A97-4532-B713-6DBDB8C1B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705" y="2082865"/>
            <a:ext cx="230304" cy="246508"/>
          </a:xfrm>
          <a:prstGeom prst="rect">
            <a:avLst/>
          </a:prstGeom>
        </p:spPr>
      </p:pic>
      <p:pic>
        <p:nvPicPr>
          <p:cNvPr id="62" name="Picture 4" descr="RÃ©sultats de recherche d'images pour Â«Â pears without backgroundÂ Â»">
            <a:extLst>
              <a:ext uri="{FF2B5EF4-FFF2-40B4-BE49-F238E27FC236}">
                <a16:creationId xmlns:a16="http://schemas.microsoft.com/office/drawing/2014/main" id="{8B7ED1D7-32CC-4AAC-B7CF-39EB99EE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975" y="1030410"/>
            <a:ext cx="761643" cy="94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6F537E-C191-4963-B6BC-B32294F1EF6D}"/>
              </a:ext>
            </a:extLst>
          </p:cNvPr>
          <p:cNvCxnSpPr/>
          <p:nvPr/>
        </p:nvCxnSpPr>
        <p:spPr>
          <a:xfrm flipV="1">
            <a:off x="8182035" y="1259298"/>
            <a:ext cx="0" cy="7349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9467655-37CB-4303-827D-64EBCE9C39ED}"/>
              </a:ext>
            </a:extLst>
          </p:cNvPr>
          <p:cNvCxnSpPr>
            <a:cxnSpLocks/>
          </p:cNvCxnSpPr>
          <p:nvPr/>
        </p:nvCxnSpPr>
        <p:spPr>
          <a:xfrm flipH="1">
            <a:off x="7618201" y="2001319"/>
            <a:ext cx="44578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77025B2-FA2B-481B-A02A-E68B3345CF67}"/>
              </a:ext>
            </a:extLst>
          </p:cNvPr>
          <p:cNvSpPr txBox="1"/>
          <p:nvPr/>
        </p:nvSpPr>
        <p:spPr>
          <a:xfrm>
            <a:off x="8136284" y="1440273"/>
            <a:ext cx="24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38B17D-152E-4D0B-ABE8-2BE9499B7D3A}"/>
              </a:ext>
            </a:extLst>
          </p:cNvPr>
          <p:cNvSpPr txBox="1"/>
          <p:nvPr/>
        </p:nvSpPr>
        <p:spPr>
          <a:xfrm>
            <a:off x="7713643" y="1970063"/>
            <a:ext cx="24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F12F79E-664E-4545-9CB6-562537F9E409}"/>
              </a:ext>
            </a:extLst>
          </p:cNvPr>
          <p:cNvSpPr/>
          <p:nvPr/>
        </p:nvSpPr>
        <p:spPr>
          <a:xfrm>
            <a:off x="7671322" y="694995"/>
            <a:ext cx="1255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Elongation</a:t>
            </a:r>
          </a:p>
        </p:txBody>
      </p:sp>
      <p:pic>
        <p:nvPicPr>
          <p:cNvPr id="53" name="Picture 2" descr="RÃ©sultats de recherche d'images pour Â«Â cameraÂ Â»">
            <a:extLst>
              <a:ext uri="{FF2B5EF4-FFF2-40B4-BE49-F238E27FC236}">
                <a16:creationId xmlns:a16="http://schemas.microsoft.com/office/drawing/2014/main" id="{B6A89A9D-5B24-482D-8B37-C4A656145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9" t="15303" r="7158" b="27179"/>
          <a:stretch/>
        </p:blipFill>
        <p:spPr bwMode="auto">
          <a:xfrm>
            <a:off x="5013797" y="710307"/>
            <a:ext cx="1860718" cy="123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 descr="RÃ©sultats de recherche d'images pour Â«Â arm without backgroundÂ Â»">
            <a:extLst>
              <a:ext uri="{FF2B5EF4-FFF2-40B4-BE49-F238E27FC236}">
                <a16:creationId xmlns:a16="http://schemas.microsoft.com/office/drawing/2014/main" id="{D45640F5-0487-4B1D-B3C4-1B6C75E80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995333" flipV="1">
            <a:off x="4941215" y="1397315"/>
            <a:ext cx="675541" cy="129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Arrow: Curved Right 104">
            <a:extLst>
              <a:ext uri="{FF2B5EF4-FFF2-40B4-BE49-F238E27FC236}">
                <a16:creationId xmlns:a16="http://schemas.microsoft.com/office/drawing/2014/main" id="{6B986425-EE23-41B9-9E28-8F149B1E2E87}"/>
              </a:ext>
            </a:extLst>
          </p:cNvPr>
          <p:cNvSpPr/>
          <p:nvPr/>
        </p:nvSpPr>
        <p:spPr>
          <a:xfrm rot="18589947" flipH="1">
            <a:off x="5192463" y="678092"/>
            <a:ext cx="835839" cy="3121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56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00175" y="62220"/>
            <a:ext cx="10791825" cy="584200"/>
          </a:xfrm>
        </p:spPr>
        <p:txBody>
          <a:bodyPr/>
          <a:lstStyle/>
          <a:p>
            <a:pPr marL="0" indent="0">
              <a:buNone/>
            </a:pPr>
            <a:r>
              <a:rPr lang="fr-FR" sz="3200" i="0" dirty="0"/>
              <a:t>Evolution de la problématique</a:t>
            </a:r>
            <a:endParaRPr lang="fr-FR" sz="2000" i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97E0E-506F-4387-A7E2-CD76F17831A3}"/>
              </a:ext>
            </a:extLst>
          </p:cNvPr>
          <p:cNvSpPr txBox="1"/>
          <p:nvPr/>
        </p:nvSpPr>
        <p:spPr>
          <a:xfrm>
            <a:off x="1562100" y="952500"/>
            <a:ext cx="879157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fr-FR" sz="2800" b="1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Problématique 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40E04-FDB0-4696-8B7F-98AFEBF78965}"/>
              </a:ext>
            </a:extLst>
          </p:cNvPr>
          <p:cNvSpPr txBox="1"/>
          <p:nvPr/>
        </p:nvSpPr>
        <p:spPr>
          <a:xfrm>
            <a:off x="2492758" y="1653947"/>
            <a:ext cx="9079132" cy="138037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40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Comment faire progresser efficacement les compétences orales des élèves ?</a:t>
            </a:r>
            <a:r>
              <a:rPr lang="fr-FR" sz="40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sz="4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9BF6C-9740-44BA-9713-A0832D0A695B}"/>
              </a:ext>
            </a:extLst>
          </p:cNvPr>
          <p:cNvSpPr txBox="1"/>
          <p:nvPr/>
        </p:nvSpPr>
        <p:spPr>
          <a:xfrm>
            <a:off x="8765628" y="3144365"/>
            <a:ext cx="342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34 élèves de Seconde du Lycée Jean Pierre Vernant de Sèvres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7F54F0-6D12-4F93-819B-5451A2F1E9CE}"/>
              </a:ext>
            </a:extLst>
          </p:cNvPr>
          <p:cNvCxnSpPr/>
          <p:nvPr/>
        </p:nvCxnSpPr>
        <p:spPr>
          <a:xfrm>
            <a:off x="8881241" y="2900855"/>
            <a:ext cx="399393" cy="30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1C224A-B31F-4915-A1F7-11944ABA6A43}"/>
              </a:ext>
            </a:extLst>
          </p:cNvPr>
          <p:cNvSpPr txBox="1"/>
          <p:nvPr/>
        </p:nvSpPr>
        <p:spPr>
          <a:xfrm>
            <a:off x="1562100" y="4319271"/>
            <a:ext cx="10009790" cy="97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fr-FR" sz="2800" b="1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Evolution de la problématique 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Comment faire travailler l’exposé orale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A954BF-F199-40EF-98E6-AC4A257AF1E9}"/>
              </a:ext>
            </a:extLst>
          </p:cNvPr>
          <p:cNvCxnSpPr>
            <a:cxnSpLocks/>
          </p:cNvCxnSpPr>
          <p:nvPr/>
        </p:nvCxnSpPr>
        <p:spPr>
          <a:xfrm>
            <a:off x="7546427" y="5246095"/>
            <a:ext cx="0" cy="30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376DD3-6DBE-4804-9427-25D883815528}"/>
              </a:ext>
            </a:extLst>
          </p:cNvPr>
          <p:cNvSpPr txBox="1"/>
          <p:nvPr/>
        </p:nvSpPr>
        <p:spPr>
          <a:xfrm>
            <a:off x="6742385" y="5474587"/>
            <a:ext cx="493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Exercice complexe dans un objectif de formation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A893C2-1DD2-4EA7-A2D5-4845CBCB46F1}"/>
              </a:ext>
            </a:extLst>
          </p:cNvPr>
          <p:cNvCxnSpPr>
            <a:cxnSpLocks/>
          </p:cNvCxnSpPr>
          <p:nvPr/>
        </p:nvCxnSpPr>
        <p:spPr>
          <a:xfrm>
            <a:off x="7541171" y="5849051"/>
            <a:ext cx="5256" cy="26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939220-B0DE-4174-B65C-11C1ED89FC83}"/>
              </a:ext>
            </a:extLst>
          </p:cNvPr>
          <p:cNvSpPr txBox="1"/>
          <p:nvPr/>
        </p:nvSpPr>
        <p:spPr>
          <a:xfrm>
            <a:off x="6742384" y="6028585"/>
            <a:ext cx="51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Restreindre les compétences mises en jeu</a:t>
            </a:r>
          </a:p>
        </p:txBody>
      </p:sp>
    </p:spTree>
    <p:extLst>
      <p:ext uri="{BB962C8B-B14F-4D97-AF65-F5344CB8AC3E}">
        <p14:creationId xmlns:p14="http://schemas.microsoft.com/office/powerpoint/2010/main" val="23072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00175" y="62220"/>
            <a:ext cx="10791825" cy="584200"/>
          </a:xfrm>
        </p:spPr>
        <p:txBody>
          <a:bodyPr/>
          <a:lstStyle/>
          <a:p>
            <a:pPr marL="0" indent="0">
              <a:buNone/>
            </a:pPr>
            <a:r>
              <a:rPr lang="fr-FR" sz="3200" i="0" dirty="0"/>
              <a:t>Travail : 3 oraux</a:t>
            </a:r>
            <a:endParaRPr lang="fr-FR" sz="2000" i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97E0E-506F-4387-A7E2-CD76F17831A3}"/>
              </a:ext>
            </a:extLst>
          </p:cNvPr>
          <p:cNvSpPr txBox="1"/>
          <p:nvPr/>
        </p:nvSpPr>
        <p:spPr>
          <a:xfrm>
            <a:off x="1562100" y="952500"/>
            <a:ext cx="2158563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fr-FR" sz="2800" b="1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Oral n°1 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7E57B-B778-4AF2-8378-7EC2E66A7C22}"/>
              </a:ext>
            </a:extLst>
          </p:cNvPr>
          <p:cNvSpPr txBox="1"/>
          <p:nvPr/>
        </p:nvSpPr>
        <p:spPr>
          <a:xfrm>
            <a:off x="1562100" y="3301563"/>
            <a:ext cx="215856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fr-FR" sz="2800" b="1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Oral n°2 :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BD9561-67A0-4203-9DCD-AF47A25B9F2B}"/>
              </a:ext>
            </a:extLst>
          </p:cNvPr>
          <p:cNvSpPr txBox="1"/>
          <p:nvPr/>
        </p:nvSpPr>
        <p:spPr>
          <a:xfrm>
            <a:off x="1562099" y="5639048"/>
            <a:ext cx="215856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fr-FR" sz="2800" b="1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Oral n°3 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F667AA-9C4F-4532-AD4E-6A18BFB22E6C}"/>
              </a:ext>
            </a:extLst>
          </p:cNvPr>
          <p:cNvSpPr txBox="1"/>
          <p:nvPr/>
        </p:nvSpPr>
        <p:spPr>
          <a:xfrm>
            <a:off x="3543300" y="959945"/>
            <a:ext cx="7702769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Exposé sur l’histoire de l’atome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25E8E0-ECCF-4DAB-8B52-78F7EFEA65DC}"/>
              </a:ext>
            </a:extLst>
          </p:cNvPr>
          <p:cNvSpPr txBox="1"/>
          <p:nvPr/>
        </p:nvSpPr>
        <p:spPr>
          <a:xfrm>
            <a:off x="3543300" y="3309008"/>
            <a:ext cx="7702769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Exposé sur les réseaux sociaux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854E1-8B0C-475E-AA05-6AF1967B96A2}"/>
              </a:ext>
            </a:extLst>
          </p:cNvPr>
          <p:cNvSpPr txBox="1"/>
          <p:nvPr/>
        </p:nvSpPr>
        <p:spPr>
          <a:xfrm>
            <a:off x="3543300" y="5631603"/>
            <a:ext cx="820726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800" b="1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Petite vidéo correction sur les lentilles convergentes</a:t>
            </a:r>
          </a:p>
        </p:txBody>
      </p:sp>
    </p:spTree>
    <p:extLst>
      <p:ext uri="{BB962C8B-B14F-4D97-AF65-F5344CB8AC3E}">
        <p14:creationId xmlns:p14="http://schemas.microsoft.com/office/powerpoint/2010/main" val="413478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00175" y="62220"/>
            <a:ext cx="10791825" cy="584200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3200" i="0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Oral n°1 : Exposé sur l’histoire de l’atome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97E0E-506F-4387-A7E2-CD76F17831A3}"/>
              </a:ext>
            </a:extLst>
          </p:cNvPr>
          <p:cNvSpPr txBox="1"/>
          <p:nvPr/>
        </p:nvSpPr>
        <p:spPr>
          <a:xfrm>
            <a:off x="1548306" y="1477517"/>
            <a:ext cx="434471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fr-FR" sz="2800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Par trinôme (2 min/pers)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7E57B-B778-4AF2-8378-7EC2E66A7C22}"/>
              </a:ext>
            </a:extLst>
          </p:cNvPr>
          <p:cNvSpPr txBox="1"/>
          <p:nvPr/>
        </p:nvSpPr>
        <p:spPr>
          <a:xfrm>
            <a:off x="1400175" y="883599"/>
            <a:ext cx="7147033" cy="56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3000" b="1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Préparation de l’exposé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BD9561-67A0-4203-9DCD-AF47A25B9F2B}"/>
              </a:ext>
            </a:extLst>
          </p:cNvPr>
          <p:cNvSpPr txBox="1"/>
          <p:nvPr/>
        </p:nvSpPr>
        <p:spPr>
          <a:xfrm>
            <a:off x="1596750" y="4580761"/>
            <a:ext cx="10398673" cy="166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fr-FR" sz="2800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L’élève écoute de l’enregistrement de son exposé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fr-FR" sz="2800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 axes de progression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fr-FR" sz="2800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Lecture de la Grille d’évaluation du professeur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965E4-57D7-4A07-9C29-CB561A337AE8}"/>
              </a:ext>
            </a:extLst>
          </p:cNvPr>
          <p:cNvSpPr txBox="1"/>
          <p:nvPr/>
        </p:nvSpPr>
        <p:spPr>
          <a:xfrm>
            <a:off x="1534512" y="2039953"/>
            <a:ext cx="9971032" cy="99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fr-FR" sz="2800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5 jours pour travailler à une problématique lié à l’histoire de l’atome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4743A-4150-4D6A-B34D-3D69640FC697}"/>
              </a:ext>
            </a:extLst>
          </p:cNvPr>
          <p:cNvSpPr txBox="1"/>
          <p:nvPr/>
        </p:nvSpPr>
        <p:spPr>
          <a:xfrm>
            <a:off x="1548305" y="3023369"/>
            <a:ext cx="9971032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fr-FR" sz="2800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Des documents fournis, travail très cadré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45E53E-A713-47C2-9278-44950107DAD7}"/>
              </a:ext>
            </a:extLst>
          </p:cNvPr>
          <p:cNvSpPr txBox="1"/>
          <p:nvPr/>
        </p:nvSpPr>
        <p:spPr>
          <a:xfrm>
            <a:off x="1400174" y="4037126"/>
            <a:ext cx="7147033" cy="56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3000" b="1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Après l’exposé : </a:t>
            </a:r>
          </a:p>
        </p:txBody>
      </p:sp>
    </p:spTree>
    <p:extLst>
      <p:ext uri="{BB962C8B-B14F-4D97-AF65-F5344CB8AC3E}">
        <p14:creationId xmlns:p14="http://schemas.microsoft.com/office/powerpoint/2010/main" val="425504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00175" y="62220"/>
            <a:ext cx="10791825" cy="584200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3200" i="0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Oral n°2 : Exposé sur les réseaux sociaux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F97E0E-506F-4387-A7E2-CD76F17831A3}"/>
              </a:ext>
            </a:extLst>
          </p:cNvPr>
          <p:cNvSpPr txBox="1"/>
          <p:nvPr/>
        </p:nvSpPr>
        <p:spPr>
          <a:xfrm>
            <a:off x="1548306" y="1477517"/>
            <a:ext cx="797406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fr-FR" sz="2800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 semaines pour préparer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7E57B-B778-4AF2-8378-7EC2E66A7C22}"/>
              </a:ext>
            </a:extLst>
          </p:cNvPr>
          <p:cNvSpPr txBox="1"/>
          <p:nvPr/>
        </p:nvSpPr>
        <p:spPr>
          <a:xfrm>
            <a:off x="1400175" y="883599"/>
            <a:ext cx="7147033" cy="56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3000" b="1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Préparation de l’exposé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BD9561-67A0-4203-9DCD-AF47A25B9F2B}"/>
              </a:ext>
            </a:extLst>
          </p:cNvPr>
          <p:cNvSpPr txBox="1"/>
          <p:nvPr/>
        </p:nvSpPr>
        <p:spPr>
          <a:xfrm>
            <a:off x="1548305" y="3221693"/>
            <a:ext cx="10398673" cy="2018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fr-FR" sz="2800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Le sérieux de l’élève pendant les séances était pris en compte dans la notation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fr-FR" sz="2800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L’écoute et les questions des élèves auditeurs étaient prises en compte dans la notation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08CE5-36F1-44FE-81AA-A4D6449240FB}"/>
              </a:ext>
            </a:extLst>
          </p:cNvPr>
          <p:cNvSpPr txBox="1"/>
          <p:nvPr/>
        </p:nvSpPr>
        <p:spPr>
          <a:xfrm>
            <a:off x="1548305" y="1978798"/>
            <a:ext cx="10538591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à"/>
            </a:pPr>
            <a:r>
              <a:rPr lang="fr-FR" sz="2800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Plus de liberté dans le choix des documents au CDI</a:t>
            </a:r>
          </a:p>
        </p:txBody>
      </p:sp>
    </p:spTree>
    <p:extLst>
      <p:ext uri="{BB962C8B-B14F-4D97-AF65-F5344CB8AC3E}">
        <p14:creationId xmlns:p14="http://schemas.microsoft.com/office/powerpoint/2010/main" val="23159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00F64-C791-4BC9-AF11-D0E4331FEA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00175" y="62220"/>
            <a:ext cx="10791825" cy="584200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3200" i="0" dirty="0">
                <a:solidFill>
                  <a:srgbClr val="000000"/>
                </a:solidFill>
                <a:latin typeface="AGaramondPro-Regular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Bilan Oral n°1 et Oral n°2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7C7AF21-8723-42C3-BCC7-7302D9D71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41179"/>
              </p:ext>
            </p:extLst>
          </p:nvPr>
        </p:nvGraphicFramePr>
        <p:xfrm>
          <a:off x="2280708" y="1369905"/>
          <a:ext cx="9030758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625">
                  <a:extLst>
                    <a:ext uri="{9D8B030D-6E8A-4147-A177-3AD203B41FA5}">
                      <a16:colId xmlns:a16="http://schemas.microsoft.com/office/drawing/2014/main" val="3406430041"/>
                    </a:ext>
                  </a:extLst>
                </a:gridCol>
                <a:gridCol w="2269066">
                  <a:extLst>
                    <a:ext uri="{9D8B030D-6E8A-4147-A177-3AD203B41FA5}">
                      <a16:colId xmlns:a16="http://schemas.microsoft.com/office/drawing/2014/main" val="3350354077"/>
                    </a:ext>
                  </a:extLst>
                </a:gridCol>
                <a:gridCol w="2236236">
                  <a:extLst>
                    <a:ext uri="{9D8B030D-6E8A-4147-A177-3AD203B41FA5}">
                      <a16:colId xmlns:a16="http://schemas.microsoft.com/office/drawing/2014/main" val="2528882301"/>
                    </a:ext>
                  </a:extLst>
                </a:gridCol>
                <a:gridCol w="2445831">
                  <a:extLst>
                    <a:ext uri="{9D8B030D-6E8A-4147-A177-3AD203B41FA5}">
                      <a16:colId xmlns:a16="http://schemas.microsoft.com/office/drawing/2014/main" val="1232256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/>
                        <a:t>Moyenne  globale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/>
                        <a:t>Moyenne Forme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/>
                        <a:t>Moyenne Fond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18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4000" b="1" dirty="0"/>
                        <a:t>Oral n°1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/>
                        <a:t>15,51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/>
                        <a:t>15,2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/>
                        <a:t>14,9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92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4000" b="1" dirty="0"/>
                        <a:t>Oral n°2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/>
                        <a:t>16,09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/>
                        <a:t>15,4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/>
                        <a:t>16,25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0777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D701DE-5CF5-4284-A421-AA5082A702B4}"/>
              </a:ext>
            </a:extLst>
          </p:cNvPr>
          <p:cNvSpPr txBox="1"/>
          <p:nvPr/>
        </p:nvSpPr>
        <p:spPr>
          <a:xfrm>
            <a:off x="1400175" y="4721108"/>
            <a:ext cx="1053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ym typeface="Wingdings" panose="05000000000000000000" pitchFamily="2" charset="2"/>
              </a:rPr>
              <a:t> L’exposé oral est-il le meilleur moyen de faire progresser les élèves ? 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73532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13538</TotalTime>
  <Words>1918</Words>
  <Application>Microsoft Office PowerPoint</Application>
  <PresentationFormat>Widescreen</PresentationFormat>
  <Paragraphs>520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AGaramondPro-Regular</vt:lpstr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transformer</dc:creator>
  <cp:lastModifiedBy>pierre.ghesquiere@lilo.org</cp:lastModifiedBy>
  <cp:revision>277</cp:revision>
  <dcterms:created xsi:type="dcterms:W3CDTF">2018-06-01T21:46:07Z</dcterms:created>
  <dcterms:modified xsi:type="dcterms:W3CDTF">2021-04-22T10:00:22Z</dcterms:modified>
</cp:coreProperties>
</file>