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000"/>
    <a:srgbClr val="0000FF"/>
    <a:srgbClr val="00FF00"/>
    <a:srgbClr val="7F00FF"/>
    <a:srgbClr val="FF9855"/>
    <a:srgbClr val="FFFF00"/>
    <a:srgbClr val="FF3232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36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E9A1-862B-4EC2-9ED1-B48206F4CBD6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1E87-F99F-41FA-8B80-501F1B6814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404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E9A1-862B-4EC2-9ED1-B48206F4CBD6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1E87-F99F-41FA-8B80-501F1B6814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14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E9A1-862B-4EC2-9ED1-B48206F4CBD6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1E87-F99F-41FA-8B80-501F1B6814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73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E9A1-862B-4EC2-9ED1-B48206F4CBD6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1E87-F99F-41FA-8B80-501F1B6814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07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E9A1-862B-4EC2-9ED1-B48206F4CBD6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1E87-F99F-41FA-8B80-501F1B6814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40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E9A1-862B-4EC2-9ED1-B48206F4CBD6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1E87-F99F-41FA-8B80-501F1B6814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36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E9A1-862B-4EC2-9ED1-B48206F4CBD6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1E87-F99F-41FA-8B80-501F1B6814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66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E9A1-862B-4EC2-9ED1-B48206F4CBD6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1E87-F99F-41FA-8B80-501F1B6814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83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E9A1-862B-4EC2-9ED1-B48206F4CBD6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1E87-F99F-41FA-8B80-501F1B6814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84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E9A1-862B-4EC2-9ED1-B48206F4CBD6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1E87-F99F-41FA-8B80-501F1B6814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37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E9A1-862B-4EC2-9ED1-B48206F4CBD6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1E87-F99F-41FA-8B80-501F1B6814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54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1E9A1-862B-4EC2-9ED1-B48206F4CBD6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71E87-F99F-41FA-8B80-501F1B6814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46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hyperlink" Target="https://tinyurl.com/couleurimag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tinyurl.com/rouecouleu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3">
            <a:extLst>
              <a:ext uri="{FF2B5EF4-FFF2-40B4-BE49-F238E27FC236}">
                <a16:creationId xmlns:a16="http://schemas.microsoft.com/office/drawing/2014/main" id="{5AB2E995-C48B-4EEC-B70B-6CA9F38DC5BB}"/>
              </a:ext>
            </a:extLst>
          </p:cNvPr>
          <p:cNvSpPr txBox="1"/>
          <p:nvPr/>
        </p:nvSpPr>
        <p:spPr>
          <a:xfrm>
            <a:off x="256708" y="29939"/>
            <a:ext cx="10691811" cy="69153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52674" marR="152674" algn="ctr">
              <a:lnSpc>
                <a:spcPct val="107000"/>
              </a:lnSpc>
            </a:pPr>
            <a:r>
              <a:rPr lang="fr-FR" sz="3677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Activité : Comment coder des images en couleur</a:t>
            </a:r>
            <a:endParaRPr lang="fr-FR" sz="1556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957124-C3AE-4FD7-BE87-CDCD5D9247C8}"/>
              </a:ext>
            </a:extLst>
          </p:cNvPr>
          <p:cNvSpPr txBox="1"/>
          <p:nvPr/>
        </p:nvSpPr>
        <p:spPr>
          <a:xfrm>
            <a:off x="386685" y="995357"/>
            <a:ext cx="372409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/>
              <a:t>Document 1</a:t>
            </a:r>
            <a:r>
              <a:rPr lang="fr-FR" sz="1300" dirty="0"/>
              <a:t>: </a:t>
            </a:r>
            <a:r>
              <a:rPr lang="fr-FR" sz="1300" b="1" dirty="0"/>
              <a:t>Comment est codé une image en couleur ?</a:t>
            </a:r>
          </a:p>
          <a:p>
            <a:r>
              <a:rPr lang="fr-FR" sz="1300" dirty="0"/>
              <a:t>Lien vers la vidéo : </a:t>
            </a:r>
            <a:r>
              <a:rPr lang="fr-FR" sz="1400" b="1" dirty="0">
                <a:hlinkClick r:id="rId2"/>
              </a:rPr>
              <a:t>https://tinyurl.com/couleurimage</a:t>
            </a:r>
            <a:r>
              <a:rPr lang="fr-FR" sz="1400" b="1" dirty="0"/>
              <a:t> </a:t>
            </a:r>
            <a:endParaRPr lang="fr-FR" sz="254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6189F-E1FC-4A0A-BD3B-A649E2C0E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804" y="1034459"/>
            <a:ext cx="1079447" cy="10698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AD9CB2-C4B8-4C6A-840A-3E573536D893}"/>
              </a:ext>
            </a:extLst>
          </p:cNvPr>
          <p:cNvSpPr txBox="1"/>
          <p:nvPr/>
        </p:nvSpPr>
        <p:spPr>
          <a:xfrm>
            <a:off x="386684" y="2324719"/>
            <a:ext cx="3576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/>
              <a:t>Document 2</a:t>
            </a:r>
            <a:r>
              <a:rPr lang="fr-FR" sz="1300" dirty="0"/>
              <a:t>: </a:t>
            </a:r>
            <a:r>
              <a:rPr lang="fr-FR" sz="1300" b="1" dirty="0"/>
              <a:t>Codage RGB</a:t>
            </a:r>
          </a:p>
          <a:p>
            <a:r>
              <a:rPr lang="fr-FR" sz="1300" dirty="0"/>
              <a:t>Lien vers le site:  </a:t>
            </a:r>
            <a:r>
              <a:rPr lang="fr-FR" sz="1400" b="1" dirty="0">
                <a:hlinkClick r:id="rId4"/>
              </a:rPr>
              <a:t>https://tinyurl.com/rouecouleur</a:t>
            </a:r>
            <a:r>
              <a:rPr lang="fr-FR" sz="1400" b="1" dirty="0"/>
              <a:t> </a:t>
            </a:r>
            <a:endParaRPr lang="fr-FR" sz="13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4DF201-E1EB-495B-8392-BB7D643C1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1804" y="2307346"/>
            <a:ext cx="1079446" cy="1076114"/>
          </a:xfrm>
          <a:prstGeom prst="rect">
            <a:avLst/>
          </a:prstGeom>
        </p:spPr>
      </p:pic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2B5795C-762C-41CE-AFD5-C645668FB653}"/>
              </a:ext>
            </a:extLst>
          </p:cNvPr>
          <p:cNvGrpSpPr/>
          <p:nvPr/>
        </p:nvGrpSpPr>
        <p:grpSpPr>
          <a:xfrm>
            <a:off x="789289" y="3964414"/>
            <a:ext cx="3999785" cy="2949021"/>
            <a:chOff x="712193" y="3699934"/>
            <a:chExt cx="3999785" cy="294902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6AE92C4-1C62-4EB6-8A5A-3F54F3C0FB5E}"/>
                </a:ext>
              </a:extLst>
            </p:cNvPr>
            <p:cNvGrpSpPr/>
            <p:nvPr/>
          </p:nvGrpSpPr>
          <p:grpSpPr>
            <a:xfrm>
              <a:off x="712193" y="4785328"/>
              <a:ext cx="1261777" cy="828625"/>
              <a:chOff x="508000" y="3403600"/>
              <a:chExt cx="1081839" cy="72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A8D63C7-C81B-46C6-A20E-C3FBE1ED22F3}"/>
                  </a:ext>
                </a:extLst>
              </p:cNvPr>
              <p:cNvSpPr/>
              <p:nvPr/>
            </p:nvSpPr>
            <p:spPr>
              <a:xfrm>
                <a:off x="508000" y="3403600"/>
                <a:ext cx="360000" cy="36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4723055-EEF5-4E92-8B36-6ECFBC4B9579}"/>
                  </a:ext>
                </a:extLst>
              </p:cNvPr>
              <p:cNvSpPr/>
              <p:nvPr/>
            </p:nvSpPr>
            <p:spPr>
              <a:xfrm>
                <a:off x="508000" y="3763600"/>
                <a:ext cx="360000" cy="360000"/>
              </a:xfrm>
              <a:prstGeom prst="rect">
                <a:avLst/>
              </a:prstGeom>
              <a:solidFill>
                <a:srgbClr val="3232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8B99C3B-5342-43F1-8AF0-212866DEC2BC}"/>
                  </a:ext>
                </a:extLst>
              </p:cNvPr>
              <p:cNvSpPr/>
              <p:nvPr/>
            </p:nvSpPr>
            <p:spPr>
              <a:xfrm>
                <a:off x="868000" y="3762346"/>
                <a:ext cx="360000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240C6CE-FA31-4DD8-A8A2-83F0DA0D5E8E}"/>
                  </a:ext>
                </a:extLst>
              </p:cNvPr>
              <p:cNvSpPr/>
              <p:nvPr/>
            </p:nvSpPr>
            <p:spPr>
              <a:xfrm>
                <a:off x="1229839" y="3762346"/>
                <a:ext cx="360000" cy="360000"/>
              </a:xfrm>
              <a:prstGeom prst="rect">
                <a:avLst/>
              </a:prstGeom>
              <a:solidFill>
                <a:srgbClr val="FF98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632E6E7-5E15-4806-B490-B37872285E75}"/>
                  </a:ext>
                </a:extLst>
              </p:cNvPr>
              <p:cNvSpPr/>
              <p:nvPr/>
            </p:nvSpPr>
            <p:spPr>
              <a:xfrm>
                <a:off x="867999" y="3403600"/>
                <a:ext cx="360000" cy="3600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1E67F4-B295-4D4B-BC17-1925016407F7}"/>
                  </a:ext>
                </a:extLst>
              </p:cNvPr>
              <p:cNvSpPr/>
              <p:nvPr/>
            </p:nvSpPr>
            <p:spPr>
              <a:xfrm>
                <a:off x="1229839" y="3404433"/>
                <a:ext cx="360000" cy="360000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CFDD1C0A-7158-466E-A7E1-AC6D9188AF14}"/>
                </a:ext>
              </a:extLst>
            </p:cNvPr>
            <p:cNvGrpSpPr/>
            <p:nvPr/>
          </p:nvGrpSpPr>
          <p:grpSpPr>
            <a:xfrm>
              <a:off x="3448021" y="3778342"/>
              <a:ext cx="1263957" cy="2802170"/>
              <a:chOff x="3118506" y="3779837"/>
              <a:chExt cx="1263957" cy="2802170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37D34DBE-F895-49E6-BF8F-ED73ADCCD2DB}"/>
                  </a:ext>
                </a:extLst>
              </p:cNvPr>
              <p:cNvGrpSpPr/>
              <p:nvPr/>
            </p:nvGrpSpPr>
            <p:grpSpPr>
              <a:xfrm>
                <a:off x="3118506" y="5723448"/>
                <a:ext cx="1261036" cy="858559"/>
                <a:chOff x="2308893" y="4749801"/>
                <a:chExt cx="1082395" cy="720000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1D0F8CC7-25E1-4AAF-BF30-5274011FBEE5}"/>
                    </a:ext>
                  </a:extLst>
                </p:cNvPr>
                <p:cNvSpPr/>
                <p:nvPr/>
              </p:nvSpPr>
              <p:spPr>
                <a:xfrm>
                  <a:off x="2308893" y="474980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5C70E7A0-3472-4D70-AA34-A41AE1109BC0}"/>
                    </a:ext>
                  </a:extLst>
                </p:cNvPr>
                <p:cNvSpPr/>
                <p:nvPr/>
              </p:nvSpPr>
              <p:spPr>
                <a:xfrm>
                  <a:off x="2670481" y="475066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A0EFF5D9-DEDE-4AE5-A3A9-0BD084238244}"/>
                    </a:ext>
                  </a:extLst>
                </p:cNvPr>
                <p:cNvSpPr/>
                <p:nvPr/>
              </p:nvSpPr>
              <p:spPr>
                <a:xfrm>
                  <a:off x="3028893" y="4749801"/>
                  <a:ext cx="360000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CB3A7C3-39D1-4556-82EC-CFE1A684DAFD}"/>
                    </a:ext>
                  </a:extLst>
                </p:cNvPr>
                <p:cNvSpPr/>
                <p:nvPr/>
              </p:nvSpPr>
              <p:spPr>
                <a:xfrm>
                  <a:off x="2308893" y="510980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7976819C-A339-4905-BE00-C4E5248F9050}"/>
                    </a:ext>
                  </a:extLst>
                </p:cNvPr>
                <p:cNvSpPr/>
                <p:nvPr/>
              </p:nvSpPr>
              <p:spPr>
                <a:xfrm>
                  <a:off x="2668893" y="5108547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7BE99950-64C7-469E-B77B-277E902B4DB6}"/>
                    </a:ext>
                  </a:extLst>
                </p:cNvPr>
                <p:cNvSpPr/>
                <p:nvPr/>
              </p:nvSpPr>
              <p:spPr>
                <a:xfrm>
                  <a:off x="3030732" y="5108547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10B93FCA-64B8-443A-8030-5269A2B14285}"/>
                    </a:ext>
                  </a:extLst>
                </p:cNvPr>
                <p:cNvSpPr/>
                <p:nvPr/>
              </p:nvSpPr>
              <p:spPr>
                <a:xfrm>
                  <a:off x="3031288" y="475204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5988D720-978C-44FF-8B21-CF5837441709}"/>
                  </a:ext>
                </a:extLst>
              </p:cNvPr>
              <p:cNvGrpSpPr/>
              <p:nvPr/>
            </p:nvGrpSpPr>
            <p:grpSpPr>
              <a:xfrm>
                <a:off x="3118506" y="3779837"/>
                <a:ext cx="1263957" cy="858559"/>
                <a:chOff x="3118506" y="3779837"/>
                <a:chExt cx="1263957" cy="858559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0ACF30B4-F15E-482C-BD3F-2A84589A762A}"/>
                    </a:ext>
                  </a:extLst>
                </p:cNvPr>
                <p:cNvGrpSpPr/>
                <p:nvPr/>
              </p:nvGrpSpPr>
              <p:grpSpPr>
                <a:xfrm>
                  <a:off x="3121427" y="3779837"/>
                  <a:ext cx="1261036" cy="858559"/>
                  <a:chOff x="2308893" y="4749801"/>
                  <a:chExt cx="1082395" cy="720000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9A900EA8-321E-4C76-BF5D-23E8A69F715C}"/>
                      </a:ext>
                    </a:extLst>
                  </p:cNvPr>
                  <p:cNvSpPr/>
                  <p:nvPr/>
                </p:nvSpPr>
                <p:spPr>
                  <a:xfrm>
                    <a:off x="2308893" y="4749801"/>
                    <a:ext cx="360000" cy="36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05A8B1DD-617C-406D-A4D3-A0F2ABE6CAD0}"/>
                      </a:ext>
                    </a:extLst>
                  </p:cNvPr>
                  <p:cNvSpPr/>
                  <p:nvPr/>
                </p:nvSpPr>
                <p:spPr>
                  <a:xfrm>
                    <a:off x="2670481" y="4750664"/>
                    <a:ext cx="360000" cy="36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ADDFA92-864F-4347-8F1D-B0F74758DDDF}"/>
                      </a:ext>
                    </a:extLst>
                  </p:cNvPr>
                  <p:cNvSpPr/>
                  <p:nvPr/>
                </p:nvSpPr>
                <p:spPr>
                  <a:xfrm>
                    <a:off x="3028893" y="4749801"/>
                    <a:ext cx="360000" cy="36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B76AC4C9-293D-4438-B039-9F1DB21CB9EF}"/>
                      </a:ext>
                    </a:extLst>
                  </p:cNvPr>
                  <p:cNvSpPr/>
                  <p:nvPr/>
                </p:nvSpPr>
                <p:spPr>
                  <a:xfrm>
                    <a:off x="2308893" y="5109801"/>
                    <a:ext cx="360000" cy="36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F5B46D5E-4305-4FAB-9882-180D569BF8A7}"/>
                      </a:ext>
                    </a:extLst>
                  </p:cNvPr>
                  <p:cNvSpPr/>
                  <p:nvPr/>
                </p:nvSpPr>
                <p:spPr>
                  <a:xfrm>
                    <a:off x="2668893" y="5108547"/>
                    <a:ext cx="360000" cy="36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51824452-110A-42AD-B73B-24A081540934}"/>
                      </a:ext>
                    </a:extLst>
                  </p:cNvPr>
                  <p:cNvSpPr/>
                  <p:nvPr/>
                </p:nvSpPr>
                <p:spPr>
                  <a:xfrm>
                    <a:off x="3030732" y="5108547"/>
                    <a:ext cx="360000" cy="36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AAECAA17-948C-4CB1-9FC2-B9872F30539A}"/>
                      </a:ext>
                    </a:extLst>
                  </p:cNvPr>
                  <p:cNvSpPr/>
                  <p:nvPr/>
                </p:nvSpPr>
                <p:spPr>
                  <a:xfrm>
                    <a:off x="3031288" y="4752041"/>
                    <a:ext cx="360000" cy="36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A1344EFE-0D38-4744-958A-E4DEE5B68B79}"/>
                    </a:ext>
                  </a:extLst>
                </p:cNvPr>
                <p:cNvSpPr txBox="1"/>
                <p:nvPr/>
              </p:nvSpPr>
              <p:spPr>
                <a:xfrm>
                  <a:off x="3118506" y="3848100"/>
                  <a:ext cx="539094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300" dirty="0"/>
                    <a:t>255</a:t>
                  </a: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66D07E72-FAA5-4E25-A118-CF905CB768B1}"/>
                  </a:ext>
                </a:extLst>
              </p:cNvPr>
              <p:cNvGrpSpPr/>
              <p:nvPr/>
            </p:nvGrpSpPr>
            <p:grpSpPr>
              <a:xfrm>
                <a:off x="3118506" y="4763720"/>
                <a:ext cx="1261036" cy="858559"/>
                <a:chOff x="3118506" y="4763720"/>
                <a:chExt cx="1261036" cy="858559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74FAD7C7-0454-46CE-ACAC-E403C157B300}"/>
                    </a:ext>
                  </a:extLst>
                </p:cNvPr>
                <p:cNvGrpSpPr/>
                <p:nvPr/>
              </p:nvGrpSpPr>
              <p:grpSpPr>
                <a:xfrm>
                  <a:off x="3118506" y="4763720"/>
                  <a:ext cx="1261036" cy="858559"/>
                  <a:chOff x="2308893" y="4749801"/>
                  <a:chExt cx="1082395" cy="720000"/>
                </a:xfrm>
              </p:grpSpPr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547A80B2-48A5-40F8-AB8D-3F5454C43A5C}"/>
                      </a:ext>
                    </a:extLst>
                  </p:cNvPr>
                  <p:cNvSpPr/>
                  <p:nvPr/>
                </p:nvSpPr>
                <p:spPr>
                  <a:xfrm>
                    <a:off x="2308893" y="4749801"/>
                    <a:ext cx="360000" cy="36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73FFB924-731E-4C83-8F81-571991580719}"/>
                      </a:ext>
                    </a:extLst>
                  </p:cNvPr>
                  <p:cNvSpPr/>
                  <p:nvPr/>
                </p:nvSpPr>
                <p:spPr>
                  <a:xfrm>
                    <a:off x="2670481" y="4750664"/>
                    <a:ext cx="360000" cy="36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52D73DCA-8FC6-44F6-AB8C-81C5C6B130C1}"/>
                      </a:ext>
                    </a:extLst>
                  </p:cNvPr>
                  <p:cNvSpPr/>
                  <p:nvPr/>
                </p:nvSpPr>
                <p:spPr>
                  <a:xfrm>
                    <a:off x="3028893" y="4749801"/>
                    <a:ext cx="360000" cy="36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83D60024-267F-4455-BD9D-8FFFF9A997D2}"/>
                      </a:ext>
                    </a:extLst>
                  </p:cNvPr>
                  <p:cNvSpPr/>
                  <p:nvPr/>
                </p:nvSpPr>
                <p:spPr>
                  <a:xfrm>
                    <a:off x="2308893" y="5109801"/>
                    <a:ext cx="360000" cy="36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1CD47ACB-11FE-4FAA-A367-A1236C4E348B}"/>
                      </a:ext>
                    </a:extLst>
                  </p:cNvPr>
                  <p:cNvSpPr/>
                  <p:nvPr/>
                </p:nvSpPr>
                <p:spPr>
                  <a:xfrm>
                    <a:off x="2668893" y="5108547"/>
                    <a:ext cx="360000" cy="36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2C0025A0-2C51-436A-967E-00FEB0AF397E}"/>
                      </a:ext>
                    </a:extLst>
                  </p:cNvPr>
                  <p:cNvSpPr/>
                  <p:nvPr/>
                </p:nvSpPr>
                <p:spPr>
                  <a:xfrm>
                    <a:off x="3030732" y="5108547"/>
                    <a:ext cx="360000" cy="36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16DB4684-5B99-40D0-B88F-F6E716801D47}"/>
                      </a:ext>
                    </a:extLst>
                  </p:cNvPr>
                  <p:cNvSpPr/>
                  <p:nvPr/>
                </p:nvSpPr>
                <p:spPr>
                  <a:xfrm>
                    <a:off x="3031288" y="4752041"/>
                    <a:ext cx="360000" cy="36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FA86EC8-59C5-4D64-9F0B-7C9CAE75DF70}"/>
                    </a:ext>
                  </a:extLst>
                </p:cNvPr>
                <p:cNvSpPr txBox="1"/>
                <p:nvPr/>
              </p:nvSpPr>
              <p:spPr>
                <a:xfrm>
                  <a:off x="3184105" y="4832165"/>
                  <a:ext cx="255793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300" dirty="0"/>
                    <a:t>0</a:t>
                  </a:r>
                </a:p>
              </p:txBody>
            </p: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BB4BD90-2120-4F1A-9B92-4954CBDFA1B0}"/>
                  </a:ext>
                </a:extLst>
              </p:cNvPr>
              <p:cNvSpPr txBox="1"/>
              <p:nvPr/>
            </p:nvSpPr>
            <p:spPr>
              <a:xfrm>
                <a:off x="3197933" y="5791894"/>
                <a:ext cx="335702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0</a:t>
                </a:r>
              </a:p>
            </p:txBody>
          </p:sp>
        </p:grp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3AEB80B9-8BAA-46FE-A81A-A315A7C0DE0A}"/>
                </a:ext>
              </a:extLst>
            </p:cNvPr>
            <p:cNvCxnSpPr/>
            <p:nvPr/>
          </p:nvCxnSpPr>
          <p:spPr>
            <a:xfrm>
              <a:off x="2174006" y="5166889"/>
              <a:ext cx="848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70267FF-EE4B-4B47-8828-AF05C073C81F}"/>
                </a:ext>
              </a:extLst>
            </p:cNvPr>
            <p:cNvSpPr txBox="1"/>
            <p:nvPr/>
          </p:nvSpPr>
          <p:spPr>
            <a:xfrm>
              <a:off x="2233895" y="4917177"/>
              <a:ext cx="822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accent1">
                      <a:lumMod val="50000"/>
                    </a:schemeClr>
                  </a:solidFill>
                </a:rPr>
                <a:t>encodage</a:t>
              </a:r>
            </a:p>
          </p:txBody>
        </p:sp>
        <p:sp>
          <p:nvSpPr>
            <p:cNvPr id="92" name="Left Brace 91">
              <a:extLst>
                <a:ext uri="{FF2B5EF4-FFF2-40B4-BE49-F238E27FC236}">
                  <a16:creationId xmlns:a16="http://schemas.microsoft.com/office/drawing/2014/main" id="{9D9A478F-6B06-4B38-8A90-03154458FD8B}"/>
                </a:ext>
              </a:extLst>
            </p:cNvPr>
            <p:cNvSpPr/>
            <p:nvPr/>
          </p:nvSpPr>
          <p:spPr>
            <a:xfrm>
              <a:off x="3020481" y="3699934"/>
              <a:ext cx="446884" cy="294902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2" name="Picture 101">
            <a:extLst>
              <a:ext uri="{FF2B5EF4-FFF2-40B4-BE49-F238E27FC236}">
                <a16:creationId xmlns:a16="http://schemas.microsoft.com/office/drawing/2014/main" id="{668AF4B3-6E64-4DE7-AB37-A552AF0071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0946" y="4023784"/>
            <a:ext cx="2256823" cy="1126807"/>
          </a:xfrm>
          <a:prstGeom prst="rect">
            <a:avLst/>
          </a:prstGeom>
        </p:spPr>
      </p:pic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5404F00-49F8-48C1-B321-437F4B8DBEB9}"/>
              </a:ext>
            </a:extLst>
          </p:cNvPr>
          <p:cNvGrpSpPr/>
          <p:nvPr/>
        </p:nvGrpSpPr>
        <p:grpSpPr>
          <a:xfrm>
            <a:off x="5775191" y="875215"/>
            <a:ext cx="4019665" cy="2773093"/>
            <a:chOff x="5775191" y="721472"/>
            <a:chExt cx="4019665" cy="277309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887B696-ABFE-4758-AF07-829E5BDFB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75191" y="721472"/>
              <a:ext cx="4019665" cy="2773093"/>
            </a:xfrm>
            <a:prstGeom prst="rect">
              <a:avLst/>
            </a:prstGeom>
          </p:spPr>
        </p:pic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B7AA677B-C7BB-4883-8BB7-AD7AC7B63E2D}"/>
                </a:ext>
              </a:extLst>
            </p:cNvPr>
            <p:cNvGrpSpPr/>
            <p:nvPr/>
          </p:nvGrpSpPr>
          <p:grpSpPr>
            <a:xfrm>
              <a:off x="5961063" y="1787525"/>
              <a:ext cx="800099" cy="732155"/>
              <a:chOff x="6903720" y="1817359"/>
              <a:chExt cx="736600" cy="672192"/>
            </a:xfrm>
          </p:grpSpPr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2A8FA31C-9B4A-44A6-9494-14BCD4A2653A}"/>
                  </a:ext>
                </a:extLst>
              </p:cNvPr>
              <p:cNvSpPr/>
              <p:nvPr/>
            </p:nvSpPr>
            <p:spPr>
              <a:xfrm>
                <a:off x="6903720" y="1817359"/>
                <a:ext cx="736600" cy="672192"/>
              </a:xfrm>
              <a:prstGeom prst="roundRect">
                <a:avLst/>
              </a:pr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02AE905-7B78-494C-8930-547D9CA805FC}"/>
                  </a:ext>
                </a:extLst>
              </p:cNvPr>
              <p:cNvSpPr txBox="1"/>
              <p:nvPr/>
            </p:nvSpPr>
            <p:spPr>
              <a:xfrm>
                <a:off x="6934200" y="2153455"/>
                <a:ext cx="22352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chemeClr val="bg1"/>
                    </a:solidFill>
                  </a:rPr>
                  <a:t>R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71C50833-9669-4774-91DA-D385B0C9FEA3}"/>
                  </a:ext>
                </a:extLst>
              </p:cNvPr>
              <p:cNvSpPr txBox="1"/>
              <p:nvPr/>
            </p:nvSpPr>
            <p:spPr>
              <a:xfrm>
                <a:off x="7149720" y="2153455"/>
                <a:ext cx="22352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chemeClr val="bg1"/>
                    </a:solidFill>
                  </a:rPr>
                  <a:t>V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FB5B7D4-D1E8-4BD1-A7D4-1D69550F643D}"/>
                  </a:ext>
                </a:extLst>
              </p:cNvPr>
              <p:cNvSpPr txBox="1"/>
              <p:nvPr/>
            </p:nvSpPr>
            <p:spPr>
              <a:xfrm>
                <a:off x="7365240" y="2155375"/>
                <a:ext cx="22352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C055F37-65F7-49EA-A5CE-63A99249EF78}"/>
                  </a:ext>
                </a:extLst>
              </p:cNvPr>
              <p:cNvSpPr txBox="1"/>
              <p:nvPr/>
            </p:nvSpPr>
            <p:spPr>
              <a:xfrm>
                <a:off x="6957043" y="2329521"/>
                <a:ext cx="193040" cy="923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600" dirty="0"/>
                  <a:t>0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1EC81B6-4667-4E0C-847B-7CA44981917A}"/>
                  </a:ext>
                </a:extLst>
              </p:cNvPr>
              <p:cNvSpPr txBox="1"/>
              <p:nvPr/>
            </p:nvSpPr>
            <p:spPr>
              <a:xfrm>
                <a:off x="7191440" y="2329521"/>
                <a:ext cx="193040" cy="923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600" dirty="0"/>
                  <a:t>255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C9DEC074-CC83-4075-94F7-D46E3765ED9A}"/>
                  </a:ext>
                </a:extLst>
              </p:cNvPr>
              <p:cNvSpPr txBox="1"/>
              <p:nvPr/>
            </p:nvSpPr>
            <p:spPr>
              <a:xfrm>
                <a:off x="7416187" y="2329521"/>
                <a:ext cx="193040" cy="923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600" dirty="0"/>
                  <a:t>0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749FB37-1043-4992-A291-473226CD59C5}"/>
                  </a:ext>
                </a:extLst>
              </p:cNvPr>
              <p:cNvSpPr txBox="1"/>
              <p:nvPr/>
            </p:nvSpPr>
            <p:spPr>
              <a:xfrm>
                <a:off x="7079679" y="1925081"/>
                <a:ext cx="39744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chemeClr val="bg1"/>
                    </a:solidFill>
                  </a:rPr>
                  <a:t>Vert</a:t>
                </a:r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44112646-A5C2-4219-BD3B-7002A5878535}"/>
                </a:ext>
              </a:extLst>
            </p:cNvPr>
            <p:cNvGrpSpPr/>
            <p:nvPr/>
          </p:nvGrpSpPr>
          <p:grpSpPr>
            <a:xfrm>
              <a:off x="5967994" y="2580037"/>
              <a:ext cx="800099" cy="732155"/>
              <a:chOff x="6903720" y="1817359"/>
              <a:chExt cx="736600" cy="672192"/>
            </a:xfrm>
          </p:grpSpPr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0B733031-E9F3-4977-91BF-0E68A4274FF6}"/>
                  </a:ext>
                </a:extLst>
              </p:cNvPr>
              <p:cNvSpPr/>
              <p:nvPr/>
            </p:nvSpPr>
            <p:spPr>
              <a:xfrm>
                <a:off x="6903720" y="1817359"/>
                <a:ext cx="736600" cy="672192"/>
              </a:xfrm>
              <a:prstGeom prst="round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FB0C55C-2F3E-4D42-88EF-FE712978E455}"/>
                  </a:ext>
                </a:extLst>
              </p:cNvPr>
              <p:cNvSpPr txBox="1"/>
              <p:nvPr/>
            </p:nvSpPr>
            <p:spPr>
              <a:xfrm>
                <a:off x="6934200" y="2153455"/>
                <a:ext cx="22352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chemeClr val="bg1"/>
                    </a:solidFill>
                  </a:rPr>
                  <a:t>R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C844BCE-AE94-4CCF-8EC6-9717AF1409FC}"/>
                  </a:ext>
                </a:extLst>
              </p:cNvPr>
              <p:cNvSpPr txBox="1"/>
              <p:nvPr/>
            </p:nvSpPr>
            <p:spPr>
              <a:xfrm>
                <a:off x="7149720" y="2153455"/>
                <a:ext cx="22352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chemeClr val="bg1"/>
                    </a:solidFill>
                  </a:rPr>
                  <a:t>V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91AD4BE-80C0-4B9D-9E66-2951552CA6CF}"/>
                  </a:ext>
                </a:extLst>
              </p:cNvPr>
              <p:cNvSpPr txBox="1"/>
              <p:nvPr/>
            </p:nvSpPr>
            <p:spPr>
              <a:xfrm>
                <a:off x="7365240" y="2155375"/>
                <a:ext cx="22352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F3A0C06-1549-42C4-8238-067037A6D758}"/>
                  </a:ext>
                </a:extLst>
              </p:cNvPr>
              <p:cNvSpPr txBox="1"/>
              <p:nvPr/>
            </p:nvSpPr>
            <p:spPr>
              <a:xfrm>
                <a:off x="6957043" y="2329521"/>
                <a:ext cx="193040" cy="923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600" dirty="0"/>
                  <a:t>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F2E8D84D-30D4-4EFA-8C41-3B2B7B915899}"/>
                  </a:ext>
                </a:extLst>
              </p:cNvPr>
              <p:cNvSpPr txBox="1"/>
              <p:nvPr/>
            </p:nvSpPr>
            <p:spPr>
              <a:xfrm>
                <a:off x="7191440" y="2329521"/>
                <a:ext cx="193040" cy="847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600" dirty="0"/>
                  <a:t>0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D4396850-704E-45EE-9713-82557494A9F4}"/>
                  </a:ext>
                </a:extLst>
              </p:cNvPr>
              <p:cNvSpPr txBox="1"/>
              <p:nvPr/>
            </p:nvSpPr>
            <p:spPr>
              <a:xfrm>
                <a:off x="7416187" y="2329521"/>
                <a:ext cx="193040" cy="847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600" dirty="0"/>
                  <a:t>255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CD56366-2C70-4F6D-BCF6-4E427AF326D2}"/>
                  </a:ext>
                </a:extLst>
              </p:cNvPr>
              <p:cNvSpPr txBox="1"/>
              <p:nvPr/>
            </p:nvSpPr>
            <p:spPr>
              <a:xfrm>
                <a:off x="7079679" y="1925081"/>
                <a:ext cx="397445" cy="197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chemeClr val="bg1"/>
                    </a:solidFill>
                  </a:rPr>
                  <a:t>Bleu</a:t>
                </a:r>
              </a:p>
            </p:txBody>
          </p:sp>
        </p:grp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AF8E7E23-A123-4061-B1AD-0663B2E91443}"/>
              </a:ext>
            </a:extLst>
          </p:cNvPr>
          <p:cNvSpPr txBox="1"/>
          <p:nvPr/>
        </p:nvSpPr>
        <p:spPr>
          <a:xfrm>
            <a:off x="5752888" y="591013"/>
            <a:ext cx="38483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/>
              <a:t>Document 3 : Exemples de couleurs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DE2B33A-883D-4290-A199-D5E5963EF6A1}"/>
              </a:ext>
            </a:extLst>
          </p:cNvPr>
          <p:cNvSpPr txBox="1"/>
          <p:nvPr/>
        </p:nvSpPr>
        <p:spPr>
          <a:xfrm>
            <a:off x="5752887" y="3664170"/>
            <a:ext cx="38483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/>
              <a:t>Document 4 : Début de code python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2F4B6A9-3B95-4195-A5C0-7826EDBAFA3E}"/>
              </a:ext>
            </a:extLst>
          </p:cNvPr>
          <p:cNvSpPr txBox="1"/>
          <p:nvPr/>
        </p:nvSpPr>
        <p:spPr>
          <a:xfrm>
            <a:off x="5752887" y="5554207"/>
            <a:ext cx="4628899" cy="15234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500" b="1" dirty="0"/>
              <a:t>Travail à faire : </a:t>
            </a:r>
          </a:p>
          <a:p>
            <a:r>
              <a:rPr lang="fr-FR" sz="1300" dirty="0"/>
              <a:t>1- Compléter l’encodage de l’image de gauche</a:t>
            </a:r>
          </a:p>
          <a:p>
            <a:r>
              <a:rPr lang="fr-FR" sz="1300" dirty="0"/>
              <a:t>2- Commenter le code python du document 4</a:t>
            </a:r>
          </a:p>
          <a:p>
            <a:r>
              <a:rPr lang="fr-FR" sz="1300" dirty="0"/>
              <a:t>3- Compléter le code du document 4 de manière à afficher l’image de gauche</a:t>
            </a:r>
          </a:p>
          <a:p>
            <a:r>
              <a:rPr lang="fr-FR" sz="1300" dirty="0"/>
              <a:t>4- Coder un programme qui </a:t>
            </a:r>
            <a:r>
              <a:rPr lang="fr-FR" sz="1300"/>
              <a:t>permet d’afficher le </a:t>
            </a:r>
            <a:r>
              <a:rPr lang="fr-FR" sz="1300" dirty="0"/>
              <a:t>drapeau français puis le drapeau italien.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89D1C1-95B0-47A2-A296-5CA3FA11D8E6}"/>
              </a:ext>
            </a:extLst>
          </p:cNvPr>
          <p:cNvSpPr/>
          <p:nvPr/>
        </p:nvSpPr>
        <p:spPr>
          <a:xfrm>
            <a:off x="7298267" y="4409223"/>
            <a:ext cx="95250" cy="122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8EA67E-5BA8-4033-B416-F1D52118D475}"/>
              </a:ext>
            </a:extLst>
          </p:cNvPr>
          <p:cNvSpPr txBox="1"/>
          <p:nvPr/>
        </p:nvSpPr>
        <p:spPr>
          <a:xfrm>
            <a:off x="7243125" y="4355036"/>
            <a:ext cx="33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A4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97442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</TotalTime>
  <Words>128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24</cp:revision>
  <dcterms:created xsi:type="dcterms:W3CDTF">2020-11-11T10:41:16Z</dcterms:created>
  <dcterms:modified xsi:type="dcterms:W3CDTF">2020-11-12T13:20:41Z</dcterms:modified>
</cp:coreProperties>
</file>