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74" r:id="rId5"/>
    <p:sldId id="277" r:id="rId6"/>
    <p:sldId id="257" r:id="rId7"/>
    <p:sldId id="258" r:id="rId8"/>
    <p:sldId id="273" r:id="rId9"/>
    <p:sldId id="275" r:id="rId10"/>
    <p:sldId id="259" r:id="rId11"/>
    <p:sldId id="27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C9F4-7F20-4A97-A95D-EFAC152B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2449-D8FE-4A3A-910D-E8759AEC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61AD-E48A-4F49-B6E6-F014521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8744-CFF5-469C-B01E-C7BBC044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CA8E-0EE8-4987-A5C1-8B3375AE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6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322A-AF13-49AF-A1F1-9810144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D6BD-4C25-4A5C-B596-1D201D26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62A6-4E2E-4287-9103-BEF894F5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3381-6807-48D1-BE0F-44A3C23D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C4AF-AD99-4947-AC93-824150A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D4A38-7764-4BED-81BC-68F1BF23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FF9CC-C98F-4AEB-B788-021F4A2E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3B3B-B85E-4DE8-9856-FD083D7F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1C09-7953-432A-91F0-B766EAC9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55-667A-4520-A720-EF8ED5A2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E480-D19D-475F-ABD1-4A27E275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296-0FB8-44E4-A0A1-D31BE97F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3DB-743F-4EBB-97F3-8DB1069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A5C2-909F-4101-BD89-3B7CDD25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EB9E-DB82-46AD-A6FE-CA52FF7F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C0BE-4881-486B-A1E3-5F9057DF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8ACD-FD4E-4DCD-92BE-7906CD1A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4CA1-339D-4984-AD80-F00C8C65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8EE1-1E28-4FED-98F2-0F542839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7E51-9BEC-44D9-A702-1031086B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E5D4-5B69-41E2-A04A-9DE3FCBA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845B-D4E6-44A2-AF51-0DB348201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0B0B1-41F8-4C2F-BFBD-AF0EC3CC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0A05-A05D-4AB2-B8C6-C59F423D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23DB-5E79-43C0-86C2-0F981318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5EB10-F843-423E-AECF-B8FE5F70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82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53F3-4D04-4AA4-A16F-94114B2B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E1B-DCD4-4689-B39C-5747BB72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8DE4-1844-4D84-BFAA-9D6E04AE2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EC7EA-EDFD-401B-AFE2-94547E7F4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8F5E-E502-476D-8DBD-D6386653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D7586-75C5-4AFD-B958-54038AF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FE88-ABB4-4C0A-A07E-C9D02A7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D6521-2C48-4F82-AF65-1AA5461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43EB-D546-4283-85B3-C569D0A3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76F8A-3ECF-4569-9741-8AEFC9E2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2EA0E-3A5F-4A99-8DF6-90F3C9A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FF688-4B8B-4EB0-860D-0F68CB29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00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71B2-539A-4A2D-B816-FBE300E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01893-3B84-4BCE-8261-4028EC70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466B-C033-4C29-AA06-6BADF44D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B064-B7A6-4DBE-8699-EDE9846E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A29-E566-449D-81E9-03029DDD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391DA-A81F-4CF1-B091-F0294E526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994A-0298-45B8-884F-C9E67CA9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95DC-4696-4B28-89DB-B5CB7670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57F0-BD7F-4153-8024-B4F73A4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9D7-F5A1-4DB7-AC74-B5773073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2876-F75C-4128-A1F8-01941712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4B56-02F7-4070-A23C-D2AF57E0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4C8A-4558-495F-86E7-8FD985CD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F4C0-5648-4402-81EC-2CD11D5C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D3CD-CEFA-4B67-9CE0-68FBE76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1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E7B16-FE1B-474F-A0D9-4912E372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0FD3-B55B-44B0-9B91-7308B231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AA04-2C0A-453F-81BE-3949E26E1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62F9-6F3D-4406-972D-74AD055E443C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5B59-DA72-4098-8BF4-01B94561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959F-F5AF-4F6D-9342-F8EE35D82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B6C9-E973-4DC3-89ED-B75F0F7CC3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85B1B-129E-4B93-BE76-B78F8408F2DF}"/>
              </a:ext>
            </a:extLst>
          </p:cNvPr>
          <p:cNvSpPr txBox="1"/>
          <p:nvPr/>
        </p:nvSpPr>
        <p:spPr>
          <a:xfrm>
            <a:off x="1655508" y="1734720"/>
            <a:ext cx="107303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Qu’est-ce que le vecteur vitesse ? </a:t>
            </a:r>
          </a:p>
        </p:txBody>
      </p:sp>
      <p:pic>
        <p:nvPicPr>
          <p:cNvPr id="1028" name="Picture 4" descr="Archie Push Ups GIF - Archie PushUps Riverdale GIFs">
            <a:extLst>
              <a:ext uri="{FF2B5EF4-FFF2-40B4-BE49-F238E27FC236}">
                <a16:creationId xmlns:a16="http://schemas.microsoft.com/office/drawing/2014/main" id="{1376D0CA-0268-4FD6-912C-6C89FA1458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212" y="1480066"/>
            <a:ext cx="3601407" cy="20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 Fast GIF - Car Fast Flying GIFs">
            <a:extLst>
              <a:ext uri="{FF2B5EF4-FFF2-40B4-BE49-F238E27FC236}">
                <a16:creationId xmlns:a16="http://schemas.microsoft.com/office/drawing/2014/main" id="{62B0B6DA-BAA1-4D0C-902E-FCFA42D7DF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21" y="3059431"/>
            <a:ext cx="5480782" cy="30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/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- </a:t>
                </a:r>
                <a:r>
                  <a:rPr lang="fr-FR" b="1" dirty="0"/>
                  <a:t>Vecteur vitesse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r>
                  <a:rPr lang="fr-F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endParaRPr lang="fr-FR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blipFill>
                <a:blip r:embed="rId2"/>
                <a:stretch>
                  <a:fillRect l="-883" t="-2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/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???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B69B6A0-B427-4BDF-8D83-E646E7FFB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6" t="5620" r="-8906" b="7167"/>
          <a:stretch/>
        </p:blipFill>
        <p:spPr>
          <a:xfrm>
            <a:off x="-22860" y="707639"/>
            <a:ext cx="6772693" cy="3322520"/>
          </a:xfrm>
          <a:prstGeom prst="rect">
            <a:avLst/>
          </a:prstGeom>
        </p:spPr>
      </p:pic>
      <p:pic>
        <p:nvPicPr>
          <p:cNvPr id="5122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FF3EC7CE-C32A-417B-ACD8-4D23D429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21155791" flipH="1">
            <a:off x="1249539" y="414435"/>
            <a:ext cx="2292976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F1E90-4C40-4C12-BB98-205CB81E7C8B}"/>
              </a:ext>
            </a:extLst>
          </p:cNvPr>
          <p:cNvSpPr txBox="1"/>
          <p:nvPr/>
        </p:nvSpPr>
        <p:spPr>
          <a:xfrm>
            <a:off x="7744998" y="3048696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1cm</a:t>
            </a:r>
            <a:r>
              <a:rPr lang="fr-FR" dirty="0">
                <a:sym typeface="Wingdings" panose="05000000000000000000" pitchFamily="2" charset="2"/>
              </a:rPr>
              <a:t>1m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B2A1A9-3DD1-4A87-9EA2-F844DD7FBF71}"/>
              </a:ext>
            </a:extLst>
          </p:cNvPr>
          <p:cNvSpPr/>
          <p:nvPr/>
        </p:nvSpPr>
        <p:spPr>
          <a:xfrm>
            <a:off x="657546" y="643690"/>
            <a:ext cx="4191856" cy="21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CF6FE6D9-26B3-464B-A138-EF9B8CB53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30"/>
          <a:stretch/>
        </p:blipFill>
        <p:spPr bwMode="auto">
          <a:xfrm rot="1143240" flipH="1">
            <a:off x="1431104" y="1794211"/>
            <a:ext cx="2217708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25ED3-DBA2-410D-B7D3-000E2A2E7154}"/>
              </a:ext>
            </a:extLst>
          </p:cNvPr>
          <p:cNvSpPr txBox="1"/>
          <p:nvPr/>
        </p:nvSpPr>
        <p:spPr>
          <a:xfrm>
            <a:off x="7756015" y="3308640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2.2cm</a:t>
            </a:r>
            <a:r>
              <a:rPr lang="fr-FR" dirty="0">
                <a:sym typeface="Wingdings" panose="05000000000000000000" pitchFamily="2" charset="2"/>
              </a:rPr>
              <a:t>2.2m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/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FA02E2-7058-4CB0-9748-F5FAB7BB4B7F}"/>
              </a:ext>
            </a:extLst>
          </p:cNvPr>
          <p:cNvSpPr txBox="1"/>
          <p:nvPr/>
        </p:nvSpPr>
        <p:spPr>
          <a:xfrm>
            <a:off x="7386162" y="4182577"/>
            <a:ext cx="345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b="1" dirty="0">
                <a:sym typeface="Wingdings" panose="05000000000000000000" pitchFamily="2" charset="2"/>
              </a:rPr>
              <a:t>Echelle des vitesses </a:t>
            </a:r>
            <a:r>
              <a:rPr lang="fr-FR" dirty="0">
                <a:sym typeface="Wingdings" panose="05000000000000000000" pitchFamily="2" charset="2"/>
              </a:rPr>
              <a:t>:    1cm2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m/s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0709-2B7A-4E91-87FB-9A94C895C116}"/>
              </a:ext>
            </a:extLst>
          </p:cNvPr>
          <p:cNvSpPr txBox="1"/>
          <p:nvPr/>
        </p:nvSpPr>
        <p:spPr>
          <a:xfrm>
            <a:off x="7386162" y="2826413"/>
            <a:ext cx="294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b="1" dirty="0">
                <a:sym typeface="Wingdings" panose="05000000000000000000" pitchFamily="2" charset="2"/>
              </a:rPr>
              <a:t>Echelle des distances</a:t>
            </a:r>
            <a:r>
              <a:rPr lang="fr-FR" dirty="0">
                <a:sym typeface="Wingdings" panose="05000000000000000000" pitchFamily="2" charset="2"/>
              </a:rPr>
              <a:t>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/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=2.2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56DB97-B218-4527-85ED-120D82BCAAAB}"/>
              </a:ext>
            </a:extLst>
          </p:cNvPr>
          <p:cNvSpPr txBox="1"/>
          <p:nvPr/>
        </p:nvSpPr>
        <p:spPr>
          <a:xfrm>
            <a:off x="9505507" y="459128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????11m/s</a:t>
            </a:r>
            <a:endParaRPr lang="fr-FR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E8FD5D9-04D2-4E29-913F-904FE40B6CAA}"/>
              </a:ext>
            </a:extLst>
          </p:cNvPr>
          <p:cNvSpPr/>
          <p:nvPr/>
        </p:nvSpPr>
        <p:spPr>
          <a:xfrm>
            <a:off x="10708802" y="4400315"/>
            <a:ext cx="318975" cy="369332"/>
          </a:xfrm>
          <a:prstGeom prst="arc">
            <a:avLst>
              <a:gd name="adj1" fmla="val 16200000"/>
              <a:gd name="adj2" fmla="val 5125566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A703-D82F-44BC-9BB3-BED5A6F8789A}"/>
              </a:ext>
            </a:extLst>
          </p:cNvPr>
          <p:cNvSpPr txBox="1"/>
          <p:nvPr/>
        </p:nvSpPr>
        <p:spPr>
          <a:xfrm>
            <a:off x="10995878" y="4384125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x5.5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02A64-77FC-40E5-837F-9AB5CAFA9F4B}"/>
              </a:ext>
            </a:extLst>
          </p:cNvPr>
          <p:cNvSpPr txBox="1"/>
          <p:nvPr/>
        </p:nvSpPr>
        <p:spPr>
          <a:xfrm>
            <a:off x="9470486" y="4627121"/>
            <a:ext cx="584790" cy="28505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5.5cm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891AA1-5BC3-4713-86EC-39D101F51631}"/>
              </a:ext>
            </a:extLst>
          </p:cNvPr>
          <p:cNvCxnSpPr>
            <a:cxnSpLocks/>
          </p:cNvCxnSpPr>
          <p:nvPr/>
        </p:nvCxnSpPr>
        <p:spPr>
          <a:xfrm flipV="1">
            <a:off x="1509311" y="1740665"/>
            <a:ext cx="967085" cy="484743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F75630-AC4C-4240-901F-3D53ADD40FBA}"/>
              </a:ext>
            </a:extLst>
          </p:cNvPr>
          <p:cNvCxnSpPr>
            <a:cxnSpLocks/>
          </p:cNvCxnSpPr>
          <p:nvPr/>
        </p:nvCxnSpPr>
        <p:spPr>
          <a:xfrm flipV="1">
            <a:off x="1509311" y="943135"/>
            <a:ext cx="2665141" cy="129843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D639A6-4DA8-45E1-80D0-8DCBA68DFD71}"/>
              </a:ext>
            </a:extLst>
          </p:cNvPr>
          <p:cNvCxnSpPr>
            <a:cxnSpLocks/>
          </p:cNvCxnSpPr>
          <p:nvPr/>
        </p:nvCxnSpPr>
        <p:spPr>
          <a:xfrm flipV="1">
            <a:off x="1553250" y="133287"/>
            <a:ext cx="4262977" cy="209320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 animBg="1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/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- </a:t>
                </a:r>
                <a:r>
                  <a:rPr lang="fr-FR" b="1" dirty="0"/>
                  <a:t>Vecteur vitesse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r>
                  <a:rPr lang="fr-F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endParaRPr lang="fr-FR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blipFill>
                <a:blip r:embed="rId2"/>
                <a:stretch>
                  <a:fillRect l="-883" t="-2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/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???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B69B6A0-B427-4BDF-8D83-E646E7FFB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6" t="5620" r="-8906" b="7167"/>
          <a:stretch/>
        </p:blipFill>
        <p:spPr>
          <a:xfrm>
            <a:off x="-22860" y="707639"/>
            <a:ext cx="6772693" cy="3322520"/>
          </a:xfrm>
          <a:prstGeom prst="rect">
            <a:avLst/>
          </a:prstGeom>
        </p:spPr>
      </p:pic>
      <p:pic>
        <p:nvPicPr>
          <p:cNvPr id="5122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FF3EC7CE-C32A-417B-ACD8-4D23D429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21155791" flipH="1">
            <a:off x="1249539" y="414435"/>
            <a:ext cx="2292976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F1E90-4C40-4C12-BB98-205CB81E7C8B}"/>
              </a:ext>
            </a:extLst>
          </p:cNvPr>
          <p:cNvSpPr txBox="1"/>
          <p:nvPr/>
        </p:nvSpPr>
        <p:spPr>
          <a:xfrm>
            <a:off x="7744998" y="3048696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1cm</a:t>
            </a:r>
            <a:r>
              <a:rPr lang="fr-FR" dirty="0">
                <a:sym typeface="Wingdings" panose="05000000000000000000" pitchFamily="2" charset="2"/>
              </a:rPr>
              <a:t>1m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B2A1A9-3DD1-4A87-9EA2-F844DD7FBF71}"/>
              </a:ext>
            </a:extLst>
          </p:cNvPr>
          <p:cNvSpPr/>
          <p:nvPr/>
        </p:nvSpPr>
        <p:spPr>
          <a:xfrm>
            <a:off x="657546" y="643690"/>
            <a:ext cx="4191856" cy="21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CF6FE6D9-26B3-464B-A138-EF9B8CB53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30"/>
          <a:stretch/>
        </p:blipFill>
        <p:spPr bwMode="auto">
          <a:xfrm rot="1143240" flipH="1">
            <a:off x="1431104" y="1794211"/>
            <a:ext cx="2217708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25ED3-DBA2-410D-B7D3-000E2A2E7154}"/>
              </a:ext>
            </a:extLst>
          </p:cNvPr>
          <p:cNvSpPr txBox="1"/>
          <p:nvPr/>
        </p:nvSpPr>
        <p:spPr>
          <a:xfrm>
            <a:off x="7756015" y="3308640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2.2cm</a:t>
            </a:r>
            <a:r>
              <a:rPr lang="fr-FR" dirty="0">
                <a:sym typeface="Wingdings" panose="05000000000000000000" pitchFamily="2" charset="2"/>
              </a:rPr>
              <a:t>2.2m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/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FA02E2-7058-4CB0-9748-F5FAB7BB4B7F}"/>
              </a:ext>
            </a:extLst>
          </p:cNvPr>
          <p:cNvSpPr txBox="1"/>
          <p:nvPr/>
        </p:nvSpPr>
        <p:spPr>
          <a:xfrm>
            <a:off x="7386162" y="4182577"/>
            <a:ext cx="345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b="1" dirty="0">
                <a:sym typeface="Wingdings" panose="05000000000000000000" pitchFamily="2" charset="2"/>
              </a:rPr>
              <a:t>Echelle des vitesses </a:t>
            </a:r>
            <a:r>
              <a:rPr lang="fr-FR" dirty="0">
                <a:sym typeface="Wingdings" panose="05000000000000000000" pitchFamily="2" charset="2"/>
              </a:rPr>
              <a:t>:    1cm2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m/s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0709-2B7A-4E91-87FB-9A94C895C116}"/>
              </a:ext>
            </a:extLst>
          </p:cNvPr>
          <p:cNvSpPr txBox="1"/>
          <p:nvPr/>
        </p:nvSpPr>
        <p:spPr>
          <a:xfrm>
            <a:off x="7386162" y="2826413"/>
            <a:ext cx="294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b="1" dirty="0">
                <a:sym typeface="Wingdings" panose="05000000000000000000" pitchFamily="2" charset="2"/>
              </a:rPr>
              <a:t>Echelle des distances</a:t>
            </a:r>
            <a:r>
              <a:rPr lang="fr-FR" dirty="0">
                <a:sym typeface="Wingdings" panose="05000000000000000000" pitchFamily="2" charset="2"/>
              </a:rPr>
              <a:t>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/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=2.2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56DB97-B218-4527-85ED-120D82BCAAAB}"/>
              </a:ext>
            </a:extLst>
          </p:cNvPr>
          <p:cNvSpPr txBox="1"/>
          <p:nvPr/>
        </p:nvSpPr>
        <p:spPr>
          <a:xfrm>
            <a:off x="9505507" y="459128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????11m/s</a:t>
            </a:r>
            <a:endParaRPr lang="fr-FR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E8FD5D9-04D2-4E29-913F-904FE40B6CAA}"/>
              </a:ext>
            </a:extLst>
          </p:cNvPr>
          <p:cNvSpPr/>
          <p:nvPr/>
        </p:nvSpPr>
        <p:spPr>
          <a:xfrm>
            <a:off x="10708802" y="4400315"/>
            <a:ext cx="318975" cy="369332"/>
          </a:xfrm>
          <a:prstGeom prst="arc">
            <a:avLst>
              <a:gd name="adj1" fmla="val 16200000"/>
              <a:gd name="adj2" fmla="val 5125566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A703-D82F-44BC-9BB3-BED5A6F8789A}"/>
              </a:ext>
            </a:extLst>
          </p:cNvPr>
          <p:cNvSpPr txBox="1"/>
          <p:nvPr/>
        </p:nvSpPr>
        <p:spPr>
          <a:xfrm>
            <a:off x="10995878" y="4384125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x5.5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02A64-77FC-40E5-837F-9AB5CAFA9F4B}"/>
              </a:ext>
            </a:extLst>
          </p:cNvPr>
          <p:cNvSpPr txBox="1"/>
          <p:nvPr/>
        </p:nvSpPr>
        <p:spPr>
          <a:xfrm>
            <a:off x="9470486" y="4627121"/>
            <a:ext cx="584790" cy="28505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5.5cm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FD9015-7CDB-4DA5-BF5E-A0CE5DB6CBBB}"/>
              </a:ext>
            </a:extLst>
          </p:cNvPr>
          <p:cNvCxnSpPr>
            <a:cxnSpLocks/>
          </p:cNvCxnSpPr>
          <p:nvPr/>
        </p:nvCxnSpPr>
        <p:spPr>
          <a:xfrm flipV="1">
            <a:off x="1509311" y="1230196"/>
            <a:ext cx="1945424" cy="99521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332C45-21CB-404A-A47E-A44465A9FF1C}"/>
                  </a:ext>
                </a:extLst>
              </p:cNvPr>
              <p:cNvSpPr txBox="1"/>
              <p:nvPr/>
            </p:nvSpPr>
            <p:spPr>
              <a:xfrm>
                <a:off x="1979888" y="1314137"/>
                <a:ext cx="560070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00B050"/>
                  </a:solidFill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332C45-21CB-404A-A47E-A44465A9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88" y="1314137"/>
                <a:ext cx="560070" cy="670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3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24E33-83B6-4C1D-A3F3-75E4CC6EF256}"/>
              </a:ext>
            </a:extLst>
          </p:cNvPr>
          <p:cNvCxnSpPr>
            <a:cxnSpLocks/>
          </p:cNvCxnSpPr>
          <p:nvPr/>
        </p:nvCxnSpPr>
        <p:spPr>
          <a:xfrm>
            <a:off x="1086767" y="5962079"/>
            <a:ext cx="309661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45E306-9CBB-402E-8DE6-FD98BBDF21C3}"/>
              </a:ext>
            </a:extLst>
          </p:cNvPr>
          <p:cNvCxnSpPr>
            <a:cxnSpLocks/>
          </p:cNvCxnSpPr>
          <p:nvPr/>
        </p:nvCxnSpPr>
        <p:spPr>
          <a:xfrm flipV="1">
            <a:off x="1086767" y="477501"/>
            <a:ext cx="0" cy="54974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4CE96C-F458-44C6-9E48-BD3930D046C0}"/>
              </a:ext>
            </a:extLst>
          </p:cNvPr>
          <p:cNvCxnSpPr/>
          <p:nvPr/>
        </p:nvCxnSpPr>
        <p:spPr>
          <a:xfrm flipV="1">
            <a:off x="1806767" y="57421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0FAC5-4FFA-45D5-8E90-436609FB71E8}"/>
              </a:ext>
            </a:extLst>
          </p:cNvPr>
          <p:cNvCxnSpPr/>
          <p:nvPr/>
        </p:nvCxnSpPr>
        <p:spPr>
          <a:xfrm flipV="1">
            <a:off x="252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7A512D-A48F-4AB9-BB04-DF55C3D86EA0}"/>
              </a:ext>
            </a:extLst>
          </p:cNvPr>
          <p:cNvCxnSpPr/>
          <p:nvPr/>
        </p:nvCxnSpPr>
        <p:spPr>
          <a:xfrm flipV="1">
            <a:off x="324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3BCBC-1CA0-4886-8834-722A8DAA84B7}"/>
              </a:ext>
            </a:extLst>
          </p:cNvPr>
          <p:cNvCxnSpPr/>
          <p:nvPr/>
        </p:nvCxnSpPr>
        <p:spPr>
          <a:xfrm flipV="1">
            <a:off x="396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E40C7-AEA1-4D38-811E-CFAC524F3C37}"/>
              </a:ext>
            </a:extLst>
          </p:cNvPr>
          <p:cNvCxnSpPr>
            <a:cxnSpLocks/>
          </p:cNvCxnSpPr>
          <p:nvPr/>
        </p:nvCxnSpPr>
        <p:spPr>
          <a:xfrm flipV="1">
            <a:off x="1101070" y="524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F7E5B-8223-4E49-955E-EA80629E6AC9}"/>
              </a:ext>
            </a:extLst>
          </p:cNvPr>
          <p:cNvCxnSpPr>
            <a:cxnSpLocks/>
          </p:cNvCxnSpPr>
          <p:nvPr/>
        </p:nvCxnSpPr>
        <p:spPr>
          <a:xfrm flipV="1">
            <a:off x="1072465" y="4522080"/>
            <a:ext cx="2922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B57C8-781E-4D20-8601-895BA5663EF3}"/>
              </a:ext>
            </a:extLst>
          </p:cNvPr>
          <p:cNvCxnSpPr>
            <a:cxnSpLocks/>
          </p:cNvCxnSpPr>
          <p:nvPr/>
        </p:nvCxnSpPr>
        <p:spPr>
          <a:xfrm>
            <a:off x="1101070" y="3794749"/>
            <a:ext cx="2865697" cy="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7E606-41C4-4EB0-BB65-B5E4AA6CE559}"/>
              </a:ext>
            </a:extLst>
          </p:cNvPr>
          <p:cNvCxnSpPr>
            <a:cxnSpLocks/>
          </p:cNvCxnSpPr>
          <p:nvPr/>
        </p:nvCxnSpPr>
        <p:spPr>
          <a:xfrm flipV="1">
            <a:off x="1072465" y="308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96AFC6-AD40-4350-BC58-11AF73F7B6F1}"/>
              </a:ext>
            </a:extLst>
          </p:cNvPr>
          <p:cNvCxnSpPr>
            <a:cxnSpLocks/>
          </p:cNvCxnSpPr>
          <p:nvPr/>
        </p:nvCxnSpPr>
        <p:spPr>
          <a:xfrm flipV="1">
            <a:off x="1053405" y="236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FC518-4067-44F2-B059-8F1976842A64}"/>
              </a:ext>
            </a:extLst>
          </p:cNvPr>
          <p:cNvCxnSpPr>
            <a:cxnSpLocks/>
          </p:cNvCxnSpPr>
          <p:nvPr/>
        </p:nvCxnSpPr>
        <p:spPr>
          <a:xfrm flipV="1">
            <a:off x="1024800" y="164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041F2-982E-4941-BE83-250F13F5CC0B}"/>
              </a:ext>
            </a:extLst>
          </p:cNvPr>
          <p:cNvCxnSpPr>
            <a:cxnSpLocks/>
          </p:cNvCxnSpPr>
          <p:nvPr/>
        </p:nvCxnSpPr>
        <p:spPr>
          <a:xfrm flipV="1">
            <a:off x="1024800" y="92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B0D9E9-305D-444D-B09C-5308AA1BC4DB}"/>
              </a:ext>
            </a:extLst>
          </p:cNvPr>
          <p:cNvSpPr txBox="1"/>
          <p:nvPr/>
        </p:nvSpPr>
        <p:spPr>
          <a:xfrm>
            <a:off x="435028" y="287599"/>
            <a:ext cx="96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F3713-06F7-44D6-A309-B49B487D57C7}"/>
              </a:ext>
            </a:extLst>
          </p:cNvPr>
          <p:cNvSpPr txBox="1"/>
          <p:nvPr/>
        </p:nvSpPr>
        <p:spPr>
          <a:xfrm>
            <a:off x="918066" y="6125981"/>
            <a:ext cx="3653934" cy="44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0                    1                     x(m)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D7344-3FF0-4985-B495-F920351DC323}"/>
              </a:ext>
            </a:extLst>
          </p:cNvPr>
          <p:cNvSpPr txBox="1"/>
          <p:nvPr/>
        </p:nvSpPr>
        <p:spPr>
          <a:xfrm>
            <a:off x="736345" y="3571300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F59435-EEBD-41D0-9D57-24A5D7FE8F78}"/>
              </a:ext>
            </a:extLst>
          </p:cNvPr>
          <p:cNvSpPr txBox="1"/>
          <p:nvPr/>
        </p:nvSpPr>
        <p:spPr>
          <a:xfrm>
            <a:off x="732680" y="4281871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F9AD6-CFB2-4C58-9633-11EF833E2371}"/>
              </a:ext>
            </a:extLst>
          </p:cNvPr>
          <p:cNvSpPr txBox="1"/>
          <p:nvPr/>
        </p:nvSpPr>
        <p:spPr>
          <a:xfrm>
            <a:off x="723850" y="5013826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</a:t>
            </a:r>
          </a:p>
        </p:txBody>
      </p:sp>
      <p:pic>
        <p:nvPicPr>
          <p:cNvPr id="4098" name="Picture 2" descr="Balle de Tennis Jeux Surdimensionnée Géante pour les Enfants Adultes -  Cdiscount Sport">
            <a:extLst>
              <a:ext uri="{FF2B5EF4-FFF2-40B4-BE49-F238E27FC236}">
                <a16:creationId xmlns:a16="http://schemas.microsoft.com/office/drawing/2014/main" id="{43A55306-4FAE-421F-9489-70311F53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20" y="697229"/>
            <a:ext cx="573387" cy="5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1F79AB9-3883-4F90-AFCF-B9707E3438D1}"/>
              </a:ext>
            </a:extLst>
          </p:cNvPr>
          <p:cNvSpPr txBox="1"/>
          <p:nvPr/>
        </p:nvSpPr>
        <p:spPr>
          <a:xfrm>
            <a:off x="759213" y="285581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881D9-A13C-46FD-809F-1C20F8D86F27}"/>
              </a:ext>
            </a:extLst>
          </p:cNvPr>
          <p:cNvSpPr txBox="1"/>
          <p:nvPr/>
        </p:nvSpPr>
        <p:spPr>
          <a:xfrm>
            <a:off x="749609" y="2162275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39E7F5-9A0D-45DB-8316-5D8B117FA515}"/>
              </a:ext>
            </a:extLst>
          </p:cNvPr>
          <p:cNvSpPr txBox="1"/>
          <p:nvPr/>
        </p:nvSpPr>
        <p:spPr>
          <a:xfrm>
            <a:off x="744182" y="1453099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4B6A8-9B75-41D4-B606-DED7ECE0C8EB}"/>
              </a:ext>
            </a:extLst>
          </p:cNvPr>
          <p:cNvSpPr txBox="1"/>
          <p:nvPr/>
        </p:nvSpPr>
        <p:spPr>
          <a:xfrm>
            <a:off x="725695" y="737242"/>
            <a:ext cx="801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7</a:t>
            </a:r>
          </a:p>
          <a:p>
            <a:endParaRPr lang="fr-FR" sz="2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1F489-7717-454C-BDF4-0A3F8C9717FC}"/>
              </a:ext>
            </a:extLst>
          </p:cNvPr>
          <p:cNvSpPr txBox="1"/>
          <p:nvPr/>
        </p:nvSpPr>
        <p:spPr>
          <a:xfrm>
            <a:off x="4212890" y="362597"/>
            <a:ext cx="771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Vitesse moyenne (rappel) : 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1601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1.875E-6 0.624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24E33-83B6-4C1D-A3F3-75E4CC6EF256}"/>
              </a:ext>
            </a:extLst>
          </p:cNvPr>
          <p:cNvCxnSpPr>
            <a:cxnSpLocks/>
          </p:cNvCxnSpPr>
          <p:nvPr/>
        </p:nvCxnSpPr>
        <p:spPr>
          <a:xfrm>
            <a:off x="1086767" y="5962079"/>
            <a:ext cx="309661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45E306-9CBB-402E-8DE6-FD98BBDF21C3}"/>
              </a:ext>
            </a:extLst>
          </p:cNvPr>
          <p:cNvCxnSpPr>
            <a:cxnSpLocks/>
          </p:cNvCxnSpPr>
          <p:nvPr/>
        </p:nvCxnSpPr>
        <p:spPr>
          <a:xfrm flipV="1">
            <a:off x="1086767" y="477501"/>
            <a:ext cx="0" cy="54974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4CE96C-F458-44C6-9E48-BD3930D046C0}"/>
              </a:ext>
            </a:extLst>
          </p:cNvPr>
          <p:cNvCxnSpPr/>
          <p:nvPr/>
        </p:nvCxnSpPr>
        <p:spPr>
          <a:xfrm flipV="1">
            <a:off x="1806767" y="57421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0FAC5-4FFA-45D5-8E90-436609FB71E8}"/>
              </a:ext>
            </a:extLst>
          </p:cNvPr>
          <p:cNvCxnSpPr/>
          <p:nvPr/>
        </p:nvCxnSpPr>
        <p:spPr>
          <a:xfrm flipV="1">
            <a:off x="252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7A512D-A48F-4AB9-BB04-DF55C3D86EA0}"/>
              </a:ext>
            </a:extLst>
          </p:cNvPr>
          <p:cNvCxnSpPr/>
          <p:nvPr/>
        </p:nvCxnSpPr>
        <p:spPr>
          <a:xfrm flipV="1">
            <a:off x="324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3BCBC-1CA0-4886-8834-722A8DAA84B7}"/>
              </a:ext>
            </a:extLst>
          </p:cNvPr>
          <p:cNvCxnSpPr/>
          <p:nvPr/>
        </p:nvCxnSpPr>
        <p:spPr>
          <a:xfrm flipV="1">
            <a:off x="396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E40C7-AEA1-4D38-811E-CFAC524F3C37}"/>
              </a:ext>
            </a:extLst>
          </p:cNvPr>
          <p:cNvCxnSpPr>
            <a:cxnSpLocks/>
          </p:cNvCxnSpPr>
          <p:nvPr/>
        </p:nvCxnSpPr>
        <p:spPr>
          <a:xfrm flipV="1">
            <a:off x="1101070" y="524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F7E5B-8223-4E49-955E-EA80629E6AC9}"/>
              </a:ext>
            </a:extLst>
          </p:cNvPr>
          <p:cNvCxnSpPr>
            <a:cxnSpLocks/>
          </p:cNvCxnSpPr>
          <p:nvPr/>
        </p:nvCxnSpPr>
        <p:spPr>
          <a:xfrm flipV="1">
            <a:off x="1072465" y="4522080"/>
            <a:ext cx="2922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B57C8-781E-4D20-8601-895BA5663EF3}"/>
              </a:ext>
            </a:extLst>
          </p:cNvPr>
          <p:cNvCxnSpPr>
            <a:cxnSpLocks/>
          </p:cNvCxnSpPr>
          <p:nvPr/>
        </p:nvCxnSpPr>
        <p:spPr>
          <a:xfrm>
            <a:off x="1101070" y="3794749"/>
            <a:ext cx="2865697" cy="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7E606-41C4-4EB0-BB65-B5E4AA6CE559}"/>
              </a:ext>
            </a:extLst>
          </p:cNvPr>
          <p:cNvCxnSpPr>
            <a:cxnSpLocks/>
          </p:cNvCxnSpPr>
          <p:nvPr/>
        </p:nvCxnSpPr>
        <p:spPr>
          <a:xfrm flipV="1">
            <a:off x="1072465" y="308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96AFC6-AD40-4350-BC58-11AF73F7B6F1}"/>
              </a:ext>
            </a:extLst>
          </p:cNvPr>
          <p:cNvCxnSpPr>
            <a:cxnSpLocks/>
          </p:cNvCxnSpPr>
          <p:nvPr/>
        </p:nvCxnSpPr>
        <p:spPr>
          <a:xfrm flipV="1">
            <a:off x="1053405" y="236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FC518-4067-44F2-B059-8F1976842A64}"/>
              </a:ext>
            </a:extLst>
          </p:cNvPr>
          <p:cNvCxnSpPr>
            <a:cxnSpLocks/>
          </p:cNvCxnSpPr>
          <p:nvPr/>
        </p:nvCxnSpPr>
        <p:spPr>
          <a:xfrm flipV="1">
            <a:off x="1024800" y="164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041F2-982E-4941-BE83-250F13F5CC0B}"/>
              </a:ext>
            </a:extLst>
          </p:cNvPr>
          <p:cNvCxnSpPr>
            <a:cxnSpLocks/>
          </p:cNvCxnSpPr>
          <p:nvPr/>
        </p:nvCxnSpPr>
        <p:spPr>
          <a:xfrm flipV="1">
            <a:off x="1024800" y="92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B0D9E9-305D-444D-B09C-5308AA1BC4DB}"/>
              </a:ext>
            </a:extLst>
          </p:cNvPr>
          <p:cNvSpPr txBox="1"/>
          <p:nvPr/>
        </p:nvSpPr>
        <p:spPr>
          <a:xfrm>
            <a:off x="435028" y="287599"/>
            <a:ext cx="96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F3713-06F7-44D6-A309-B49B487D57C7}"/>
              </a:ext>
            </a:extLst>
          </p:cNvPr>
          <p:cNvSpPr txBox="1"/>
          <p:nvPr/>
        </p:nvSpPr>
        <p:spPr>
          <a:xfrm>
            <a:off x="918066" y="6125981"/>
            <a:ext cx="3653934" cy="44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0                    1                     x(m)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D7344-3FF0-4985-B495-F920351DC323}"/>
              </a:ext>
            </a:extLst>
          </p:cNvPr>
          <p:cNvSpPr txBox="1"/>
          <p:nvPr/>
        </p:nvSpPr>
        <p:spPr>
          <a:xfrm>
            <a:off x="736345" y="3571300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F59435-EEBD-41D0-9D57-24A5D7FE8F78}"/>
              </a:ext>
            </a:extLst>
          </p:cNvPr>
          <p:cNvSpPr txBox="1"/>
          <p:nvPr/>
        </p:nvSpPr>
        <p:spPr>
          <a:xfrm>
            <a:off x="732680" y="4281871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F9AD6-CFB2-4C58-9633-11EF833E2371}"/>
              </a:ext>
            </a:extLst>
          </p:cNvPr>
          <p:cNvSpPr txBox="1"/>
          <p:nvPr/>
        </p:nvSpPr>
        <p:spPr>
          <a:xfrm>
            <a:off x="723850" y="5013826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F79AB9-3883-4F90-AFCF-B9707E3438D1}"/>
              </a:ext>
            </a:extLst>
          </p:cNvPr>
          <p:cNvSpPr txBox="1"/>
          <p:nvPr/>
        </p:nvSpPr>
        <p:spPr>
          <a:xfrm>
            <a:off x="759213" y="285581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881D9-A13C-46FD-809F-1C20F8D86F27}"/>
              </a:ext>
            </a:extLst>
          </p:cNvPr>
          <p:cNvSpPr txBox="1"/>
          <p:nvPr/>
        </p:nvSpPr>
        <p:spPr>
          <a:xfrm>
            <a:off x="749609" y="2162275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39E7F5-9A0D-45DB-8316-5D8B117FA515}"/>
              </a:ext>
            </a:extLst>
          </p:cNvPr>
          <p:cNvSpPr txBox="1"/>
          <p:nvPr/>
        </p:nvSpPr>
        <p:spPr>
          <a:xfrm>
            <a:off x="744182" y="1453099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4B6A8-9B75-41D4-B606-DED7ECE0C8EB}"/>
              </a:ext>
            </a:extLst>
          </p:cNvPr>
          <p:cNvSpPr txBox="1"/>
          <p:nvPr/>
        </p:nvSpPr>
        <p:spPr>
          <a:xfrm>
            <a:off x="725695" y="737242"/>
            <a:ext cx="801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7</a:t>
            </a:r>
          </a:p>
          <a:p>
            <a:endParaRPr lang="fr-FR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1FC43-73C5-4F09-ACE6-AD6D6613CC53}"/>
              </a:ext>
            </a:extLst>
          </p:cNvPr>
          <p:cNvSpPr txBox="1"/>
          <p:nvPr/>
        </p:nvSpPr>
        <p:spPr>
          <a:xfrm>
            <a:off x="2601349" y="44456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 </a:t>
            </a:r>
            <a:r>
              <a:rPr lang="fr-FR" dirty="0"/>
              <a:t>= 0s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971C3A-957D-45A4-9C5D-FDF0BEE05818}"/>
              </a:ext>
            </a:extLst>
          </p:cNvPr>
          <p:cNvSpPr txBox="1"/>
          <p:nvPr/>
        </p:nvSpPr>
        <p:spPr>
          <a:xfrm>
            <a:off x="2647242" y="1246454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 </a:t>
            </a:r>
            <a:r>
              <a:rPr lang="fr-FR" dirty="0"/>
              <a:t>= 0,2s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0F533C-490D-4A37-A1B1-4323229AEF58}"/>
              </a:ext>
            </a:extLst>
          </p:cNvPr>
          <p:cNvSpPr txBox="1"/>
          <p:nvPr/>
        </p:nvSpPr>
        <p:spPr>
          <a:xfrm>
            <a:off x="2626924" y="256367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 </a:t>
            </a:r>
            <a:r>
              <a:rPr lang="fr-FR" dirty="0"/>
              <a:t>= 0,4s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F02C10-85DB-44ED-BE44-46F0E05D1998}"/>
              </a:ext>
            </a:extLst>
          </p:cNvPr>
          <p:cNvSpPr txBox="1"/>
          <p:nvPr/>
        </p:nvSpPr>
        <p:spPr>
          <a:xfrm>
            <a:off x="2656073" y="4817156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 </a:t>
            </a:r>
            <a:r>
              <a:rPr lang="fr-FR" dirty="0"/>
              <a:t>= 0,6s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E50FEF-5312-4C1E-9801-DA53DF84E054}"/>
              </a:ext>
            </a:extLst>
          </p:cNvPr>
          <p:cNvSpPr txBox="1"/>
          <p:nvPr/>
        </p:nvSpPr>
        <p:spPr>
          <a:xfrm>
            <a:off x="4212890" y="362597"/>
            <a:ext cx="771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Vitesse moyenne (rappel) : </a:t>
            </a:r>
            <a:endParaRPr lang="fr-FR" sz="3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7BCBB0-C551-467B-B3B2-99BCE5BB6A96}"/>
              </a:ext>
            </a:extLst>
          </p:cNvPr>
          <p:cNvGrpSpPr/>
          <p:nvPr/>
        </p:nvGrpSpPr>
        <p:grpSpPr>
          <a:xfrm>
            <a:off x="1877549" y="603721"/>
            <a:ext cx="972696" cy="637606"/>
            <a:chOff x="1762997" y="4252901"/>
            <a:chExt cx="972696" cy="637606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F8A6E30F-2F1E-42A4-AC6E-8BDD9EBDBB76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60A467-2E6B-4EDF-946E-B0E6F01F2A78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4C858D-8821-4BDB-A20D-692E20C56610}"/>
              </a:ext>
            </a:extLst>
          </p:cNvPr>
          <p:cNvGrpSpPr/>
          <p:nvPr/>
        </p:nvGrpSpPr>
        <p:grpSpPr>
          <a:xfrm>
            <a:off x="1888199" y="2740799"/>
            <a:ext cx="972696" cy="637606"/>
            <a:chOff x="1762997" y="4252901"/>
            <a:chExt cx="972696" cy="637606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B5D2B9D0-0F1E-479E-8CF7-DE1CB94B871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F7C05B-E902-4624-97F7-9C242E73A6CC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056DAA-5B15-4E98-B60D-7DC28B70F7A8}"/>
              </a:ext>
            </a:extLst>
          </p:cNvPr>
          <p:cNvGrpSpPr/>
          <p:nvPr/>
        </p:nvGrpSpPr>
        <p:grpSpPr>
          <a:xfrm>
            <a:off x="1873168" y="1329238"/>
            <a:ext cx="972696" cy="637606"/>
            <a:chOff x="1762997" y="4252901"/>
            <a:chExt cx="972696" cy="637606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DD5A6D34-1DF2-415B-BEC5-2539A912BEB2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89FD39-F357-4C3A-9801-61195E26EFF5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3C517C-E2B2-4902-8402-2DA1AA1FB4DE}"/>
              </a:ext>
            </a:extLst>
          </p:cNvPr>
          <p:cNvGrpSpPr/>
          <p:nvPr/>
        </p:nvGrpSpPr>
        <p:grpSpPr>
          <a:xfrm>
            <a:off x="1907654" y="4920128"/>
            <a:ext cx="972696" cy="637606"/>
            <a:chOff x="1762997" y="4252901"/>
            <a:chExt cx="972696" cy="637606"/>
          </a:xfrm>
        </p:grpSpPr>
        <p:sp>
          <p:nvSpPr>
            <p:cNvPr id="86" name="Multiplication Sign 85">
              <a:extLst>
                <a:ext uri="{FF2B5EF4-FFF2-40B4-BE49-F238E27FC236}">
                  <a16:creationId xmlns:a16="http://schemas.microsoft.com/office/drawing/2014/main" id="{E8D279DE-86AA-43F1-A230-7CBF5D4587D5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D796DA-D8C0-48E9-921F-6BDDD9436532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/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𝑑𝑖𝑠𝑡𝑎𝑛𝑐𝑒𝑇𝑜𝑡𝑎𝑙𝑒𝑃𝑎𝑟𝑐𝑜𝑢𝑟𝑢𝑒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𝑒𝑇𝑜𝑡𝑎𝑙𝑒𝐷𝑢𝑀𝑜𝑢𝑣𝑒𝑚𝑒𝑛𝑡</m:t>
                          </m:r>
                        </m:den>
                      </m:f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/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500" b="1" dirty="0">
                    <a:solidFill>
                      <a:srgbClr val="00B050"/>
                    </a:solidFill>
                  </a:rPr>
                  <a:t>Exemple</a:t>
                </a:r>
                <a:r>
                  <a:rPr lang="fr-FR" sz="2500" dirty="0">
                    <a:solidFill>
                      <a:srgbClr val="00B050"/>
                    </a:solidFill>
                  </a:rPr>
                  <a:t> : vitesse moyenne de la balle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blipFill>
                <a:blip r:embed="rId3"/>
                <a:stretch>
                  <a:fillRect l="-1326" t="-3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74BA403-8F1D-492A-B502-9A232294C7E5}"/>
              </a:ext>
            </a:extLst>
          </p:cNvPr>
          <p:cNvSpPr txBox="1"/>
          <p:nvPr/>
        </p:nvSpPr>
        <p:spPr>
          <a:xfrm>
            <a:off x="4183380" y="3571300"/>
            <a:ext cx="774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Vecteur vitesse du point M</a:t>
            </a:r>
            <a:r>
              <a:rPr lang="fr-FR" sz="3000" b="1" baseline="-25000" dirty="0"/>
              <a:t>0</a:t>
            </a:r>
            <a:r>
              <a:rPr lang="fr-FR" sz="3000" b="1" dirty="0"/>
              <a:t>: 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/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5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/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sz="2500" dirty="0"/>
                  <a:t>Représentation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fr-FR" sz="25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blipFill>
                <a:blip r:embed="rId5"/>
                <a:stretch>
                  <a:fillRect l="-1570" t="-9524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0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43" grpId="0"/>
      <p:bldP spid="44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24E33-83B6-4C1D-A3F3-75E4CC6EF256}"/>
              </a:ext>
            </a:extLst>
          </p:cNvPr>
          <p:cNvCxnSpPr>
            <a:cxnSpLocks/>
          </p:cNvCxnSpPr>
          <p:nvPr/>
        </p:nvCxnSpPr>
        <p:spPr>
          <a:xfrm>
            <a:off x="1086767" y="5962079"/>
            <a:ext cx="309661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45E306-9CBB-402E-8DE6-FD98BBDF21C3}"/>
              </a:ext>
            </a:extLst>
          </p:cNvPr>
          <p:cNvCxnSpPr>
            <a:cxnSpLocks/>
          </p:cNvCxnSpPr>
          <p:nvPr/>
        </p:nvCxnSpPr>
        <p:spPr>
          <a:xfrm flipV="1">
            <a:off x="1086767" y="477501"/>
            <a:ext cx="0" cy="54974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4CE96C-F458-44C6-9E48-BD3930D046C0}"/>
              </a:ext>
            </a:extLst>
          </p:cNvPr>
          <p:cNvCxnSpPr/>
          <p:nvPr/>
        </p:nvCxnSpPr>
        <p:spPr>
          <a:xfrm flipV="1">
            <a:off x="1806767" y="57421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0FAC5-4FFA-45D5-8E90-436609FB71E8}"/>
              </a:ext>
            </a:extLst>
          </p:cNvPr>
          <p:cNvCxnSpPr/>
          <p:nvPr/>
        </p:nvCxnSpPr>
        <p:spPr>
          <a:xfrm flipV="1">
            <a:off x="252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7A512D-A48F-4AB9-BB04-DF55C3D86EA0}"/>
              </a:ext>
            </a:extLst>
          </p:cNvPr>
          <p:cNvCxnSpPr/>
          <p:nvPr/>
        </p:nvCxnSpPr>
        <p:spPr>
          <a:xfrm flipV="1">
            <a:off x="324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3BCBC-1CA0-4886-8834-722A8DAA84B7}"/>
              </a:ext>
            </a:extLst>
          </p:cNvPr>
          <p:cNvCxnSpPr/>
          <p:nvPr/>
        </p:nvCxnSpPr>
        <p:spPr>
          <a:xfrm flipV="1">
            <a:off x="396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E40C7-AEA1-4D38-811E-CFAC524F3C37}"/>
              </a:ext>
            </a:extLst>
          </p:cNvPr>
          <p:cNvCxnSpPr>
            <a:cxnSpLocks/>
          </p:cNvCxnSpPr>
          <p:nvPr/>
        </p:nvCxnSpPr>
        <p:spPr>
          <a:xfrm flipV="1">
            <a:off x="1101070" y="524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F7E5B-8223-4E49-955E-EA80629E6AC9}"/>
              </a:ext>
            </a:extLst>
          </p:cNvPr>
          <p:cNvCxnSpPr>
            <a:cxnSpLocks/>
          </p:cNvCxnSpPr>
          <p:nvPr/>
        </p:nvCxnSpPr>
        <p:spPr>
          <a:xfrm flipV="1">
            <a:off x="1072465" y="4522080"/>
            <a:ext cx="2922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B57C8-781E-4D20-8601-895BA5663EF3}"/>
              </a:ext>
            </a:extLst>
          </p:cNvPr>
          <p:cNvCxnSpPr>
            <a:cxnSpLocks/>
          </p:cNvCxnSpPr>
          <p:nvPr/>
        </p:nvCxnSpPr>
        <p:spPr>
          <a:xfrm>
            <a:off x="1101070" y="3794749"/>
            <a:ext cx="2865697" cy="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7E606-41C4-4EB0-BB65-B5E4AA6CE559}"/>
              </a:ext>
            </a:extLst>
          </p:cNvPr>
          <p:cNvCxnSpPr>
            <a:cxnSpLocks/>
          </p:cNvCxnSpPr>
          <p:nvPr/>
        </p:nvCxnSpPr>
        <p:spPr>
          <a:xfrm flipV="1">
            <a:off x="1072465" y="308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96AFC6-AD40-4350-BC58-11AF73F7B6F1}"/>
              </a:ext>
            </a:extLst>
          </p:cNvPr>
          <p:cNvCxnSpPr>
            <a:cxnSpLocks/>
          </p:cNvCxnSpPr>
          <p:nvPr/>
        </p:nvCxnSpPr>
        <p:spPr>
          <a:xfrm flipV="1">
            <a:off x="1053405" y="236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FC518-4067-44F2-B059-8F1976842A64}"/>
              </a:ext>
            </a:extLst>
          </p:cNvPr>
          <p:cNvCxnSpPr>
            <a:cxnSpLocks/>
          </p:cNvCxnSpPr>
          <p:nvPr/>
        </p:nvCxnSpPr>
        <p:spPr>
          <a:xfrm flipV="1">
            <a:off x="1024800" y="164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041F2-982E-4941-BE83-250F13F5CC0B}"/>
              </a:ext>
            </a:extLst>
          </p:cNvPr>
          <p:cNvCxnSpPr>
            <a:cxnSpLocks/>
          </p:cNvCxnSpPr>
          <p:nvPr/>
        </p:nvCxnSpPr>
        <p:spPr>
          <a:xfrm flipV="1">
            <a:off x="1024800" y="92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B0D9E9-305D-444D-B09C-5308AA1BC4DB}"/>
              </a:ext>
            </a:extLst>
          </p:cNvPr>
          <p:cNvSpPr txBox="1"/>
          <p:nvPr/>
        </p:nvSpPr>
        <p:spPr>
          <a:xfrm>
            <a:off x="435028" y="287599"/>
            <a:ext cx="96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F3713-06F7-44D6-A309-B49B487D57C7}"/>
              </a:ext>
            </a:extLst>
          </p:cNvPr>
          <p:cNvSpPr txBox="1"/>
          <p:nvPr/>
        </p:nvSpPr>
        <p:spPr>
          <a:xfrm>
            <a:off x="918066" y="6125981"/>
            <a:ext cx="3653934" cy="44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0                    1                     x(m)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D7344-3FF0-4985-B495-F920351DC323}"/>
              </a:ext>
            </a:extLst>
          </p:cNvPr>
          <p:cNvSpPr txBox="1"/>
          <p:nvPr/>
        </p:nvSpPr>
        <p:spPr>
          <a:xfrm>
            <a:off x="736345" y="3571300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F59435-EEBD-41D0-9D57-24A5D7FE8F78}"/>
              </a:ext>
            </a:extLst>
          </p:cNvPr>
          <p:cNvSpPr txBox="1"/>
          <p:nvPr/>
        </p:nvSpPr>
        <p:spPr>
          <a:xfrm>
            <a:off x="732680" y="4281871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F9AD6-CFB2-4C58-9633-11EF833E2371}"/>
              </a:ext>
            </a:extLst>
          </p:cNvPr>
          <p:cNvSpPr txBox="1"/>
          <p:nvPr/>
        </p:nvSpPr>
        <p:spPr>
          <a:xfrm>
            <a:off x="723850" y="5013826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F79AB9-3883-4F90-AFCF-B9707E3438D1}"/>
              </a:ext>
            </a:extLst>
          </p:cNvPr>
          <p:cNvSpPr txBox="1"/>
          <p:nvPr/>
        </p:nvSpPr>
        <p:spPr>
          <a:xfrm>
            <a:off x="759213" y="285581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881D9-A13C-46FD-809F-1C20F8D86F27}"/>
              </a:ext>
            </a:extLst>
          </p:cNvPr>
          <p:cNvSpPr txBox="1"/>
          <p:nvPr/>
        </p:nvSpPr>
        <p:spPr>
          <a:xfrm>
            <a:off x="749609" y="2162275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39E7F5-9A0D-45DB-8316-5D8B117FA515}"/>
              </a:ext>
            </a:extLst>
          </p:cNvPr>
          <p:cNvSpPr txBox="1"/>
          <p:nvPr/>
        </p:nvSpPr>
        <p:spPr>
          <a:xfrm>
            <a:off x="744182" y="1453099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4B6A8-9B75-41D4-B606-DED7ECE0C8EB}"/>
              </a:ext>
            </a:extLst>
          </p:cNvPr>
          <p:cNvSpPr txBox="1"/>
          <p:nvPr/>
        </p:nvSpPr>
        <p:spPr>
          <a:xfrm>
            <a:off x="725695" y="737242"/>
            <a:ext cx="801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7</a:t>
            </a:r>
          </a:p>
          <a:p>
            <a:endParaRPr lang="fr-FR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1FC43-73C5-4F09-ACE6-AD6D6613CC53}"/>
              </a:ext>
            </a:extLst>
          </p:cNvPr>
          <p:cNvSpPr txBox="1"/>
          <p:nvPr/>
        </p:nvSpPr>
        <p:spPr>
          <a:xfrm>
            <a:off x="2601349" y="44456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 </a:t>
            </a:r>
            <a:r>
              <a:rPr lang="fr-FR" dirty="0"/>
              <a:t>= 0s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971C3A-957D-45A4-9C5D-FDF0BEE05818}"/>
              </a:ext>
            </a:extLst>
          </p:cNvPr>
          <p:cNvSpPr txBox="1"/>
          <p:nvPr/>
        </p:nvSpPr>
        <p:spPr>
          <a:xfrm>
            <a:off x="2647242" y="1246454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 </a:t>
            </a:r>
            <a:r>
              <a:rPr lang="fr-FR" dirty="0"/>
              <a:t>= 0,2s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0F533C-490D-4A37-A1B1-4323229AEF58}"/>
              </a:ext>
            </a:extLst>
          </p:cNvPr>
          <p:cNvSpPr txBox="1"/>
          <p:nvPr/>
        </p:nvSpPr>
        <p:spPr>
          <a:xfrm>
            <a:off x="2626924" y="256367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 </a:t>
            </a:r>
            <a:r>
              <a:rPr lang="fr-FR" dirty="0"/>
              <a:t>= 0,4s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F02C10-85DB-44ED-BE44-46F0E05D1998}"/>
              </a:ext>
            </a:extLst>
          </p:cNvPr>
          <p:cNvSpPr txBox="1"/>
          <p:nvPr/>
        </p:nvSpPr>
        <p:spPr>
          <a:xfrm>
            <a:off x="2656073" y="4817156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 </a:t>
            </a:r>
            <a:r>
              <a:rPr lang="fr-FR" dirty="0"/>
              <a:t>= 0,6s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E50FEF-5312-4C1E-9801-DA53DF84E054}"/>
              </a:ext>
            </a:extLst>
          </p:cNvPr>
          <p:cNvSpPr txBox="1"/>
          <p:nvPr/>
        </p:nvSpPr>
        <p:spPr>
          <a:xfrm>
            <a:off x="4212890" y="362597"/>
            <a:ext cx="771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Vitesse moyenne (rappel) : </a:t>
            </a:r>
            <a:endParaRPr lang="fr-FR" sz="3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7BCBB0-C551-467B-B3B2-99BCE5BB6A96}"/>
              </a:ext>
            </a:extLst>
          </p:cNvPr>
          <p:cNvGrpSpPr/>
          <p:nvPr/>
        </p:nvGrpSpPr>
        <p:grpSpPr>
          <a:xfrm>
            <a:off x="1877549" y="603721"/>
            <a:ext cx="972696" cy="637606"/>
            <a:chOff x="1762997" y="4252901"/>
            <a:chExt cx="972696" cy="637606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F8A6E30F-2F1E-42A4-AC6E-8BDD9EBDBB76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60A467-2E6B-4EDF-946E-B0E6F01F2A78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4C858D-8821-4BDB-A20D-692E20C56610}"/>
              </a:ext>
            </a:extLst>
          </p:cNvPr>
          <p:cNvGrpSpPr/>
          <p:nvPr/>
        </p:nvGrpSpPr>
        <p:grpSpPr>
          <a:xfrm>
            <a:off x="1888199" y="2740799"/>
            <a:ext cx="972696" cy="637606"/>
            <a:chOff x="1762997" y="4252901"/>
            <a:chExt cx="972696" cy="637606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B5D2B9D0-0F1E-479E-8CF7-DE1CB94B871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F7C05B-E902-4624-97F7-9C242E73A6CC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056DAA-5B15-4E98-B60D-7DC28B70F7A8}"/>
              </a:ext>
            </a:extLst>
          </p:cNvPr>
          <p:cNvGrpSpPr/>
          <p:nvPr/>
        </p:nvGrpSpPr>
        <p:grpSpPr>
          <a:xfrm>
            <a:off x="1873168" y="1329238"/>
            <a:ext cx="972696" cy="637606"/>
            <a:chOff x="1762997" y="4252901"/>
            <a:chExt cx="972696" cy="637606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DD5A6D34-1DF2-415B-BEC5-2539A912BEB2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89FD39-F357-4C3A-9801-61195E26EFF5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3C517C-E2B2-4902-8402-2DA1AA1FB4DE}"/>
              </a:ext>
            </a:extLst>
          </p:cNvPr>
          <p:cNvGrpSpPr/>
          <p:nvPr/>
        </p:nvGrpSpPr>
        <p:grpSpPr>
          <a:xfrm>
            <a:off x="1907654" y="4920128"/>
            <a:ext cx="972696" cy="637606"/>
            <a:chOff x="1762997" y="4252901"/>
            <a:chExt cx="972696" cy="637606"/>
          </a:xfrm>
        </p:grpSpPr>
        <p:sp>
          <p:nvSpPr>
            <p:cNvPr id="86" name="Multiplication Sign 85">
              <a:extLst>
                <a:ext uri="{FF2B5EF4-FFF2-40B4-BE49-F238E27FC236}">
                  <a16:creationId xmlns:a16="http://schemas.microsoft.com/office/drawing/2014/main" id="{E8D279DE-86AA-43F1-A230-7CBF5D4587D5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D796DA-D8C0-48E9-921F-6BDDD9436532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/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𝑑𝑖𝑠𝑡𝑎𝑛𝑐𝑒𝑇𝑜𝑡𝑎𝑙𝑒𝑃𝑎𝑟𝑐𝑜𝑢𝑟𝑢𝑒</m:t>
                          </m:r>
                        </m:num>
                        <m:den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𝑒𝑇𝑜𝑡𝑎𝑙𝑒𝐷𝑢𝑀𝑜𝑢𝑣𝑒𝑚𝑒𝑛𝑡</m:t>
                          </m:r>
                        </m:den>
                      </m:f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2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/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500" b="1" dirty="0">
                    <a:solidFill>
                      <a:srgbClr val="00B050"/>
                    </a:solidFill>
                  </a:rPr>
                  <a:t>Exemple</a:t>
                </a:r>
                <a:r>
                  <a:rPr lang="fr-FR" sz="2500" dirty="0">
                    <a:solidFill>
                      <a:srgbClr val="00B050"/>
                    </a:solidFill>
                  </a:rPr>
                  <a:t> : vitesse moyenne de la balle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blipFill>
                <a:blip r:embed="rId3"/>
                <a:stretch>
                  <a:fillRect l="-1326" t="-3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74BA403-8F1D-492A-B502-9A232294C7E5}"/>
              </a:ext>
            </a:extLst>
          </p:cNvPr>
          <p:cNvSpPr txBox="1"/>
          <p:nvPr/>
        </p:nvSpPr>
        <p:spPr>
          <a:xfrm>
            <a:off x="4183380" y="3571300"/>
            <a:ext cx="774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Vecteur vitesse du point M</a:t>
            </a:r>
            <a:r>
              <a:rPr lang="fr-FR" sz="3000" b="1" baseline="-25000" dirty="0"/>
              <a:t>0</a:t>
            </a:r>
            <a:r>
              <a:rPr lang="fr-FR" sz="3000" b="1" dirty="0"/>
              <a:t>: 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/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5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1370EEB1-A9FC-40CD-9C92-269FBF4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1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8005" flipH="1">
            <a:off x="-372228" y="2146645"/>
            <a:ext cx="5092248" cy="22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/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sz="2500" dirty="0"/>
                  <a:t>Représentation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fr-FR" sz="25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blipFill>
                <a:blip r:embed="rId7"/>
                <a:stretch>
                  <a:fillRect l="-1570" t="-9524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BC879E-141F-4325-B42F-E7C9D64CC367}"/>
              </a:ext>
            </a:extLst>
          </p:cNvPr>
          <p:cNvCxnSpPr>
            <a:cxnSpLocks/>
          </p:cNvCxnSpPr>
          <p:nvPr/>
        </p:nvCxnSpPr>
        <p:spPr>
          <a:xfrm flipH="1">
            <a:off x="2519616" y="926933"/>
            <a:ext cx="18699" cy="182140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08D264-8144-41AC-A042-7D6B50227627}"/>
              </a:ext>
            </a:extLst>
          </p:cNvPr>
          <p:cNvCxnSpPr>
            <a:cxnSpLocks/>
          </p:cNvCxnSpPr>
          <p:nvPr/>
        </p:nvCxnSpPr>
        <p:spPr>
          <a:xfrm>
            <a:off x="2525148" y="915376"/>
            <a:ext cx="18119" cy="80158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7B3857-48DA-478B-9105-845327D1CB19}"/>
              </a:ext>
            </a:extLst>
          </p:cNvPr>
          <p:cNvCxnSpPr>
            <a:cxnSpLocks/>
          </p:cNvCxnSpPr>
          <p:nvPr/>
        </p:nvCxnSpPr>
        <p:spPr>
          <a:xfrm flipH="1">
            <a:off x="2523482" y="924194"/>
            <a:ext cx="10213" cy="36584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1DE275-CAC2-4CC9-960E-37E120BAA2D2}"/>
              </a:ext>
            </a:extLst>
          </p:cNvPr>
          <p:cNvSpPr txBox="1"/>
          <p:nvPr/>
        </p:nvSpPr>
        <p:spPr>
          <a:xfrm>
            <a:off x="4733479" y="5514965"/>
            <a:ext cx="7054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Echelle des vecteurs vitesses : 1 cm </a:t>
            </a:r>
            <a:r>
              <a:rPr lang="fr-FR" sz="2500" dirty="0">
                <a:sym typeface="Wingdings" panose="05000000000000000000" pitchFamily="2" charset="2"/>
              </a:rPr>
              <a:t></a:t>
            </a:r>
            <a:r>
              <a:rPr lang="fr-FR" sz="2500" dirty="0"/>
              <a:t> 2m/s</a:t>
            </a:r>
          </a:p>
          <a:p>
            <a:pPr algn="just"/>
            <a:endParaRPr lang="fr-FR" sz="25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7B23A-49FB-4163-B6D5-76683732066D}"/>
              </a:ext>
            </a:extLst>
          </p:cNvPr>
          <p:cNvSpPr txBox="1"/>
          <p:nvPr/>
        </p:nvSpPr>
        <p:spPr>
          <a:xfrm>
            <a:off x="8628359" y="5866575"/>
            <a:ext cx="1947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ym typeface="Wingdings" panose="05000000000000000000" pitchFamily="2" charset="2"/>
              </a:rPr>
              <a:t>??cm 5m/s</a:t>
            </a:r>
            <a:endParaRPr lang="fr-FR" sz="25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17721-0A24-4EB2-A7BA-71FFB3D96FEB}"/>
              </a:ext>
            </a:extLst>
          </p:cNvPr>
          <p:cNvSpPr txBox="1"/>
          <p:nvPr/>
        </p:nvSpPr>
        <p:spPr>
          <a:xfrm>
            <a:off x="8518696" y="5909493"/>
            <a:ext cx="894965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2500" dirty="0"/>
              <a:t>2.5cm</a:t>
            </a:r>
          </a:p>
        </p:txBody>
      </p:sp>
    </p:spTree>
    <p:extLst>
      <p:ext uri="{BB962C8B-B14F-4D97-AF65-F5344CB8AC3E}">
        <p14:creationId xmlns:p14="http://schemas.microsoft.com/office/powerpoint/2010/main" val="366112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24E33-83B6-4C1D-A3F3-75E4CC6EF256}"/>
              </a:ext>
            </a:extLst>
          </p:cNvPr>
          <p:cNvCxnSpPr>
            <a:cxnSpLocks/>
          </p:cNvCxnSpPr>
          <p:nvPr/>
        </p:nvCxnSpPr>
        <p:spPr>
          <a:xfrm>
            <a:off x="1086767" y="5962079"/>
            <a:ext cx="309661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45E306-9CBB-402E-8DE6-FD98BBDF21C3}"/>
              </a:ext>
            </a:extLst>
          </p:cNvPr>
          <p:cNvCxnSpPr>
            <a:cxnSpLocks/>
          </p:cNvCxnSpPr>
          <p:nvPr/>
        </p:nvCxnSpPr>
        <p:spPr>
          <a:xfrm flipV="1">
            <a:off x="1086767" y="477501"/>
            <a:ext cx="0" cy="54974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4CE96C-F458-44C6-9E48-BD3930D046C0}"/>
              </a:ext>
            </a:extLst>
          </p:cNvPr>
          <p:cNvCxnSpPr/>
          <p:nvPr/>
        </p:nvCxnSpPr>
        <p:spPr>
          <a:xfrm flipV="1">
            <a:off x="1806767" y="57421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0FAC5-4FFA-45D5-8E90-436609FB71E8}"/>
              </a:ext>
            </a:extLst>
          </p:cNvPr>
          <p:cNvCxnSpPr/>
          <p:nvPr/>
        </p:nvCxnSpPr>
        <p:spPr>
          <a:xfrm flipV="1">
            <a:off x="252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7A512D-A48F-4AB9-BB04-DF55C3D86EA0}"/>
              </a:ext>
            </a:extLst>
          </p:cNvPr>
          <p:cNvCxnSpPr/>
          <p:nvPr/>
        </p:nvCxnSpPr>
        <p:spPr>
          <a:xfrm flipV="1">
            <a:off x="324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3BCBC-1CA0-4886-8834-722A8DAA84B7}"/>
              </a:ext>
            </a:extLst>
          </p:cNvPr>
          <p:cNvCxnSpPr/>
          <p:nvPr/>
        </p:nvCxnSpPr>
        <p:spPr>
          <a:xfrm flipV="1">
            <a:off x="3966767" y="562079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E40C7-AEA1-4D38-811E-CFAC524F3C37}"/>
              </a:ext>
            </a:extLst>
          </p:cNvPr>
          <p:cNvCxnSpPr>
            <a:cxnSpLocks/>
          </p:cNvCxnSpPr>
          <p:nvPr/>
        </p:nvCxnSpPr>
        <p:spPr>
          <a:xfrm flipV="1">
            <a:off x="1101070" y="524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F7E5B-8223-4E49-955E-EA80629E6AC9}"/>
              </a:ext>
            </a:extLst>
          </p:cNvPr>
          <p:cNvCxnSpPr>
            <a:cxnSpLocks/>
          </p:cNvCxnSpPr>
          <p:nvPr/>
        </p:nvCxnSpPr>
        <p:spPr>
          <a:xfrm flipV="1">
            <a:off x="1072465" y="4522080"/>
            <a:ext cx="2922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B57C8-781E-4D20-8601-895BA5663EF3}"/>
              </a:ext>
            </a:extLst>
          </p:cNvPr>
          <p:cNvCxnSpPr>
            <a:cxnSpLocks/>
          </p:cNvCxnSpPr>
          <p:nvPr/>
        </p:nvCxnSpPr>
        <p:spPr>
          <a:xfrm>
            <a:off x="1101070" y="3794749"/>
            <a:ext cx="2865697" cy="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7E606-41C4-4EB0-BB65-B5E4AA6CE559}"/>
              </a:ext>
            </a:extLst>
          </p:cNvPr>
          <p:cNvCxnSpPr>
            <a:cxnSpLocks/>
          </p:cNvCxnSpPr>
          <p:nvPr/>
        </p:nvCxnSpPr>
        <p:spPr>
          <a:xfrm flipV="1">
            <a:off x="1072465" y="3082080"/>
            <a:ext cx="2894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96AFC6-AD40-4350-BC58-11AF73F7B6F1}"/>
              </a:ext>
            </a:extLst>
          </p:cNvPr>
          <p:cNvCxnSpPr>
            <a:cxnSpLocks/>
          </p:cNvCxnSpPr>
          <p:nvPr/>
        </p:nvCxnSpPr>
        <p:spPr>
          <a:xfrm flipV="1">
            <a:off x="1053405" y="236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FC518-4067-44F2-B059-8F1976842A64}"/>
              </a:ext>
            </a:extLst>
          </p:cNvPr>
          <p:cNvCxnSpPr>
            <a:cxnSpLocks/>
          </p:cNvCxnSpPr>
          <p:nvPr/>
        </p:nvCxnSpPr>
        <p:spPr>
          <a:xfrm flipV="1">
            <a:off x="1024800" y="164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041F2-982E-4941-BE83-250F13F5CC0B}"/>
              </a:ext>
            </a:extLst>
          </p:cNvPr>
          <p:cNvCxnSpPr>
            <a:cxnSpLocks/>
          </p:cNvCxnSpPr>
          <p:nvPr/>
        </p:nvCxnSpPr>
        <p:spPr>
          <a:xfrm flipV="1">
            <a:off x="1024800" y="922080"/>
            <a:ext cx="2941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B0D9E9-305D-444D-B09C-5308AA1BC4DB}"/>
              </a:ext>
            </a:extLst>
          </p:cNvPr>
          <p:cNvSpPr txBox="1"/>
          <p:nvPr/>
        </p:nvSpPr>
        <p:spPr>
          <a:xfrm>
            <a:off x="435028" y="287599"/>
            <a:ext cx="96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F3713-06F7-44D6-A309-B49B487D57C7}"/>
              </a:ext>
            </a:extLst>
          </p:cNvPr>
          <p:cNvSpPr txBox="1"/>
          <p:nvPr/>
        </p:nvSpPr>
        <p:spPr>
          <a:xfrm>
            <a:off x="918066" y="6125981"/>
            <a:ext cx="3653934" cy="44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0                    1                     x(m)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D7344-3FF0-4985-B495-F920351DC323}"/>
              </a:ext>
            </a:extLst>
          </p:cNvPr>
          <p:cNvSpPr txBox="1"/>
          <p:nvPr/>
        </p:nvSpPr>
        <p:spPr>
          <a:xfrm>
            <a:off x="736345" y="3571300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F59435-EEBD-41D0-9D57-24A5D7FE8F78}"/>
              </a:ext>
            </a:extLst>
          </p:cNvPr>
          <p:cNvSpPr txBox="1"/>
          <p:nvPr/>
        </p:nvSpPr>
        <p:spPr>
          <a:xfrm>
            <a:off x="732680" y="4281871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F9AD6-CFB2-4C58-9633-11EF833E2371}"/>
              </a:ext>
            </a:extLst>
          </p:cNvPr>
          <p:cNvSpPr txBox="1"/>
          <p:nvPr/>
        </p:nvSpPr>
        <p:spPr>
          <a:xfrm>
            <a:off x="723850" y="5013826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F79AB9-3883-4F90-AFCF-B9707E3438D1}"/>
              </a:ext>
            </a:extLst>
          </p:cNvPr>
          <p:cNvSpPr txBox="1"/>
          <p:nvPr/>
        </p:nvSpPr>
        <p:spPr>
          <a:xfrm>
            <a:off x="759213" y="285581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881D9-A13C-46FD-809F-1C20F8D86F27}"/>
              </a:ext>
            </a:extLst>
          </p:cNvPr>
          <p:cNvSpPr txBox="1"/>
          <p:nvPr/>
        </p:nvSpPr>
        <p:spPr>
          <a:xfrm>
            <a:off x="749609" y="2162275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39E7F5-9A0D-45DB-8316-5D8B117FA515}"/>
              </a:ext>
            </a:extLst>
          </p:cNvPr>
          <p:cNvSpPr txBox="1"/>
          <p:nvPr/>
        </p:nvSpPr>
        <p:spPr>
          <a:xfrm>
            <a:off x="744182" y="1453099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4B6A8-9B75-41D4-B606-DED7ECE0C8EB}"/>
              </a:ext>
            </a:extLst>
          </p:cNvPr>
          <p:cNvSpPr txBox="1"/>
          <p:nvPr/>
        </p:nvSpPr>
        <p:spPr>
          <a:xfrm>
            <a:off x="725695" y="737242"/>
            <a:ext cx="801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7</a:t>
            </a:r>
          </a:p>
          <a:p>
            <a:endParaRPr lang="fr-FR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1FC43-73C5-4F09-ACE6-AD6D6613CC53}"/>
              </a:ext>
            </a:extLst>
          </p:cNvPr>
          <p:cNvSpPr txBox="1"/>
          <p:nvPr/>
        </p:nvSpPr>
        <p:spPr>
          <a:xfrm>
            <a:off x="2601349" y="44456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 </a:t>
            </a:r>
            <a:r>
              <a:rPr lang="fr-FR" dirty="0"/>
              <a:t>= 0s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971C3A-957D-45A4-9C5D-FDF0BEE05818}"/>
              </a:ext>
            </a:extLst>
          </p:cNvPr>
          <p:cNvSpPr txBox="1"/>
          <p:nvPr/>
        </p:nvSpPr>
        <p:spPr>
          <a:xfrm>
            <a:off x="2647242" y="1246454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 </a:t>
            </a:r>
            <a:r>
              <a:rPr lang="fr-FR" dirty="0"/>
              <a:t>= 0,2s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0F533C-490D-4A37-A1B1-4323229AEF58}"/>
              </a:ext>
            </a:extLst>
          </p:cNvPr>
          <p:cNvSpPr txBox="1"/>
          <p:nvPr/>
        </p:nvSpPr>
        <p:spPr>
          <a:xfrm>
            <a:off x="2626924" y="2563670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 </a:t>
            </a:r>
            <a:r>
              <a:rPr lang="fr-FR" dirty="0"/>
              <a:t>= 0,4s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F02C10-85DB-44ED-BE44-46F0E05D1998}"/>
              </a:ext>
            </a:extLst>
          </p:cNvPr>
          <p:cNvSpPr txBox="1"/>
          <p:nvPr/>
        </p:nvSpPr>
        <p:spPr>
          <a:xfrm>
            <a:off x="2656073" y="4817156"/>
            <a:ext cx="11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 </a:t>
            </a:r>
            <a:r>
              <a:rPr lang="fr-FR" dirty="0"/>
              <a:t>= 0,6s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E50FEF-5312-4C1E-9801-DA53DF84E054}"/>
              </a:ext>
            </a:extLst>
          </p:cNvPr>
          <p:cNvSpPr txBox="1"/>
          <p:nvPr/>
        </p:nvSpPr>
        <p:spPr>
          <a:xfrm>
            <a:off x="4212890" y="362597"/>
            <a:ext cx="771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Vitesse moyenne (rappel) : </a:t>
            </a:r>
            <a:endParaRPr lang="fr-FR" sz="3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7BCBB0-C551-467B-B3B2-99BCE5BB6A96}"/>
              </a:ext>
            </a:extLst>
          </p:cNvPr>
          <p:cNvGrpSpPr/>
          <p:nvPr/>
        </p:nvGrpSpPr>
        <p:grpSpPr>
          <a:xfrm>
            <a:off x="1877549" y="603721"/>
            <a:ext cx="972696" cy="637606"/>
            <a:chOff x="1762997" y="4252901"/>
            <a:chExt cx="972696" cy="637606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F8A6E30F-2F1E-42A4-AC6E-8BDD9EBDBB76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60A467-2E6B-4EDF-946E-B0E6F01F2A78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4C858D-8821-4BDB-A20D-692E20C56610}"/>
              </a:ext>
            </a:extLst>
          </p:cNvPr>
          <p:cNvGrpSpPr/>
          <p:nvPr/>
        </p:nvGrpSpPr>
        <p:grpSpPr>
          <a:xfrm>
            <a:off x="1888199" y="2740799"/>
            <a:ext cx="972696" cy="637606"/>
            <a:chOff x="1762997" y="4252901"/>
            <a:chExt cx="972696" cy="637606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B5D2B9D0-0F1E-479E-8CF7-DE1CB94B871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F7C05B-E902-4624-97F7-9C242E73A6CC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056DAA-5B15-4E98-B60D-7DC28B70F7A8}"/>
              </a:ext>
            </a:extLst>
          </p:cNvPr>
          <p:cNvGrpSpPr/>
          <p:nvPr/>
        </p:nvGrpSpPr>
        <p:grpSpPr>
          <a:xfrm>
            <a:off x="1873168" y="1329238"/>
            <a:ext cx="972696" cy="637606"/>
            <a:chOff x="1762997" y="4252901"/>
            <a:chExt cx="972696" cy="637606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DD5A6D34-1DF2-415B-BEC5-2539A912BEB2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89FD39-F357-4C3A-9801-61195E26EFF5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3C517C-E2B2-4902-8402-2DA1AA1FB4DE}"/>
              </a:ext>
            </a:extLst>
          </p:cNvPr>
          <p:cNvGrpSpPr/>
          <p:nvPr/>
        </p:nvGrpSpPr>
        <p:grpSpPr>
          <a:xfrm>
            <a:off x="1907654" y="4920128"/>
            <a:ext cx="972696" cy="637606"/>
            <a:chOff x="1762997" y="4252901"/>
            <a:chExt cx="972696" cy="637606"/>
          </a:xfrm>
        </p:grpSpPr>
        <p:sp>
          <p:nvSpPr>
            <p:cNvPr id="86" name="Multiplication Sign 85">
              <a:extLst>
                <a:ext uri="{FF2B5EF4-FFF2-40B4-BE49-F238E27FC236}">
                  <a16:creationId xmlns:a16="http://schemas.microsoft.com/office/drawing/2014/main" id="{E8D279DE-86AA-43F1-A230-7CBF5D4587D5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D796DA-D8C0-48E9-921F-6BDDD9436532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/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𝑑𝑖𝑠𝑡𝑎𝑛𝑐𝑒𝑇𝑜𝑡𝑎𝑙𝑒𝑃𝑎𝑟𝑐𝑜𝑢𝑟𝑢𝑒</m:t>
                          </m:r>
                        </m:num>
                        <m:den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𝑒𝑇𝑜𝑡𝑎𝑙𝑒𝐷𝑢𝑀𝑜𝑢𝑣𝑒𝑚𝑒𝑛𝑡</m:t>
                          </m:r>
                        </m:den>
                      </m:f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2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884379-1DDD-4BA5-9A24-71727BE5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956910"/>
                <a:ext cx="7357513" cy="735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/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500" b="1" dirty="0">
                    <a:solidFill>
                      <a:srgbClr val="00B050"/>
                    </a:solidFill>
                  </a:rPr>
                  <a:t>Exemple</a:t>
                </a:r>
                <a:r>
                  <a:rPr lang="fr-FR" sz="2500" dirty="0">
                    <a:solidFill>
                      <a:srgbClr val="00B050"/>
                    </a:solidFill>
                  </a:rPr>
                  <a:t> : vitesse moyenne de la balle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𝑣𝑖𝑡𝑒𝑠𝑠𝑒𝑀𝑜𝑦𝑒𝑛𝑛𝑒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0,6</m:t>
                          </m:r>
                          <m:r>
                            <a:rPr lang="fr-FR" sz="2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3AE315-8E94-4204-AF58-20F61767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5" y="1841548"/>
                <a:ext cx="7357513" cy="1240532"/>
              </a:xfrm>
              <a:prstGeom prst="rect">
                <a:avLst/>
              </a:prstGeom>
              <a:blipFill>
                <a:blip r:embed="rId3"/>
                <a:stretch>
                  <a:fillRect l="-1326" t="-3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74BA403-8F1D-492A-B502-9A232294C7E5}"/>
              </a:ext>
            </a:extLst>
          </p:cNvPr>
          <p:cNvSpPr txBox="1"/>
          <p:nvPr/>
        </p:nvSpPr>
        <p:spPr>
          <a:xfrm>
            <a:off x="4183380" y="3571300"/>
            <a:ext cx="774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b="1" dirty="0"/>
              <a:t>- Vecteur vitesse du point M</a:t>
            </a:r>
            <a:r>
              <a:rPr lang="fr-FR" sz="3000" b="1" baseline="-25000" dirty="0"/>
              <a:t>0</a:t>
            </a:r>
            <a:r>
              <a:rPr lang="fr-FR" sz="3000" b="1" dirty="0"/>
              <a:t>: 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/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5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fr-FR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5E6DA-965A-4D72-8F89-AE50615AB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229" y="4133392"/>
                <a:ext cx="7357513" cy="880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1370EEB1-A9FC-40CD-9C92-269FBF4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1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8005" flipH="1">
            <a:off x="-372228" y="2146645"/>
            <a:ext cx="5092248" cy="22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/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sz="2500" dirty="0"/>
                  <a:t>Représentation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fr-FR" sz="25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DF8E14-562F-4272-B154-79D4DE12B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94" y="5101729"/>
                <a:ext cx="6206490" cy="512384"/>
              </a:xfrm>
              <a:prstGeom prst="rect">
                <a:avLst/>
              </a:prstGeom>
              <a:blipFill>
                <a:blip r:embed="rId7"/>
                <a:stretch>
                  <a:fillRect l="-1570" t="-9524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08D264-8144-41AC-A042-7D6B50227627}"/>
              </a:ext>
            </a:extLst>
          </p:cNvPr>
          <p:cNvCxnSpPr>
            <a:cxnSpLocks/>
          </p:cNvCxnSpPr>
          <p:nvPr/>
        </p:nvCxnSpPr>
        <p:spPr>
          <a:xfrm>
            <a:off x="2525148" y="915376"/>
            <a:ext cx="1619" cy="92617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1DE275-CAC2-4CC9-960E-37E120BAA2D2}"/>
              </a:ext>
            </a:extLst>
          </p:cNvPr>
          <p:cNvSpPr txBox="1"/>
          <p:nvPr/>
        </p:nvSpPr>
        <p:spPr>
          <a:xfrm>
            <a:off x="4733479" y="5514965"/>
            <a:ext cx="57730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Echelle des vecteurs vitesses 1 cm </a:t>
            </a:r>
            <a:r>
              <a:rPr lang="fr-FR" sz="2500" dirty="0">
                <a:sym typeface="Wingdings" panose="05000000000000000000" pitchFamily="2" charset="2"/>
              </a:rPr>
              <a:t></a:t>
            </a:r>
            <a:r>
              <a:rPr lang="fr-FR" sz="2500" dirty="0"/>
              <a:t> 2m/s</a:t>
            </a:r>
          </a:p>
          <a:p>
            <a:pPr algn="just"/>
            <a:endParaRPr lang="fr-FR" sz="25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7B23A-49FB-4163-B6D5-76683732066D}"/>
              </a:ext>
            </a:extLst>
          </p:cNvPr>
          <p:cNvSpPr txBox="1"/>
          <p:nvPr/>
        </p:nvSpPr>
        <p:spPr>
          <a:xfrm>
            <a:off x="8485138" y="5866575"/>
            <a:ext cx="1947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ym typeface="Wingdings" panose="05000000000000000000" pitchFamily="2" charset="2"/>
              </a:rPr>
              <a:t>??cm 5m/s</a:t>
            </a:r>
            <a:endParaRPr lang="fr-FR" sz="25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17721-0A24-4EB2-A7BA-71FFB3D96FEB}"/>
              </a:ext>
            </a:extLst>
          </p:cNvPr>
          <p:cNvSpPr txBox="1"/>
          <p:nvPr/>
        </p:nvSpPr>
        <p:spPr>
          <a:xfrm>
            <a:off x="8375475" y="5909493"/>
            <a:ext cx="894965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2500" dirty="0"/>
              <a:t>2.5cm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217592-FC5C-406C-86CD-52C5B3CDBAF8}"/>
                  </a:ext>
                </a:extLst>
              </p:cNvPr>
              <p:cNvSpPr txBox="1"/>
              <p:nvPr/>
            </p:nvSpPr>
            <p:spPr>
              <a:xfrm>
                <a:off x="2401322" y="900062"/>
                <a:ext cx="1002545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217592-FC5C-406C-86CD-52C5B3CD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22" y="900062"/>
                <a:ext cx="1002545" cy="394660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B8AEBD-E3FE-4E90-A187-9C79CC2D6750}"/>
              </a:ext>
            </a:extLst>
          </p:cNvPr>
          <p:cNvCxnSpPr/>
          <p:nvPr/>
        </p:nvCxnSpPr>
        <p:spPr>
          <a:xfrm>
            <a:off x="1703943" y="6006580"/>
            <a:ext cx="10488057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548813-A91C-41E0-9DB6-FED56C37D8EE}"/>
              </a:ext>
            </a:extLst>
          </p:cNvPr>
          <p:cNvCxnSpPr>
            <a:cxnSpLocks/>
          </p:cNvCxnSpPr>
          <p:nvPr/>
        </p:nvCxnSpPr>
        <p:spPr>
          <a:xfrm flipV="1">
            <a:off x="1703943" y="522002"/>
            <a:ext cx="0" cy="54974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E8C454-DB9C-4C6A-A2B2-1D73AAEBD4D6}"/>
              </a:ext>
            </a:extLst>
          </p:cNvPr>
          <p:cNvCxnSpPr/>
          <p:nvPr/>
        </p:nvCxnSpPr>
        <p:spPr>
          <a:xfrm flipV="1">
            <a:off x="2423943" y="61872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D85E3-9CDF-49BB-BF05-A9764F7D7C8E}"/>
              </a:ext>
            </a:extLst>
          </p:cNvPr>
          <p:cNvCxnSpPr/>
          <p:nvPr/>
        </p:nvCxnSpPr>
        <p:spPr>
          <a:xfrm flipV="1">
            <a:off x="3143943" y="60658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774CE-B15F-4939-A72C-17DD1EE95319}"/>
              </a:ext>
            </a:extLst>
          </p:cNvPr>
          <p:cNvCxnSpPr/>
          <p:nvPr/>
        </p:nvCxnSpPr>
        <p:spPr>
          <a:xfrm flipV="1">
            <a:off x="3863943" y="60658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6E8F4-3943-4B45-8BB3-674005719FDC}"/>
              </a:ext>
            </a:extLst>
          </p:cNvPr>
          <p:cNvCxnSpPr/>
          <p:nvPr/>
        </p:nvCxnSpPr>
        <p:spPr>
          <a:xfrm flipV="1">
            <a:off x="4583943" y="60658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5FB0FA-C957-4363-86D9-DCF343A453E5}"/>
              </a:ext>
            </a:extLst>
          </p:cNvPr>
          <p:cNvCxnSpPr/>
          <p:nvPr/>
        </p:nvCxnSpPr>
        <p:spPr>
          <a:xfrm flipV="1">
            <a:off x="5316176" y="63086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4CCC7F-E065-4097-A075-89F0686399C2}"/>
              </a:ext>
            </a:extLst>
          </p:cNvPr>
          <p:cNvCxnSpPr/>
          <p:nvPr/>
        </p:nvCxnSpPr>
        <p:spPr>
          <a:xfrm flipV="1">
            <a:off x="6036176" y="61872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3DC9B-2AA6-41FF-B19D-731502BC3AEA}"/>
              </a:ext>
            </a:extLst>
          </p:cNvPr>
          <p:cNvCxnSpPr/>
          <p:nvPr/>
        </p:nvCxnSpPr>
        <p:spPr>
          <a:xfrm flipV="1">
            <a:off x="6756176" y="61872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53B004-5454-403A-A788-A7C0912B9081}"/>
              </a:ext>
            </a:extLst>
          </p:cNvPr>
          <p:cNvCxnSpPr/>
          <p:nvPr/>
        </p:nvCxnSpPr>
        <p:spPr>
          <a:xfrm flipV="1">
            <a:off x="7476176" y="61872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364263-7B1B-49D8-89AD-A49C88E6EABE}"/>
              </a:ext>
            </a:extLst>
          </p:cNvPr>
          <p:cNvCxnSpPr/>
          <p:nvPr/>
        </p:nvCxnSpPr>
        <p:spPr>
          <a:xfrm flipV="1">
            <a:off x="8318102" y="64300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91149-C5C6-4AEF-A007-0F8CFF1730CC}"/>
              </a:ext>
            </a:extLst>
          </p:cNvPr>
          <p:cNvCxnSpPr/>
          <p:nvPr/>
        </p:nvCxnSpPr>
        <p:spPr>
          <a:xfrm flipV="1">
            <a:off x="9038102" y="63086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2172C0-1BEB-4B0C-891F-3CB0FDEF7EE4}"/>
              </a:ext>
            </a:extLst>
          </p:cNvPr>
          <p:cNvCxnSpPr/>
          <p:nvPr/>
        </p:nvCxnSpPr>
        <p:spPr>
          <a:xfrm flipV="1">
            <a:off x="9758102" y="63086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D0A17A-133A-4DA6-8372-512EAC723651}"/>
              </a:ext>
            </a:extLst>
          </p:cNvPr>
          <p:cNvCxnSpPr/>
          <p:nvPr/>
        </p:nvCxnSpPr>
        <p:spPr>
          <a:xfrm flipV="1">
            <a:off x="10478102" y="63086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FC09A9-8B08-4897-98AF-0B8803F43370}"/>
              </a:ext>
            </a:extLst>
          </p:cNvPr>
          <p:cNvCxnSpPr>
            <a:cxnSpLocks/>
          </p:cNvCxnSpPr>
          <p:nvPr/>
        </p:nvCxnSpPr>
        <p:spPr>
          <a:xfrm flipV="1">
            <a:off x="1718246" y="528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D7CD7A-16A2-4F86-894D-C4DADCB43BEC}"/>
              </a:ext>
            </a:extLst>
          </p:cNvPr>
          <p:cNvCxnSpPr>
            <a:cxnSpLocks/>
          </p:cNvCxnSpPr>
          <p:nvPr/>
        </p:nvCxnSpPr>
        <p:spPr>
          <a:xfrm flipV="1">
            <a:off x="1689641" y="456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E1AE49-421A-45FD-8576-03E762F63868}"/>
              </a:ext>
            </a:extLst>
          </p:cNvPr>
          <p:cNvCxnSpPr>
            <a:cxnSpLocks/>
          </p:cNvCxnSpPr>
          <p:nvPr/>
        </p:nvCxnSpPr>
        <p:spPr>
          <a:xfrm flipV="1">
            <a:off x="1689641" y="384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C62D6C-8BC6-46C5-905F-8DEF27A7FDD2}"/>
              </a:ext>
            </a:extLst>
          </p:cNvPr>
          <p:cNvCxnSpPr>
            <a:cxnSpLocks/>
          </p:cNvCxnSpPr>
          <p:nvPr/>
        </p:nvCxnSpPr>
        <p:spPr>
          <a:xfrm flipV="1">
            <a:off x="1689641" y="312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8E73D5-E34B-410D-AC80-9C1E99C4FA06}"/>
              </a:ext>
            </a:extLst>
          </p:cNvPr>
          <p:cNvCxnSpPr>
            <a:cxnSpLocks/>
          </p:cNvCxnSpPr>
          <p:nvPr/>
        </p:nvCxnSpPr>
        <p:spPr>
          <a:xfrm flipV="1">
            <a:off x="1670581" y="240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CFAC36-7773-497B-B64F-B1CC8A8740FB}"/>
              </a:ext>
            </a:extLst>
          </p:cNvPr>
          <p:cNvCxnSpPr>
            <a:cxnSpLocks/>
          </p:cNvCxnSpPr>
          <p:nvPr/>
        </p:nvCxnSpPr>
        <p:spPr>
          <a:xfrm flipV="1">
            <a:off x="1641976" y="168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548270-9100-4B73-91A9-810DB2A82CF0}"/>
              </a:ext>
            </a:extLst>
          </p:cNvPr>
          <p:cNvCxnSpPr>
            <a:cxnSpLocks/>
          </p:cNvCxnSpPr>
          <p:nvPr/>
        </p:nvCxnSpPr>
        <p:spPr>
          <a:xfrm flipV="1">
            <a:off x="1641976" y="966580"/>
            <a:ext cx="10473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B5A2AF-14A2-4659-B5EC-BFFCE64D37C2}"/>
              </a:ext>
            </a:extLst>
          </p:cNvPr>
          <p:cNvCxnSpPr/>
          <p:nvPr/>
        </p:nvCxnSpPr>
        <p:spPr>
          <a:xfrm flipV="1">
            <a:off x="11225925" y="618720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0A5589-F122-4B07-BF41-B4F0742F06CA}"/>
              </a:ext>
            </a:extLst>
          </p:cNvPr>
          <p:cNvCxnSpPr/>
          <p:nvPr/>
        </p:nvCxnSpPr>
        <p:spPr>
          <a:xfrm flipV="1">
            <a:off x="11952483" y="605881"/>
            <a:ext cx="0" cy="540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51444D-F728-426E-A49B-1CFA286C1098}"/>
              </a:ext>
            </a:extLst>
          </p:cNvPr>
          <p:cNvGrpSpPr/>
          <p:nvPr/>
        </p:nvGrpSpPr>
        <p:grpSpPr>
          <a:xfrm>
            <a:off x="1762997" y="4252901"/>
            <a:ext cx="972696" cy="637606"/>
            <a:chOff x="1762997" y="4252901"/>
            <a:chExt cx="972696" cy="637606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0C3F59AB-AA7B-46DB-BA80-B6C9A63E06F3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E8C66E-7BD0-4419-8B1B-98BC8CB16007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56576A-A3C7-41E4-8612-F47BA6C2E342}"/>
              </a:ext>
            </a:extLst>
          </p:cNvPr>
          <p:cNvGrpSpPr/>
          <p:nvPr/>
        </p:nvGrpSpPr>
        <p:grpSpPr>
          <a:xfrm>
            <a:off x="3208630" y="2791394"/>
            <a:ext cx="972696" cy="637606"/>
            <a:chOff x="1762997" y="4252901"/>
            <a:chExt cx="972696" cy="637606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523EEE95-79E8-4ABA-98AB-49EF1C228071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48DF00-D5FC-4879-8E66-F34C8D25526D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6801C6F-A256-4179-95B2-48F1F20B84D5}"/>
              </a:ext>
            </a:extLst>
          </p:cNvPr>
          <p:cNvGrpSpPr/>
          <p:nvPr/>
        </p:nvGrpSpPr>
        <p:grpSpPr>
          <a:xfrm>
            <a:off x="4652988" y="2106232"/>
            <a:ext cx="972696" cy="637606"/>
            <a:chOff x="1762997" y="4252901"/>
            <a:chExt cx="972696" cy="637606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6B4A9B39-7A89-4D2E-A346-2C5307E13DA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401FBD-AE12-4389-ADF4-1840D4625C86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6A0DD-51E0-420E-B7CE-17E4BFE16642}"/>
              </a:ext>
            </a:extLst>
          </p:cNvPr>
          <p:cNvGrpSpPr/>
          <p:nvPr/>
        </p:nvGrpSpPr>
        <p:grpSpPr>
          <a:xfrm>
            <a:off x="6090316" y="1573486"/>
            <a:ext cx="972696" cy="761285"/>
            <a:chOff x="1757313" y="4129222"/>
            <a:chExt cx="972696" cy="761285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89E1254D-E37C-4A39-B7C0-9974DBA9BECF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95856DA-8B01-4C42-8E52-FB98A78EECE9}"/>
                </a:ext>
              </a:extLst>
            </p:cNvPr>
            <p:cNvSpPr txBox="1"/>
            <p:nvPr/>
          </p:nvSpPr>
          <p:spPr>
            <a:xfrm>
              <a:off x="1757313" y="4129222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A52B95-C43D-4061-9090-663C5E51DA13}"/>
              </a:ext>
            </a:extLst>
          </p:cNvPr>
          <p:cNvGrpSpPr/>
          <p:nvPr/>
        </p:nvGrpSpPr>
        <p:grpSpPr>
          <a:xfrm>
            <a:off x="7676136" y="1500072"/>
            <a:ext cx="972696" cy="798877"/>
            <a:chOff x="1752282" y="4091630"/>
            <a:chExt cx="972696" cy="798877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49D7F05F-9454-4A19-830C-D2D5DFC14CDC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52D46E-5619-48C3-80EF-ECF5FFBEB66E}"/>
                </a:ext>
              </a:extLst>
            </p:cNvPr>
            <p:cNvSpPr txBox="1"/>
            <p:nvPr/>
          </p:nvSpPr>
          <p:spPr>
            <a:xfrm>
              <a:off x="1752282" y="4091630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4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9A7B15-DBFE-4E39-9DD9-9726A2DADA53}"/>
              </a:ext>
            </a:extLst>
          </p:cNvPr>
          <p:cNvGrpSpPr/>
          <p:nvPr/>
        </p:nvGrpSpPr>
        <p:grpSpPr>
          <a:xfrm>
            <a:off x="9130307" y="2412941"/>
            <a:ext cx="972696" cy="637606"/>
            <a:chOff x="1762997" y="4252901"/>
            <a:chExt cx="972696" cy="637606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E954CD9C-85A6-4B75-BB2B-E10E1D631D92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D5D546-0844-4425-9F5F-B719D48B6C77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E49BF0-CB26-4DF5-AB8E-5DB6FEEA97CC}"/>
              </a:ext>
            </a:extLst>
          </p:cNvPr>
          <p:cNvGrpSpPr/>
          <p:nvPr/>
        </p:nvGrpSpPr>
        <p:grpSpPr>
          <a:xfrm>
            <a:off x="10597439" y="3498998"/>
            <a:ext cx="972696" cy="637606"/>
            <a:chOff x="1762997" y="4252901"/>
            <a:chExt cx="972696" cy="637606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F562B049-B591-4BBC-9653-7CE3409486EF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0103CA-9BA2-42AD-AA73-C13A56241106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7172A5E-F76A-469A-B2F0-141A56E4FBEB}"/>
              </a:ext>
            </a:extLst>
          </p:cNvPr>
          <p:cNvSpPr txBox="1"/>
          <p:nvPr/>
        </p:nvSpPr>
        <p:spPr>
          <a:xfrm>
            <a:off x="1052204" y="332100"/>
            <a:ext cx="96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(m)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E18FBB-451B-41E4-A139-D07BF231B2EF}"/>
              </a:ext>
            </a:extLst>
          </p:cNvPr>
          <p:cNvSpPr txBox="1"/>
          <p:nvPr/>
        </p:nvSpPr>
        <p:spPr>
          <a:xfrm>
            <a:off x="1550536" y="5999002"/>
            <a:ext cx="10919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0         1         2         3          4         5         6         7         8           9          10      11       12            x(m)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B5895-C96E-4368-AEE9-D07BE4AA71DA}"/>
              </a:ext>
            </a:extLst>
          </p:cNvPr>
          <p:cNvSpPr txBox="1"/>
          <p:nvPr/>
        </p:nvSpPr>
        <p:spPr>
          <a:xfrm>
            <a:off x="1325622" y="2911137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19FD66-8FF0-41F4-B1DB-95194E48BB85}"/>
              </a:ext>
            </a:extLst>
          </p:cNvPr>
          <p:cNvSpPr txBox="1"/>
          <p:nvPr/>
        </p:nvSpPr>
        <p:spPr>
          <a:xfrm>
            <a:off x="1321210" y="4333442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7345F6-C9D0-4B1C-8B9F-5F6E96E2DF1F}"/>
              </a:ext>
            </a:extLst>
          </p:cNvPr>
          <p:cNvSpPr txBox="1"/>
          <p:nvPr/>
        </p:nvSpPr>
        <p:spPr>
          <a:xfrm>
            <a:off x="1333169" y="504586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CACBB-F6D2-42E7-BD24-722A7DF1A445}"/>
              </a:ext>
            </a:extLst>
          </p:cNvPr>
          <p:cNvSpPr txBox="1"/>
          <p:nvPr/>
        </p:nvSpPr>
        <p:spPr>
          <a:xfrm>
            <a:off x="2606040" y="4714566"/>
            <a:ext cx="67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</a:t>
            </a:r>
            <a:r>
              <a:rPr lang="fr-FR" dirty="0"/>
              <a:t>=0s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A1CB09-976E-4EFD-8805-2D85E2519349}"/>
              </a:ext>
            </a:extLst>
          </p:cNvPr>
          <p:cNvSpPr txBox="1"/>
          <p:nvPr/>
        </p:nvSpPr>
        <p:spPr>
          <a:xfrm>
            <a:off x="3831037" y="3254191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</a:t>
            </a:r>
            <a:r>
              <a:rPr lang="fr-FR" dirty="0"/>
              <a:t>=0.2s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D993AF-ADD2-4DE2-9B9D-BBF247D3F2D2}"/>
              </a:ext>
            </a:extLst>
          </p:cNvPr>
          <p:cNvSpPr txBox="1"/>
          <p:nvPr/>
        </p:nvSpPr>
        <p:spPr>
          <a:xfrm>
            <a:off x="5197143" y="2559521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</a:t>
            </a:r>
            <a:r>
              <a:rPr lang="fr-FR" dirty="0"/>
              <a:t>=0.4s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D13A96-1302-4ED5-99E5-0E17964192AB}"/>
              </a:ext>
            </a:extLst>
          </p:cNvPr>
          <p:cNvSpPr txBox="1"/>
          <p:nvPr/>
        </p:nvSpPr>
        <p:spPr>
          <a:xfrm>
            <a:off x="6698105" y="2208503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</a:t>
            </a:r>
            <a:r>
              <a:rPr lang="fr-FR" dirty="0"/>
              <a:t>=0.6s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CF3108-3C80-484C-A52E-FD12F26CC212}"/>
              </a:ext>
            </a:extLst>
          </p:cNvPr>
          <p:cNvSpPr txBox="1"/>
          <p:nvPr/>
        </p:nvSpPr>
        <p:spPr>
          <a:xfrm>
            <a:off x="8015045" y="2166571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4</a:t>
            </a:r>
            <a:r>
              <a:rPr lang="fr-FR" dirty="0"/>
              <a:t>=0.8s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7B7EA6-BD61-46AC-A5F6-A53FA0475F35}"/>
              </a:ext>
            </a:extLst>
          </p:cNvPr>
          <p:cNvSpPr txBox="1"/>
          <p:nvPr/>
        </p:nvSpPr>
        <p:spPr>
          <a:xfrm>
            <a:off x="9616655" y="2852759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5</a:t>
            </a:r>
            <a:r>
              <a:rPr lang="fr-FR" dirty="0"/>
              <a:t>=1.0s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D2EA33-9F51-4829-BB14-77337DAA2B41}"/>
              </a:ext>
            </a:extLst>
          </p:cNvPr>
          <p:cNvSpPr txBox="1"/>
          <p:nvPr/>
        </p:nvSpPr>
        <p:spPr>
          <a:xfrm>
            <a:off x="10970182" y="3917144"/>
            <a:ext cx="102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6</a:t>
            </a:r>
            <a:r>
              <a:rPr lang="fr-FR" dirty="0"/>
              <a:t>=1.2s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B4B3B85D-8122-4671-B5D8-A6B798B26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2" y="415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246C645-EAC9-4A9F-89A9-1D53705898A0}"/>
              </a:ext>
            </a:extLst>
          </p:cNvPr>
          <p:cNvSpPr txBox="1"/>
          <p:nvPr/>
        </p:nvSpPr>
        <p:spPr>
          <a:xfrm>
            <a:off x="1330803" y="3693061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E117AC-25FD-4CDC-974B-2581E2D4FB82}"/>
              </a:ext>
            </a:extLst>
          </p:cNvPr>
          <p:cNvSpPr txBox="1"/>
          <p:nvPr/>
        </p:nvSpPr>
        <p:spPr>
          <a:xfrm>
            <a:off x="1341554" y="2191137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B2EB5C-9A52-4EE2-B382-B8C02571D3EB}"/>
              </a:ext>
            </a:extLst>
          </p:cNvPr>
          <p:cNvSpPr txBox="1"/>
          <p:nvPr/>
        </p:nvSpPr>
        <p:spPr>
          <a:xfrm>
            <a:off x="1341554" y="1458733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4716FB-7C3A-4822-A324-3753623991A0}"/>
              </a:ext>
            </a:extLst>
          </p:cNvPr>
          <p:cNvSpPr txBox="1"/>
          <p:nvPr/>
        </p:nvSpPr>
        <p:spPr>
          <a:xfrm>
            <a:off x="1303227" y="750479"/>
            <a:ext cx="801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08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069 L 0.1207 -0.20741 L 0.23867 -0.3169 L 0.35755 -0.36921 L 0.48645 -0.35139 L 0.60195 -0.26435 L 0.72395 -0.10255 L 0.8875 0.12685 " pathEditMode="relative" rAng="0" ptsTypes="AAAAAAAA">
                                      <p:cBhvr>
                                        <p:cTn id="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1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1E6BFA-FD37-4F28-95B0-359DBD9A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2" y="415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828F1FA9-3767-4487-984A-CE4517E2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10" y="2737834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469177C-349E-412B-9D22-1D9A4308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88" y="200428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41B39662-6987-4002-B586-0537B1B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46" y="163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57313908-20A5-443B-950A-5DE1B7A7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90" y="162643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AD2110B-0B94-4A88-9495-CCC2F3B5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61" y="233477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5ADB69F-DBB7-44F1-BFD2-B369AE14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085" y="344428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F44ADAB-981F-43F1-8CF7-F6D181177FFD}"/>
              </a:ext>
            </a:extLst>
          </p:cNvPr>
          <p:cNvSpPr/>
          <p:nvPr/>
        </p:nvSpPr>
        <p:spPr>
          <a:xfrm>
            <a:off x="2446020" y="1849349"/>
            <a:ext cx="11023400" cy="3568472"/>
          </a:xfrm>
          <a:custGeom>
            <a:avLst/>
            <a:gdLst>
              <a:gd name="connsiteX0" fmla="*/ 0 w 11085816"/>
              <a:gd name="connsiteY0" fmla="*/ 2572531 h 3517754"/>
              <a:gd name="connsiteX1" fmla="*/ 1510302 w 11085816"/>
              <a:gd name="connsiteY1" fmla="*/ 1082778 h 3517754"/>
              <a:gd name="connsiteX2" fmla="*/ 2958958 w 11085816"/>
              <a:gd name="connsiteY2" fmla="*/ 384136 h 3517754"/>
              <a:gd name="connsiteX3" fmla="*/ 4335695 w 11085816"/>
              <a:gd name="connsiteY3" fmla="*/ 3992 h 3517754"/>
              <a:gd name="connsiteX4" fmla="*/ 6041205 w 11085816"/>
              <a:gd name="connsiteY4" fmla="*/ 219749 h 3517754"/>
              <a:gd name="connsiteX5" fmla="*/ 7335749 w 11085816"/>
              <a:gd name="connsiteY5" fmla="*/ 754005 h 3517754"/>
              <a:gd name="connsiteX6" fmla="*/ 8866598 w 11085816"/>
              <a:gd name="connsiteY6" fmla="*/ 1853340 h 3517754"/>
              <a:gd name="connsiteX7" fmla="*/ 11085816 w 11085816"/>
              <a:gd name="connsiteY7" fmla="*/ 3517754 h 351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85816" h="3517754">
                <a:moveTo>
                  <a:pt x="0" y="2572531"/>
                </a:moveTo>
                <a:cubicBezTo>
                  <a:pt x="508571" y="2010020"/>
                  <a:pt x="1017142" y="1447510"/>
                  <a:pt x="1510302" y="1082778"/>
                </a:cubicBezTo>
                <a:cubicBezTo>
                  <a:pt x="2003462" y="718045"/>
                  <a:pt x="2488059" y="563934"/>
                  <a:pt x="2958958" y="384136"/>
                </a:cubicBezTo>
                <a:cubicBezTo>
                  <a:pt x="3429857" y="204338"/>
                  <a:pt x="3821987" y="31390"/>
                  <a:pt x="4335695" y="3992"/>
                </a:cubicBezTo>
                <a:cubicBezTo>
                  <a:pt x="4849403" y="-23406"/>
                  <a:pt x="5541196" y="94747"/>
                  <a:pt x="6041205" y="219749"/>
                </a:cubicBezTo>
                <a:cubicBezTo>
                  <a:pt x="6541214" y="344751"/>
                  <a:pt x="6864850" y="481740"/>
                  <a:pt x="7335749" y="754005"/>
                </a:cubicBezTo>
                <a:cubicBezTo>
                  <a:pt x="7806648" y="1026270"/>
                  <a:pt x="8241587" y="1392715"/>
                  <a:pt x="8866598" y="1853340"/>
                </a:cubicBezTo>
                <a:cubicBezTo>
                  <a:pt x="9491609" y="2313965"/>
                  <a:pt x="10288712" y="2915859"/>
                  <a:pt x="11085816" y="3517754"/>
                </a:cubicBezTo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1B98AC5C-64CB-4C96-9847-61E0A3F5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2" y="415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2D69E-F84B-44A4-850F-7A4637299CD5}"/>
              </a:ext>
            </a:extLst>
          </p:cNvPr>
          <p:cNvSpPr txBox="1"/>
          <p:nvPr/>
        </p:nvSpPr>
        <p:spPr>
          <a:xfrm>
            <a:off x="2170291" y="5085082"/>
            <a:ext cx="13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</a:t>
            </a:r>
            <a:r>
              <a:rPr lang="fr-FR" dirty="0"/>
              <a:t>=0s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61A523-A010-48C6-9F17-31CB4E1D455D}"/>
              </a:ext>
            </a:extLst>
          </p:cNvPr>
          <p:cNvSpPr txBox="1"/>
          <p:nvPr/>
        </p:nvSpPr>
        <p:spPr>
          <a:xfrm>
            <a:off x="3717151" y="3597600"/>
            <a:ext cx="13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</a:t>
            </a:r>
            <a:r>
              <a:rPr lang="fr-FR" dirty="0"/>
              <a:t>=0,5s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B2A4E6-A2C1-40E7-9D88-8D3B31EAE74F}"/>
              </a:ext>
            </a:extLst>
          </p:cNvPr>
          <p:cNvSpPr txBox="1"/>
          <p:nvPr/>
        </p:nvSpPr>
        <p:spPr>
          <a:xfrm>
            <a:off x="5190236" y="2840327"/>
            <a:ext cx="70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</a:t>
            </a:r>
            <a:r>
              <a:rPr lang="fr-FR" dirty="0"/>
              <a:t>=1s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B0101-8B4C-4AE4-8FDF-37D5B4AE819C}"/>
              </a:ext>
            </a:extLst>
          </p:cNvPr>
          <p:cNvSpPr txBox="1"/>
          <p:nvPr/>
        </p:nvSpPr>
        <p:spPr>
          <a:xfrm>
            <a:off x="6467022" y="2470995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</a:t>
            </a:r>
            <a:r>
              <a:rPr lang="fr-FR" dirty="0"/>
              <a:t>=1.5s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9B77CC-4F3A-4B26-8CE1-469748DD1B51}"/>
              </a:ext>
            </a:extLst>
          </p:cNvPr>
          <p:cNvSpPr txBox="1"/>
          <p:nvPr/>
        </p:nvSpPr>
        <p:spPr>
          <a:xfrm>
            <a:off x="8116227" y="2553168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4</a:t>
            </a:r>
            <a:r>
              <a:rPr lang="fr-FR" dirty="0"/>
              <a:t>=2s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4B190B-0A0D-4AE1-82EB-B8BD1ABD29D1}"/>
              </a:ext>
            </a:extLst>
          </p:cNvPr>
          <p:cNvSpPr txBox="1"/>
          <p:nvPr/>
        </p:nvSpPr>
        <p:spPr>
          <a:xfrm>
            <a:off x="9321561" y="3199842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5</a:t>
            </a:r>
            <a:r>
              <a:rPr lang="fr-FR" dirty="0"/>
              <a:t>=2.5s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309E97-5049-473D-8327-AE28B20E8DEC}"/>
              </a:ext>
            </a:extLst>
          </p:cNvPr>
          <p:cNvSpPr txBox="1"/>
          <p:nvPr/>
        </p:nvSpPr>
        <p:spPr>
          <a:xfrm>
            <a:off x="10925852" y="4223475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6</a:t>
            </a:r>
            <a:r>
              <a:rPr lang="fr-FR" dirty="0"/>
              <a:t>=3s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90FB6C-F9DC-4273-B4F3-092A206316A5}"/>
              </a:ext>
            </a:extLst>
          </p:cNvPr>
          <p:cNvGrpSpPr/>
          <p:nvPr/>
        </p:nvGrpSpPr>
        <p:grpSpPr>
          <a:xfrm>
            <a:off x="1762997" y="4252901"/>
            <a:ext cx="972696" cy="637606"/>
            <a:chOff x="1762997" y="4252901"/>
            <a:chExt cx="972696" cy="637606"/>
          </a:xfrm>
        </p:grpSpPr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C6BA5E1F-A2E0-4DAF-BD6A-856D5255EE1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54DFE7-0D26-4DF0-B6C0-27F75787B977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2B3D0B-A1ED-4C1B-BF73-805276356FEB}"/>
              </a:ext>
            </a:extLst>
          </p:cNvPr>
          <p:cNvGrpSpPr/>
          <p:nvPr/>
        </p:nvGrpSpPr>
        <p:grpSpPr>
          <a:xfrm>
            <a:off x="3208630" y="2791394"/>
            <a:ext cx="972696" cy="637606"/>
            <a:chOff x="1762997" y="4252901"/>
            <a:chExt cx="972696" cy="637606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A9769B5F-04F9-4A44-8626-A7016AA7BD6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7080EC-B9E8-4110-8429-B4C6D838DD1C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5CDBAB-322E-4AF8-9CE2-E90E8F2E8FF9}"/>
              </a:ext>
            </a:extLst>
          </p:cNvPr>
          <p:cNvGrpSpPr/>
          <p:nvPr/>
        </p:nvGrpSpPr>
        <p:grpSpPr>
          <a:xfrm>
            <a:off x="4652988" y="2106232"/>
            <a:ext cx="972696" cy="637606"/>
            <a:chOff x="1762997" y="4252901"/>
            <a:chExt cx="972696" cy="637606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0A711232-53D7-46B8-BDBE-5608543E3A73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CED8A-CA42-42C5-8D66-2E9C022820DE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BA1357-CD05-452F-9E7D-978BA1CB43F2}"/>
              </a:ext>
            </a:extLst>
          </p:cNvPr>
          <p:cNvGrpSpPr/>
          <p:nvPr/>
        </p:nvGrpSpPr>
        <p:grpSpPr>
          <a:xfrm>
            <a:off x="6090316" y="1573486"/>
            <a:ext cx="972696" cy="761285"/>
            <a:chOff x="1757313" y="4129222"/>
            <a:chExt cx="972696" cy="761285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058C7691-669F-4D94-80F8-72B734DA0AC3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03227E-A548-4855-99D7-37EAF275D092}"/>
                </a:ext>
              </a:extLst>
            </p:cNvPr>
            <p:cNvSpPr txBox="1"/>
            <p:nvPr/>
          </p:nvSpPr>
          <p:spPr>
            <a:xfrm>
              <a:off x="1757313" y="4129222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471815-E38B-4C09-9378-2C4D8E88A301}"/>
              </a:ext>
            </a:extLst>
          </p:cNvPr>
          <p:cNvGrpSpPr/>
          <p:nvPr/>
        </p:nvGrpSpPr>
        <p:grpSpPr>
          <a:xfrm>
            <a:off x="7594012" y="1540418"/>
            <a:ext cx="972696" cy="798877"/>
            <a:chOff x="1752282" y="4091630"/>
            <a:chExt cx="972696" cy="798877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1C7759DB-1ED2-448D-A7EF-1273EBE4495F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EB7F59-AE34-411F-AA85-398F06AF76A9}"/>
                </a:ext>
              </a:extLst>
            </p:cNvPr>
            <p:cNvSpPr txBox="1"/>
            <p:nvPr/>
          </p:nvSpPr>
          <p:spPr>
            <a:xfrm>
              <a:off x="1752282" y="4091630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4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ACB4527-0BF8-422B-AAF4-19075CFCF4A7}"/>
              </a:ext>
            </a:extLst>
          </p:cNvPr>
          <p:cNvGrpSpPr/>
          <p:nvPr/>
        </p:nvGrpSpPr>
        <p:grpSpPr>
          <a:xfrm>
            <a:off x="9130307" y="2412941"/>
            <a:ext cx="972696" cy="637606"/>
            <a:chOff x="1762997" y="4252901"/>
            <a:chExt cx="972696" cy="637606"/>
          </a:xfrm>
        </p:grpSpPr>
        <p:sp>
          <p:nvSpPr>
            <p:cNvPr id="68" name="Multiplication Sign 67">
              <a:extLst>
                <a:ext uri="{FF2B5EF4-FFF2-40B4-BE49-F238E27FC236}">
                  <a16:creationId xmlns:a16="http://schemas.microsoft.com/office/drawing/2014/main" id="{85E1237D-CCCA-44C7-80E5-7C334823F2CE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84CA0-A91E-44EE-AFC7-3C9E0821FAE4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5BD650-1CC7-460B-B3F9-3033DD7C13A0}"/>
              </a:ext>
            </a:extLst>
          </p:cNvPr>
          <p:cNvGrpSpPr/>
          <p:nvPr/>
        </p:nvGrpSpPr>
        <p:grpSpPr>
          <a:xfrm>
            <a:off x="10597439" y="3498998"/>
            <a:ext cx="972696" cy="637606"/>
            <a:chOff x="1762997" y="4252901"/>
            <a:chExt cx="972696" cy="637606"/>
          </a:xfrm>
        </p:grpSpPr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248EF1D6-7D6E-4F81-A90D-F0DCAF7FBE15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33E86F-0836-40CA-AB33-A06980748932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pic>
        <p:nvPicPr>
          <p:cNvPr id="2050" name="Picture 2" descr="10 juillet 2018, Saint Petersburg, Saint Petersburg, Russie ; FIFA Coupe du  Monde de Football, demi-finale, la France et la Belgique ; Kylian Mbappe de  France est en position de tir Photo Stock - Alamy">
            <a:extLst>
              <a:ext uri="{FF2B5EF4-FFF2-40B4-BE49-F238E27FC236}">
                <a16:creationId xmlns:a16="http://schemas.microsoft.com/office/drawing/2014/main" id="{1D0A4218-D056-40A3-A0B3-E9B57BDE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49" b="89854" l="10000" r="90000">
                        <a14:foregroundMark x1="50385" y1="8787" x2="50385" y2="8787"/>
                        <a14:foregroundMark x1="44769" y1="23222" x2="44462" y2="45084"/>
                        <a14:foregroundMark x1="52000" y1="27406" x2="49462" y2="46548"/>
                        <a14:foregroundMark x1="47462" y1="36925" x2="47000" y2="38808"/>
                        <a14:foregroundMark x1="53931" y1="45673" x2="53769" y2="46862"/>
                        <a14:foregroundMark x1="50692" y1="5649" x2="51923" y2="6381"/>
                        <a14:backgroundMark x1="15077" y1="39644" x2="35077" y2="37762"/>
                        <a14:backgroundMark x1="35077" y1="37762" x2="41154" y2="29812"/>
                        <a14:backgroundMark x1="41154" y1="29812" x2="42685" y2="31803"/>
                        <a14:backgroundMark x1="75615" y1="29812" x2="57615" y2="25941"/>
                        <a14:backgroundMark x1="57615" y1="25941" x2="56692" y2="37238"/>
                        <a14:backgroundMark x1="56692" y1="37238" x2="58923" y2="47071"/>
                        <a14:backgroundMark x1="55154" y1="27929" x2="54615" y2="45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60" y="934767"/>
            <a:ext cx="5075458" cy="37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8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069 L 0.1207 -0.20741 L 0.23867 -0.3169 L 0.35755 -0.36921 L 0.48645 -0.35139 L 0.60195 -0.26435 L 0.72409 -0.10255 L 0.88763 0.12685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41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1E6BFA-FD37-4F28-95B0-359DBD9A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2" y="415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828F1FA9-3767-4487-984A-CE4517E2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10" y="2737834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469177C-349E-412B-9D22-1D9A4308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88" y="200428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41B39662-6987-4002-B586-0537B1B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46" y="163786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57313908-20A5-443B-950A-5DE1B7A7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90" y="1626432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AD2110B-0B94-4A88-9495-CCC2F3B5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61" y="233477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5ADB69F-DBB7-44F1-BFD2-B369AE14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085" y="344428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F44ADAB-981F-43F1-8CF7-F6D181177FFD}"/>
              </a:ext>
            </a:extLst>
          </p:cNvPr>
          <p:cNvSpPr/>
          <p:nvPr/>
        </p:nvSpPr>
        <p:spPr>
          <a:xfrm>
            <a:off x="2446020" y="1849349"/>
            <a:ext cx="11023400" cy="3568472"/>
          </a:xfrm>
          <a:custGeom>
            <a:avLst/>
            <a:gdLst>
              <a:gd name="connsiteX0" fmla="*/ 0 w 11085816"/>
              <a:gd name="connsiteY0" fmla="*/ 2572531 h 3517754"/>
              <a:gd name="connsiteX1" fmla="*/ 1510302 w 11085816"/>
              <a:gd name="connsiteY1" fmla="*/ 1082778 h 3517754"/>
              <a:gd name="connsiteX2" fmla="*/ 2958958 w 11085816"/>
              <a:gd name="connsiteY2" fmla="*/ 384136 h 3517754"/>
              <a:gd name="connsiteX3" fmla="*/ 4335695 w 11085816"/>
              <a:gd name="connsiteY3" fmla="*/ 3992 h 3517754"/>
              <a:gd name="connsiteX4" fmla="*/ 6041205 w 11085816"/>
              <a:gd name="connsiteY4" fmla="*/ 219749 h 3517754"/>
              <a:gd name="connsiteX5" fmla="*/ 7335749 w 11085816"/>
              <a:gd name="connsiteY5" fmla="*/ 754005 h 3517754"/>
              <a:gd name="connsiteX6" fmla="*/ 8866598 w 11085816"/>
              <a:gd name="connsiteY6" fmla="*/ 1853340 h 3517754"/>
              <a:gd name="connsiteX7" fmla="*/ 11085816 w 11085816"/>
              <a:gd name="connsiteY7" fmla="*/ 3517754 h 351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85816" h="3517754">
                <a:moveTo>
                  <a:pt x="0" y="2572531"/>
                </a:moveTo>
                <a:cubicBezTo>
                  <a:pt x="508571" y="2010020"/>
                  <a:pt x="1017142" y="1447510"/>
                  <a:pt x="1510302" y="1082778"/>
                </a:cubicBezTo>
                <a:cubicBezTo>
                  <a:pt x="2003462" y="718045"/>
                  <a:pt x="2488059" y="563934"/>
                  <a:pt x="2958958" y="384136"/>
                </a:cubicBezTo>
                <a:cubicBezTo>
                  <a:pt x="3429857" y="204338"/>
                  <a:pt x="3821987" y="31390"/>
                  <a:pt x="4335695" y="3992"/>
                </a:cubicBezTo>
                <a:cubicBezTo>
                  <a:pt x="4849403" y="-23406"/>
                  <a:pt x="5541196" y="94747"/>
                  <a:pt x="6041205" y="219749"/>
                </a:cubicBezTo>
                <a:cubicBezTo>
                  <a:pt x="6541214" y="344751"/>
                  <a:pt x="6864850" y="481740"/>
                  <a:pt x="7335749" y="754005"/>
                </a:cubicBezTo>
                <a:cubicBezTo>
                  <a:pt x="7806648" y="1026270"/>
                  <a:pt x="8241587" y="1392715"/>
                  <a:pt x="8866598" y="1853340"/>
                </a:cubicBezTo>
                <a:cubicBezTo>
                  <a:pt x="9491609" y="2313965"/>
                  <a:pt x="10288712" y="2915859"/>
                  <a:pt x="11085816" y="3517754"/>
                </a:cubicBezTo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1B98AC5C-64CB-4C96-9847-61E0A3F5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79" y="4792091"/>
            <a:ext cx="817438" cy="8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2D69E-F84B-44A4-850F-7A4637299CD5}"/>
              </a:ext>
            </a:extLst>
          </p:cNvPr>
          <p:cNvSpPr txBox="1"/>
          <p:nvPr/>
        </p:nvSpPr>
        <p:spPr>
          <a:xfrm>
            <a:off x="2170291" y="5085082"/>
            <a:ext cx="13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0</a:t>
            </a:r>
            <a:r>
              <a:rPr lang="fr-FR" dirty="0"/>
              <a:t>=0s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61A523-A010-48C6-9F17-31CB4E1D455D}"/>
              </a:ext>
            </a:extLst>
          </p:cNvPr>
          <p:cNvSpPr txBox="1"/>
          <p:nvPr/>
        </p:nvSpPr>
        <p:spPr>
          <a:xfrm>
            <a:off x="3717151" y="3597600"/>
            <a:ext cx="13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1</a:t>
            </a:r>
            <a:r>
              <a:rPr lang="fr-FR" dirty="0"/>
              <a:t>=0,5s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B2A4E6-A2C1-40E7-9D88-8D3B31EAE74F}"/>
              </a:ext>
            </a:extLst>
          </p:cNvPr>
          <p:cNvSpPr txBox="1"/>
          <p:nvPr/>
        </p:nvSpPr>
        <p:spPr>
          <a:xfrm>
            <a:off x="5190236" y="2840327"/>
            <a:ext cx="70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2</a:t>
            </a:r>
            <a:r>
              <a:rPr lang="fr-FR" dirty="0"/>
              <a:t>=1s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B0101-8B4C-4AE4-8FDF-37D5B4AE819C}"/>
              </a:ext>
            </a:extLst>
          </p:cNvPr>
          <p:cNvSpPr txBox="1"/>
          <p:nvPr/>
        </p:nvSpPr>
        <p:spPr>
          <a:xfrm>
            <a:off x="6467022" y="2470995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3</a:t>
            </a:r>
            <a:r>
              <a:rPr lang="fr-FR" dirty="0"/>
              <a:t>=1.5s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9B77CC-4F3A-4B26-8CE1-469748DD1B51}"/>
              </a:ext>
            </a:extLst>
          </p:cNvPr>
          <p:cNvSpPr txBox="1"/>
          <p:nvPr/>
        </p:nvSpPr>
        <p:spPr>
          <a:xfrm>
            <a:off x="8116227" y="2553168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4</a:t>
            </a:r>
            <a:r>
              <a:rPr lang="fr-FR" dirty="0"/>
              <a:t>=2s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4B190B-0A0D-4AE1-82EB-B8BD1ABD29D1}"/>
              </a:ext>
            </a:extLst>
          </p:cNvPr>
          <p:cNvSpPr txBox="1"/>
          <p:nvPr/>
        </p:nvSpPr>
        <p:spPr>
          <a:xfrm>
            <a:off x="9321561" y="3199842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5</a:t>
            </a:r>
            <a:r>
              <a:rPr lang="fr-FR" dirty="0"/>
              <a:t>=2.5s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309E97-5049-473D-8327-AE28B20E8DEC}"/>
              </a:ext>
            </a:extLst>
          </p:cNvPr>
          <p:cNvSpPr txBox="1"/>
          <p:nvPr/>
        </p:nvSpPr>
        <p:spPr>
          <a:xfrm>
            <a:off x="10925852" y="4223475"/>
            <a:ext cx="10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6</a:t>
            </a:r>
            <a:r>
              <a:rPr lang="fr-FR" dirty="0"/>
              <a:t>=3s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90FB6C-F9DC-4273-B4F3-092A206316A5}"/>
              </a:ext>
            </a:extLst>
          </p:cNvPr>
          <p:cNvGrpSpPr/>
          <p:nvPr/>
        </p:nvGrpSpPr>
        <p:grpSpPr>
          <a:xfrm>
            <a:off x="1762997" y="4252901"/>
            <a:ext cx="972696" cy="637606"/>
            <a:chOff x="1762997" y="4252901"/>
            <a:chExt cx="972696" cy="637606"/>
          </a:xfrm>
        </p:grpSpPr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C6BA5E1F-A2E0-4DAF-BD6A-856D5255EE1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54DFE7-0D26-4DF0-B6C0-27F75787B977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0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2B3D0B-A1ED-4C1B-BF73-805276356FEB}"/>
              </a:ext>
            </a:extLst>
          </p:cNvPr>
          <p:cNvGrpSpPr/>
          <p:nvPr/>
        </p:nvGrpSpPr>
        <p:grpSpPr>
          <a:xfrm>
            <a:off x="3208630" y="2791394"/>
            <a:ext cx="972696" cy="637606"/>
            <a:chOff x="1762997" y="4252901"/>
            <a:chExt cx="972696" cy="637606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A9769B5F-04F9-4A44-8626-A7016AA7BD64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7080EC-B9E8-4110-8429-B4C6D838DD1C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1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5CDBAB-322E-4AF8-9CE2-E90E8F2E8FF9}"/>
              </a:ext>
            </a:extLst>
          </p:cNvPr>
          <p:cNvGrpSpPr/>
          <p:nvPr/>
        </p:nvGrpSpPr>
        <p:grpSpPr>
          <a:xfrm>
            <a:off x="4652988" y="2106232"/>
            <a:ext cx="972696" cy="637606"/>
            <a:chOff x="1762997" y="4252901"/>
            <a:chExt cx="972696" cy="637606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0A711232-53D7-46B8-BDBE-5608543E3A73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CED8A-CA42-42C5-8D66-2E9C022820DE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BA1357-CD05-452F-9E7D-978BA1CB43F2}"/>
              </a:ext>
            </a:extLst>
          </p:cNvPr>
          <p:cNvGrpSpPr/>
          <p:nvPr/>
        </p:nvGrpSpPr>
        <p:grpSpPr>
          <a:xfrm>
            <a:off x="6090316" y="1573486"/>
            <a:ext cx="972696" cy="761285"/>
            <a:chOff x="1757313" y="4129222"/>
            <a:chExt cx="972696" cy="761285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058C7691-669F-4D94-80F8-72B734DA0AC3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03227E-A548-4855-99D7-37EAF275D092}"/>
                </a:ext>
              </a:extLst>
            </p:cNvPr>
            <p:cNvSpPr txBox="1"/>
            <p:nvPr/>
          </p:nvSpPr>
          <p:spPr>
            <a:xfrm>
              <a:off x="1757313" y="4129222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471815-E38B-4C09-9378-2C4D8E88A301}"/>
              </a:ext>
            </a:extLst>
          </p:cNvPr>
          <p:cNvGrpSpPr/>
          <p:nvPr/>
        </p:nvGrpSpPr>
        <p:grpSpPr>
          <a:xfrm>
            <a:off x="7594012" y="1540418"/>
            <a:ext cx="972696" cy="798877"/>
            <a:chOff x="1752282" y="4091630"/>
            <a:chExt cx="972696" cy="798877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1C7759DB-1ED2-448D-A7EF-1273EBE4495F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EB7F59-AE34-411F-AA85-398F06AF76A9}"/>
                </a:ext>
              </a:extLst>
            </p:cNvPr>
            <p:cNvSpPr txBox="1"/>
            <p:nvPr/>
          </p:nvSpPr>
          <p:spPr>
            <a:xfrm>
              <a:off x="1752282" y="4091630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4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ACB4527-0BF8-422B-AAF4-19075CFCF4A7}"/>
              </a:ext>
            </a:extLst>
          </p:cNvPr>
          <p:cNvGrpSpPr/>
          <p:nvPr/>
        </p:nvGrpSpPr>
        <p:grpSpPr>
          <a:xfrm>
            <a:off x="9130307" y="2412941"/>
            <a:ext cx="972696" cy="637606"/>
            <a:chOff x="1762997" y="4252901"/>
            <a:chExt cx="972696" cy="637606"/>
          </a:xfrm>
        </p:grpSpPr>
        <p:sp>
          <p:nvSpPr>
            <p:cNvPr id="68" name="Multiplication Sign 67">
              <a:extLst>
                <a:ext uri="{FF2B5EF4-FFF2-40B4-BE49-F238E27FC236}">
                  <a16:creationId xmlns:a16="http://schemas.microsoft.com/office/drawing/2014/main" id="{85E1237D-CCCA-44C7-80E5-7C334823F2CE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84CA0-A91E-44EE-AFC7-3C9E0821FAE4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5BD650-1CC7-460B-B3F9-3033DD7C13A0}"/>
              </a:ext>
            </a:extLst>
          </p:cNvPr>
          <p:cNvGrpSpPr/>
          <p:nvPr/>
        </p:nvGrpSpPr>
        <p:grpSpPr>
          <a:xfrm>
            <a:off x="10597439" y="3498998"/>
            <a:ext cx="972696" cy="637606"/>
            <a:chOff x="1762997" y="4252901"/>
            <a:chExt cx="972696" cy="637606"/>
          </a:xfrm>
        </p:grpSpPr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248EF1D6-7D6E-4F81-A90D-F0DCAF7FBE15}"/>
                </a:ext>
              </a:extLst>
            </p:cNvPr>
            <p:cNvSpPr/>
            <p:nvPr/>
          </p:nvSpPr>
          <p:spPr>
            <a:xfrm>
              <a:off x="2135740" y="4261719"/>
              <a:ext cx="551942" cy="628788"/>
            </a:xfrm>
            <a:prstGeom prst="mathMultiply">
              <a:avLst>
                <a:gd name="adj1" fmla="val 3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33E86F-0836-40CA-AB33-A06980748932}"/>
                </a:ext>
              </a:extLst>
            </p:cNvPr>
            <p:cNvSpPr txBox="1"/>
            <p:nvPr/>
          </p:nvSpPr>
          <p:spPr>
            <a:xfrm>
              <a:off x="1762997" y="4252901"/>
              <a:ext cx="97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00"/>
                  </a:solidFill>
                </a:rPr>
                <a:t>M</a:t>
              </a:r>
              <a:r>
                <a:rPr lang="fr-FR" sz="2400" b="1" baseline="-25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pic>
        <p:nvPicPr>
          <p:cNvPr id="2050" name="Picture 2" descr="10 juillet 2018, Saint Petersburg, Saint Petersburg, Russie ; FIFA Coupe du  Monde de Football, demi-finale, la France et la Belgique ; Kylian Mbappe de  France est en position de tir Photo Stock - Alamy">
            <a:extLst>
              <a:ext uri="{FF2B5EF4-FFF2-40B4-BE49-F238E27FC236}">
                <a16:creationId xmlns:a16="http://schemas.microsoft.com/office/drawing/2014/main" id="{1D0A4218-D056-40A3-A0B3-E9B57BDE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49" b="89854" l="10000" r="90000">
                        <a14:foregroundMark x1="50385" y1="8787" x2="50385" y2="8787"/>
                        <a14:foregroundMark x1="44769" y1="23222" x2="44462" y2="45084"/>
                        <a14:foregroundMark x1="52000" y1="27406" x2="49462" y2="46548"/>
                        <a14:foregroundMark x1="47462" y1="36925" x2="47000" y2="38808"/>
                        <a14:foregroundMark x1="53931" y1="45673" x2="53769" y2="46862"/>
                        <a14:foregroundMark x1="50692" y1="5649" x2="51923" y2="6381"/>
                        <a14:backgroundMark x1="15077" y1="39644" x2="35077" y2="37762"/>
                        <a14:backgroundMark x1="35077" y1="37762" x2="41154" y2="29812"/>
                        <a14:backgroundMark x1="41154" y1="29812" x2="42685" y2="31803"/>
                        <a14:backgroundMark x1="75615" y1="29812" x2="57615" y2="25941"/>
                        <a14:backgroundMark x1="57615" y1="25941" x2="56692" y2="37238"/>
                        <a14:backgroundMark x1="56692" y1="37238" x2="58923" y2="47071"/>
                        <a14:backgroundMark x1="55154" y1="27929" x2="54615" y2="45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60" y="934767"/>
            <a:ext cx="5075458" cy="37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069 L 0.1207 -0.20741 L 0.23867 -0.3169 L 0.35755 -0.36921 L 0.48645 -0.35139 L 0.60195 -0.26435 L 0.72409 -0.10255 L 0.88763 0.12685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41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/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- </a:t>
                </a:r>
                <a:r>
                  <a:rPr lang="fr-FR" b="1" dirty="0"/>
                  <a:t>Vecteur vitesse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r>
                  <a:rPr lang="fr-F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:endParaRPr lang="fr-FR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FFC5D-37BD-414E-84A7-18F7CEDC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96" y="1956524"/>
                <a:ext cx="5522825" cy="1087477"/>
              </a:xfrm>
              <a:prstGeom prst="rect">
                <a:avLst/>
              </a:prstGeom>
              <a:blipFill>
                <a:blip r:embed="rId2"/>
                <a:stretch>
                  <a:fillRect l="-883" t="-2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/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???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0E948-B741-4336-ADB5-7F750B00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3" y="2162873"/>
                <a:ext cx="1064251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B69B6A0-B427-4BDF-8D83-E646E7FFB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6" t="5620" r="-8906" b="7167"/>
          <a:stretch/>
        </p:blipFill>
        <p:spPr>
          <a:xfrm>
            <a:off x="-22860" y="707639"/>
            <a:ext cx="6772693" cy="3322520"/>
          </a:xfrm>
          <a:prstGeom prst="rect">
            <a:avLst/>
          </a:prstGeom>
        </p:spPr>
      </p:pic>
      <p:pic>
        <p:nvPicPr>
          <p:cNvPr id="5122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FF3EC7CE-C32A-417B-ACD8-4D23D429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21155791" flipH="1">
            <a:off x="1249539" y="414435"/>
            <a:ext cx="2292976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F1E90-4C40-4C12-BB98-205CB81E7C8B}"/>
              </a:ext>
            </a:extLst>
          </p:cNvPr>
          <p:cNvSpPr txBox="1"/>
          <p:nvPr/>
        </p:nvSpPr>
        <p:spPr>
          <a:xfrm>
            <a:off x="7744998" y="3048696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1cm</a:t>
            </a:r>
            <a:r>
              <a:rPr lang="fr-FR" dirty="0">
                <a:sym typeface="Wingdings" panose="05000000000000000000" pitchFamily="2" charset="2"/>
              </a:rPr>
              <a:t>1m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B2A1A9-3DD1-4A87-9EA2-F844DD7FBF71}"/>
              </a:ext>
            </a:extLst>
          </p:cNvPr>
          <p:cNvSpPr/>
          <p:nvPr/>
        </p:nvSpPr>
        <p:spPr>
          <a:xfrm>
            <a:off x="657546" y="643690"/>
            <a:ext cx="4191856" cy="21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CF6FE6D9-26B3-464B-A138-EF9B8CB53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30"/>
          <a:stretch/>
        </p:blipFill>
        <p:spPr bwMode="auto">
          <a:xfrm rot="1143240" flipH="1">
            <a:off x="1431104" y="1794211"/>
            <a:ext cx="2217708" cy="23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25ED3-DBA2-410D-B7D3-000E2A2E7154}"/>
              </a:ext>
            </a:extLst>
          </p:cNvPr>
          <p:cNvSpPr txBox="1"/>
          <p:nvPr/>
        </p:nvSpPr>
        <p:spPr>
          <a:xfrm>
            <a:off x="7756015" y="3308640"/>
            <a:ext cx="1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2.2cm</a:t>
            </a:r>
            <a:r>
              <a:rPr lang="fr-FR" dirty="0">
                <a:sym typeface="Wingdings" panose="05000000000000000000" pitchFamily="2" charset="2"/>
              </a:rPr>
              <a:t>2.2m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/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0.2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F3DEEA-FBA9-4E14-B6D8-E797F65E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865" y="2219177"/>
                <a:ext cx="1769478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96E0709-2B7A-4E91-87FB-9A94C895C116}"/>
              </a:ext>
            </a:extLst>
          </p:cNvPr>
          <p:cNvSpPr txBox="1"/>
          <p:nvPr/>
        </p:nvSpPr>
        <p:spPr>
          <a:xfrm>
            <a:off x="7386162" y="2826413"/>
            <a:ext cx="294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b="1" dirty="0">
                <a:sym typeface="Wingdings" panose="05000000000000000000" pitchFamily="2" charset="2"/>
              </a:rPr>
              <a:t>Echelle des distances</a:t>
            </a:r>
            <a:r>
              <a:rPr lang="fr-FR" dirty="0">
                <a:sym typeface="Wingdings" panose="05000000000000000000" pitchFamily="2" charset="2"/>
              </a:rPr>
              <a:t>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/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=2.2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59AC85-B506-4297-BE65-1471D86E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69" y="3564826"/>
                <a:ext cx="16490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17" grpId="0"/>
      <p:bldP spid="9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520</Words>
  <Application>Microsoft Office PowerPoint</Application>
  <PresentationFormat>Widescreen</PresentationFormat>
  <Paragraphs>177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37</cp:revision>
  <dcterms:created xsi:type="dcterms:W3CDTF">2021-03-28T07:24:00Z</dcterms:created>
  <dcterms:modified xsi:type="dcterms:W3CDTF">2021-03-28T15:45:06Z</dcterms:modified>
</cp:coreProperties>
</file>