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4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2378-FE90-41C2-946C-21062D36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F313E-7FD7-4A17-A4D5-050FC6500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784B-0963-42B6-80B3-E381E2C7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E193-8354-4C05-80A9-5233027C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8C91-342D-49CC-A8D1-A3FD84AF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1A33-BE14-4B39-82F8-62515BD9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EE342-1D26-4C3E-8356-6EE1E732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A843-FA41-4473-8879-1DE2213F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0C6A-FCC1-422E-A137-93C6E22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4C11-99DA-4605-BFFB-D1E3C17E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38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07DAE-F583-47B7-B448-3D0BE7CC9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D4A0-8988-413D-AF82-E9070CF3E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253D-FBEB-4E52-B1F9-33290E5C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A489-EE60-4C53-94E7-5ADA1784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752E-420C-46F0-BE56-8E7A7832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8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D9BF-A5AA-48BF-9D78-6AB34F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A8C4-1D66-418A-823D-32A92872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F3E5-9DE7-4730-8428-4A276528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17F8-D3BF-4B7B-9F0E-1F58A07A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8C60-EBDE-4CBF-8E7F-F54DA04C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56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15F-CA02-432F-B7F5-34AE4366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BFE2-1D23-4DCF-955B-14D86399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0979-8734-4485-B613-9BBE7C59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A47F-D5D5-4E05-8CB9-42F47C2A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2B20-6766-4A76-87D2-75505D32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87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FB4D-C07B-461D-8283-DD569534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E7DD-D293-472F-8FD6-0DB7996CB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DD07-CFB7-40DE-B031-F86E2EBDD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5254-D4CC-44DC-9D26-A3D92839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875C-07F0-46E8-9341-6F01C66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6621-6433-4CB0-8A38-0AAB1AF7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3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CFB1-E75C-4FED-BCFC-5E9C91B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FD6E-97DF-4F7F-9AEF-FC6AEE0D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30077-8EA9-4AF2-9992-BD7C3626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A53AB-9BD1-49B8-A741-F7822A4A8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CFCF4-10DA-4F5A-AF14-671FB5640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6057-47FE-429E-944D-82D64F7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523A8-E43A-4BF5-966B-B9A3F73F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DAE4B-B950-4362-891C-4EE13B14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4E8B-583F-411E-841F-A38C75A6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565D-B389-4A59-A46C-626B9131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E8F3F-CB70-41C4-8702-FDF26A1C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EDF03-3CD8-4568-A9DC-1F8AA003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0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24435-4C4C-4C40-8043-A9E420A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839FD-F1BE-40DF-95AB-62B5575C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53E3-AE08-42DA-B734-60644E8F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B6F-765F-456D-A37D-F4CA3B4E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7FBE-525F-4CB9-8E44-15DB990D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C8C8-3720-4BCA-BAB0-94FF0476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717D-6F73-4A9F-B386-1A82FDCE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37121-B3C8-4CF6-B511-2E0B6D34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1FCE4-5D3E-4D68-9366-D916FB02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1F2D-0034-4B19-A7D8-4B4171B3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0FB38-16A5-4B3F-9FB5-FE3ACC898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8F54-5001-48A3-B955-96B23945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6977-B1A5-4A3C-8498-B57D649E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5010-D6E6-40E7-94E2-C5F7C85D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72295-C7CB-4D9D-89F2-4B244502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9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8E4AA-09C6-40EF-9E26-2D29D260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620E-EECA-49AB-A2C5-26014CA7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9DB1-298B-40B7-861B-51E7E858D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EA44-C1A6-40F1-98B4-C7C861305968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F3ED-F2C0-4959-8805-8A392B09D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0BA9-662F-48A2-93FA-BC2AA6A03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D78D-CC94-4C2C-A149-9CB3180FB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1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jpe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85DC4-0E1B-4B76-AA93-30FA6AB08C12}"/>
              </a:ext>
            </a:extLst>
          </p:cNvPr>
          <p:cNvSpPr txBox="1"/>
          <p:nvPr/>
        </p:nvSpPr>
        <p:spPr>
          <a:xfrm>
            <a:off x="0" y="195167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0" dirty="0"/>
              <a:t>Qu’est-ce que la mole ? </a:t>
            </a:r>
          </a:p>
        </p:txBody>
      </p:sp>
    </p:spTree>
    <p:extLst>
      <p:ext uri="{BB962C8B-B14F-4D97-AF65-F5344CB8AC3E}">
        <p14:creationId xmlns:p14="http://schemas.microsoft.com/office/powerpoint/2010/main" val="230744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grains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862596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56854" y="3418322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7" y="929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5A947C-ACD0-49DB-87D4-619AD60A8DDA}"/>
              </a:ext>
            </a:extLst>
          </p:cNvPr>
          <p:cNvSpPr txBox="1"/>
          <p:nvPr/>
        </p:nvSpPr>
        <p:spPr>
          <a:xfrm>
            <a:off x="118585" y="1158483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  <p:pic>
        <p:nvPicPr>
          <p:cNvPr id="36" name="Picture 6" descr="Tout savoir sur le papillon : Femme Actuelle Le MAG">
            <a:extLst>
              <a:ext uri="{FF2B5EF4-FFF2-40B4-BE49-F238E27FC236}">
                <a16:creationId xmlns:a16="http://schemas.microsoft.com/office/drawing/2014/main" id="{38A69FF9-F6B7-4115-9D8F-D67174255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2"/>
          <a:stretch/>
        </p:blipFill>
        <p:spPr bwMode="auto">
          <a:xfrm rot="201626">
            <a:off x="10374275" y="3819641"/>
            <a:ext cx="1259567" cy="85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01503B0-A494-466A-936B-89224FD288AA}"/>
              </a:ext>
            </a:extLst>
          </p:cNvPr>
          <p:cNvGrpSpPr/>
          <p:nvPr/>
        </p:nvGrpSpPr>
        <p:grpSpPr>
          <a:xfrm>
            <a:off x="-506001" y="3972320"/>
            <a:ext cx="2575397" cy="2098709"/>
            <a:chOff x="1273996" y="3896197"/>
            <a:chExt cx="2575397" cy="20987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D75849-086D-4F64-B0C0-378D0D796B33}"/>
                </a:ext>
              </a:extLst>
            </p:cNvPr>
            <p:cNvSpPr txBox="1"/>
            <p:nvPr/>
          </p:nvSpPr>
          <p:spPr>
            <a:xfrm>
              <a:off x="1273996" y="404223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1372125-2FE6-4ED2-A03B-91C3B63F74ED}"/>
                </a:ext>
              </a:extLst>
            </p:cNvPr>
            <p:cNvSpPr txBox="1"/>
            <p:nvPr/>
          </p:nvSpPr>
          <p:spPr>
            <a:xfrm>
              <a:off x="1611330" y="4228771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4C1825-FEF7-44FB-96F4-76FA1754C7E0}"/>
                </a:ext>
              </a:extLst>
            </p:cNvPr>
            <p:cNvSpPr txBox="1"/>
            <p:nvPr/>
          </p:nvSpPr>
          <p:spPr>
            <a:xfrm>
              <a:off x="1905855" y="399166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68C389-6FB1-43FA-B0C6-BE3C69F6FFBA}"/>
                </a:ext>
              </a:extLst>
            </p:cNvPr>
            <p:cNvSpPr txBox="1"/>
            <p:nvPr/>
          </p:nvSpPr>
          <p:spPr>
            <a:xfrm>
              <a:off x="2147298" y="4403586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795BF-512F-4B3B-B143-FC9EB4924723}"/>
                </a:ext>
              </a:extLst>
            </p:cNvPr>
            <p:cNvSpPr txBox="1"/>
            <p:nvPr/>
          </p:nvSpPr>
          <p:spPr>
            <a:xfrm>
              <a:off x="1273996" y="448522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F88297-B58D-482F-ABFB-03ED3F97235C}"/>
                </a:ext>
              </a:extLst>
            </p:cNvPr>
            <p:cNvSpPr txBox="1"/>
            <p:nvPr/>
          </p:nvSpPr>
          <p:spPr>
            <a:xfrm>
              <a:off x="1756882" y="473114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96F760-A813-489F-A8CF-BF0A6551AEC8}"/>
                </a:ext>
              </a:extLst>
            </p:cNvPr>
            <p:cNvSpPr txBox="1"/>
            <p:nvPr/>
          </p:nvSpPr>
          <p:spPr>
            <a:xfrm>
              <a:off x="2378469" y="389619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058F74-120C-43F2-B268-5CD304D83641}"/>
                </a:ext>
              </a:extLst>
            </p:cNvPr>
            <p:cNvSpPr txBox="1"/>
            <p:nvPr/>
          </p:nvSpPr>
          <p:spPr>
            <a:xfrm>
              <a:off x="2662722" y="431121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185C5F-5700-4084-9E92-D69DACA4A045}"/>
                </a:ext>
              </a:extLst>
            </p:cNvPr>
            <p:cNvSpPr txBox="1"/>
            <p:nvPr/>
          </p:nvSpPr>
          <p:spPr>
            <a:xfrm>
              <a:off x="2537714" y="472312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4EB310-873C-4B5A-A746-AFC50A2C5CBD}"/>
                </a:ext>
              </a:extLst>
            </p:cNvPr>
            <p:cNvSpPr txBox="1"/>
            <p:nvPr/>
          </p:nvSpPr>
          <p:spPr>
            <a:xfrm>
              <a:off x="2143877" y="500012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507800-4EA2-4132-92DD-7F8B83B330D6}"/>
                </a:ext>
              </a:extLst>
            </p:cNvPr>
            <p:cNvSpPr txBox="1"/>
            <p:nvPr/>
          </p:nvSpPr>
          <p:spPr>
            <a:xfrm>
              <a:off x="2914437" y="394913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0A985F-A721-4E7E-86CA-8152FF505146}"/>
                </a:ext>
              </a:extLst>
            </p:cNvPr>
            <p:cNvSpPr txBox="1"/>
            <p:nvPr/>
          </p:nvSpPr>
          <p:spPr>
            <a:xfrm>
              <a:off x="2924709" y="4575295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E9174B-BAED-4282-B3B3-84D17874CF28}"/>
                </a:ext>
              </a:extLst>
            </p:cNvPr>
            <p:cNvSpPr txBox="1"/>
            <p:nvPr/>
          </p:nvSpPr>
          <p:spPr>
            <a:xfrm>
              <a:off x="1442663" y="498380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9DD4C4-6BE7-4716-8331-3B9CB0294F18}"/>
                </a:ext>
              </a:extLst>
            </p:cNvPr>
            <p:cNvSpPr txBox="1"/>
            <p:nvPr/>
          </p:nvSpPr>
          <p:spPr>
            <a:xfrm>
              <a:off x="3221809" y="4253331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49ACB4-D742-4782-A0F9-2FCE668D7CEA}"/>
                </a:ext>
              </a:extLst>
            </p:cNvPr>
            <p:cNvSpPr txBox="1"/>
            <p:nvPr/>
          </p:nvSpPr>
          <p:spPr>
            <a:xfrm>
              <a:off x="2534293" y="519261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A0D8FA-0F04-43E2-9D84-8C2F5DD9AF63}"/>
                </a:ext>
              </a:extLst>
            </p:cNvPr>
            <p:cNvSpPr txBox="1"/>
            <p:nvPr/>
          </p:nvSpPr>
          <p:spPr>
            <a:xfrm>
              <a:off x="1788559" y="532769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C10C3E-2039-440B-86AA-889AB5E2C756}"/>
                </a:ext>
              </a:extLst>
            </p:cNvPr>
            <p:cNvSpPr txBox="1"/>
            <p:nvPr/>
          </p:nvSpPr>
          <p:spPr>
            <a:xfrm>
              <a:off x="2280867" y="544090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EF3EE2-4E54-486F-8954-7C743B6528A7}"/>
                </a:ext>
              </a:extLst>
            </p:cNvPr>
            <p:cNvSpPr txBox="1"/>
            <p:nvPr/>
          </p:nvSpPr>
          <p:spPr>
            <a:xfrm>
              <a:off x="3020600" y="503394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F678A5-F3B0-4B17-A730-64FE8985D671}"/>
                </a:ext>
              </a:extLst>
            </p:cNvPr>
            <p:cNvSpPr txBox="1"/>
            <p:nvPr/>
          </p:nvSpPr>
          <p:spPr>
            <a:xfrm>
              <a:off x="3323694" y="454650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4447DB1-E3F5-45B8-ADD9-2502888ABC96}"/>
                </a:ext>
              </a:extLst>
            </p:cNvPr>
            <p:cNvSpPr txBox="1"/>
            <p:nvPr/>
          </p:nvSpPr>
          <p:spPr>
            <a:xfrm>
              <a:off x="3366507" y="389619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9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862596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56854" y="3418322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1030" name="Picture 6" descr="Tout savoir sur le papillon : Femme Actuelle Le MAG">
            <a:extLst>
              <a:ext uri="{FF2B5EF4-FFF2-40B4-BE49-F238E27FC236}">
                <a16:creationId xmlns:a16="http://schemas.microsoft.com/office/drawing/2014/main" id="{692BCB73-CAF3-4D8A-BC46-8877A3FD9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2"/>
          <a:stretch/>
        </p:blipFill>
        <p:spPr bwMode="auto">
          <a:xfrm rot="201626">
            <a:off x="10374275" y="3819641"/>
            <a:ext cx="1259567" cy="85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7" y="929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0E1A939-2D03-4437-810F-872906BD7DBA}"/>
              </a:ext>
            </a:extLst>
          </p:cNvPr>
          <p:cNvGrpSpPr/>
          <p:nvPr/>
        </p:nvGrpSpPr>
        <p:grpSpPr>
          <a:xfrm>
            <a:off x="-506001" y="3972320"/>
            <a:ext cx="2575397" cy="2098709"/>
            <a:chOff x="1273996" y="3896197"/>
            <a:chExt cx="2575397" cy="20987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D19D42-004E-403E-ACB1-1608D9B162DD}"/>
                </a:ext>
              </a:extLst>
            </p:cNvPr>
            <p:cNvSpPr txBox="1"/>
            <p:nvPr/>
          </p:nvSpPr>
          <p:spPr>
            <a:xfrm>
              <a:off x="1273996" y="404223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39283-C223-45F2-A3FE-1ACE77C5876A}"/>
                </a:ext>
              </a:extLst>
            </p:cNvPr>
            <p:cNvSpPr txBox="1"/>
            <p:nvPr/>
          </p:nvSpPr>
          <p:spPr>
            <a:xfrm>
              <a:off x="1611330" y="4228771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6EAB0-0E12-4AE6-8265-FF93AA9DA8E4}"/>
                </a:ext>
              </a:extLst>
            </p:cNvPr>
            <p:cNvSpPr txBox="1"/>
            <p:nvPr/>
          </p:nvSpPr>
          <p:spPr>
            <a:xfrm>
              <a:off x="1905855" y="399166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C17DB2-9FB2-4ECD-83AA-C6659806D724}"/>
                </a:ext>
              </a:extLst>
            </p:cNvPr>
            <p:cNvSpPr txBox="1"/>
            <p:nvPr/>
          </p:nvSpPr>
          <p:spPr>
            <a:xfrm>
              <a:off x="2147298" y="4403586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E317D3-0D53-4FA1-AA1D-156AADF3B777}"/>
                </a:ext>
              </a:extLst>
            </p:cNvPr>
            <p:cNvSpPr txBox="1"/>
            <p:nvPr/>
          </p:nvSpPr>
          <p:spPr>
            <a:xfrm>
              <a:off x="1273996" y="448522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3BB1B9-FE03-43E4-9D3B-C33273539B54}"/>
                </a:ext>
              </a:extLst>
            </p:cNvPr>
            <p:cNvSpPr txBox="1"/>
            <p:nvPr/>
          </p:nvSpPr>
          <p:spPr>
            <a:xfrm>
              <a:off x="1756882" y="473114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3BE5A2-FC61-41C9-8EBC-14C46EEC3534}"/>
                </a:ext>
              </a:extLst>
            </p:cNvPr>
            <p:cNvSpPr txBox="1"/>
            <p:nvPr/>
          </p:nvSpPr>
          <p:spPr>
            <a:xfrm>
              <a:off x="2378469" y="389619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95F2C8-C31F-4AF5-8438-DD4304AB898D}"/>
                </a:ext>
              </a:extLst>
            </p:cNvPr>
            <p:cNvSpPr txBox="1"/>
            <p:nvPr/>
          </p:nvSpPr>
          <p:spPr>
            <a:xfrm>
              <a:off x="2662722" y="431121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88997A-857F-4C9D-860F-5D5F8297E434}"/>
                </a:ext>
              </a:extLst>
            </p:cNvPr>
            <p:cNvSpPr txBox="1"/>
            <p:nvPr/>
          </p:nvSpPr>
          <p:spPr>
            <a:xfrm>
              <a:off x="2537714" y="472312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72E933-2D4F-4D6C-8681-0BE96242E3FA}"/>
                </a:ext>
              </a:extLst>
            </p:cNvPr>
            <p:cNvSpPr txBox="1"/>
            <p:nvPr/>
          </p:nvSpPr>
          <p:spPr>
            <a:xfrm>
              <a:off x="2143877" y="500012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457742-777B-4068-9B50-01667AE139D6}"/>
                </a:ext>
              </a:extLst>
            </p:cNvPr>
            <p:cNvSpPr txBox="1"/>
            <p:nvPr/>
          </p:nvSpPr>
          <p:spPr>
            <a:xfrm>
              <a:off x="2914437" y="394913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8CB7BD-4519-41D2-AAB6-E8B9FC8959EC}"/>
                </a:ext>
              </a:extLst>
            </p:cNvPr>
            <p:cNvSpPr txBox="1"/>
            <p:nvPr/>
          </p:nvSpPr>
          <p:spPr>
            <a:xfrm>
              <a:off x="2924709" y="4575295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36117B-9D30-4C19-86AE-CBF7E3DD6685}"/>
                </a:ext>
              </a:extLst>
            </p:cNvPr>
            <p:cNvSpPr txBox="1"/>
            <p:nvPr/>
          </p:nvSpPr>
          <p:spPr>
            <a:xfrm>
              <a:off x="1442663" y="498380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A2C6D6-D4F1-4D20-ABE9-5AB9DFF34FD4}"/>
                </a:ext>
              </a:extLst>
            </p:cNvPr>
            <p:cNvSpPr txBox="1"/>
            <p:nvPr/>
          </p:nvSpPr>
          <p:spPr>
            <a:xfrm>
              <a:off x="3221809" y="4253331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60FA7D-1885-4D8F-BB9F-F8AF0827AE39}"/>
                </a:ext>
              </a:extLst>
            </p:cNvPr>
            <p:cNvSpPr txBox="1"/>
            <p:nvPr/>
          </p:nvSpPr>
          <p:spPr>
            <a:xfrm>
              <a:off x="2534293" y="519261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790823-3E5F-4094-8AF0-FA55E6E7BBBB}"/>
                </a:ext>
              </a:extLst>
            </p:cNvPr>
            <p:cNvSpPr txBox="1"/>
            <p:nvPr/>
          </p:nvSpPr>
          <p:spPr>
            <a:xfrm>
              <a:off x="1788559" y="532769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FB744B-C656-4EDA-8A30-4F9C7035A294}"/>
                </a:ext>
              </a:extLst>
            </p:cNvPr>
            <p:cNvSpPr txBox="1"/>
            <p:nvPr/>
          </p:nvSpPr>
          <p:spPr>
            <a:xfrm>
              <a:off x="2280867" y="544090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19F363-48E1-4FB5-B099-06490B4709ED}"/>
                </a:ext>
              </a:extLst>
            </p:cNvPr>
            <p:cNvSpPr txBox="1"/>
            <p:nvPr/>
          </p:nvSpPr>
          <p:spPr>
            <a:xfrm>
              <a:off x="3020600" y="503394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396903-2CB0-4C8F-B70F-16E0422A1473}"/>
                </a:ext>
              </a:extLst>
            </p:cNvPr>
            <p:cNvSpPr txBox="1"/>
            <p:nvPr/>
          </p:nvSpPr>
          <p:spPr>
            <a:xfrm>
              <a:off x="3323694" y="454650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20E176-5A3A-4C52-8302-CE6DDEAD1112}"/>
                </a:ext>
              </a:extLst>
            </p:cNvPr>
            <p:cNvSpPr txBox="1"/>
            <p:nvPr/>
          </p:nvSpPr>
          <p:spPr>
            <a:xfrm>
              <a:off x="3366507" y="389619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25A947C-ACD0-49DB-87D4-619AD60A8DDA}"/>
              </a:ext>
            </a:extLst>
          </p:cNvPr>
          <p:cNvSpPr txBox="1"/>
          <p:nvPr/>
        </p:nvSpPr>
        <p:spPr>
          <a:xfrm>
            <a:off x="118585" y="1158483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2AF174-7CFD-41C1-A5C6-3E5FEC19958C}"/>
                  </a:ext>
                </a:extLst>
              </p:cNvPr>
              <p:cNvSpPr txBox="1"/>
              <p:nvPr/>
            </p:nvSpPr>
            <p:spPr>
              <a:xfrm>
                <a:off x="2452026" y="4529772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602 000 000 000 000 000 000 000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2AF174-7CFD-41C1-A5C6-3E5FEC19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026" y="4529772"/>
                <a:ext cx="778683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DCED5C-6D91-4B4E-B71E-19D08CF09378}"/>
                  </a:ext>
                </a:extLst>
              </p:cNvPr>
              <p:cNvSpPr txBox="1"/>
              <p:nvPr/>
            </p:nvSpPr>
            <p:spPr>
              <a:xfrm>
                <a:off x="2733503" y="5086658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DCED5C-6D91-4B4E-B71E-19D08CF0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503" y="5086658"/>
                <a:ext cx="7786832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BAB4F9-82C5-455A-A997-28B7037722C2}"/>
                  </a:ext>
                </a:extLst>
              </p:cNvPr>
              <p:cNvSpPr txBox="1"/>
              <p:nvPr/>
            </p:nvSpPr>
            <p:spPr>
              <a:xfrm>
                <a:off x="2733503" y="5697789"/>
                <a:ext cx="7786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dirty="0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6,02×</m:t>
                      </m:r>
                      <m:sSup>
                        <m:sSupPr>
                          <m:ctrlP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4000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BAB4F9-82C5-455A-A997-28B703772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503" y="5697789"/>
                <a:ext cx="778683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roulement-de-tambours-bruitage">
            <a:hlinkClick r:id="" action="ppaction://media"/>
            <a:extLst>
              <a:ext uri="{FF2B5EF4-FFF2-40B4-BE49-F238E27FC236}">
                <a16:creationId xmlns:a16="http://schemas.microsoft.com/office/drawing/2014/main" id="{F4798745-10DE-47D8-8701-598583904B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339435" y="-420375"/>
            <a:ext cx="406400" cy="40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3617D2-5D4D-4699-8980-E9AA6F5E74EE}"/>
              </a:ext>
            </a:extLst>
          </p:cNvPr>
          <p:cNvSpPr/>
          <p:nvPr/>
        </p:nvSpPr>
        <p:spPr>
          <a:xfrm>
            <a:off x="5039833" y="5697789"/>
            <a:ext cx="3125972" cy="707886"/>
          </a:xfrm>
          <a:prstGeom prst="rect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3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  <p:bldLst>
      <p:bldP spid="32" grpId="0"/>
      <p:bldP spid="33" grpId="0"/>
      <p:bldP spid="3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98008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F34B66-6D56-4FF5-9794-C016B0B16B5A}"/>
              </a:ext>
            </a:extLst>
          </p:cNvPr>
          <p:cNvSpPr txBox="1"/>
          <p:nvPr/>
        </p:nvSpPr>
        <p:spPr>
          <a:xfrm>
            <a:off x="118585" y="1158483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56854" y="3418322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7" y="929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34719-EFDA-45FC-889D-3E0228112BBD}"/>
                  </a:ext>
                </a:extLst>
              </p:cNvPr>
              <p:cNvSpPr txBox="1"/>
              <p:nvPr/>
            </p:nvSpPr>
            <p:spPr>
              <a:xfrm>
                <a:off x="7565915" y="4031718"/>
                <a:ext cx="43380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sz="30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sz="3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34719-EFDA-45FC-889D-3E022811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15" y="4031718"/>
                <a:ext cx="4338092" cy="564450"/>
              </a:xfrm>
              <a:prstGeom prst="rect">
                <a:avLst/>
              </a:prstGeom>
              <a:blipFill>
                <a:blip r:embed="rId4"/>
                <a:stretch>
                  <a:fillRect t="-13978" b="-30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A85CD-B4C9-4FF6-922B-C0A38041E5E4}"/>
              </a:ext>
            </a:extLst>
          </p:cNvPr>
          <p:cNvCxnSpPr>
            <a:cxnSpLocks/>
          </p:cNvCxnSpPr>
          <p:nvPr/>
        </p:nvCxnSpPr>
        <p:spPr>
          <a:xfrm>
            <a:off x="6775281" y="4371019"/>
            <a:ext cx="56351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57E94D-2204-44EF-B41D-E42BF028C24B}"/>
              </a:ext>
            </a:extLst>
          </p:cNvPr>
          <p:cNvSpPr txBox="1"/>
          <p:nvPr/>
        </p:nvSpPr>
        <p:spPr>
          <a:xfrm>
            <a:off x="3263698" y="4084759"/>
            <a:ext cx="359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d’atomes 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4CE68-084C-4CE7-8CB9-9B51BF714A78}"/>
              </a:ext>
            </a:extLst>
          </p:cNvPr>
          <p:cNvSpPr txBox="1"/>
          <p:nvPr/>
        </p:nvSpPr>
        <p:spPr>
          <a:xfrm>
            <a:off x="3248572" y="5204227"/>
            <a:ext cx="359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00B050"/>
                </a:solidFill>
              </a:rPr>
              <a:t>2</a:t>
            </a:r>
            <a:r>
              <a:rPr lang="fr-FR" sz="3000" dirty="0"/>
              <a:t> paquets d’atomes 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E9F26-AC40-41B9-B198-772ACCF5E716}"/>
              </a:ext>
            </a:extLst>
          </p:cNvPr>
          <p:cNvCxnSpPr>
            <a:cxnSpLocks/>
          </p:cNvCxnSpPr>
          <p:nvPr/>
        </p:nvCxnSpPr>
        <p:spPr>
          <a:xfrm>
            <a:off x="6775281" y="5479439"/>
            <a:ext cx="56351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9034F-3543-4995-BA23-5FBF796FC0F3}"/>
                  </a:ext>
                </a:extLst>
              </p:cNvPr>
              <p:cNvSpPr txBox="1"/>
              <p:nvPr/>
            </p:nvSpPr>
            <p:spPr>
              <a:xfrm>
                <a:off x="7241465" y="5198195"/>
                <a:ext cx="4986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sz="30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sz="3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9034F-3543-4995-BA23-5FBF796FC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465" y="5198195"/>
                <a:ext cx="4986992" cy="564450"/>
              </a:xfrm>
              <a:prstGeom prst="rect">
                <a:avLst/>
              </a:prstGeom>
              <a:blipFill>
                <a:blip r:embed="rId5"/>
                <a:stretch>
                  <a:fillRect t="-14130" r="-122" b="-31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B684AA35-1C29-4530-98BA-08CDB8F42B64}"/>
              </a:ext>
            </a:extLst>
          </p:cNvPr>
          <p:cNvSpPr/>
          <p:nvPr/>
        </p:nvSpPr>
        <p:spPr>
          <a:xfrm>
            <a:off x="3688873" y="3858437"/>
            <a:ext cx="900026" cy="1150380"/>
          </a:xfrm>
          <a:prstGeom prst="mathMultiply">
            <a:avLst>
              <a:gd name="adj1" fmla="val 760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6016280F-1C44-4B83-872E-B7E9B1B5F9E2}"/>
              </a:ext>
            </a:extLst>
          </p:cNvPr>
          <p:cNvSpPr/>
          <p:nvPr/>
        </p:nvSpPr>
        <p:spPr>
          <a:xfrm>
            <a:off x="3682131" y="4979604"/>
            <a:ext cx="900026" cy="1150380"/>
          </a:xfrm>
          <a:prstGeom prst="mathMultiply">
            <a:avLst>
              <a:gd name="adj1" fmla="val 760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Le Savant Fou, Scientifique, La Science PNG - Le Savant Fou, Scientifique,  La Science transparentes | PNG gratuit">
            <a:extLst>
              <a:ext uri="{FF2B5EF4-FFF2-40B4-BE49-F238E27FC236}">
                <a16:creationId xmlns:a16="http://schemas.microsoft.com/office/drawing/2014/main" id="{6F090936-1AD7-4233-8CEF-8A272F05C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906" y="1598947"/>
            <a:ext cx="4688772" cy="312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9A44398-4323-4F75-9F88-059EA448C6ED}"/>
              </a:ext>
            </a:extLst>
          </p:cNvPr>
          <p:cNvGrpSpPr/>
          <p:nvPr/>
        </p:nvGrpSpPr>
        <p:grpSpPr>
          <a:xfrm>
            <a:off x="-506001" y="3972320"/>
            <a:ext cx="2575397" cy="2098709"/>
            <a:chOff x="1273996" y="3896197"/>
            <a:chExt cx="2575397" cy="209870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26D86E-97C1-40F7-88F2-0C287954E184}"/>
                </a:ext>
              </a:extLst>
            </p:cNvPr>
            <p:cNvSpPr txBox="1"/>
            <p:nvPr/>
          </p:nvSpPr>
          <p:spPr>
            <a:xfrm>
              <a:off x="1273996" y="404223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CEC38C-2CA8-4C7F-BA11-5CED4CB083FC}"/>
                </a:ext>
              </a:extLst>
            </p:cNvPr>
            <p:cNvSpPr txBox="1"/>
            <p:nvPr/>
          </p:nvSpPr>
          <p:spPr>
            <a:xfrm>
              <a:off x="1611330" y="4228771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54AEA0-DF49-4B11-A084-F7A88641D2DE}"/>
                </a:ext>
              </a:extLst>
            </p:cNvPr>
            <p:cNvSpPr txBox="1"/>
            <p:nvPr/>
          </p:nvSpPr>
          <p:spPr>
            <a:xfrm>
              <a:off x="1905855" y="399166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8BD7D0-0A30-4BAF-816F-68A4EC1D14D5}"/>
                </a:ext>
              </a:extLst>
            </p:cNvPr>
            <p:cNvSpPr txBox="1"/>
            <p:nvPr/>
          </p:nvSpPr>
          <p:spPr>
            <a:xfrm>
              <a:off x="2147298" y="4403586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A8A983-D27C-4EEF-9FB3-2D09BA97991B}"/>
                </a:ext>
              </a:extLst>
            </p:cNvPr>
            <p:cNvSpPr txBox="1"/>
            <p:nvPr/>
          </p:nvSpPr>
          <p:spPr>
            <a:xfrm>
              <a:off x="1273996" y="448522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1360E6-DF1F-49BE-938C-534E34ED8AAF}"/>
                </a:ext>
              </a:extLst>
            </p:cNvPr>
            <p:cNvSpPr txBox="1"/>
            <p:nvPr/>
          </p:nvSpPr>
          <p:spPr>
            <a:xfrm>
              <a:off x="1756882" y="473114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BED457A-7350-4135-B06F-A6AE954FDF8F}"/>
                </a:ext>
              </a:extLst>
            </p:cNvPr>
            <p:cNvSpPr txBox="1"/>
            <p:nvPr/>
          </p:nvSpPr>
          <p:spPr>
            <a:xfrm>
              <a:off x="2378469" y="389619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D109B86-9F20-4520-A69F-D744335FBCE8}"/>
                </a:ext>
              </a:extLst>
            </p:cNvPr>
            <p:cNvSpPr txBox="1"/>
            <p:nvPr/>
          </p:nvSpPr>
          <p:spPr>
            <a:xfrm>
              <a:off x="2662722" y="431121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7CB41C-DE36-4CF4-8941-0195D45A40CA}"/>
                </a:ext>
              </a:extLst>
            </p:cNvPr>
            <p:cNvSpPr txBox="1"/>
            <p:nvPr/>
          </p:nvSpPr>
          <p:spPr>
            <a:xfrm>
              <a:off x="2537714" y="472312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1CC9C0-AAFF-458C-9027-0DF99DDBE998}"/>
                </a:ext>
              </a:extLst>
            </p:cNvPr>
            <p:cNvSpPr txBox="1"/>
            <p:nvPr/>
          </p:nvSpPr>
          <p:spPr>
            <a:xfrm>
              <a:off x="2143877" y="500012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926975-A2E6-46EE-9CE2-26FC6BFF8236}"/>
                </a:ext>
              </a:extLst>
            </p:cNvPr>
            <p:cNvSpPr txBox="1"/>
            <p:nvPr/>
          </p:nvSpPr>
          <p:spPr>
            <a:xfrm>
              <a:off x="2914437" y="394913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7E09BF-CF42-4900-9D26-D3B80169FB65}"/>
                </a:ext>
              </a:extLst>
            </p:cNvPr>
            <p:cNvSpPr txBox="1"/>
            <p:nvPr/>
          </p:nvSpPr>
          <p:spPr>
            <a:xfrm>
              <a:off x="2924709" y="4575295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D4D9D0-2E8B-4207-8ACC-56FE77C0D5A7}"/>
                </a:ext>
              </a:extLst>
            </p:cNvPr>
            <p:cNvSpPr txBox="1"/>
            <p:nvPr/>
          </p:nvSpPr>
          <p:spPr>
            <a:xfrm>
              <a:off x="1442663" y="498380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2D3956-F90F-42A9-A683-E4CDE38C43EE}"/>
                </a:ext>
              </a:extLst>
            </p:cNvPr>
            <p:cNvSpPr txBox="1"/>
            <p:nvPr/>
          </p:nvSpPr>
          <p:spPr>
            <a:xfrm>
              <a:off x="3221809" y="4253331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C3E255-109D-4BE2-BB52-99BAD7174186}"/>
                </a:ext>
              </a:extLst>
            </p:cNvPr>
            <p:cNvSpPr txBox="1"/>
            <p:nvPr/>
          </p:nvSpPr>
          <p:spPr>
            <a:xfrm>
              <a:off x="2534293" y="519261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F7D618-FC7D-4AD5-B63B-777B91D4DA18}"/>
                </a:ext>
              </a:extLst>
            </p:cNvPr>
            <p:cNvSpPr txBox="1"/>
            <p:nvPr/>
          </p:nvSpPr>
          <p:spPr>
            <a:xfrm>
              <a:off x="1788559" y="532769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D63FFA-77C1-4037-8C86-9911BBB6E37C}"/>
                </a:ext>
              </a:extLst>
            </p:cNvPr>
            <p:cNvSpPr txBox="1"/>
            <p:nvPr/>
          </p:nvSpPr>
          <p:spPr>
            <a:xfrm>
              <a:off x="2280867" y="544090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08417BA-B852-407C-94F1-8A035544345C}"/>
                </a:ext>
              </a:extLst>
            </p:cNvPr>
            <p:cNvSpPr txBox="1"/>
            <p:nvPr/>
          </p:nvSpPr>
          <p:spPr>
            <a:xfrm>
              <a:off x="3020600" y="503394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2CBB63D-866C-44AE-A3D5-F28F87998480}"/>
                </a:ext>
              </a:extLst>
            </p:cNvPr>
            <p:cNvSpPr txBox="1"/>
            <p:nvPr/>
          </p:nvSpPr>
          <p:spPr>
            <a:xfrm>
              <a:off x="3323694" y="454650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C2EBA9D-4598-4F4B-81A6-7F6FC04912B7}"/>
                </a:ext>
              </a:extLst>
            </p:cNvPr>
            <p:cNvSpPr txBox="1"/>
            <p:nvPr/>
          </p:nvSpPr>
          <p:spPr>
            <a:xfrm>
              <a:off x="3366507" y="389619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95D3A9-996E-4FE2-948D-2E22EEEF3509}"/>
              </a:ext>
            </a:extLst>
          </p:cNvPr>
          <p:cNvGrpSpPr/>
          <p:nvPr/>
        </p:nvGrpSpPr>
        <p:grpSpPr>
          <a:xfrm>
            <a:off x="7280534" y="4734038"/>
            <a:ext cx="2841661" cy="534696"/>
            <a:chOff x="7280534" y="4734038"/>
            <a:chExt cx="2841661" cy="534696"/>
          </a:xfrm>
        </p:grpSpPr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58866668-0EEC-4DFE-91F1-062EAE9CEE87}"/>
                </a:ext>
              </a:extLst>
            </p:cNvPr>
            <p:cNvSpPr/>
            <p:nvPr/>
          </p:nvSpPr>
          <p:spPr>
            <a:xfrm rot="16200000">
              <a:off x="8618098" y="3764636"/>
              <a:ext cx="166534" cy="284166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1596E5D-F6F9-41C1-9F14-78049290B6C5}"/>
                    </a:ext>
                  </a:extLst>
                </p:cNvPr>
                <p:cNvSpPr txBox="1"/>
                <p:nvPr/>
              </p:nvSpPr>
              <p:spPr>
                <a:xfrm>
                  <a:off x="7919104" y="4734038"/>
                  <a:ext cx="17414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12,04×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1596E5D-F6F9-41C1-9F14-78049290B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04" y="4734038"/>
                  <a:ext cx="174143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10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1.41888 0.0088 " pathEditMode="relative" rAng="0" ptsTypes="AA">
                                      <p:cBhvr>
                                        <p:cTn id="49" dur="7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51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40" grpId="0"/>
      <p:bldP spid="36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2AF9A-0593-48AC-9433-B6E664F51869}"/>
              </a:ext>
            </a:extLst>
          </p:cNvPr>
          <p:cNvSpPr txBox="1"/>
          <p:nvPr/>
        </p:nvSpPr>
        <p:spPr>
          <a:xfrm>
            <a:off x="256854" y="287675"/>
            <a:ext cx="889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de grain de riz dans 1 paquet de riz 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CC63DA-AD33-452C-8A5C-D5C2A1955D00}"/>
              </a:ext>
            </a:extLst>
          </p:cNvPr>
          <p:cNvGrpSpPr/>
          <p:nvPr/>
        </p:nvGrpSpPr>
        <p:grpSpPr>
          <a:xfrm>
            <a:off x="9568070" y="287675"/>
            <a:ext cx="2072549" cy="2874196"/>
            <a:chOff x="9074911" y="554804"/>
            <a:chExt cx="2072549" cy="2874196"/>
          </a:xfrm>
        </p:grpSpPr>
        <p:pic>
          <p:nvPicPr>
            <p:cNvPr id="1026" name="Picture 2" descr="Uncle Ben's Riz Long Grain, prêt en 10 minutes 1kg.">
              <a:extLst>
                <a:ext uri="{FF2B5EF4-FFF2-40B4-BE49-F238E27FC236}">
                  <a16:creationId xmlns:a16="http://schemas.microsoft.com/office/drawing/2014/main" id="{B9AA7293-21C0-44B5-B35C-F0610AAAF1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3" t="3025" r="15555" b="1838"/>
            <a:stretch/>
          </p:blipFill>
          <p:spPr bwMode="auto">
            <a:xfrm>
              <a:off x="9074911" y="554804"/>
              <a:ext cx="2072549" cy="287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4B1C3F-4301-4278-A9C4-93DEEF047482}"/>
                </a:ext>
              </a:extLst>
            </p:cNvPr>
            <p:cNvSpPr/>
            <p:nvPr/>
          </p:nvSpPr>
          <p:spPr>
            <a:xfrm>
              <a:off x="9167378" y="606176"/>
              <a:ext cx="198008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0070C0"/>
                  </a:solidFill>
                  <a:latin typeface="Algerian" panose="04020705040A02060702" pitchFamily="82" charset="0"/>
                </a:rPr>
                <a:t>Oncle </a:t>
              </a:r>
              <a:r>
                <a:rPr lang="fr-FR" dirty="0" err="1">
                  <a:solidFill>
                    <a:srgbClr val="0070C0"/>
                  </a:solidFill>
                  <a:latin typeface="Algerian" panose="04020705040A02060702" pitchFamily="82" charset="0"/>
                </a:rPr>
                <a:t>Bénichou</a:t>
              </a:r>
              <a:endParaRPr lang="fr-FR" dirty="0">
                <a:solidFill>
                  <a:srgbClr val="0070C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4914CA-4634-493A-BFC7-98648C203B28}"/>
                </a:ext>
              </a:extLst>
            </p:cNvPr>
            <p:cNvSpPr/>
            <p:nvPr/>
          </p:nvSpPr>
          <p:spPr>
            <a:xfrm>
              <a:off x="9105734" y="1088254"/>
              <a:ext cx="397862" cy="482078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F34B66-6D56-4FF5-9794-C016B0B16B5A}"/>
              </a:ext>
            </a:extLst>
          </p:cNvPr>
          <p:cNvSpPr txBox="1"/>
          <p:nvPr/>
        </p:nvSpPr>
        <p:spPr>
          <a:xfrm>
            <a:off x="118585" y="1158483"/>
            <a:ext cx="5806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paquet </a:t>
            </a:r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 ~ 50 000 grains de riz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E9B27-77BE-41FC-83EC-ED2A3D96417C}"/>
              </a:ext>
            </a:extLst>
          </p:cNvPr>
          <p:cNvSpPr txBox="1"/>
          <p:nvPr/>
        </p:nvSpPr>
        <p:spPr>
          <a:xfrm>
            <a:off x="256854" y="3418322"/>
            <a:ext cx="10993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- Combien y a-t-il d’atomes d’Hydrogène dans 1 g d’Hydrogène ?</a:t>
            </a:r>
          </a:p>
        </p:txBody>
      </p:sp>
      <p:pic>
        <p:nvPicPr>
          <p:cNvPr id="1032" name="Picture 8" descr="France : Prix d'un kilo de riz en 2021 | Combien-coute.net">
            <a:extLst>
              <a:ext uri="{FF2B5EF4-FFF2-40B4-BE49-F238E27FC236}">
                <a16:creationId xmlns:a16="http://schemas.microsoft.com/office/drawing/2014/main" id="{E2C3D3E6-4218-435A-81C8-A15F75BD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37" y="929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34719-EFDA-45FC-889D-3E0228112BBD}"/>
                  </a:ext>
                </a:extLst>
              </p:cNvPr>
              <p:cNvSpPr txBox="1"/>
              <p:nvPr/>
            </p:nvSpPr>
            <p:spPr>
              <a:xfrm>
                <a:off x="7565915" y="4031718"/>
                <a:ext cx="43380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sz="30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sz="3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A34719-EFDA-45FC-889D-3E022811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15" y="4031718"/>
                <a:ext cx="4338092" cy="564450"/>
              </a:xfrm>
              <a:prstGeom prst="rect">
                <a:avLst/>
              </a:prstGeom>
              <a:blipFill>
                <a:blip r:embed="rId4"/>
                <a:stretch>
                  <a:fillRect t="-13978" b="-30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A85CD-B4C9-4FF6-922B-C0A38041E5E4}"/>
              </a:ext>
            </a:extLst>
          </p:cNvPr>
          <p:cNvCxnSpPr>
            <a:cxnSpLocks/>
          </p:cNvCxnSpPr>
          <p:nvPr/>
        </p:nvCxnSpPr>
        <p:spPr>
          <a:xfrm>
            <a:off x="6775281" y="4371019"/>
            <a:ext cx="56351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57E94D-2204-44EF-B41D-E42BF028C24B}"/>
              </a:ext>
            </a:extLst>
          </p:cNvPr>
          <p:cNvSpPr txBox="1"/>
          <p:nvPr/>
        </p:nvSpPr>
        <p:spPr>
          <a:xfrm>
            <a:off x="3263698" y="4084759"/>
            <a:ext cx="359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 </a:t>
            </a:r>
            <a:r>
              <a:rPr lang="fr-FR" sz="3200" b="1" dirty="0">
                <a:solidFill>
                  <a:srgbClr val="00B0F0"/>
                </a:solidFill>
              </a:rPr>
              <a:t>mol</a:t>
            </a:r>
            <a:r>
              <a:rPr lang="fr-FR" sz="3000" dirty="0"/>
              <a:t>   d’atomes 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4CE68-084C-4CE7-8CB9-9B51BF714A78}"/>
              </a:ext>
            </a:extLst>
          </p:cNvPr>
          <p:cNvSpPr txBox="1"/>
          <p:nvPr/>
        </p:nvSpPr>
        <p:spPr>
          <a:xfrm>
            <a:off x="3248572" y="5204227"/>
            <a:ext cx="359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00B050"/>
                </a:solidFill>
              </a:rPr>
              <a:t>2</a:t>
            </a:r>
            <a:r>
              <a:rPr lang="fr-FR" sz="3000" dirty="0"/>
              <a:t>  </a:t>
            </a:r>
            <a:r>
              <a:rPr lang="fr-FR" sz="3200" b="1" dirty="0">
                <a:solidFill>
                  <a:srgbClr val="00B0F0"/>
                </a:solidFill>
              </a:rPr>
              <a:t>mol    </a:t>
            </a:r>
            <a:r>
              <a:rPr lang="fr-FR" sz="3000" dirty="0"/>
              <a:t> d’atomes 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E9F26-AC40-41B9-B198-772ACCF5E716}"/>
              </a:ext>
            </a:extLst>
          </p:cNvPr>
          <p:cNvCxnSpPr>
            <a:cxnSpLocks/>
          </p:cNvCxnSpPr>
          <p:nvPr/>
        </p:nvCxnSpPr>
        <p:spPr>
          <a:xfrm>
            <a:off x="6775281" y="5479439"/>
            <a:ext cx="56351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9034F-3543-4995-BA23-5FBF796FC0F3}"/>
                  </a:ext>
                </a:extLst>
              </p:cNvPr>
              <p:cNvSpPr txBox="1"/>
              <p:nvPr/>
            </p:nvSpPr>
            <p:spPr>
              <a:xfrm>
                <a:off x="7241465" y="5198195"/>
                <a:ext cx="4986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sz="30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sz="3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29034F-3543-4995-BA23-5FBF796FC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465" y="5198195"/>
                <a:ext cx="4986992" cy="564450"/>
              </a:xfrm>
              <a:prstGeom prst="rect">
                <a:avLst/>
              </a:prstGeom>
              <a:blipFill>
                <a:blip r:embed="rId5"/>
                <a:stretch>
                  <a:fillRect t="-14130" r="-122" b="-31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85CFF9A-75B7-4F44-9CD7-FB81A48D5078}"/>
              </a:ext>
            </a:extLst>
          </p:cNvPr>
          <p:cNvSpPr txBox="1"/>
          <p:nvPr/>
        </p:nvSpPr>
        <p:spPr>
          <a:xfrm>
            <a:off x="2869237" y="5930310"/>
            <a:ext cx="3992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00B050"/>
                </a:solidFill>
              </a:rPr>
              <a:t>0,5</a:t>
            </a:r>
            <a:r>
              <a:rPr lang="fr-FR" sz="3000" dirty="0"/>
              <a:t>  </a:t>
            </a:r>
            <a:r>
              <a:rPr lang="fr-FR" sz="3200" b="1" dirty="0">
                <a:solidFill>
                  <a:srgbClr val="00B0F0"/>
                </a:solidFill>
              </a:rPr>
              <a:t>mol </a:t>
            </a:r>
            <a:r>
              <a:rPr lang="fr-FR" sz="3000" dirty="0"/>
              <a:t> d’atomes 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B96F30-9CF2-4694-A55C-975533E845A4}"/>
              </a:ext>
            </a:extLst>
          </p:cNvPr>
          <p:cNvCxnSpPr>
            <a:cxnSpLocks/>
          </p:cNvCxnSpPr>
          <p:nvPr/>
        </p:nvCxnSpPr>
        <p:spPr>
          <a:xfrm>
            <a:off x="6298612" y="6222698"/>
            <a:ext cx="56351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EA6817A-3166-4C94-9979-0968238ED44E}"/>
                  </a:ext>
                </a:extLst>
              </p:cNvPr>
              <p:cNvSpPr txBox="1"/>
              <p:nvPr/>
            </p:nvSpPr>
            <p:spPr>
              <a:xfrm>
                <a:off x="6862130" y="5921978"/>
                <a:ext cx="5775553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b="1" i="1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sz="3000" b="1" i="1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sz="3000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atomes H  </a:t>
                </a:r>
                <a:endParaRPr lang="fr-FR" sz="3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EA6817A-3166-4C94-9979-0968238E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130" y="5921978"/>
                <a:ext cx="5775553" cy="564450"/>
              </a:xfrm>
              <a:prstGeom prst="rect">
                <a:avLst/>
              </a:prstGeom>
              <a:blipFill>
                <a:blip r:embed="rId6"/>
                <a:stretch>
                  <a:fillRect t="-13978" b="-30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0CE70E33-962F-4017-9899-89612D5D17F5}"/>
              </a:ext>
            </a:extLst>
          </p:cNvPr>
          <p:cNvGrpSpPr/>
          <p:nvPr/>
        </p:nvGrpSpPr>
        <p:grpSpPr>
          <a:xfrm>
            <a:off x="-506001" y="3972320"/>
            <a:ext cx="2575397" cy="2098709"/>
            <a:chOff x="1273996" y="3896197"/>
            <a:chExt cx="2575397" cy="209870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FFF42A-5E15-4D5B-9D2C-45419DAE9148}"/>
                </a:ext>
              </a:extLst>
            </p:cNvPr>
            <p:cNvSpPr txBox="1"/>
            <p:nvPr/>
          </p:nvSpPr>
          <p:spPr>
            <a:xfrm>
              <a:off x="1273996" y="404223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9F17C1-13EE-40D4-8187-31BDC9A5234E}"/>
                </a:ext>
              </a:extLst>
            </p:cNvPr>
            <p:cNvSpPr txBox="1"/>
            <p:nvPr/>
          </p:nvSpPr>
          <p:spPr>
            <a:xfrm>
              <a:off x="1611330" y="4228771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C504773-5174-4AA6-8AEF-9ADB478C55C1}"/>
                </a:ext>
              </a:extLst>
            </p:cNvPr>
            <p:cNvSpPr txBox="1"/>
            <p:nvPr/>
          </p:nvSpPr>
          <p:spPr>
            <a:xfrm>
              <a:off x="1905855" y="399166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FE4DEE4-CD3B-46F9-9969-43F489531467}"/>
                </a:ext>
              </a:extLst>
            </p:cNvPr>
            <p:cNvSpPr txBox="1"/>
            <p:nvPr/>
          </p:nvSpPr>
          <p:spPr>
            <a:xfrm>
              <a:off x="2147298" y="4403586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723707-EA52-4F7E-BE92-C6BD73A05287}"/>
                </a:ext>
              </a:extLst>
            </p:cNvPr>
            <p:cNvSpPr txBox="1"/>
            <p:nvPr/>
          </p:nvSpPr>
          <p:spPr>
            <a:xfrm>
              <a:off x="1273996" y="448522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E65D14-0B04-4FD5-A039-CE76B42EDB3A}"/>
                </a:ext>
              </a:extLst>
            </p:cNvPr>
            <p:cNvSpPr txBox="1"/>
            <p:nvPr/>
          </p:nvSpPr>
          <p:spPr>
            <a:xfrm>
              <a:off x="1756882" y="473114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43AD0A-8392-4441-B381-A8C7C00D7D9B}"/>
                </a:ext>
              </a:extLst>
            </p:cNvPr>
            <p:cNvSpPr txBox="1"/>
            <p:nvPr/>
          </p:nvSpPr>
          <p:spPr>
            <a:xfrm>
              <a:off x="2378469" y="389619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8A608F-C369-4509-BF90-3056179D2189}"/>
                </a:ext>
              </a:extLst>
            </p:cNvPr>
            <p:cNvSpPr txBox="1"/>
            <p:nvPr/>
          </p:nvSpPr>
          <p:spPr>
            <a:xfrm>
              <a:off x="2662722" y="431121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2A50A8-ABC0-4F72-A30B-60292CF5DE52}"/>
                </a:ext>
              </a:extLst>
            </p:cNvPr>
            <p:cNvSpPr txBox="1"/>
            <p:nvPr/>
          </p:nvSpPr>
          <p:spPr>
            <a:xfrm>
              <a:off x="2537714" y="472312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C9F7B4-CCCA-41D1-B16B-0C319D735EAA}"/>
                </a:ext>
              </a:extLst>
            </p:cNvPr>
            <p:cNvSpPr txBox="1"/>
            <p:nvPr/>
          </p:nvSpPr>
          <p:spPr>
            <a:xfrm>
              <a:off x="2143877" y="500012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CA9D2BB-709A-4D68-AD32-90FAC242AF5E}"/>
                </a:ext>
              </a:extLst>
            </p:cNvPr>
            <p:cNvSpPr txBox="1"/>
            <p:nvPr/>
          </p:nvSpPr>
          <p:spPr>
            <a:xfrm>
              <a:off x="2914437" y="394913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5155FD-01C8-4C04-B21B-95517DC6A4BA}"/>
                </a:ext>
              </a:extLst>
            </p:cNvPr>
            <p:cNvSpPr txBox="1"/>
            <p:nvPr/>
          </p:nvSpPr>
          <p:spPr>
            <a:xfrm>
              <a:off x="2924709" y="4575295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C49BE8-EF45-47C8-B394-DE096686E98C}"/>
                </a:ext>
              </a:extLst>
            </p:cNvPr>
            <p:cNvSpPr txBox="1"/>
            <p:nvPr/>
          </p:nvSpPr>
          <p:spPr>
            <a:xfrm>
              <a:off x="1442663" y="498380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A20288-5BDA-4C02-9F94-D7B8B2081AD9}"/>
                </a:ext>
              </a:extLst>
            </p:cNvPr>
            <p:cNvSpPr txBox="1"/>
            <p:nvPr/>
          </p:nvSpPr>
          <p:spPr>
            <a:xfrm>
              <a:off x="3221809" y="4253331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0C6B9F-6D09-47C5-A54E-04AAA5A5E33A}"/>
                </a:ext>
              </a:extLst>
            </p:cNvPr>
            <p:cNvSpPr txBox="1"/>
            <p:nvPr/>
          </p:nvSpPr>
          <p:spPr>
            <a:xfrm>
              <a:off x="2534293" y="5192612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50302E-D089-4773-848A-8591F9B375D1}"/>
                </a:ext>
              </a:extLst>
            </p:cNvPr>
            <p:cNvSpPr txBox="1"/>
            <p:nvPr/>
          </p:nvSpPr>
          <p:spPr>
            <a:xfrm>
              <a:off x="1788559" y="532769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9BF9CC-F3F4-4BCF-B7CB-BE52C1FF6B95}"/>
                </a:ext>
              </a:extLst>
            </p:cNvPr>
            <p:cNvSpPr txBox="1"/>
            <p:nvPr/>
          </p:nvSpPr>
          <p:spPr>
            <a:xfrm>
              <a:off x="2280867" y="5440908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EC69F17-809D-4635-90DE-8BAA2F39DDAD}"/>
                </a:ext>
              </a:extLst>
            </p:cNvPr>
            <p:cNvSpPr txBox="1"/>
            <p:nvPr/>
          </p:nvSpPr>
          <p:spPr>
            <a:xfrm>
              <a:off x="3020600" y="5033940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0ED75D-9837-4797-80FD-064E589CC5B9}"/>
                </a:ext>
              </a:extLst>
            </p:cNvPr>
            <p:cNvSpPr txBox="1"/>
            <p:nvPr/>
          </p:nvSpPr>
          <p:spPr>
            <a:xfrm>
              <a:off x="3323694" y="4546509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3976BF-0070-493A-BE96-47A83779654F}"/>
                </a:ext>
              </a:extLst>
            </p:cNvPr>
            <p:cNvSpPr txBox="1"/>
            <p:nvPr/>
          </p:nvSpPr>
          <p:spPr>
            <a:xfrm>
              <a:off x="3366507" y="3896197"/>
              <a:ext cx="482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dirty="0"/>
                <a:t>H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64CFD08-80CF-440F-91E2-1E1CC638A106}"/>
              </a:ext>
            </a:extLst>
          </p:cNvPr>
          <p:cNvGrpSpPr/>
          <p:nvPr/>
        </p:nvGrpSpPr>
        <p:grpSpPr>
          <a:xfrm>
            <a:off x="7280534" y="4734038"/>
            <a:ext cx="2841661" cy="534696"/>
            <a:chOff x="7280534" y="4734038"/>
            <a:chExt cx="2841661" cy="534696"/>
          </a:xfrm>
        </p:grpSpPr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1FFD3F13-1924-4BD3-BDA4-E71F2141CF29}"/>
                </a:ext>
              </a:extLst>
            </p:cNvPr>
            <p:cNvSpPr/>
            <p:nvPr/>
          </p:nvSpPr>
          <p:spPr>
            <a:xfrm rot="16200000">
              <a:off x="8618098" y="3764636"/>
              <a:ext cx="166534" cy="284166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C35D26D-B627-46C2-96F0-9FF2AD9387B6}"/>
                    </a:ext>
                  </a:extLst>
                </p:cNvPr>
                <p:cNvSpPr txBox="1"/>
                <p:nvPr/>
              </p:nvSpPr>
              <p:spPr>
                <a:xfrm>
                  <a:off x="7919104" y="4734038"/>
                  <a:ext cx="17414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12,04×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C35D26D-B627-46C2-96F0-9FF2AD938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04" y="4734038"/>
                  <a:ext cx="174143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Right Brace 68">
            <a:extLst>
              <a:ext uri="{FF2B5EF4-FFF2-40B4-BE49-F238E27FC236}">
                <a16:creationId xmlns:a16="http://schemas.microsoft.com/office/drawing/2014/main" id="{5BB9228F-00EF-4DEA-A22C-1D6D54081A8A}"/>
              </a:ext>
            </a:extLst>
          </p:cNvPr>
          <p:cNvSpPr/>
          <p:nvPr/>
        </p:nvSpPr>
        <p:spPr>
          <a:xfrm rot="5400000">
            <a:off x="8411787" y="4866213"/>
            <a:ext cx="166534" cy="31622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0D3FB3-88CB-4CF1-8A13-4779D3067A99}"/>
                  </a:ext>
                </a:extLst>
              </p:cNvPr>
              <p:cNvSpPr txBox="1"/>
              <p:nvPr/>
            </p:nvSpPr>
            <p:spPr>
              <a:xfrm>
                <a:off x="7565915" y="6515085"/>
                <a:ext cx="1937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3,01×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20D3FB3-88CB-4CF1-8A13-4779D3067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15" y="6515085"/>
                <a:ext cx="19379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69" grpId="0" animBg="1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lagueNulleAplau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B54DB98D-146E-4BBE-BE6A-0763BB841D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90504"/>
            <a:ext cx="12597718" cy="70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EC355D9-4460-4048-BD7F-457ECCA1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6313">
            <a:off x="3433238" y="5302453"/>
            <a:ext cx="1812082" cy="12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D92D0-747E-4262-BF5B-3036D75B724B}"/>
              </a:ext>
            </a:extLst>
          </p:cNvPr>
          <p:cNvSpPr txBox="1"/>
          <p:nvPr/>
        </p:nvSpPr>
        <p:spPr>
          <a:xfrm>
            <a:off x="286439" y="143219"/>
            <a:ext cx="2456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Résumé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6E05E-EF4F-45AC-B4E5-1895896C11B6}"/>
              </a:ext>
            </a:extLst>
          </p:cNvPr>
          <p:cNvSpPr txBox="1"/>
          <p:nvPr/>
        </p:nvSpPr>
        <p:spPr>
          <a:xfrm>
            <a:off x="429658" y="1035586"/>
            <a:ext cx="1142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Les chimistes regroupent les atomes ou les molécules par paquets 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C645-D302-4DCA-BE9A-AB70338ED340}"/>
                  </a:ext>
                </a:extLst>
              </p:cNvPr>
              <p:cNvSpPr txBox="1"/>
              <p:nvPr/>
            </p:nvSpPr>
            <p:spPr>
              <a:xfrm>
                <a:off x="7755186" y="912660"/>
                <a:ext cx="3946793" cy="564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sz="30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lang="fr-FR" sz="3000" b="1" i="1" dirty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entités.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C645-D302-4DCA-BE9A-AB70338E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86" y="912660"/>
                <a:ext cx="3946793" cy="56445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6E9116-C963-4EA4-BFFE-84213E987D30}"/>
                  </a:ext>
                </a:extLst>
              </p:cNvPr>
              <p:cNvSpPr txBox="1"/>
              <p:nvPr/>
            </p:nvSpPr>
            <p:spPr>
              <a:xfrm>
                <a:off x="81390" y="2021770"/>
                <a:ext cx="405420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900" i="1" dirty="0"/>
                  <a:t>« Chéri, j’ai acheté </a:t>
                </a:r>
                <a:r>
                  <a:rPr lang="fr-FR" sz="1900" b="1" i="1" dirty="0">
                    <a:solidFill>
                      <a:srgbClr val="FF0000"/>
                    </a:solidFill>
                  </a:rPr>
                  <a:t>1 mol </a:t>
                </a:r>
                <a:r>
                  <a:rPr lang="fr-FR" sz="1900" i="1" dirty="0"/>
                  <a:t>d’eau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900" i="1" dirty="0"/>
                  <a:t> »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6E9116-C963-4EA4-BFFE-84213E98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" y="2021770"/>
                <a:ext cx="4054207" cy="384721"/>
              </a:xfrm>
              <a:prstGeom prst="rect">
                <a:avLst/>
              </a:prstGeom>
              <a:blipFill>
                <a:blip r:embed="rId4"/>
                <a:stretch>
                  <a:fillRect l="-1353" t="-7937" r="-451" b="-269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BA7967-E437-41BA-B829-E4A0023ADB2D}"/>
              </a:ext>
            </a:extLst>
          </p:cNvPr>
          <p:cNvSpPr txBox="1"/>
          <p:nvPr/>
        </p:nvSpPr>
        <p:spPr>
          <a:xfrm>
            <a:off x="-33050" y="5212552"/>
            <a:ext cx="5623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i="1" dirty="0"/>
              <a:t>« Mon amour, il y a </a:t>
            </a:r>
            <a:r>
              <a:rPr lang="fr-FR" sz="1900" b="1" i="1" dirty="0">
                <a:solidFill>
                  <a:srgbClr val="00B050"/>
                </a:solidFill>
              </a:rPr>
              <a:t>1,70</a:t>
            </a:r>
            <a:r>
              <a:rPr lang="fr-FR" sz="1900" b="1" i="1" dirty="0">
                <a:solidFill>
                  <a:schemeClr val="accent1"/>
                </a:solidFill>
              </a:rPr>
              <a:t> </a:t>
            </a:r>
            <a:r>
              <a:rPr lang="fr-FR" sz="1900" b="1" i="1" dirty="0">
                <a:solidFill>
                  <a:srgbClr val="FF0000"/>
                </a:solidFill>
              </a:rPr>
              <a:t>mol</a:t>
            </a:r>
            <a:r>
              <a:rPr lang="fr-FR" sz="1900" i="1" dirty="0"/>
              <a:t> de fer (Fe) dans ce clou ! »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E41D5-9854-48FB-B368-5C00C1730CC2}"/>
                  </a:ext>
                </a:extLst>
              </p:cNvPr>
              <p:cNvSpPr txBox="1"/>
              <p:nvPr/>
            </p:nvSpPr>
            <p:spPr>
              <a:xfrm>
                <a:off x="429658" y="1469530"/>
                <a:ext cx="5035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- 1 paquet de 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6,02×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fr-FR" sz="2000" dirty="0"/>
                  <a:t> entités = 1 mol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E41D5-9854-48FB-B368-5C00C173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8" y="1469530"/>
                <a:ext cx="5035141" cy="400110"/>
              </a:xfrm>
              <a:prstGeom prst="rect">
                <a:avLst/>
              </a:prstGeom>
              <a:blipFill>
                <a:blip r:embed="rId5"/>
                <a:stretch>
                  <a:fillRect l="-1211" t="-7576" b="-25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021462-FDDA-4D9E-91B3-FAC31981A235}"/>
                  </a:ext>
                </a:extLst>
              </p:cNvPr>
              <p:cNvSpPr txBox="1"/>
              <p:nvPr/>
            </p:nvSpPr>
            <p:spPr>
              <a:xfrm>
                <a:off x="5758148" y="5219992"/>
                <a:ext cx="6433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800" i="1" dirty="0">
                    <a:sym typeface="Wingdings" panose="05000000000000000000" pitchFamily="2" charset="2"/>
                  </a:rPr>
                  <a:t>« Mon amour, il y a 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𝟕𝟎</m:t>
                    </m:r>
                    <m:r>
                      <a:rPr lang="fr-FR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𝟎𝟐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𝟐𝟑</m:t>
                        </m:r>
                      </m:sup>
                    </m:sSup>
                    <m:r>
                      <a:rPr lang="fr-FR" sz="1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fr-FR" sz="1800" b="1" i="1" dirty="0"/>
                  <a:t>atomes</a:t>
                </a:r>
                <a:r>
                  <a:rPr lang="fr-FR" sz="1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fr-FR" sz="1800" i="1" dirty="0"/>
                  <a:t>de fer (Fe) dans ce clou »</a:t>
                </a:r>
                <a:endParaRPr lang="fr-FR" i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021462-FDDA-4D9E-91B3-FAC31981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48" y="5219992"/>
                <a:ext cx="6433851" cy="646331"/>
              </a:xfrm>
              <a:prstGeom prst="rect">
                <a:avLst/>
              </a:prstGeom>
              <a:blipFill>
                <a:blip r:embed="rId6"/>
                <a:stretch>
                  <a:fillRect l="-95" t="-3774" r="-474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215582-FE20-47A9-84B6-F2D5D88DB00B}"/>
                  </a:ext>
                </a:extLst>
              </p:cNvPr>
              <p:cNvSpPr txBox="1"/>
              <p:nvPr/>
            </p:nvSpPr>
            <p:spPr>
              <a:xfrm>
                <a:off x="7917797" y="4575380"/>
                <a:ext cx="2018841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=10,2×</m:t>
                      </m:r>
                      <m:sSup>
                        <m:sSupPr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</m:oMath>
                  </m:oMathPara>
                </a14:m>
                <a:endParaRPr lang="fr-FR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215582-FE20-47A9-84B6-F2D5D88D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797" y="4575380"/>
                <a:ext cx="20188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023B2F-9C04-47B4-AC29-65568F33A036}"/>
                  </a:ext>
                </a:extLst>
              </p:cNvPr>
              <p:cNvSpPr txBox="1"/>
              <p:nvPr/>
            </p:nvSpPr>
            <p:spPr>
              <a:xfrm>
                <a:off x="5305859" y="2043841"/>
                <a:ext cx="6684211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i="1" dirty="0">
                    <a:sym typeface="Wingdings" panose="05000000000000000000" pitchFamily="2" charset="2"/>
                  </a:rPr>
                  <a:t>« Chéri, j’ai acheté 1 paquet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𝟔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𝟎𝟐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e>
                      <m:sup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𝟐𝟑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fr-FR" sz="1800" i="1" dirty="0"/>
                  <a:t>molécules d’eau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023B2F-9C04-47B4-AC29-65568F33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59" y="2043841"/>
                <a:ext cx="6684211" cy="375552"/>
              </a:xfrm>
              <a:prstGeom prst="rect">
                <a:avLst/>
              </a:prstGeom>
              <a:blipFill>
                <a:blip r:embed="rId8"/>
                <a:stretch>
                  <a:fillRect l="-729" t="-6452" b="-24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3402C56D-2F57-47B1-8AFD-47102CC38768}"/>
              </a:ext>
            </a:extLst>
          </p:cNvPr>
          <p:cNvCxnSpPr>
            <a:cxnSpLocks/>
          </p:cNvCxnSpPr>
          <p:nvPr/>
        </p:nvCxnSpPr>
        <p:spPr>
          <a:xfrm>
            <a:off x="4327834" y="2244814"/>
            <a:ext cx="814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FF9CFA6-3B42-4963-9023-B0FB69756F99}"/>
              </a:ext>
            </a:extLst>
          </p:cNvPr>
          <p:cNvGrpSpPr/>
          <p:nvPr/>
        </p:nvGrpSpPr>
        <p:grpSpPr>
          <a:xfrm>
            <a:off x="3899181" y="2532834"/>
            <a:ext cx="3200492" cy="2126006"/>
            <a:chOff x="3899181" y="2532834"/>
            <a:chExt cx="3200492" cy="2126006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79D4689-DE0C-4A4A-BF07-1F929E71E7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0" t="38241" r="14798" b="25135"/>
            <a:stretch/>
          </p:blipFill>
          <p:spPr bwMode="auto">
            <a:xfrm>
              <a:off x="3899181" y="2723570"/>
              <a:ext cx="3200492" cy="1744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A686CCB-4D2C-482C-BBAD-BFC526DC8D3A}"/>
                    </a:ext>
                  </a:extLst>
                </p:cNvPr>
                <p:cNvSpPr txBox="1"/>
                <p:nvPr/>
              </p:nvSpPr>
              <p:spPr>
                <a:xfrm rot="18841914">
                  <a:off x="6199807" y="3105156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A686CCB-4D2C-482C-BBAD-BFC526DC8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199807" y="3105156"/>
                  <a:ext cx="434877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5583814-8A14-4A3E-966E-47E4B6E34F9F}"/>
                    </a:ext>
                  </a:extLst>
                </p:cNvPr>
                <p:cNvSpPr txBox="1"/>
                <p:nvPr/>
              </p:nvSpPr>
              <p:spPr>
                <a:xfrm rot="18841914">
                  <a:off x="5303028" y="3230480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5583814-8A14-4A3E-966E-47E4B6E34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5303028" y="3230480"/>
                  <a:ext cx="1641513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B676DE9-BCB1-48E6-AF69-9E387FBE6F3B}"/>
                    </a:ext>
                  </a:extLst>
                </p:cNvPr>
                <p:cNvSpPr txBox="1"/>
                <p:nvPr/>
              </p:nvSpPr>
              <p:spPr>
                <a:xfrm rot="18841914">
                  <a:off x="5128642" y="3298969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B676DE9-BCB1-48E6-AF69-9E387FBE6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5128642" y="3298969"/>
                  <a:ext cx="164151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5E86E8-4429-4840-B457-AFDB5D7D9535}"/>
                    </a:ext>
                  </a:extLst>
                </p:cNvPr>
                <p:cNvSpPr txBox="1"/>
                <p:nvPr/>
              </p:nvSpPr>
              <p:spPr>
                <a:xfrm rot="18841914">
                  <a:off x="4929366" y="340893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5E86E8-4429-4840-B457-AFDB5D7D9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929366" y="3408933"/>
                  <a:ext cx="164151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6AE20FC-5088-43F3-824C-0F8DAEB08C84}"/>
                    </a:ext>
                  </a:extLst>
                </p:cNvPr>
                <p:cNvSpPr txBox="1"/>
                <p:nvPr/>
              </p:nvSpPr>
              <p:spPr>
                <a:xfrm rot="18841914">
                  <a:off x="4718213" y="348680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6AE20FC-5088-43F3-824C-0F8DAEB0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718213" y="3486803"/>
                  <a:ext cx="1641513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6CC003E-8DDC-441C-85FF-9B0CB770013F}"/>
                    </a:ext>
                  </a:extLst>
                </p:cNvPr>
                <p:cNvSpPr txBox="1"/>
                <p:nvPr/>
              </p:nvSpPr>
              <p:spPr>
                <a:xfrm rot="18841914">
                  <a:off x="4540481" y="3552562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6CC003E-8DDC-441C-85FF-9B0CB7700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540481" y="3552562"/>
                  <a:ext cx="1641513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986BAD-6EB4-46C7-A379-523256CA529C}"/>
                    </a:ext>
                  </a:extLst>
                </p:cNvPr>
                <p:cNvSpPr txBox="1"/>
                <p:nvPr/>
              </p:nvSpPr>
              <p:spPr>
                <a:xfrm rot="18841914">
                  <a:off x="4362747" y="3618321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C986BAD-6EB4-46C7-A379-523256CA5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362747" y="3618321"/>
                  <a:ext cx="1641513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96D65BF-4EED-4DD0-9233-156D46FC3583}"/>
                    </a:ext>
                  </a:extLst>
                </p:cNvPr>
                <p:cNvSpPr txBox="1"/>
                <p:nvPr/>
              </p:nvSpPr>
              <p:spPr>
                <a:xfrm rot="18841914">
                  <a:off x="4110871" y="3714973"/>
                  <a:ext cx="16415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96D65BF-4EED-4DD0-9233-156D46FC3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110871" y="3714973"/>
                  <a:ext cx="1641513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ED55B7-D1C4-4E22-8CA7-B19F110B2771}"/>
                    </a:ext>
                  </a:extLst>
                </p:cNvPr>
                <p:cNvSpPr txBox="1"/>
                <p:nvPr/>
              </p:nvSpPr>
              <p:spPr>
                <a:xfrm rot="18841914">
                  <a:off x="6087763" y="2981155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ED55B7-D1C4-4E22-8CA7-B19F110B2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087763" y="2981155"/>
                  <a:ext cx="434877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ACF698-A1BA-4CA4-BB20-D64E7E2075ED}"/>
                    </a:ext>
                  </a:extLst>
                </p:cNvPr>
                <p:cNvSpPr txBox="1"/>
                <p:nvPr/>
              </p:nvSpPr>
              <p:spPr>
                <a:xfrm rot="18841914">
                  <a:off x="4484813" y="3868401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ACF698-A1BA-4CA4-BB20-D64E7E207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484813" y="3868401"/>
                  <a:ext cx="434877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73FDEBC-A5B2-4536-A96E-979E5BCAA573}"/>
                    </a:ext>
                  </a:extLst>
                </p:cNvPr>
                <p:cNvSpPr txBox="1"/>
                <p:nvPr/>
              </p:nvSpPr>
              <p:spPr>
                <a:xfrm rot="18841914">
                  <a:off x="4296509" y="3893205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73FDEBC-A5B2-4536-A96E-979E5BCAA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296509" y="3893205"/>
                  <a:ext cx="43487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3C776D9-683C-42BF-A05F-23514E3933EF}"/>
                    </a:ext>
                  </a:extLst>
                </p:cNvPr>
                <p:cNvSpPr txBox="1"/>
                <p:nvPr/>
              </p:nvSpPr>
              <p:spPr>
                <a:xfrm rot="18841914">
                  <a:off x="6384552" y="3003279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3C776D9-683C-42BF-A05F-23514E393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384552" y="3003279"/>
                  <a:ext cx="43487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6312A2-B3FD-4965-9DBC-5503E21E95CC}"/>
                    </a:ext>
                  </a:extLst>
                </p:cNvPr>
                <p:cNvSpPr txBox="1"/>
                <p:nvPr/>
              </p:nvSpPr>
              <p:spPr>
                <a:xfrm rot="18841914">
                  <a:off x="6558218" y="3028086"/>
                  <a:ext cx="4348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6312A2-B3FD-4965-9DBC-5503E21E9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558218" y="3028086"/>
                  <a:ext cx="43487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1F8B01B-B5F9-405E-9FB4-E60434A74320}"/>
                    </a:ext>
                  </a:extLst>
                </p:cNvPr>
                <p:cNvSpPr txBox="1"/>
                <p:nvPr/>
              </p:nvSpPr>
              <p:spPr>
                <a:xfrm rot="18841914">
                  <a:off x="6322999" y="2881415"/>
                  <a:ext cx="463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1F8B01B-B5F9-405E-9FB4-E60434A74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6322999" y="2881415"/>
                  <a:ext cx="463778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A6B9B74-4161-425D-99D5-2CB1FAF1AA0D}"/>
                    </a:ext>
                  </a:extLst>
                </p:cNvPr>
                <p:cNvSpPr txBox="1"/>
                <p:nvPr/>
              </p:nvSpPr>
              <p:spPr>
                <a:xfrm rot="18841914">
                  <a:off x="4051759" y="4034602"/>
                  <a:ext cx="463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sz="1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1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fr-FR" sz="1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A6B9B74-4161-425D-99D5-2CB1FAF1A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1914">
                  <a:off x="4051759" y="4034602"/>
                  <a:ext cx="463778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578A9B-7087-4FAC-B7F9-3B4ED32D077E}"/>
              </a:ext>
            </a:extLst>
          </p:cNvPr>
          <p:cNvCxnSpPr>
            <a:cxnSpLocks/>
          </p:cNvCxnSpPr>
          <p:nvPr/>
        </p:nvCxnSpPr>
        <p:spPr>
          <a:xfrm>
            <a:off x="5464799" y="5404912"/>
            <a:ext cx="3776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C06033BC-7374-45DC-9FDF-B45B90860DD8}"/>
              </a:ext>
            </a:extLst>
          </p:cNvPr>
          <p:cNvSpPr/>
          <p:nvPr/>
        </p:nvSpPr>
        <p:spPr>
          <a:xfrm rot="16200000">
            <a:off x="8687735" y="4116393"/>
            <a:ext cx="188356" cy="20188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22" grpId="0"/>
      <p:bldP spid="28" grpId="0"/>
      <p:bldP spid="26" grpId="0"/>
      <p:bldP spid="47" grpId="0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E6BB5-9715-4ECA-A9B9-79244FC75FFB}"/>
                  </a:ext>
                </a:extLst>
              </p:cNvPr>
              <p:cNvSpPr txBox="1"/>
              <p:nvPr/>
            </p:nvSpPr>
            <p:spPr>
              <a:xfrm>
                <a:off x="0" y="2411730"/>
                <a:ext cx="12192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dirty="0">
                    <a:solidFill>
                      <a:srgbClr val="FF0000"/>
                    </a:solidFill>
                  </a:rPr>
                  <a:t>1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mol</a:t>
                </a:r>
                <a:r>
                  <a:rPr lang="fr-FR" sz="5000" dirty="0"/>
                  <a:t> = </a:t>
                </a:r>
                <a:r>
                  <a:rPr lang="fr-FR" sz="5000" dirty="0">
                    <a:solidFill>
                      <a:srgbClr val="FF0000"/>
                    </a:solidFill>
                  </a:rPr>
                  <a:t>1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paquet</a:t>
                </a:r>
                <a:r>
                  <a:rPr lang="fr-FR" sz="5000" dirty="0"/>
                  <a:t> </a:t>
                </a:r>
                <a:r>
                  <a:rPr lang="fr-FR" sz="5000" dirty="0">
                    <a:solidFill>
                      <a:srgbClr val="00B050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sz="5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6,02×</m:t>
                    </m:r>
                    <m:sSup>
                      <m:sSupPr>
                        <m:ctrlP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5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fr-FR" sz="5000" dirty="0">
                    <a:solidFill>
                      <a:srgbClr val="00B050"/>
                    </a:solidFill>
                  </a:rPr>
                  <a:t> entités</a:t>
                </a:r>
                <a:endParaRPr lang="fr-FR" sz="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E6BB5-9715-4ECA-A9B9-79244FC75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1730"/>
                <a:ext cx="12192000" cy="861774"/>
              </a:xfrm>
              <a:prstGeom prst="rect">
                <a:avLst/>
              </a:prstGeom>
              <a:blipFill>
                <a:blip r:embed="rId2"/>
                <a:stretch>
                  <a:fillRect t="-17021" b="-390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2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466</Words>
  <Application>Microsoft Office PowerPoint</Application>
  <PresentationFormat>Widescreen</PresentationFormat>
  <Paragraphs>138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23</cp:revision>
  <dcterms:created xsi:type="dcterms:W3CDTF">2021-03-11T09:11:46Z</dcterms:created>
  <dcterms:modified xsi:type="dcterms:W3CDTF">2021-03-11T20:34:00Z</dcterms:modified>
</cp:coreProperties>
</file>