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2D050"/>
    <a:srgbClr val="C6B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FBAA-250F-4504-AF8A-EFC4C700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C2E5-B899-4282-B703-5EF20DD6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0535-A6B1-407B-8BA6-A2503863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6001-7163-44E4-BD9C-9688AAB8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E46A-7DA4-4BF3-A251-E22AC2D5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40F8-EBBA-4E2C-B657-002721B5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7EAC-4BC8-41AC-9A51-CDB6DB18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01FF-64D5-4949-B740-1E51A1B6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4A9-B120-4CDD-95D0-88280694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1FB1-FEA1-4D8C-A9DF-E27A569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FCC3B-8387-41E3-8286-6892A46D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DCE6F-66F4-493C-8FF2-AF6AAF651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890F-95C8-4524-B31C-9A557756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A1A1-CFF1-452B-A732-BF7DF72F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0DD1-77E3-4BB4-97B9-13C73C45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96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F3D8-971A-48BC-A7D9-DA049805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8741-EDE5-4D5C-AECF-A3BE05EA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A551-7E27-4761-93BE-BA0F1F5E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5345-8852-41E7-9DE6-AEA2DD28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86CE-1503-4F6C-9354-954F5440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1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48B4-2773-466A-A88F-4C061F2C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CF439-3763-4ED5-AC93-14DF17B5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55A6-608D-449E-990F-D25698B6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3755-E1CC-43AD-862C-E6D361F2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DF91-BA36-4259-AFAD-81DE8538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0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8935-975D-4AEE-AF16-6699B556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52F2-C232-4BCA-81BF-B714D4799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EABC2-DBE8-4AEA-9DB1-B030F017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F4D7D-9E5B-4B83-82F8-6391FC78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2BDB-2D48-4CE2-8B92-A9009C4A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5174-3739-4D40-9B4A-CFBE78A0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8755-ADB4-4C5D-8FDF-FA92E883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D1F3-E726-4B66-999E-67FDD618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12BB-8C0E-4151-BCF5-596AFCAA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CBCE8-5A23-4554-BE08-9EAFD38F1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74D7E-A294-43C1-BF2B-40594759C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92358-C27C-4C83-80C5-70501ACF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F55CE-C50E-4665-9D35-F7BA0317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A01DB-01C0-40AB-BFC9-80B5FD36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1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6809-E1CC-4DC5-BA8B-55030B4D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1DE7C-66C1-48E3-86E0-6D57D981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ECE67-B216-49DE-8ADE-24D9B4B6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DAFC6-05F4-4794-A109-EF7C56DD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5417F-760F-420C-9524-033755CC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C489F-AF90-4D81-B33F-C9CCA7F2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0AED4-7C4D-4D54-BCC6-78E728A4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3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B655-848E-4712-B491-C55B5D79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3FDE-737F-4299-9072-41630EAF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3950A-BDC4-4555-8A03-6358573C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874DA-1D1D-483A-87DE-DB5A6FBF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73D02-E480-4D8B-981B-2BC47363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B4AAC-5531-489A-B6A2-9B26EFCB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D720-B5C6-4BA2-B22F-B19D7BFC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2DFF6-9663-4B82-A470-C63051273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CD43-8CB9-41D7-8C47-3C8E2F026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9A4FA-C734-4D55-9591-1B76DE8E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26497-C85F-4DAE-BF31-349EC213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8576-1B1B-44BA-A5AB-07744F1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0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43826-965F-4839-A5C2-C92A8CAE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E273-05B7-4AE5-9983-73D2AB4C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831-CCFA-4C14-9A91-27DCD051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B8D5-9445-4244-822D-AA5240287A04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9B8C-2181-4C64-8AC6-DAF9C694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BC18-56EC-4CB2-8BD0-456477382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42BA-8EBE-4BB4-8C35-BB92F99743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3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BA66F4-7216-4210-8578-FA4AA3B1ED3D}"/>
              </a:ext>
            </a:extLst>
          </p:cNvPr>
          <p:cNvCxnSpPr/>
          <p:nvPr/>
        </p:nvCxnSpPr>
        <p:spPr>
          <a:xfrm flipV="1">
            <a:off x="879962" y="1703227"/>
            <a:ext cx="0" cy="31849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B272F8-CD0C-4EB9-A37C-1FC338371F8F}"/>
              </a:ext>
            </a:extLst>
          </p:cNvPr>
          <p:cNvSpPr txBox="1"/>
          <p:nvPr/>
        </p:nvSpPr>
        <p:spPr>
          <a:xfrm>
            <a:off x="825723" y="1320747"/>
            <a:ext cx="353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Niveaux d’énergie possibles pour l’électron de l’hydrogène (eV)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8C5BE1-CBCF-4680-8830-1F04228AAE0C}"/>
              </a:ext>
            </a:extLst>
          </p:cNvPr>
          <p:cNvCxnSpPr/>
          <p:nvPr/>
        </p:nvCxnSpPr>
        <p:spPr>
          <a:xfrm>
            <a:off x="879962" y="3005666"/>
            <a:ext cx="30316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7F48E2-DDD8-4532-87A4-AA8A007F6099}"/>
              </a:ext>
            </a:extLst>
          </p:cNvPr>
          <p:cNvCxnSpPr/>
          <p:nvPr/>
        </p:nvCxnSpPr>
        <p:spPr>
          <a:xfrm>
            <a:off x="879962" y="2624667"/>
            <a:ext cx="30316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25C75-357E-4E19-A261-63475806C0FC}"/>
              </a:ext>
            </a:extLst>
          </p:cNvPr>
          <p:cNvCxnSpPr/>
          <p:nvPr/>
        </p:nvCxnSpPr>
        <p:spPr>
          <a:xfrm>
            <a:off x="879962" y="4699000"/>
            <a:ext cx="30316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B34286-1353-4B7B-9275-065C381BB6D8}"/>
              </a:ext>
            </a:extLst>
          </p:cNvPr>
          <p:cNvSpPr txBox="1"/>
          <p:nvPr/>
        </p:nvSpPr>
        <p:spPr>
          <a:xfrm>
            <a:off x="160299" y="4518884"/>
            <a:ext cx="7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-13,6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508A9-D84F-451B-9596-D2479F18FC37}"/>
              </a:ext>
            </a:extLst>
          </p:cNvPr>
          <p:cNvSpPr txBox="1"/>
          <p:nvPr/>
        </p:nvSpPr>
        <p:spPr>
          <a:xfrm>
            <a:off x="252860" y="2821000"/>
            <a:ext cx="7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-3,39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CA429-5279-4CA5-9050-575258FFF3E0}"/>
              </a:ext>
            </a:extLst>
          </p:cNvPr>
          <p:cNvSpPr txBox="1"/>
          <p:nvPr/>
        </p:nvSpPr>
        <p:spPr>
          <a:xfrm>
            <a:off x="252860" y="2440001"/>
            <a:ext cx="7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-1,51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9ECB2-5505-4F07-B3FE-01D94DE02C18}"/>
              </a:ext>
            </a:extLst>
          </p:cNvPr>
          <p:cNvCxnSpPr/>
          <p:nvPr/>
        </p:nvCxnSpPr>
        <p:spPr>
          <a:xfrm>
            <a:off x="879962" y="2440001"/>
            <a:ext cx="30316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CFC70D-72C7-4822-B1E9-11FBDBC75D67}"/>
              </a:ext>
            </a:extLst>
          </p:cNvPr>
          <p:cNvCxnSpPr/>
          <p:nvPr/>
        </p:nvCxnSpPr>
        <p:spPr>
          <a:xfrm>
            <a:off x="879961" y="2346867"/>
            <a:ext cx="30316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092FB-D64B-4CF3-80F6-CAB9D3D06126}"/>
              </a:ext>
            </a:extLst>
          </p:cNvPr>
          <p:cNvSpPr txBox="1"/>
          <p:nvPr/>
        </p:nvSpPr>
        <p:spPr>
          <a:xfrm>
            <a:off x="435468" y="2208769"/>
            <a:ext cx="53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0D25A-9FC3-48AD-9C16-1E18ADAE1692}"/>
              </a:ext>
            </a:extLst>
          </p:cNvPr>
          <p:cNvCxnSpPr/>
          <p:nvPr/>
        </p:nvCxnSpPr>
        <p:spPr>
          <a:xfrm>
            <a:off x="879957" y="2279134"/>
            <a:ext cx="30316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A9F2F3-0A4C-455D-8218-F469C1D62CAC}"/>
              </a:ext>
            </a:extLst>
          </p:cNvPr>
          <p:cNvSpPr txBox="1"/>
          <p:nvPr/>
        </p:nvSpPr>
        <p:spPr>
          <a:xfrm>
            <a:off x="595186" y="2092067"/>
            <a:ext cx="46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37417F-BDA8-4D9D-8A56-B01C517313F1}"/>
              </a:ext>
            </a:extLst>
          </p:cNvPr>
          <p:cNvSpPr/>
          <p:nvPr/>
        </p:nvSpPr>
        <p:spPr>
          <a:xfrm>
            <a:off x="6434667" y="2960701"/>
            <a:ext cx="431800" cy="46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77D909-AEFF-4FBD-8052-210E6048D579}"/>
              </a:ext>
            </a:extLst>
          </p:cNvPr>
          <p:cNvSpPr/>
          <p:nvPr/>
        </p:nvSpPr>
        <p:spPr>
          <a:xfrm>
            <a:off x="6096000" y="2624667"/>
            <a:ext cx="1109133" cy="1160734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5E10C3-A8BA-4E60-AB73-044CC01C1221}"/>
              </a:ext>
            </a:extLst>
          </p:cNvPr>
          <p:cNvSpPr/>
          <p:nvPr/>
        </p:nvSpPr>
        <p:spPr>
          <a:xfrm>
            <a:off x="6061300" y="2856070"/>
            <a:ext cx="152395" cy="1647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1D0C6-E9EA-4665-AB96-BC86225138E2}"/>
              </a:ext>
            </a:extLst>
          </p:cNvPr>
          <p:cNvSpPr txBox="1"/>
          <p:nvPr/>
        </p:nvSpPr>
        <p:spPr>
          <a:xfrm>
            <a:off x="5710340" y="3774748"/>
            <a:ext cx="23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Atome d’hydrogène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DE54A8-7871-4D90-8B67-B7665D1EA395}"/>
              </a:ext>
            </a:extLst>
          </p:cNvPr>
          <p:cNvCxnSpPr>
            <a:endCxn id="20" idx="2"/>
          </p:cNvCxnSpPr>
          <p:nvPr/>
        </p:nvCxnSpPr>
        <p:spPr>
          <a:xfrm flipV="1">
            <a:off x="5349261" y="3194248"/>
            <a:ext cx="1085406" cy="2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E9E55B-41B7-434A-A9FE-7C479B50A819}"/>
              </a:ext>
            </a:extLst>
          </p:cNvPr>
          <p:cNvSpPr txBox="1"/>
          <p:nvPr/>
        </p:nvSpPr>
        <p:spPr>
          <a:xfrm>
            <a:off x="4533165" y="3276882"/>
            <a:ext cx="81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Proton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DE045D-40F2-4194-A0A2-6A3615ED5D21}"/>
              </a:ext>
            </a:extLst>
          </p:cNvPr>
          <p:cNvSpPr txBox="1"/>
          <p:nvPr/>
        </p:nvSpPr>
        <p:spPr>
          <a:xfrm>
            <a:off x="4357823" y="2791050"/>
            <a:ext cx="9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Electron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D9BA64-2E00-4C16-9060-EA8BFFDCA26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274844" y="2938421"/>
            <a:ext cx="786456" cy="3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E5BAFF-D6D2-4F6B-AC0B-2C7C2B81B15E}"/>
              </a:ext>
            </a:extLst>
          </p:cNvPr>
          <p:cNvSpPr txBox="1"/>
          <p:nvPr/>
        </p:nvSpPr>
        <p:spPr>
          <a:xfrm>
            <a:off x="5926732" y="2634232"/>
            <a:ext cx="33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9A0F2-C8F6-4AED-A6E6-5FD396364229}"/>
              </a:ext>
            </a:extLst>
          </p:cNvPr>
          <p:cNvSpPr txBox="1"/>
          <p:nvPr/>
        </p:nvSpPr>
        <p:spPr>
          <a:xfrm>
            <a:off x="1564929" y="4407259"/>
            <a:ext cx="2107923" cy="37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niveau n=1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2CEEF-133F-4BAB-8106-293F78EC5E3A}"/>
              </a:ext>
            </a:extLst>
          </p:cNvPr>
          <p:cNvSpPr txBox="1"/>
          <p:nvPr/>
        </p:nvSpPr>
        <p:spPr>
          <a:xfrm>
            <a:off x="1559325" y="2730544"/>
            <a:ext cx="2107923" cy="37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niveau n=2</a:t>
            </a:r>
          </a:p>
        </p:txBody>
      </p:sp>
    </p:spTree>
    <p:extLst>
      <p:ext uri="{BB962C8B-B14F-4D97-AF65-F5344CB8AC3E}">
        <p14:creationId xmlns:p14="http://schemas.microsoft.com/office/powerpoint/2010/main" val="17815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A99164-0940-4F1C-B10F-82398299B125}"/>
              </a:ext>
            </a:extLst>
          </p:cNvPr>
          <p:cNvSpPr/>
          <p:nvPr/>
        </p:nvSpPr>
        <p:spPr>
          <a:xfrm>
            <a:off x="863029" y="2353733"/>
            <a:ext cx="3353366" cy="141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4EA2E-D4B5-4020-A11D-CB5889BA728B}"/>
              </a:ext>
            </a:extLst>
          </p:cNvPr>
          <p:cNvSpPr/>
          <p:nvPr/>
        </p:nvSpPr>
        <p:spPr>
          <a:xfrm>
            <a:off x="863029" y="936850"/>
            <a:ext cx="3353366" cy="1416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DA585-931A-4F2F-976D-A02C206BA479}"/>
              </a:ext>
            </a:extLst>
          </p:cNvPr>
          <p:cNvCxnSpPr/>
          <p:nvPr/>
        </p:nvCxnSpPr>
        <p:spPr>
          <a:xfrm flipV="1">
            <a:off x="863029" y="585627"/>
            <a:ext cx="0" cy="31849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812186-FE4F-4507-A07D-10FD7B6121CF}"/>
              </a:ext>
            </a:extLst>
          </p:cNvPr>
          <p:cNvSpPr txBox="1"/>
          <p:nvPr/>
        </p:nvSpPr>
        <p:spPr>
          <a:xfrm>
            <a:off x="1684582" y="1388534"/>
            <a:ext cx="188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Bande de valence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07170-A88B-4B02-B8AD-5278FFB9F048}"/>
              </a:ext>
            </a:extLst>
          </p:cNvPr>
          <p:cNvSpPr txBox="1"/>
          <p:nvPr/>
        </p:nvSpPr>
        <p:spPr>
          <a:xfrm>
            <a:off x="1502694" y="2805388"/>
            <a:ext cx="225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Bande de conduction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B8996-5E27-4580-A924-821A1E361B69}"/>
              </a:ext>
            </a:extLst>
          </p:cNvPr>
          <p:cNvSpPr txBox="1"/>
          <p:nvPr/>
        </p:nvSpPr>
        <p:spPr>
          <a:xfrm>
            <a:off x="474133" y="220133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  </a:t>
            </a:r>
          </a:p>
        </p:txBody>
      </p:sp>
    </p:spTree>
    <p:extLst>
      <p:ext uri="{BB962C8B-B14F-4D97-AF65-F5344CB8AC3E}">
        <p14:creationId xmlns:p14="http://schemas.microsoft.com/office/powerpoint/2010/main" val="81595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84B1C6-9417-41BB-83EB-A7EBB3CD97FB}"/>
              </a:ext>
            </a:extLst>
          </p:cNvPr>
          <p:cNvGrpSpPr/>
          <p:nvPr/>
        </p:nvGrpSpPr>
        <p:grpSpPr>
          <a:xfrm>
            <a:off x="6096000" y="1298809"/>
            <a:ext cx="4989863" cy="3341132"/>
            <a:chOff x="3730625" y="1106304"/>
            <a:chExt cx="4989863" cy="3341132"/>
          </a:xfrm>
        </p:grpSpPr>
        <p:pic>
          <p:nvPicPr>
            <p:cNvPr id="3" name="Picture 2" descr="Raies de Fraunhofer — Wikipédia">
              <a:extLst>
                <a:ext uri="{FF2B5EF4-FFF2-40B4-BE49-F238E27FC236}">
                  <a16:creationId xmlns:a16="http://schemas.microsoft.com/office/drawing/2014/main" id="{8EA9DEFB-F47D-4356-B580-530722ABD00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25" y="1475636"/>
              <a:ext cx="4730750" cy="297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26BF8B-D0A8-4B48-A506-04A68FA56599}"/>
                </a:ext>
              </a:extLst>
            </p:cNvPr>
            <p:cNvSpPr txBox="1"/>
            <p:nvPr/>
          </p:nvSpPr>
          <p:spPr>
            <a:xfrm>
              <a:off x="4340993" y="1106304"/>
              <a:ext cx="437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Spectre d’émission du soleil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5A15BCC-B4FE-44F7-9A0E-FD01D55D17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5250" y="1887538"/>
            <a:ext cx="4187557" cy="20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3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ectre électromagnétique du Soleil reçu suivant la condition AM =... |  Download Scientific Diagram">
            <a:extLst>
              <a:ext uri="{FF2B5EF4-FFF2-40B4-BE49-F238E27FC236}">
                <a16:creationId xmlns:a16="http://schemas.microsoft.com/office/drawing/2014/main" id="{2C1A7C26-0C6A-461F-8DCC-7BBC06B3B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15" y="441959"/>
            <a:ext cx="9163250" cy="54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B70742C-2A6C-4EAB-AA25-3201BFDB0D2B}"/>
              </a:ext>
            </a:extLst>
          </p:cNvPr>
          <p:cNvSpPr/>
          <p:nvPr/>
        </p:nvSpPr>
        <p:spPr>
          <a:xfrm>
            <a:off x="1434164" y="2829827"/>
            <a:ext cx="3811604" cy="2348565"/>
          </a:xfrm>
          <a:custGeom>
            <a:avLst/>
            <a:gdLst>
              <a:gd name="connsiteX0" fmla="*/ 0 w 3811604"/>
              <a:gd name="connsiteY0" fmla="*/ 2348565 h 2348565"/>
              <a:gd name="connsiteX1" fmla="*/ 28876 w 3811604"/>
              <a:gd name="connsiteY1" fmla="*/ 2204186 h 2348565"/>
              <a:gd name="connsiteX2" fmla="*/ 173255 w 3811604"/>
              <a:gd name="connsiteY2" fmla="*/ 2040556 h 2348565"/>
              <a:gd name="connsiteX3" fmla="*/ 211756 w 3811604"/>
              <a:gd name="connsiteY3" fmla="*/ 1944304 h 2348565"/>
              <a:gd name="connsiteX4" fmla="*/ 394636 w 3811604"/>
              <a:gd name="connsiteY4" fmla="*/ 1915428 h 2348565"/>
              <a:gd name="connsiteX5" fmla="*/ 433137 w 3811604"/>
              <a:gd name="connsiteY5" fmla="*/ 1260910 h 2348565"/>
              <a:gd name="connsiteX6" fmla="*/ 587141 w 3811604"/>
              <a:gd name="connsiteY6" fmla="*/ 1164657 h 2348565"/>
              <a:gd name="connsiteX7" fmla="*/ 596767 w 3811604"/>
              <a:gd name="connsiteY7" fmla="*/ 866274 h 2348565"/>
              <a:gd name="connsiteX8" fmla="*/ 625642 w 3811604"/>
              <a:gd name="connsiteY8" fmla="*/ 789272 h 2348565"/>
              <a:gd name="connsiteX9" fmla="*/ 644893 w 3811604"/>
              <a:gd name="connsiteY9" fmla="*/ 721895 h 2348565"/>
              <a:gd name="connsiteX10" fmla="*/ 875899 w 3811604"/>
              <a:gd name="connsiteY10" fmla="*/ 529390 h 2348565"/>
              <a:gd name="connsiteX11" fmla="*/ 1010653 w 3811604"/>
              <a:gd name="connsiteY11" fmla="*/ 452388 h 2348565"/>
              <a:gd name="connsiteX12" fmla="*/ 962527 w 3811604"/>
              <a:gd name="connsiteY12" fmla="*/ 202131 h 2348565"/>
              <a:gd name="connsiteX13" fmla="*/ 1116531 w 3811604"/>
              <a:gd name="connsiteY13" fmla="*/ 173255 h 2348565"/>
              <a:gd name="connsiteX14" fmla="*/ 1501541 w 3811604"/>
              <a:gd name="connsiteY14" fmla="*/ 0 h 2348565"/>
              <a:gd name="connsiteX15" fmla="*/ 1655545 w 3811604"/>
              <a:gd name="connsiteY15" fmla="*/ 77002 h 2348565"/>
              <a:gd name="connsiteX16" fmla="*/ 1867301 w 3811604"/>
              <a:gd name="connsiteY16" fmla="*/ 86628 h 2348565"/>
              <a:gd name="connsiteX17" fmla="*/ 1973179 w 3811604"/>
              <a:gd name="connsiteY17" fmla="*/ 115504 h 2348565"/>
              <a:gd name="connsiteX18" fmla="*/ 2204185 w 3811604"/>
              <a:gd name="connsiteY18" fmla="*/ 529390 h 2348565"/>
              <a:gd name="connsiteX19" fmla="*/ 2194560 w 3811604"/>
              <a:gd name="connsiteY19" fmla="*/ 77002 h 2348565"/>
              <a:gd name="connsiteX20" fmla="*/ 2367815 w 3811604"/>
              <a:gd name="connsiteY20" fmla="*/ 134754 h 2348565"/>
              <a:gd name="connsiteX21" fmla="*/ 2387065 w 3811604"/>
              <a:gd name="connsiteY21" fmla="*/ 192506 h 2348565"/>
              <a:gd name="connsiteX22" fmla="*/ 2454442 w 3811604"/>
              <a:gd name="connsiteY22" fmla="*/ 173255 h 2348565"/>
              <a:gd name="connsiteX23" fmla="*/ 2550695 w 3811604"/>
              <a:gd name="connsiteY23" fmla="*/ 1010653 h 2348565"/>
              <a:gd name="connsiteX24" fmla="*/ 2685449 w 3811604"/>
              <a:gd name="connsiteY24" fmla="*/ 760396 h 2348565"/>
              <a:gd name="connsiteX25" fmla="*/ 2695074 w 3811604"/>
              <a:gd name="connsiteY25" fmla="*/ 644893 h 2348565"/>
              <a:gd name="connsiteX26" fmla="*/ 2666198 w 3811604"/>
              <a:gd name="connsiteY26" fmla="*/ 202131 h 2348565"/>
              <a:gd name="connsiteX27" fmla="*/ 2868329 w 3811604"/>
              <a:gd name="connsiteY27" fmla="*/ 250257 h 2348565"/>
              <a:gd name="connsiteX28" fmla="*/ 2945331 w 3811604"/>
              <a:gd name="connsiteY28" fmla="*/ 1703672 h 2348565"/>
              <a:gd name="connsiteX29" fmla="*/ 3070459 w 3811604"/>
              <a:gd name="connsiteY29" fmla="*/ 1540042 h 2348565"/>
              <a:gd name="connsiteX30" fmla="*/ 3195588 w 3811604"/>
              <a:gd name="connsiteY30" fmla="*/ 1482291 h 2348565"/>
              <a:gd name="connsiteX31" fmla="*/ 3195588 w 3811604"/>
              <a:gd name="connsiteY31" fmla="*/ 1289786 h 2348565"/>
              <a:gd name="connsiteX32" fmla="*/ 3176337 w 3811604"/>
              <a:gd name="connsiteY32" fmla="*/ 856649 h 2348565"/>
              <a:gd name="connsiteX33" fmla="*/ 3253339 w 3811604"/>
              <a:gd name="connsiteY33" fmla="*/ 818148 h 2348565"/>
              <a:gd name="connsiteX34" fmla="*/ 3436219 w 3811604"/>
              <a:gd name="connsiteY34" fmla="*/ 644893 h 2348565"/>
              <a:gd name="connsiteX35" fmla="*/ 3744228 w 3811604"/>
              <a:gd name="connsiteY35" fmla="*/ 895150 h 2348565"/>
              <a:gd name="connsiteX36" fmla="*/ 3811604 w 3811604"/>
              <a:gd name="connsiteY36" fmla="*/ 2329314 h 2348565"/>
              <a:gd name="connsiteX37" fmla="*/ 0 w 3811604"/>
              <a:gd name="connsiteY37" fmla="*/ 2348565 h 234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11604" h="2348565">
                <a:moveTo>
                  <a:pt x="0" y="2348565"/>
                </a:moveTo>
                <a:lnTo>
                  <a:pt x="28876" y="2204186"/>
                </a:lnTo>
                <a:lnTo>
                  <a:pt x="173255" y="2040556"/>
                </a:lnTo>
                <a:lnTo>
                  <a:pt x="211756" y="1944304"/>
                </a:lnTo>
                <a:lnTo>
                  <a:pt x="394636" y="1915428"/>
                </a:lnTo>
                <a:lnTo>
                  <a:pt x="433137" y="1260910"/>
                </a:lnTo>
                <a:lnTo>
                  <a:pt x="587141" y="1164657"/>
                </a:lnTo>
                <a:lnTo>
                  <a:pt x="596767" y="866274"/>
                </a:lnTo>
                <a:cubicBezTo>
                  <a:pt x="606392" y="840607"/>
                  <a:pt x="616422" y="815088"/>
                  <a:pt x="625642" y="789272"/>
                </a:cubicBezTo>
                <a:cubicBezTo>
                  <a:pt x="645908" y="732528"/>
                  <a:pt x="644893" y="751171"/>
                  <a:pt x="644893" y="721895"/>
                </a:cubicBezTo>
                <a:lnTo>
                  <a:pt x="875899" y="529390"/>
                </a:lnTo>
                <a:lnTo>
                  <a:pt x="1010653" y="452388"/>
                </a:lnTo>
                <a:lnTo>
                  <a:pt x="962527" y="202131"/>
                </a:lnTo>
                <a:lnTo>
                  <a:pt x="1116531" y="173255"/>
                </a:lnTo>
                <a:lnTo>
                  <a:pt x="1501541" y="0"/>
                </a:lnTo>
                <a:lnTo>
                  <a:pt x="1655545" y="77002"/>
                </a:lnTo>
                <a:lnTo>
                  <a:pt x="1867301" y="86628"/>
                </a:lnTo>
                <a:cubicBezTo>
                  <a:pt x="1960932" y="107434"/>
                  <a:pt x="1927472" y="92648"/>
                  <a:pt x="1973179" y="115504"/>
                </a:cubicBezTo>
                <a:lnTo>
                  <a:pt x="2204185" y="529390"/>
                </a:lnTo>
                <a:lnTo>
                  <a:pt x="2194560" y="77002"/>
                </a:lnTo>
                <a:lnTo>
                  <a:pt x="2367815" y="134754"/>
                </a:lnTo>
                <a:lnTo>
                  <a:pt x="2387065" y="192506"/>
                </a:lnTo>
                <a:lnTo>
                  <a:pt x="2454442" y="173255"/>
                </a:lnTo>
                <a:lnTo>
                  <a:pt x="2550695" y="1010653"/>
                </a:lnTo>
                <a:lnTo>
                  <a:pt x="2685449" y="760396"/>
                </a:lnTo>
                <a:lnTo>
                  <a:pt x="2695074" y="644893"/>
                </a:lnTo>
                <a:lnTo>
                  <a:pt x="2666198" y="202131"/>
                </a:lnTo>
                <a:lnTo>
                  <a:pt x="2868329" y="250257"/>
                </a:lnTo>
                <a:lnTo>
                  <a:pt x="2945331" y="1703672"/>
                </a:lnTo>
                <a:lnTo>
                  <a:pt x="3070459" y="1540042"/>
                </a:lnTo>
                <a:lnTo>
                  <a:pt x="3195588" y="1482291"/>
                </a:lnTo>
                <a:lnTo>
                  <a:pt x="3195588" y="1289786"/>
                </a:lnTo>
                <a:lnTo>
                  <a:pt x="3176337" y="856649"/>
                </a:lnTo>
                <a:lnTo>
                  <a:pt x="3253339" y="818148"/>
                </a:lnTo>
                <a:lnTo>
                  <a:pt x="3436219" y="644893"/>
                </a:lnTo>
                <a:lnTo>
                  <a:pt x="3744228" y="895150"/>
                </a:lnTo>
                <a:lnTo>
                  <a:pt x="3811604" y="2329314"/>
                </a:lnTo>
                <a:lnTo>
                  <a:pt x="0" y="2348565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A452B-152F-4855-8284-34EDEA82F2EE}"/>
              </a:ext>
            </a:extLst>
          </p:cNvPr>
          <p:cNvSpPr/>
          <p:nvPr/>
        </p:nvSpPr>
        <p:spPr>
          <a:xfrm>
            <a:off x="5178392" y="2695074"/>
            <a:ext cx="5659654" cy="733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66A2E6-EE78-42E3-ADE1-645457558830}"/>
              </a:ext>
            </a:extLst>
          </p:cNvPr>
          <p:cNvSpPr/>
          <p:nvPr/>
        </p:nvSpPr>
        <p:spPr>
          <a:xfrm>
            <a:off x="5561799" y="1232034"/>
            <a:ext cx="5659654" cy="117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E558E1-1E68-4F3B-BFCE-CAD1BFD0553D}"/>
              </a:ext>
            </a:extLst>
          </p:cNvPr>
          <p:cNvSpPr/>
          <p:nvPr/>
        </p:nvSpPr>
        <p:spPr>
          <a:xfrm>
            <a:off x="4918510" y="1856672"/>
            <a:ext cx="519764" cy="34650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D90CB-7380-498F-8C89-0B68AD9AEFA8}"/>
              </a:ext>
            </a:extLst>
          </p:cNvPr>
          <p:cNvSpPr txBox="1"/>
          <p:nvPr/>
        </p:nvSpPr>
        <p:spPr>
          <a:xfrm>
            <a:off x="5561799" y="1268930"/>
            <a:ext cx="541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Spectre d’émission du soleil reçu à la surface de la Terre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7AEA0-6139-465D-B05C-85EED98B61D9}"/>
              </a:ext>
            </a:extLst>
          </p:cNvPr>
          <p:cNvSpPr txBox="1"/>
          <p:nvPr/>
        </p:nvSpPr>
        <p:spPr>
          <a:xfrm>
            <a:off x="5561799" y="1871347"/>
            <a:ext cx="541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Spectre d’absorption du Silicium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1FD6B0-0909-4265-B972-CEF67DF10AE1}"/>
              </a:ext>
            </a:extLst>
          </p:cNvPr>
          <p:cNvSpPr/>
          <p:nvPr/>
        </p:nvSpPr>
        <p:spPr>
          <a:xfrm>
            <a:off x="5438274" y="41309"/>
            <a:ext cx="5659654" cy="117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E0ACE88-A148-4FB2-92A4-D04B71D5CA91}"/>
              </a:ext>
            </a:extLst>
          </p:cNvPr>
          <p:cNvSpPr/>
          <p:nvPr/>
        </p:nvSpPr>
        <p:spPr>
          <a:xfrm>
            <a:off x="5038022" y="2695074"/>
            <a:ext cx="400252" cy="906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0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219EB-ADCE-4D3A-A96B-4DF22AD44E2D}"/>
              </a:ext>
            </a:extLst>
          </p:cNvPr>
          <p:cNvSpPr/>
          <p:nvPr/>
        </p:nvSpPr>
        <p:spPr>
          <a:xfrm>
            <a:off x="4966635" y="1474452"/>
            <a:ext cx="2611655" cy="1520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23A77-06FC-4592-8EED-7572799821A9}"/>
              </a:ext>
            </a:extLst>
          </p:cNvPr>
          <p:cNvSpPr txBox="1"/>
          <p:nvPr/>
        </p:nvSpPr>
        <p:spPr>
          <a:xfrm>
            <a:off x="5400597" y="1688615"/>
            <a:ext cx="188815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Panneau solaire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2A74131-3A06-482C-B344-EAC22C8362C6}"/>
              </a:ext>
            </a:extLst>
          </p:cNvPr>
          <p:cNvSpPr/>
          <p:nvPr/>
        </p:nvSpPr>
        <p:spPr>
          <a:xfrm>
            <a:off x="3185962" y="1549668"/>
            <a:ext cx="1766235" cy="1395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7A530-548B-4544-8475-6B4A3B04AAC9}"/>
              </a:ext>
            </a:extLst>
          </p:cNvPr>
          <p:cNvSpPr txBox="1"/>
          <p:nvPr/>
        </p:nvSpPr>
        <p:spPr>
          <a:xfrm>
            <a:off x="952901" y="1924333"/>
            <a:ext cx="2233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Energie radiative</a:t>
            </a:r>
          </a:p>
          <a:p>
            <a:r>
              <a:rPr lang="fr-FR" b="1" dirty="0"/>
              <a:t> </a:t>
            </a:r>
            <a:r>
              <a:rPr lang="fr-FR" dirty="0"/>
              <a:t>(des rayons lumineux = photons)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8F519F-06DA-4DD8-8325-CEA1DC82A998}"/>
              </a:ext>
            </a:extLst>
          </p:cNvPr>
          <p:cNvSpPr/>
          <p:nvPr/>
        </p:nvSpPr>
        <p:spPr>
          <a:xfrm>
            <a:off x="7578290" y="1786471"/>
            <a:ext cx="1766235" cy="89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3A71F-C06A-4081-8067-550012C61706}"/>
              </a:ext>
            </a:extLst>
          </p:cNvPr>
          <p:cNvSpPr txBox="1"/>
          <p:nvPr/>
        </p:nvSpPr>
        <p:spPr>
          <a:xfrm>
            <a:off x="9369390" y="1957849"/>
            <a:ext cx="22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Energie électrique</a:t>
            </a:r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C2764D-5FB3-4FAD-8977-FFC426319B3E}"/>
              </a:ext>
            </a:extLst>
          </p:cNvPr>
          <p:cNvSpPr/>
          <p:nvPr/>
        </p:nvSpPr>
        <p:spPr>
          <a:xfrm rot="5400000">
            <a:off x="6981120" y="3190191"/>
            <a:ext cx="896756" cy="448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C5FC4-5982-44FF-AD30-68B7539F05EC}"/>
              </a:ext>
            </a:extLst>
          </p:cNvPr>
          <p:cNvSpPr txBox="1"/>
          <p:nvPr/>
        </p:nvSpPr>
        <p:spPr>
          <a:xfrm>
            <a:off x="6643837" y="3805442"/>
            <a:ext cx="17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Perte (chaleur…)</a:t>
            </a:r>
            <a:endParaRPr lang="fr-FR" dirty="0"/>
          </a:p>
        </p:txBody>
      </p:sp>
      <p:pic>
        <p:nvPicPr>
          <p:cNvPr id="3074" name="Picture 2" descr="10 conseils pour protéger vos enfants de la chaleur et du soleil -  Centre-Ville Chiropratique">
            <a:extLst>
              <a:ext uri="{FF2B5EF4-FFF2-40B4-BE49-F238E27FC236}">
                <a16:creationId xmlns:a16="http://schemas.microsoft.com/office/drawing/2014/main" id="{ADE4ECE1-8C81-475F-9DA9-DBD9A0D2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7" y="919441"/>
            <a:ext cx="1195139" cy="100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poule Dessin Idée Lumière Vecteur De Créativité Illustration Eps 10 Clip  Art Libres De Droits , Vecteurs Et Illustration. Image 69084640.">
            <a:extLst>
              <a:ext uri="{FF2B5EF4-FFF2-40B4-BE49-F238E27FC236}">
                <a16:creationId xmlns:a16="http://schemas.microsoft.com/office/drawing/2014/main" id="{999E4D6F-3021-4161-953D-ABD585E8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846" y="804462"/>
            <a:ext cx="1142148" cy="114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racker solaire 2 axes pour 4 panneaux solaires - MONKITSOLAIRE">
            <a:extLst>
              <a:ext uri="{FF2B5EF4-FFF2-40B4-BE49-F238E27FC236}">
                <a16:creationId xmlns:a16="http://schemas.microsoft.com/office/drawing/2014/main" id="{48926614-63FE-43CC-8007-D5020D731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21961" r="6569" b="14102"/>
          <a:stretch/>
        </p:blipFill>
        <p:spPr bwMode="auto">
          <a:xfrm>
            <a:off x="5389344" y="2085277"/>
            <a:ext cx="1766235" cy="8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6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15</cp:revision>
  <dcterms:created xsi:type="dcterms:W3CDTF">2020-12-09T16:40:45Z</dcterms:created>
  <dcterms:modified xsi:type="dcterms:W3CDTF">2020-12-10T09:38:15Z</dcterms:modified>
</cp:coreProperties>
</file>