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60" r:id="rId3"/>
    <p:sldId id="261" r:id="rId4"/>
    <p:sldId id="263" r:id="rId5"/>
    <p:sldId id="262" r:id="rId6"/>
    <p:sldId id="264" r:id="rId7"/>
  </p:sldIdLst>
  <p:sldSz cx="2519997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AE78D6"/>
    <a:srgbClr val="979191"/>
    <a:srgbClr val="FFD13F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612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ED785-D3AD-488B-8A09-145616EA5EDD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80727-CE12-4E46-AFCB-8334BF450E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47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6152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1pPr>
    <a:lvl2pPr marL="1123076" algn="l" defTabSz="2246152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2pPr>
    <a:lvl3pPr marL="2246152" algn="l" defTabSz="2246152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3pPr>
    <a:lvl4pPr marL="3369228" algn="l" defTabSz="2246152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4pPr>
    <a:lvl5pPr marL="4492302" algn="l" defTabSz="2246152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5pPr>
    <a:lvl6pPr marL="5615378" algn="l" defTabSz="2246152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6pPr>
    <a:lvl7pPr marL="6738454" algn="l" defTabSz="2246152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7pPr>
    <a:lvl8pPr marL="7861530" algn="l" defTabSz="2246152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8pPr>
    <a:lvl9pPr marL="8984606" algn="l" defTabSz="2246152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3534924"/>
            <a:ext cx="21419979" cy="7519835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1344752"/>
            <a:ext cx="18899981" cy="5214884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59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45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149975"/>
            <a:ext cx="5433745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149975"/>
            <a:ext cx="15986234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1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66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5384888"/>
            <a:ext cx="21734978" cy="8984801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4454688"/>
            <a:ext cx="21734978" cy="4724895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36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5749874"/>
            <a:ext cx="10709989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5749874"/>
            <a:ext cx="10709989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47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149979"/>
            <a:ext cx="21734978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5294885"/>
            <a:ext cx="10660769" cy="2594941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7889827"/>
            <a:ext cx="10660769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5294885"/>
            <a:ext cx="10713272" cy="2594941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7889827"/>
            <a:ext cx="10713272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28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54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50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439968"/>
            <a:ext cx="8127648" cy="503988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3109937"/>
            <a:ext cx="12757487" cy="15349662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6479857"/>
            <a:ext cx="8127648" cy="12004738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15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439968"/>
            <a:ext cx="8127648" cy="503988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3109937"/>
            <a:ext cx="12757487" cy="15349662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6479857"/>
            <a:ext cx="8127648" cy="12004738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6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149979"/>
            <a:ext cx="21734978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5749874"/>
            <a:ext cx="21734978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20019564"/>
            <a:ext cx="566999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21CE-862C-47B2-870A-41C103396C04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20019564"/>
            <a:ext cx="850499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20019564"/>
            <a:ext cx="566999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7630D-EF35-434A-94DA-365DE0C3F0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63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media-sciences.com/fr/media/711-pile-daniel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lanete-energies.com/fr/medias/videos/la-station-de-pompage" TargetMode="External"/><Relationship Id="rId4" Type="http://schemas.openxmlformats.org/officeDocument/2006/relationships/hyperlink" Target="https://www.planete-energies.com/fr/medias/videos/la-pile-combustib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A835866-1574-49C0-B631-31E01E66C244}"/>
              </a:ext>
            </a:extLst>
          </p:cNvPr>
          <p:cNvSpPr/>
          <p:nvPr/>
        </p:nvSpPr>
        <p:spPr>
          <a:xfrm>
            <a:off x="10598468" y="7858442"/>
            <a:ext cx="1828800" cy="1188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Les réseaux sociaux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63E1BF-CAC7-4BC3-BA6D-A8B4E2C616F5}"/>
              </a:ext>
            </a:extLst>
          </p:cNvPr>
          <p:cNvSpPr/>
          <p:nvPr/>
        </p:nvSpPr>
        <p:spPr>
          <a:xfrm>
            <a:off x="8518207" y="7858442"/>
            <a:ext cx="1828800" cy="1188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Les réseaux sociaux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185401-F02D-4BAF-876F-E0BF87CD7C52}"/>
              </a:ext>
            </a:extLst>
          </p:cNvPr>
          <p:cNvSpPr/>
          <p:nvPr/>
        </p:nvSpPr>
        <p:spPr>
          <a:xfrm>
            <a:off x="12572049" y="7884477"/>
            <a:ext cx="1828800" cy="118872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test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CE1AA2-A5F8-450A-9A87-70B3C2E7E149}"/>
              </a:ext>
            </a:extLst>
          </p:cNvPr>
          <p:cNvSpPr/>
          <p:nvPr/>
        </p:nvSpPr>
        <p:spPr>
          <a:xfrm>
            <a:off x="14621827" y="7909877"/>
            <a:ext cx="1828800" cy="11887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Les réseaux sociaux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2A48CA-2770-425A-B366-83B0DAAE4133}"/>
              </a:ext>
            </a:extLst>
          </p:cNvPr>
          <p:cNvSpPr/>
          <p:nvPr/>
        </p:nvSpPr>
        <p:spPr>
          <a:xfrm>
            <a:off x="6503987" y="7834312"/>
            <a:ext cx="1828800" cy="11887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Les réseaux sociaux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79213F-6F3C-45BE-9ACF-518F1FEE1492}"/>
              </a:ext>
            </a:extLst>
          </p:cNvPr>
          <p:cNvSpPr/>
          <p:nvPr/>
        </p:nvSpPr>
        <p:spPr>
          <a:xfrm>
            <a:off x="16724947" y="7925752"/>
            <a:ext cx="1828800" cy="11887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Les réseaux sociaux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29E97BD-964A-40BB-8AFF-7122F6A2A97B}"/>
              </a:ext>
            </a:extLst>
          </p:cNvPr>
          <p:cNvCxnSpPr/>
          <p:nvPr/>
        </p:nvCxnSpPr>
        <p:spPr>
          <a:xfrm>
            <a:off x="7144067" y="11676062"/>
            <a:ext cx="914400" cy="914400"/>
          </a:xfrm>
          <a:prstGeom prst="curvedConnector3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/>
          <p:nvPr/>
        </p:nvCxnSpPr>
        <p:spPr>
          <a:xfrm>
            <a:off x="8134667" y="11744642"/>
            <a:ext cx="914400" cy="914400"/>
          </a:xfrm>
          <a:prstGeom prst="curvedConnector3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05721B-0FF2-4091-9438-65ECF14D685D}"/>
              </a:ext>
            </a:extLst>
          </p:cNvPr>
          <p:cNvSpPr/>
          <p:nvPr/>
        </p:nvSpPr>
        <p:spPr>
          <a:xfrm>
            <a:off x="7144067" y="9697402"/>
            <a:ext cx="1503680" cy="11887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9E869C-939D-4CA8-8173-490AAC30D570}"/>
              </a:ext>
            </a:extLst>
          </p:cNvPr>
          <p:cNvSpPr/>
          <p:nvPr/>
        </p:nvSpPr>
        <p:spPr>
          <a:xfrm>
            <a:off x="9254807" y="9697402"/>
            <a:ext cx="1503680" cy="1188720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0046D6-C0E2-4CCA-9F07-0978F2DF9458}"/>
              </a:ext>
            </a:extLst>
          </p:cNvPr>
          <p:cNvSpPr/>
          <p:nvPr/>
        </p:nvSpPr>
        <p:spPr>
          <a:xfrm>
            <a:off x="11269027" y="9697402"/>
            <a:ext cx="1503680" cy="1188720"/>
          </a:xfrm>
          <a:prstGeom prst="roundRect">
            <a:avLst/>
          </a:prstGeom>
          <a:solidFill>
            <a:srgbClr val="EE85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25F4F1-4F99-4C5F-8ECF-9508098E7FF7}"/>
              </a:ext>
            </a:extLst>
          </p:cNvPr>
          <p:cNvSpPr/>
          <p:nvPr/>
        </p:nvSpPr>
        <p:spPr>
          <a:xfrm>
            <a:off x="13107987" y="9697402"/>
            <a:ext cx="1503680" cy="1188720"/>
          </a:xfrm>
          <a:prstGeom prst="roundRect">
            <a:avLst/>
          </a:prstGeom>
          <a:solidFill>
            <a:srgbClr val="FFD1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FA325E6-C069-41A2-8CF2-2F077C97C1B3}"/>
              </a:ext>
            </a:extLst>
          </p:cNvPr>
          <p:cNvSpPr/>
          <p:nvPr/>
        </p:nvSpPr>
        <p:spPr>
          <a:xfrm>
            <a:off x="14946947" y="9697402"/>
            <a:ext cx="1503680" cy="1188720"/>
          </a:xfrm>
          <a:prstGeom prst="roundRect">
            <a:avLst/>
          </a:prstGeom>
          <a:solidFill>
            <a:srgbClr val="97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A377558-974C-4ABE-AB36-F151E5D0DC55}"/>
              </a:ext>
            </a:extLst>
          </p:cNvPr>
          <p:cNvSpPr/>
          <p:nvPr/>
        </p:nvSpPr>
        <p:spPr>
          <a:xfrm>
            <a:off x="16887507" y="9707562"/>
            <a:ext cx="1503680" cy="1188720"/>
          </a:xfrm>
          <a:prstGeom prst="roundRect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46AF7AE-3423-4782-BDA3-C1DF5F267A3D}"/>
              </a:ext>
            </a:extLst>
          </p:cNvPr>
          <p:cNvCxnSpPr/>
          <p:nvPr/>
        </p:nvCxnSpPr>
        <p:spPr>
          <a:xfrm>
            <a:off x="8591867" y="12836842"/>
            <a:ext cx="914400" cy="914400"/>
          </a:xfrm>
          <a:prstGeom prst="curvedConnector3">
            <a:avLst/>
          </a:prstGeom>
          <a:ln w="603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ABDAA82-E888-45D7-A59A-668DEFBC795C}"/>
              </a:ext>
            </a:extLst>
          </p:cNvPr>
          <p:cNvCxnSpPr/>
          <p:nvPr/>
        </p:nvCxnSpPr>
        <p:spPr>
          <a:xfrm>
            <a:off x="9506267" y="12836842"/>
            <a:ext cx="914400" cy="914400"/>
          </a:xfrm>
          <a:prstGeom prst="curvedConnector3">
            <a:avLst/>
          </a:prstGeom>
          <a:ln w="66675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6C4E773-0F92-465A-8058-346BB03F6FC9}"/>
              </a:ext>
            </a:extLst>
          </p:cNvPr>
          <p:cNvCxnSpPr/>
          <p:nvPr/>
        </p:nvCxnSpPr>
        <p:spPr>
          <a:xfrm>
            <a:off x="7220267" y="12836842"/>
            <a:ext cx="914400" cy="914400"/>
          </a:xfrm>
          <a:prstGeom prst="curvedConnector3">
            <a:avLst/>
          </a:prstGeom>
          <a:ln w="666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2C30D2A-3ED8-48E9-9B32-973A8BFE9623}"/>
              </a:ext>
            </a:extLst>
          </p:cNvPr>
          <p:cNvCxnSpPr/>
          <p:nvPr/>
        </p:nvCxnSpPr>
        <p:spPr>
          <a:xfrm>
            <a:off x="10687367" y="11676062"/>
            <a:ext cx="914400" cy="914400"/>
          </a:xfrm>
          <a:prstGeom prst="curvedConnector3">
            <a:avLst>
              <a:gd name="adj1" fmla="val 56667"/>
            </a:avLst>
          </a:prstGeom>
          <a:ln w="412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D2460EB-9F02-4B4A-A543-2B5227531489}"/>
              </a:ext>
            </a:extLst>
          </p:cNvPr>
          <p:cNvCxnSpPr/>
          <p:nvPr/>
        </p:nvCxnSpPr>
        <p:spPr>
          <a:xfrm>
            <a:off x="11368087" y="11653202"/>
            <a:ext cx="914400" cy="914400"/>
          </a:xfrm>
          <a:prstGeom prst="curvedConnector3">
            <a:avLst/>
          </a:prstGeom>
          <a:ln w="412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EE553A8-B0D1-4C59-B8C1-3EFD9036BE79}"/>
              </a:ext>
            </a:extLst>
          </p:cNvPr>
          <p:cNvCxnSpPr/>
          <p:nvPr/>
        </p:nvCxnSpPr>
        <p:spPr>
          <a:xfrm>
            <a:off x="12048807" y="11630342"/>
            <a:ext cx="914400" cy="914400"/>
          </a:xfrm>
          <a:prstGeom prst="curvedConnector3">
            <a:avLst/>
          </a:prstGeom>
          <a:ln w="4127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xplosion: 8 Points 37">
            <a:extLst>
              <a:ext uri="{FF2B5EF4-FFF2-40B4-BE49-F238E27FC236}">
                <a16:creationId xmlns:a16="http://schemas.microsoft.com/office/drawing/2014/main" id="{D2835C6E-20B7-43F9-A66D-3EE17FDD5335}"/>
              </a:ext>
            </a:extLst>
          </p:cNvPr>
          <p:cNvSpPr/>
          <p:nvPr/>
        </p:nvSpPr>
        <p:spPr>
          <a:xfrm>
            <a:off x="14400849" y="11209021"/>
            <a:ext cx="1778000" cy="1848485"/>
          </a:xfrm>
          <a:prstGeom prst="irregularSeal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2" name="Explosion: 8 Points 41">
            <a:extLst>
              <a:ext uri="{FF2B5EF4-FFF2-40B4-BE49-F238E27FC236}">
                <a16:creationId xmlns:a16="http://schemas.microsoft.com/office/drawing/2014/main" id="{95862BAA-FDAF-431D-A010-8334429C4259}"/>
              </a:ext>
            </a:extLst>
          </p:cNvPr>
          <p:cNvSpPr/>
          <p:nvPr/>
        </p:nvSpPr>
        <p:spPr>
          <a:xfrm>
            <a:off x="16432847" y="11065194"/>
            <a:ext cx="1778000" cy="1848485"/>
          </a:xfrm>
          <a:prstGeom prst="irregularSeal1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</a:t>
            </a:r>
          </a:p>
        </p:txBody>
      </p:sp>
      <p:sp>
        <p:nvSpPr>
          <p:cNvPr id="43" name="Explosion: 8 Points 42">
            <a:extLst>
              <a:ext uri="{FF2B5EF4-FFF2-40B4-BE49-F238E27FC236}">
                <a16:creationId xmlns:a16="http://schemas.microsoft.com/office/drawing/2014/main" id="{59004349-0EC0-4F77-B0EC-F35B0571AE72}"/>
              </a:ext>
            </a:extLst>
          </p:cNvPr>
          <p:cNvSpPr/>
          <p:nvPr/>
        </p:nvSpPr>
        <p:spPr>
          <a:xfrm>
            <a:off x="15561627" y="12836844"/>
            <a:ext cx="1163320" cy="1269999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4" name="Explosion: 8 Points 43">
            <a:extLst>
              <a:ext uri="{FF2B5EF4-FFF2-40B4-BE49-F238E27FC236}">
                <a16:creationId xmlns:a16="http://schemas.microsoft.com/office/drawing/2014/main" id="{490135DC-6767-42EC-BA9A-BCFFB058A924}"/>
              </a:ext>
            </a:extLst>
          </p:cNvPr>
          <p:cNvSpPr/>
          <p:nvPr/>
        </p:nvSpPr>
        <p:spPr>
          <a:xfrm>
            <a:off x="16943387" y="12796204"/>
            <a:ext cx="1163320" cy="1269999"/>
          </a:xfrm>
          <a:prstGeom prst="irregularSeal1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3E2EBDBF-A14A-41E4-A77E-2A0D301C6E7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968487" y="8766344"/>
            <a:ext cx="1268208" cy="4426096"/>
          </a:xfrm>
          <a:prstGeom prst="curvedConnector4">
            <a:avLst>
              <a:gd name="adj1" fmla="val -22030"/>
              <a:gd name="adj2" fmla="val 80329"/>
            </a:avLst>
          </a:prstGeom>
          <a:ln w="412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3C3A5E81-BBA2-48D4-82A7-6CD617904D32}"/>
              </a:ext>
            </a:extLst>
          </p:cNvPr>
          <p:cNvSpPr/>
          <p:nvPr/>
        </p:nvSpPr>
        <p:spPr>
          <a:xfrm>
            <a:off x="4937125" y="9835356"/>
            <a:ext cx="568642" cy="2823686"/>
          </a:xfrm>
          <a:prstGeom prst="rightBrac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FFD47B23-22DC-42A1-81FF-98C7F5AEF855}"/>
              </a:ext>
            </a:extLst>
          </p:cNvPr>
          <p:cNvSpPr/>
          <p:nvPr/>
        </p:nvSpPr>
        <p:spPr>
          <a:xfrm>
            <a:off x="4144963" y="9835356"/>
            <a:ext cx="568642" cy="2823686"/>
          </a:xfrm>
          <a:prstGeom prst="rightBrac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CEC7F595-9B91-4A80-ACAB-122D1A6DF630}"/>
              </a:ext>
            </a:extLst>
          </p:cNvPr>
          <p:cNvSpPr/>
          <p:nvPr/>
        </p:nvSpPr>
        <p:spPr>
          <a:xfrm>
            <a:off x="3350371" y="9906635"/>
            <a:ext cx="568642" cy="2823686"/>
          </a:xfrm>
          <a:prstGeom prst="rightBrace">
            <a:avLst/>
          </a:prstGeom>
          <a:ln w="412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F5EE89-F9CC-422C-873F-79864359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34" y="4505643"/>
            <a:ext cx="24765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73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énergie nucléaire - centrale nucléaire - Images Gratuites à Imprimer  - Dessin 14402">
            <a:extLst>
              <a:ext uri="{FF2B5EF4-FFF2-40B4-BE49-F238E27FC236}">
                <a16:creationId xmlns:a16="http://schemas.microsoft.com/office/drawing/2014/main" id="{03AC3186-E6D1-48B9-8B67-0778DAABC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7" t="20733" r="9971" b="11799"/>
          <a:stretch/>
        </p:blipFill>
        <p:spPr bwMode="auto">
          <a:xfrm>
            <a:off x="22702639" y="11527961"/>
            <a:ext cx="1981200" cy="127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A835866-1574-49C0-B631-31E01E66C244}"/>
              </a:ext>
            </a:extLst>
          </p:cNvPr>
          <p:cNvSpPr/>
          <p:nvPr/>
        </p:nvSpPr>
        <p:spPr>
          <a:xfrm>
            <a:off x="12053938" y="5208460"/>
            <a:ext cx="4148488" cy="2353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/>
              <a:t>L’énergie</a:t>
            </a:r>
          </a:p>
          <a:p>
            <a:pPr algn="ctr"/>
            <a:r>
              <a:rPr lang="fr-FR" sz="4000" dirty="0"/>
              <a:t>électrique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76F45F5-59A9-47B9-BF42-0073526F9134}"/>
              </a:ext>
            </a:extLst>
          </p:cNvPr>
          <p:cNvSpPr/>
          <p:nvPr/>
        </p:nvSpPr>
        <p:spPr>
          <a:xfrm>
            <a:off x="9340283" y="7561655"/>
            <a:ext cx="2713655" cy="166952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/>
              <a:t>Comment en produire ? 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5964D9B-B8A8-4501-B65F-4326A46443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0800000" flipV="1">
            <a:off x="10697112" y="6385057"/>
            <a:ext cx="1356827" cy="1176597"/>
          </a:xfrm>
          <a:prstGeom prst="curvedConnector2">
            <a:avLst/>
          </a:prstGeom>
          <a:ln w="603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E919A752-9CA1-4F01-9FF7-6B74063DE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5963" y="12944098"/>
            <a:ext cx="1078884" cy="1967706"/>
          </a:xfrm>
          <a:prstGeom prst="rect">
            <a:avLst/>
          </a:prstGeom>
        </p:spPr>
      </p:pic>
      <p:sp>
        <p:nvSpPr>
          <p:cNvPr id="1052" name="TextBox 1051">
            <a:extLst>
              <a:ext uri="{FF2B5EF4-FFF2-40B4-BE49-F238E27FC236}">
                <a16:creationId xmlns:a16="http://schemas.microsoft.com/office/drawing/2014/main" id="{0B9AEE19-FFED-4ED3-8F77-8690F5CAFC41}"/>
              </a:ext>
            </a:extLst>
          </p:cNvPr>
          <p:cNvSpPr txBox="1"/>
          <p:nvPr/>
        </p:nvSpPr>
        <p:spPr>
          <a:xfrm>
            <a:off x="1125129" y="15320296"/>
            <a:ext cx="552432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Energie mécanique </a:t>
            </a:r>
            <a:r>
              <a:rPr lang="fr-FR" dirty="0">
                <a:sym typeface="Wingdings" panose="05000000000000000000" pitchFamily="2" charset="2"/>
              </a:rPr>
              <a:t> Energie électrique</a:t>
            </a:r>
            <a:endParaRPr lang="fr-FR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239F3CD-7024-4550-A06B-0D592BB0BA02}"/>
              </a:ext>
            </a:extLst>
          </p:cNvPr>
          <p:cNvSpPr txBox="1"/>
          <p:nvPr/>
        </p:nvSpPr>
        <p:spPr>
          <a:xfrm>
            <a:off x="1125129" y="16230048"/>
            <a:ext cx="393312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Energie nucléaire </a:t>
            </a:r>
            <a:r>
              <a:rPr lang="fr-FR" dirty="0">
                <a:sym typeface="Wingdings" panose="05000000000000000000" pitchFamily="2" charset="2"/>
              </a:rPr>
              <a:t> Energie électrique</a:t>
            </a:r>
            <a:endParaRPr lang="fr-FR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A72F8C6-0F34-4C14-9B65-27E4BDB0F5EB}"/>
              </a:ext>
            </a:extLst>
          </p:cNvPr>
          <p:cNvSpPr txBox="1"/>
          <p:nvPr/>
        </p:nvSpPr>
        <p:spPr>
          <a:xfrm>
            <a:off x="1125128" y="14834774"/>
            <a:ext cx="393313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Energie radiative </a:t>
            </a:r>
            <a:r>
              <a:rPr lang="fr-FR" dirty="0">
                <a:sym typeface="Wingdings" panose="05000000000000000000" pitchFamily="2" charset="2"/>
              </a:rPr>
              <a:t> Energie électrique</a:t>
            </a:r>
            <a:endParaRPr lang="fr-FR" dirty="0"/>
          </a:p>
        </p:txBody>
      </p:sp>
      <p:pic>
        <p:nvPicPr>
          <p:cNvPr id="104" name="Picture 4" descr="69 ONG demandent l'arrêt de l'étourdissement au CO2 / Bien-être animal /  Enjeux - Porcmag">
            <a:extLst>
              <a:ext uri="{FF2B5EF4-FFF2-40B4-BE49-F238E27FC236}">
                <a16:creationId xmlns:a16="http://schemas.microsoft.com/office/drawing/2014/main" id="{81806B01-F302-468E-89B9-979824BFA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6" t="18017" r="12611" b="19485"/>
          <a:stretch/>
        </p:blipFill>
        <p:spPr bwMode="auto">
          <a:xfrm>
            <a:off x="21817274" y="8583469"/>
            <a:ext cx="3382701" cy="229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D33F183-1A45-4852-892A-F6C331836A56}"/>
                  </a:ext>
                </a:extLst>
              </p:cNvPr>
              <p:cNvSpPr txBox="1"/>
              <p:nvPr/>
            </p:nvSpPr>
            <p:spPr>
              <a:xfrm>
                <a:off x="883357" y="12944098"/>
                <a:ext cx="4286553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13 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→8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D33F183-1A45-4852-892A-F6C331836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57" y="12944098"/>
                <a:ext cx="4286553" cy="396006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742E6B7-EB11-4555-86B1-77F3242A32A6}"/>
                  </a:ext>
                </a:extLst>
              </p:cNvPr>
              <p:cNvSpPr txBox="1"/>
              <p:nvPr/>
            </p:nvSpPr>
            <p:spPr>
              <a:xfrm>
                <a:off x="1125128" y="13406899"/>
                <a:ext cx="3663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32 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→21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742E6B7-EB11-4555-86B1-77F3242A3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28" y="13406899"/>
                <a:ext cx="36635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1DBBDB5-3391-48AF-B3DA-97EDC80C06CB}"/>
                  </a:ext>
                </a:extLst>
              </p:cNvPr>
              <p:cNvSpPr txBox="1"/>
              <p:nvPr/>
            </p:nvSpPr>
            <p:spPr>
              <a:xfrm>
                <a:off x="1164038" y="12516950"/>
                <a:ext cx="2647102" cy="379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0" dirty="0"/>
                  <a:t>U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𝑛𝑒𝑢𝑡𝑟𝑜𝑛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Sr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Xe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1DBBDB5-3391-48AF-B3DA-97EDC80C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38" y="12516950"/>
                <a:ext cx="2647102" cy="379141"/>
              </a:xfrm>
              <a:prstGeom prst="rect">
                <a:avLst/>
              </a:prstGeom>
              <a:blipFill>
                <a:blip r:embed="rId7"/>
                <a:stretch>
                  <a:fillRect l="-2074" t="-7937" b="-206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Box 279">
            <a:extLst>
              <a:ext uri="{FF2B5EF4-FFF2-40B4-BE49-F238E27FC236}">
                <a16:creationId xmlns:a16="http://schemas.microsoft.com/office/drawing/2014/main" id="{2A5C637B-141A-42BD-AD52-23F83831C356}"/>
              </a:ext>
            </a:extLst>
          </p:cNvPr>
          <p:cNvSpPr txBox="1"/>
          <p:nvPr/>
        </p:nvSpPr>
        <p:spPr>
          <a:xfrm>
            <a:off x="1182139" y="15754136"/>
            <a:ext cx="42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Energie électrique Energie chimique</a:t>
            </a:r>
            <a:endParaRPr lang="fr-FR" dirty="0"/>
          </a:p>
        </p:txBody>
      </p:sp>
      <p:pic>
        <p:nvPicPr>
          <p:cNvPr id="1079" name="Picture 1078">
            <a:extLst>
              <a:ext uri="{FF2B5EF4-FFF2-40B4-BE49-F238E27FC236}">
                <a16:creationId xmlns:a16="http://schemas.microsoft.com/office/drawing/2014/main" id="{9CD10F67-BDC0-491A-84ED-B2CD9532CB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942" y="12087943"/>
            <a:ext cx="2190750" cy="381000"/>
          </a:xfrm>
          <a:prstGeom prst="rect">
            <a:avLst/>
          </a:prstGeom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21C21619-A94E-4063-AEF7-C9A393179C26}"/>
              </a:ext>
            </a:extLst>
          </p:cNvPr>
          <p:cNvSpPr txBox="1"/>
          <p:nvPr/>
        </p:nvSpPr>
        <p:spPr>
          <a:xfrm>
            <a:off x="1234942" y="11651816"/>
            <a:ext cx="39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4H</a:t>
            </a:r>
            <a:r>
              <a:rPr lang="fr-FR" baseline="30000" dirty="0"/>
              <a:t>+</a:t>
            </a:r>
            <a:r>
              <a:rPr lang="fr-FR" dirty="0"/>
              <a:t> + 2 O</a:t>
            </a:r>
            <a:r>
              <a:rPr lang="fr-FR" baseline="-25000" dirty="0"/>
              <a:t>2</a:t>
            </a:r>
            <a:r>
              <a:rPr lang="fr-FR" dirty="0"/>
              <a:t> + 4 e</a:t>
            </a:r>
            <a:r>
              <a:rPr lang="fr-FR" baseline="30000" dirty="0"/>
              <a:t>-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2H</a:t>
            </a:r>
            <a:r>
              <a:rPr lang="fr-FR" baseline="-25000" dirty="0"/>
              <a:t>2</a:t>
            </a:r>
            <a:r>
              <a:rPr lang="fr-FR" dirty="0"/>
              <a:t>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0956A918-E316-4FE5-A3D6-9618589BF9BB}"/>
                  </a:ext>
                </a:extLst>
              </p:cNvPr>
              <p:cNvSpPr txBox="1"/>
              <p:nvPr/>
            </p:nvSpPr>
            <p:spPr>
              <a:xfrm>
                <a:off x="0" y="13843026"/>
                <a:ext cx="3663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0956A918-E316-4FE5-A3D6-9618589BF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843026"/>
                <a:ext cx="36635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91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36997-C03A-4901-9318-9473E1E5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948697"/>
            <a:ext cx="14217332" cy="10849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BE53BA-ABFF-4D61-B6CE-58DF4A1EDBEB}"/>
              </a:ext>
            </a:extLst>
          </p:cNvPr>
          <p:cNvSpPr txBox="1"/>
          <p:nvPr/>
        </p:nvSpPr>
        <p:spPr>
          <a:xfrm>
            <a:off x="1402080" y="11797982"/>
            <a:ext cx="12597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https://www.edumedia-sciences.com/fr/media/711-pile-daniell</a:t>
            </a:r>
            <a:r>
              <a:rPr lang="fr-F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16E4E-1AAC-4AA3-9DF2-5635EC83DABF}"/>
              </a:ext>
            </a:extLst>
          </p:cNvPr>
          <p:cNvSpPr txBox="1"/>
          <p:nvPr/>
        </p:nvSpPr>
        <p:spPr>
          <a:xfrm>
            <a:off x="15870677" y="2149972"/>
            <a:ext cx="125973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https://www.planete-energies.com/fr/medias/videos/le-stockage-par-batterie</a:t>
            </a:r>
          </a:p>
          <a:p>
            <a:endParaRPr lang="fr-FR" dirty="0">
              <a:hlinkClick r:id="rId4"/>
            </a:endParaRPr>
          </a:p>
          <a:p>
            <a:r>
              <a:rPr lang="fr-FR" dirty="0">
                <a:hlinkClick r:id="rId4"/>
              </a:rPr>
              <a:t>https://www.planete-energies.com/fr/medias/videos/la-pile-combustible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>
                <a:hlinkClick r:id="rId5"/>
              </a:rPr>
              <a:t>https://www.planete-energies.com/fr/medias/videos/la-station-de-pompage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43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8E1F5CC-F846-41A7-B664-6B6AE803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1" y="578018"/>
            <a:ext cx="11307155" cy="788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99B5F9-C0D2-402B-92CB-DE92DDB70C5D}"/>
              </a:ext>
            </a:extLst>
          </p:cNvPr>
          <p:cNvSpPr txBox="1"/>
          <p:nvPr/>
        </p:nvSpPr>
        <p:spPr>
          <a:xfrm>
            <a:off x="722211" y="8754894"/>
            <a:ext cx="1130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Okinawa au japon</a:t>
            </a:r>
          </a:p>
        </p:txBody>
      </p:sp>
    </p:spTree>
    <p:extLst>
      <p:ext uri="{BB962C8B-B14F-4D97-AF65-F5344CB8AC3E}">
        <p14:creationId xmlns:p14="http://schemas.microsoft.com/office/powerpoint/2010/main" val="53459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A4DF9F-0CCF-4033-8572-160ACF5DF749}"/>
              </a:ext>
            </a:extLst>
          </p:cNvPr>
          <p:cNvSpPr txBox="1"/>
          <p:nvPr/>
        </p:nvSpPr>
        <p:spPr>
          <a:xfrm>
            <a:off x="531599" y="406220"/>
            <a:ext cx="4971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Inconvénient batterie </a:t>
            </a:r>
            <a:r>
              <a:rPr lang="fr-FR" dirty="0"/>
              <a:t>: </a:t>
            </a:r>
          </a:p>
          <a:p>
            <a:pPr marL="285750" indent="-285750">
              <a:buFontTx/>
              <a:buChar char="-"/>
            </a:pPr>
            <a:r>
              <a:rPr lang="fr-FR" dirty="0"/>
              <a:t>Coût trop élevé</a:t>
            </a:r>
          </a:p>
          <a:p>
            <a:pPr marL="285750" indent="-285750">
              <a:buFontTx/>
              <a:buChar char="-"/>
            </a:pPr>
            <a:r>
              <a:rPr lang="fr-FR" dirty="0"/>
              <a:t>Émission de CO</a:t>
            </a:r>
            <a:r>
              <a:rPr lang="fr-FR" baseline="-25000" dirty="0"/>
              <a:t>2</a:t>
            </a:r>
            <a:r>
              <a:rPr lang="fr-FR" dirty="0"/>
              <a:t> extraction du lithium</a:t>
            </a:r>
          </a:p>
          <a:p>
            <a:pPr marL="285750" indent="-285750">
              <a:buFontTx/>
              <a:buChar char="-"/>
            </a:pPr>
            <a:r>
              <a:rPr lang="fr-FR" dirty="0"/>
              <a:t>Forte pollution (usine </a:t>
            </a:r>
          </a:p>
          <a:p>
            <a:pPr marL="285750" indent="-285750">
              <a:buFontTx/>
              <a:buChar char="-"/>
            </a:pPr>
            <a:r>
              <a:rPr lang="fr-FR" dirty="0"/>
              <a:t>Ressource en eau énorme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Cobalt mine Congo-Kinshasa (2 dollars par jour)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8F572-72FC-4295-9452-D4487B46C4D7}"/>
              </a:ext>
            </a:extLst>
          </p:cNvPr>
          <p:cNvSpPr txBox="1"/>
          <p:nvPr/>
        </p:nvSpPr>
        <p:spPr>
          <a:xfrm>
            <a:off x="5641545" y="406220"/>
            <a:ext cx="4971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Inconvénient hydrogène</a:t>
            </a:r>
            <a:r>
              <a:rPr lang="fr-FR" dirty="0"/>
              <a:t>: </a:t>
            </a:r>
          </a:p>
          <a:p>
            <a:pPr marL="285750" indent="-285750">
              <a:buFontTx/>
              <a:buChar char="-"/>
            </a:pPr>
            <a:r>
              <a:rPr lang="fr-FR" dirty="0"/>
              <a:t>Coût trop élevé</a:t>
            </a:r>
          </a:p>
          <a:p>
            <a:pPr marL="285750" indent="-285750">
              <a:buFontTx/>
              <a:buChar char="-"/>
            </a:pPr>
            <a:r>
              <a:rPr lang="fr-FR" dirty="0"/>
              <a:t>Attention à la technique de production de l’hydrogène. </a:t>
            </a:r>
          </a:p>
          <a:p>
            <a:pPr marL="285750" indent="-285750">
              <a:buFontTx/>
              <a:buChar char="-"/>
            </a:pPr>
            <a:r>
              <a:rPr lang="fr-FR" dirty="0"/>
              <a:t>Pour être comprimé, il faut de l’énergie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FE779-8AD5-4474-9A9F-D9E58691E359}"/>
              </a:ext>
            </a:extLst>
          </p:cNvPr>
          <p:cNvSpPr txBox="1"/>
          <p:nvPr/>
        </p:nvSpPr>
        <p:spPr>
          <a:xfrm>
            <a:off x="11506422" y="544719"/>
            <a:ext cx="4971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Inconvénient STEP</a:t>
            </a:r>
            <a:r>
              <a:rPr lang="fr-FR" dirty="0"/>
              <a:t>: </a:t>
            </a:r>
          </a:p>
          <a:p>
            <a:pPr marL="285750" indent="-285750">
              <a:buFontTx/>
              <a:buChar char="-"/>
            </a:pPr>
            <a:r>
              <a:rPr lang="fr-FR" dirty="0"/>
              <a:t>Coût trop élevé</a:t>
            </a:r>
          </a:p>
        </p:txBody>
      </p:sp>
    </p:spTree>
    <p:extLst>
      <p:ext uri="{BB962C8B-B14F-4D97-AF65-F5344CB8AC3E}">
        <p14:creationId xmlns:p14="http://schemas.microsoft.com/office/powerpoint/2010/main" val="299183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F87F62F4-C09C-4CF2-9AA4-053CDBB75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594" y="9155120"/>
            <a:ext cx="1110739" cy="817178"/>
          </a:xfrm>
          <a:prstGeom prst="rect">
            <a:avLst/>
          </a:prstGeom>
        </p:spPr>
      </p:pic>
      <p:pic>
        <p:nvPicPr>
          <p:cNvPr id="1026" name="Picture 2" descr="Image énergie nucléaire - centrale nucléaire - Images Gratuites à Imprimer  - Dessin 14402">
            <a:extLst>
              <a:ext uri="{FF2B5EF4-FFF2-40B4-BE49-F238E27FC236}">
                <a16:creationId xmlns:a16="http://schemas.microsoft.com/office/drawing/2014/main" id="{03AC3186-E6D1-48B9-8B67-0778DAABC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7" t="20733" r="9971" b="11799"/>
          <a:stretch/>
        </p:blipFill>
        <p:spPr bwMode="auto">
          <a:xfrm>
            <a:off x="3535572" y="13091943"/>
            <a:ext cx="1981200" cy="127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A835866-1574-49C0-B631-31E01E66C244}"/>
              </a:ext>
            </a:extLst>
          </p:cNvPr>
          <p:cNvSpPr/>
          <p:nvPr/>
        </p:nvSpPr>
        <p:spPr>
          <a:xfrm>
            <a:off x="12053938" y="5208460"/>
            <a:ext cx="4148488" cy="2353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/>
              <a:t>L’énergie</a:t>
            </a:r>
          </a:p>
          <a:p>
            <a:pPr algn="ctr"/>
            <a:r>
              <a:rPr lang="fr-FR" sz="4000" dirty="0"/>
              <a:t>électrique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76F45F5-59A9-47B9-BF42-0073526F9134}"/>
              </a:ext>
            </a:extLst>
          </p:cNvPr>
          <p:cNvSpPr/>
          <p:nvPr/>
        </p:nvSpPr>
        <p:spPr>
          <a:xfrm>
            <a:off x="9215284" y="6977552"/>
            <a:ext cx="2713655" cy="166952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/>
              <a:t>Comment en produire ?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3F20DD-8D81-41A9-B116-21C384BE21FC}"/>
              </a:ext>
            </a:extLst>
          </p:cNvPr>
          <p:cNvSpPr/>
          <p:nvPr/>
        </p:nvSpPr>
        <p:spPr>
          <a:xfrm>
            <a:off x="18338983" y="6015980"/>
            <a:ext cx="3070947" cy="140251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/>
              <a:t>Comment la stocker 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0110FF-9BFA-4FA6-9092-F07C225251D8}"/>
              </a:ext>
            </a:extLst>
          </p:cNvPr>
          <p:cNvSpPr/>
          <p:nvPr/>
        </p:nvSpPr>
        <p:spPr>
          <a:xfrm>
            <a:off x="5558290" y="9137536"/>
            <a:ext cx="1462157" cy="9453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Alternateur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A85A08-14BA-4CCF-BF2C-FB7BB325E384}"/>
              </a:ext>
            </a:extLst>
          </p:cNvPr>
          <p:cNvSpPr/>
          <p:nvPr/>
        </p:nvSpPr>
        <p:spPr>
          <a:xfrm>
            <a:off x="10423524" y="9556828"/>
            <a:ext cx="1335254" cy="9453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Panneau solaire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C7B33F-2399-49EB-8117-D01F23235CA0}"/>
              </a:ext>
            </a:extLst>
          </p:cNvPr>
          <p:cNvSpPr/>
          <p:nvPr/>
        </p:nvSpPr>
        <p:spPr>
          <a:xfrm>
            <a:off x="15191907" y="11880764"/>
            <a:ext cx="1886047" cy="9453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Pile/Batterie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5964D9B-B8A8-4501-B65F-4326A46443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0800000" flipV="1">
            <a:off x="10572112" y="6385058"/>
            <a:ext cx="1481826" cy="592494"/>
          </a:xfrm>
          <a:prstGeom prst="curvedConnector2">
            <a:avLst/>
          </a:prstGeom>
          <a:ln w="603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5AD69C0-378A-4EB5-A304-5B0659390D61}"/>
              </a:ext>
            </a:extLst>
          </p:cNvPr>
          <p:cNvCxnSpPr>
            <a:cxnSpLocks/>
            <a:stCxn id="4" idx="6"/>
            <a:endCxn id="5" idx="0"/>
          </p:cNvCxnSpPr>
          <p:nvPr/>
        </p:nvCxnSpPr>
        <p:spPr>
          <a:xfrm flipV="1">
            <a:off x="16202426" y="6015980"/>
            <a:ext cx="3672031" cy="369078"/>
          </a:xfrm>
          <a:prstGeom prst="curvedConnector4">
            <a:avLst>
              <a:gd name="adj1" fmla="val 1541"/>
              <a:gd name="adj2" fmla="val 380732"/>
            </a:avLst>
          </a:prstGeom>
          <a:ln w="603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3D8C95F-2E58-47B9-A00C-06F5EC821EBA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0800000" flipV="1">
            <a:off x="6289370" y="7812314"/>
            <a:ext cx="2925915" cy="1325222"/>
          </a:xfrm>
          <a:prstGeom prst="curvedConnector2">
            <a:avLst/>
          </a:prstGeom>
          <a:ln w="60325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C17AB6A-8CB7-4CCD-B066-61168A9F4345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 rot="16200000" flipH="1">
            <a:off x="10376755" y="8842431"/>
            <a:ext cx="909753" cy="519039"/>
          </a:xfrm>
          <a:prstGeom prst="curvedConnector3">
            <a:avLst>
              <a:gd name="adj1" fmla="val 50000"/>
            </a:avLst>
          </a:prstGeom>
          <a:ln w="60325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FE2D072-A3AC-4C29-8F1F-EC708E286C16}"/>
              </a:ext>
            </a:extLst>
          </p:cNvPr>
          <p:cNvCxnSpPr>
            <a:cxnSpLocks/>
            <a:stCxn id="3" idx="6"/>
            <a:endCxn id="8" idx="0"/>
          </p:cNvCxnSpPr>
          <p:nvPr/>
        </p:nvCxnSpPr>
        <p:spPr>
          <a:xfrm>
            <a:off x="11928939" y="7812314"/>
            <a:ext cx="4205992" cy="4068450"/>
          </a:xfrm>
          <a:prstGeom prst="curvedConnector2">
            <a:avLst/>
          </a:prstGeom>
          <a:ln w="60325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F177034-DFDC-4D51-9F50-0F165F30A892}"/>
              </a:ext>
            </a:extLst>
          </p:cNvPr>
          <p:cNvSpPr/>
          <p:nvPr/>
        </p:nvSpPr>
        <p:spPr>
          <a:xfrm>
            <a:off x="10312034" y="2115877"/>
            <a:ext cx="2713654" cy="166952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/>
              <a:t>Comment la mesurer ? 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FE7DC9-261D-449E-A52E-D4A65B316EA9}"/>
              </a:ext>
            </a:extLst>
          </p:cNvPr>
          <p:cNvCxnSpPr>
            <a:cxnSpLocks/>
            <a:stCxn id="4" idx="0"/>
            <a:endCxn id="30" idx="6"/>
          </p:cNvCxnSpPr>
          <p:nvPr/>
        </p:nvCxnSpPr>
        <p:spPr>
          <a:xfrm rot="16200000" flipV="1">
            <a:off x="12448025" y="3528303"/>
            <a:ext cx="2257821" cy="1102494"/>
          </a:xfrm>
          <a:prstGeom prst="curvedConnector2">
            <a:avLst/>
          </a:prstGeom>
          <a:ln w="603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0775DD-235C-4B9A-912E-4CE8A5C76434}"/>
              </a:ext>
            </a:extLst>
          </p:cNvPr>
          <p:cNvCxnSpPr>
            <a:cxnSpLocks/>
            <a:stCxn id="6" idx="1"/>
            <a:endCxn id="61" idx="0"/>
          </p:cNvCxnSpPr>
          <p:nvPr/>
        </p:nvCxnSpPr>
        <p:spPr>
          <a:xfrm flipH="1">
            <a:off x="2383293" y="9610187"/>
            <a:ext cx="3174997" cy="37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91377D-00FA-42F3-8436-AF05190F66FB}"/>
              </a:ext>
            </a:extLst>
          </p:cNvPr>
          <p:cNvCxnSpPr>
            <a:cxnSpLocks/>
            <a:stCxn id="6" idx="3"/>
            <a:endCxn id="94" idx="0"/>
          </p:cNvCxnSpPr>
          <p:nvPr/>
        </p:nvCxnSpPr>
        <p:spPr>
          <a:xfrm>
            <a:off x="7020447" y="9610187"/>
            <a:ext cx="1731625" cy="195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E919A752-9CA1-4F01-9FF7-6B74063DE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851" y="9983878"/>
            <a:ext cx="1078884" cy="1967706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CB76B1B-2BD1-43E3-929A-9D1E3D1BB47A}"/>
              </a:ext>
            </a:extLst>
          </p:cNvPr>
          <p:cNvCxnSpPr>
            <a:cxnSpLocks/>
            <a:stCxn id="6" idx="2"/>
            <a:endCxn id="1026" idx="0"/>
          </p:cNvCxnSpPr>
          <p:nvPr/>
        </p:nvCxnSpPr>
        <p:spPr>
          <a:xfrm flipH="1">
            <a:off x="4526172" y="10082837"/>
            <a:ext cx="1763197" cy="300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FB70B46-49B8-4BCD-ACE2-16471B66C708}"/>
              </a:ext>
            </a:extLst>
          </p:cNvPr>
          <p:cNvSpPr/>
          <p:nvPr/>
        </p:nvSpPr>
        <p:spPr>
          <a:xfrm>
            <a:off x="8084445" y="11565293"/>
            <a:ext cx="1335254" cy="9453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Centrale à charbon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419C0E3-7278-45F9-9270-F53386FEB3DC}"/>
              </a:ext>
            </a:extLst>
          </p:cNvPr>
          <p:cNvCxnSpPr>
            <a:cxnSpLocks/>
            <a:stCxn id="6" idx="1"/>
            <a:endCxn id="110" idx="2"/>
          </p:cNvCxnSpPr>
          <p:nvPr/>
        </p:nvCxnSpPr>
        <p:spPr>
          <a:xfrm flipH="1" flipV="1">
            <a:off x="2155213" y="8757614"/>
            <a:ext cx="3403077" cy="85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396E304-FD4A-49A7-80F3-74FD2390BB73}"/>
              </a:ext>
            </a:extLst>
          </p:cNvPr>
          <p:cNvSpPr/>
          <p:nvPr/>
        </p:nvSpPr>
        <p:spPr>
          <a:xfrm>
            <a:off x="1403777" y="7812313"/>
            <a:ext cx="1502872" cy="9453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Géothermie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14110410-FEBE-461B-8BC0-8991A8733D35}"/>
              </a:ext>
            </a:extLst>
          </p:cNvPr>
          <p:cNvSpPr/>
          <p:nvPr/>
        </p:nvSpPr>
        <p:spPr>
          <a:xfrm>
            <a:off x="4806853" y="6616353"/>
            <a:ext cx="1502872" cy="9453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Centrale hydraulique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04464BC-9F1C-42B9-ADEA-91033CAA0C4D}"/>
              </a:ext>
            </a:extLst>
          </p:cNvPr>
          <p:cNvCxnSpPr>
            <a:cxnSpLocks/>
            <a:stCxn id="6" idx="0"/>
            <a:endCxn id="124" idx="2"/>
          </p:cNvCxnSpPr>
          <p:nvPr/>
        </p:nvCxnSpPr>
        <p:spPr>
          <a:xfrm flipH="1" flipV="1">
            <a:off x="5558290" y="7561653"/>
            <a:ext cx="731079" cy="157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0B9AEE19-FFED-4ED3-8F77-8690F5CAFC41}"/>
              </a:ext>
            </a:extLst>
          </p:cNvPr>
          <p:cNvSpPr txBox="1"/>
          <p:nvPr/>
        </p:nvSpPr>
        <p:spPr>
          <a:xfrm>
            <a:off x="3991518" y="6264808"/>
            <a:ext cx="552432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Energie mécanique </a:t>
            </a:r>
            <a:r>
              <a:rPr lang="fr-FR" dirty="0">
                <a:sym typeface="Wingdings" panose="05000000000000000000" pitchFamily="2" charset="2"/>
              </a:rPr>
              <a:t> Energie électrique</a:t>
            </a:r>
            <a:endParaRPr lang="fr-FR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239F3CD-7024-4550-A06B-0D592BB0BA02}"/>
              </a:ext>
            </a:extLst>
          </p:cNvPr>
          <p:cNvSpPr txBox="1"/>
          <p:nvPr/>
        </p:nvSpPr>
        <p:spPr>
          <a:xfrm>
            <a:off x="2635775" y="14194629"/>
            <a:ext cx="393312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Energie nucléaire </a:t>
            </a:r>
            <a:r>
              <a:rPr lang="fr-FR" dirty="0">
                <a:sym typeface="Wingdings" panose="05000000000000000000" pitchFamily="2" charset="2"/>
              </a:rPr>
              <a:t> Energie électrique</a:t>
            </a:r>
            <a:endParaRPr lang="fr-FR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7A33441-733A-4518-9E78-29CFEDCBCAE3}"/>
              </a:ext>
            </a:extLst>
          </p:cNvPr>
          <p:cNvSpPr txBox="1"/>
          <p:nvPr/>
        </p:nvSpPr>
        <p:spPr>
          <a:xfrm>
            <a:off x="855312" y="11916263"/>
            <a:ext cx="409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Energie mécanique </a:t>
            </a:r>
            <a:r>
              <a:rPr lang="fr-FR" dirty="0">
                <a:sym typeface="Wingdings" panose="05000000000000000000" pitchFamily="2" charset="2"/>
              </a:rPr>
              <a:t> Energie électrique</a:t>
            </a:r>
            <a:endParaRPr lang="fr-FR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A72F8C6-0F34-4C14-9B65-27E4BDB0F5EB}"/>
              </a:ext>
            </a:extLst>
          </p:cNvPr>
          <p:cNvSpPr txBox="1"/>
          <p:nvPr/>
        </p:nvSpPr>
        <p:spPr>
          <a:xfrm>
            <a:off x="9257583" y="10586059"/>
            <a:ext cx="393313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Energie radiative </a:t>
            </a:r>
            <a:r>
              <a:rPr lang="fr-FR" dirty="0">
                <a:sym typeface="Wingdings" panose="05000000000000000000" pitchFamily="2" charset="2"/>
              </a:rPr>
              <a:t> Energie électrique</a:t>
            </a:r>
            <a:endParaRPr lang="fr-FR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9AEE028-33FA-4FDB-85E9-E1B171F150A5}"/>
              </a:ext>
            </a:extLst>
          </p:cNvPr>
          <p:cNvSpPr txBox="1"/>
          <p:nvPr/>
        </p:nvSpPr>
        <p:spPr>
          <a:xfrm>
            <a:off x="15097624" y="12869126"/>
            <a:ext cx="420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Energie chimique </a:t>
            </a:r>
            <a:r>
              <a:rPr lang="fr-FR" dirty="0">
                <a:sym typeface="Wingdings" panose="05000000000000000000" pitchFamily="2" charset="2"/>
              </a:rPr>
              <a:t> Energie électrique</a:t>
            </a:r>
            <a:endParaRPr lang="fr-FR" dirty="0"/>
          </a:p>
        </p:txBody>
      </p:sp>
      <p:pic>
        <p:nvPicPr>
          <p:cNvPr id="104" name="Picture 4" descr="69 ONG demandent l'arrêt de l'étourdissement au CO2 / Bien-être animal /  Enjeux - Porcmag">
            <a:extLst>
              <a:ext uri="{FF2B5EF4-FFF2-40B4-BE49-F238E27FC236}">
                <a16:creationId xmlns:a16="http://schemas.microsoft.com/office/drawing/2014/main" id="{81806B01-F302-468E-89B9-979824BFA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6" t="18017" r="12611" b="19485"/>
          <a:stretch/>
        </p:blipFill>
        <p:spPr bwMode="auto">
          <a:xfrm>
            <a:off x="13695253" y="14780027"/>
            <a:ext cx="3382701" cy="229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D78DEE3F-181C-4184-8A4E-BF806CE8945A}"/>
              </a:ext>
            </a:extLst>
          </p:cNvPr>
          <p:cNvCxnSpPr>
            <a:cxnSpLocks/>
            <a:stCxn id="94" idx="3"/>
            <a:endCxn id="104" idx="1"/>
          </p:cNvCxnSpPr>
          <p:nvPr/>
        </p:nvCxnSpPr>
        <p:spPr>
          <a:xfrm>
            <a:off x="9419699" y="12037944"/>
            <a:ext cx="4275554" cy="3888021"/>
          </a:xfrm>
          <a:prstGeom prst="curvedConnector3">
            <a:avLst>
              <a:gd name="adj1" fmla="val 50000"/>
            </a:avLst>
          </a:prstGeom>
          <a:ln w="412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ABBB89A-8D31-430B-894D-831E14983675}"/>
              </a:ext>
            </a:extLst>
          </p:cNvPr>
          <p:cNvCxnSpPr>
            <a:cxnSpLocks/>
            <a:stCxn id="6" idx="2"/>
            <a:endCxn id="159" idx="1"/>
          </p:cNvCxnSpPr>
          <p:nvPr/>
        </p:nvCxnSpPr>
        <p:spPr>
          <a:xfrm>
            <a:off x="6289369" y="10082837"/>
            <a:ext cx="2017847" cy="533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0410D912-70E3-410C-A485-F1BB9435955D}"/>
              </a:ext>
            </a:extLst>
          </p:cNvPr>
          <p:cNvSpPr/>
          <p:nvPr/>
        </p:nvSpPr>
        <p:spPr>
          <a:xfrm>
            <a:off x="8307216" y="14948963"/>
            <a:ext cx="1335254" cy="9453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Centrale fioul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E8114DF5-D6E4-4196-8454-A737D8863C97}"/>
              </a:ext>
            </a:extLst>
          </p:cNvPr>
          <p:cNvSpPr/>
          <p:nvPr/>
        </p:nvSpPr>
        <p:spPr>
          <a:xfrm>
            <a:off x="6372354" y="15635619"/>
            <a:ext cx="1444942" cy="9453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Centrale gaz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41306D8-885E-4389-B3CA-CD4E518E3DFA}"/>
              </a:ext>
            </a:extLst>
          </p:cNvPr>
          <p:cNvCxnSpPr>
            <a:cxnSpLocks/>
            <a:stCxn id="6" idx="2"/>
            <a:endCxn id="161" idx="0"/>
          </p:cNvCxnSpPr>
          <p:nvPr/>
        </p:nvCxnSpPr>
        <p:spPr>
          <a:xfrm>
            <a:off x="6289369" y="10082837"/>
            <a:ext cx="805456" cy="555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D33F183-1A45-4852-892A-F6C331836A56}"/>
                  </a:ext>
                </a:extLst>
              </p:cNvPr>
              <p:cNvSpPr txBox="1"/>
              <p:nvPr/>
            </p:nvSpPr>
            <p:spPr>
              <a:xfrm>
                <a:off x="6023515" y="16585643"/>
                <a:ext cx="3663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13 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→8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D33F183-1A45-4852-892A-F6C331836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515" y="16585643"/>
                <a:ext cx="36635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742E6B7-EB11-4555-86B1-77F3242A32A6}"/>
                  </a:ext>
                </a:extLst>
              </p:cNvPr>
              <p:cNvSpPr txBox="1"/>
              <p:nvPr/>
            </p:nvSpPr>
            <p:spPr>
              <a:xfrm>
                <a:off x="8250835" y="15925965"/>
                <a:ext cx="3663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32 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→21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742E6B7-EB11-4555-86B1-77F3242A3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835" y="15925965"/>
                <a:ext cx="36635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42B4AF5-D9E7-4951-9C90-1F3D065447B8}"/>
                  </a:ext>
                </a:extLst>
              </p:cNvPr>
              <p:cNvSpPr txBox="1"/>
              <p:nvPr/>
            </p:nvSpPr>
            <p:spPr>
              <a:xfrm>
                <a:off x="6974794" y="12501342"/>
                <a:ext cx="3663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42B4AF5-D9E7-4951-9C90-1F3D06544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94" y="12501342"/>
                <a:ext cx="36635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1DBBDB5-3391-48AF-B3DA-97EDC80C06CB}"/>
                  </a:ext>
                </a:extLst>
              </p:cNvPr>
              <p:cNvSpPr txBox="1"/>
              <p:nvPr/>
            </p:nvSpPr>
            <p:spPr>
              <a:xfrm>
                <a:off x="3392595" y="14521002"/>
                <a:ext cx="2647102" cy="379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0" dirty="0"/>
                  <a:t>U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𝑛𝑒𝑢𝑡𝑟𝑜𝑛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Sr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Xe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1DBBDB5-3391-48AF-B3DA-97EDC80C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595" y="14521002"/>
                <a:ext cx="2647102" cy="379141"/>
              </a:xfrm>
              <a:prstGeom prst="rect">
                <a:avLst/>
              </a:prstGeom>
              <a:blipFill>
                <a:blip r:embed="rId9"/>
                <a:stretch>
                  <a:fillRect l="-2074" t="-8065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C5DC3D40-DECC-4EC4-B632-4B9B1268AE07}"/>
              </a:ext>
            </a:extLst>
          </p:cNvPr>
          <p:cNvCxnSpPr>
            <a:cxnSpLocks/>
            <a:stCxn id="159" idx="3"/>
            <a:endCxn id="104" idx="1"/>
          </p:cNvCxnSpPr>
          <p:nvPr/>
        </p:nvCxnSpPr>
        <p:spPr>
          <a:xfrm>
            <a:off x="9642470" y="15421614"/>
            <a:ext cx="4052783" cy="504351"/>
          </a:xfrm>
          <a:prstGeom prst="curvedConnector3">
            <a:avLst>
              <a:gd name="adj1" fmla="val 50000"/>
            </a:avLst>
          </a:prstGeom>
          <a:ln w="412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Curved 186">
            <a:extLst>
              <a:ext uri="{FF2B5EF4-FFF2-40B4-BE49-F238E27FC236}">
                <a16:creationId xmlns:a16="http://schemas.microsoft.com/office/drawing/2014/main" id="{E019B7A9-0AC3-4F2E-AAA5-0269136FFA2F}"/>
              </a:ext>
            </a:extLst>
          </p:cNvPr>
          <p:cNvCxnSpPr>
            <a:cxnSpLocks/>
            <a:stCxn id="161" idx="2"/>
          </p:cNvCxnSpPr>
          <p:nvPr/>
        </p:nvCxnSpPr>
        <p:spPr>
          <a:xfrm rot="16200000" flipH="1">
            <a:off x="8861209" y="14814535"/>
            <a:ext cx="1784901" cy="5317669"/>
          </a:xfrm>
          <a:prstGeom prst="curvedConnector2">
            <a:avLst/>
          </a:prstGeom>
          <a:ln w="412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DD3D0E1-5E82-4DB4-A504-5D09614D0DDC}"/>
              </a:ext>
            </a:extLst>
          </p:cNvPr>
          <p:cNvSpPr txBox="1"/>
          <p:nvPr/>
        </p:nvSpPr>
        <p:spPr>
          <a:xfrm>
            <a:off x="1143471" y="12195123"/>
            <a:ext cx="28386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/>
              <a:t>Intermittence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C918F06-D772-4272-B1CB-808DCC3874ED}"/>
              </a:ext>
            </a:extLst>
          </p:cNvPr>
          <p:cNvSpPr txBox="1"/>
          <p:nvPr/>
        </p:nvSpPr>
        <p:spPr>
          <a:xfrm>
            <a:off x="9820605" y="10774584"/>
            <a:ext cx="28386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/>
              <a:t>Intermittence</a:t>
            </a:r>
          </a:p>
        </p:txBody>
      </p:sp>
      <p:cxnSp>
        <p:nvCxnSpPr>
          <p:cNvPr id="206" name="Connector: Curved 205">
            <a:extLst>
              <a:ext uri="{FF2B5EF4-FFF2-40B4-BE49-F238E27FC236}">
                <a16:creationId xmlns:a16="http://schemas.microsoft.com/office/drawing/2014/main" id="{88B8ACA0-D7DE-4191-8F3A-F78A0B10E60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0800000" flipV="1">
            <a:off x="16134931" y="6717240"/>
            <a:ext cx="2204052" cy="5163524"/>
          </a:xfrm>
          <a:prstGeom prst="curvedConnector2">
            <a:avLst/>
          </a:prstGeom>
          <a:ln w="60325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Curved 221">
            <a:extLst>
              <a:ext uri="{FF2B5EF4-FFF2-40B4-BE49-F238E27FC236}">
                <a16:creationId xmlns:a16="http://schemas.microsoft.com/office/drawing/2014/main" id="{9133A519-E0D8-452D-ADCB-2FABBA994DD8}"/>
              </a:ext>
            </a:extLst>
          </p:cNvPr>
          <p:cNvCxnSpPr>
            <a:cxnSpLocks/>
            <a:stCxn id="5" idx="3"/>
            <a:endCxn id="267" idx="0"/>
          </p:cNvCxnSpPr>
          <p:nvPr/>
        </p:nvCxnSpPr>
        <p:spPr>
          <a:xfrm rot="16200000" flipH="1">
            <a:off x="17767136" y="8234681"/>
            <a:ext cx="3193331" cy="1150177"/>
          </a:xfrm>
          <a:prstGeom prst="curvedConnector3">
            <a:avLst>
              <a:gd name="adj1" fmla="val 50000"/>
            </a:avLst>
          </a:prstGeom>
          <a:ln w="60325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6FD228F9-54AD-4C0D-B051-EF8947F3F611}"/>
              </a:ext>
            </a:extLst>
          </p:cNvPr>
          <p:cNvSpPr/>
          <p:nvPr/>
        </p:nvSpPr>
        <p:spPr>
          <a:xfrm>
            <a:off x="18995866" y="10406436"/>
            <a:ext cx="1886047" cy="9453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Pile à hydrogène</a:t>
            </a:r>
          </a:p>
        </p:txBody>
      </p:sp>
      <p:cxnSp>
        <p:nvCxnSpPr>
          <p:cNvPr id="269" name="Connector: Curved 268">
            <a:extLst>
              <a:ext uri="{FF2B5EF4-FFF2-40B4-BE49-F238E27FC236}">
                <a16:creationId xmlns:a16="http://schemas.microsoft.com/office/drawing/2014/main" id="{8F2389EE-28B7-463E-8567-1FAA2D891ADF}"/>
              </a:ext>
            </a:extLst>
          </p:cNvPr>
          <p:cNvCxnSpPr>
            <a:cxnSpLocks/>
            <a:stCxn id="5" idx="6"/>
            <a:endCxn id="271" idx="2"/>
          </p:cNvCxnSpPr>
          <p:nvPr/>
        </p:nvCxnSpPr>
        <p:spPr>
          <a:xfrm flipV="1">
            <a:off x="21409930" y="5208460"/>
            <a:ext cx="1732061" cy="1508780"/>
          </a:xfrm>
          <a:prstGeom prst="curvedConnector2">
            <a:avLst/>
          </a:prstGeom>
          <a:ln w="60325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053D7279-68BB-4672-973A-3F34B64A518A}"/>
              </a:ext>
            </a:extLst>
          </p:cNvPr>
          <p:cNvSpPr/>
          <p:nvPr/>
        </p:nvSpPr>
        <p:spPr>
          <a:xfrm>
            <a:off x="22590743" y="4263159"/>
            <a:ext cx="1102496" cy="9453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2A5C637B-141A-42BD-AD52-23F83831C356}"/>
              </a:ext>
            </a:extLst>
          </p:cNvPr>
          <p:cNvSpPr txBox="1"/>
          <p:nvPr/>
        </p:nvSpPr>
        <p:spPr>
          <a:xfrm>
            <a:off x="18898613" y="11382593"/>
            <a:ext cx="42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Energie électrique Energie chimique</a:t>
            </a:r>
            <a:endParaRPr lang="fr-FR" dirty="0"/>
          </a:p>
        </p:txBody>
      </p:sp>
      <p:pic>
        <p:nvPicPr>
          <p:cNvPr id="1079" name="Picture 1078">
            <a:extLst>
              <a:ext uri="{FF2B5EF4-FFF2-40B4-BE49-F238E27FC236}">
                <a16:creationId xmlns:a16="http://schemas.microsoft.com/office/drawing/2014/main" id="{9CD10F67-BDC0-491A-84ED-B2CD9532CB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39365" y="11704410"/>
            <a:ext cx="2190750" cy="381000"/>
          </a:xfrm>
          <a:prstGeom prst="rect">
            <a:avLst/>
          </a:prstGeom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21C21619-A94E-4063-AEF7-C9A393179C26}"/>
              </a:ext>
            </a:extLst>
          </p:cNvPr>
          <p:cNvSpPr txBox="1"/>
          <p:nvPr/>
        </p:nvSpPr>
        <p:spPr>
          <a:xfrm>
            <a:off x="18898613" y="12002706"/>
            <a:ext cx="39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4H</a:t>
            </a:r>
            <a:r>
              <a:rPr lang="fr-FR" baseline="30000" dirty="0"/>
              <a:t>+</a:t>
            </a:r>
            <a:r>
              <a:rPr lang="fr-FR" dirty="0"/>
              <a:t> + 2 O</a:t>
            </a:r>
            <a:r>
              <a:rPr lang="fr-FR" baseline="-25000" dirty="0"/>
              <a:t>2</a:t>
            </a:r>
            <a:r>
              <a:rPr lang="fr-FR" dirty="0"/>
              <a:t> + 4 e</a:t>
            </a:r>
            <a:r>
              <a:rPr lang="fr-FR" baseline="30000" dirty="0"/>
              <a:t>-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2H</a:t>
            </a:r>
            <a:r>
              <a:rPr lang="fr-FR" baseline="-25000" dirty="0"/>
              <a:t>2</a:t>
            </a:r>
            <a:r>
              <a:rPr lang="fr-F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8666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1687</TotalTime>
  <Words>327</Words>
  <Application>Microsoft Office PowerPoint</Application>
  <PresentationFormat>Custom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pierre.ghesquiere@lilo.org</cp:lastModifiedBy>
  <cp:revision>98</cp:revision>
  <dcterms:created xsi:type="dcterms:W3CDTF">2021-01-04T12:21:16Z</dcterms:created>
  <dcterms:modified xsi:type="dcterms:W3CDTF">2021-01-13T17:24:51Z</dcterms:modified>
</cp:coreProperties>
</file>