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57" r:id="rId5"/>
    <p:sldId id="256"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39E6-46D3-4402-B8F4-A8CA523C0B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75905FB4-59F7-4CD8-B79F-2A804F262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BB447D48-7C7C-4B00-B792-B4311395061E}"/>
              </a:ext>
            </a:extLst>
          </p:cNvPr>
          <p:cNvSpPr>
            <a:spLocks noGrp="1"/>
          </p:cNvSpPr>
          <p:nvPr>
            <p:ph type="dt" sz="half" idx="10"/>
          </p:nvPr>
        </p:nvSpPr>
        <p:spPr/>
        <p:txBody>
          <a:bodyPr/>
          <a:lstStyle/>
          <a:p>
            <a:fld id="{0761547C-E833-4648-86B2-F386A276D499}" type="datetimeFigureOut">
              <a:rPr lang="fr-FR" smtClean="0"/>
              <a:t>26/11/2020</a:t>
            </a:fld>
            <a:endParaRPr lang="fr-FR"/>
          </a:p>
        </p:txBody>
      </p:sp>
      <p:sp>
        <p:nvSpPr>
          <p:cNvPr id="5" name="Footer Placeholder 4">
            <a:extLst>
              <a:ext uri="{FF2B5EF4-FFF2-40B4-BE49-F238E27FC236}">
                <a16:creationId xmlns:a16="http://schemas.microsoft.com/office/drawing/2014/main" id="{262E97AA-39FE-41B9-8C84-CB16B91A5F5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52D10FE-A1AC-4CA5-BBCC-D020777CCEB1}"/>
              </a:ext>
            </a:extLst>
          </p:cNvPr>
          <p:cNvSpPr>
            <a:spLocks noGrp="1"/>
          </p:cNvSpPr>
          <p:nvPr>
            <p:ph type="sldNum" sz="quarter" idx="12"/>
          </p:nvPr>
        </p:nvSpPr>
        <p:spPr/>
        <p:txBody>
          <a:bodyPr/>
          <a:lstStyle/>
          <a:p>
            <a:fld id="{7FF674CF-DCC8-42DE-9B4B-E53CA2641936}" type="slidenum">
              <a:rPr lang="fr-FR" smtClean="0"/>
              <a:t>‹#›</a:t>
            </a:fld>
            <a:endParaRPr lang="fr-FR"/>
          </a:p>
        </p:txBody>
      </p:sp>
    </p:spTree>
    <p:extLst>
      <p:ext uri="{BB962C8B-B14F-4D97-AF65-F5344CB8AC3E}">
        <p14:creationId xmlns:p14="http://schemas.microsoft.com/office/powerpoint/2010/main" val="60200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E77D-0C63-45EE-A00A-FF50E9F3D809}"/>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EA716A3A-AC6D-4A7C-873C-3CDD72D689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CBE2FFD-A2DD-45A9-A41D-5F20A7C3F899}"/>
              </a:ext>
            </a:extLst>
          </p:cNvPr>
          <p:cNvSpPr>
            <a:spLocks noGrp="1"/>
          </p:cNvSpPr>
          <p:nvPr>
            <p:ph type="dt" sz="half" idx="10"/>
          </p:nvPr>
        </p:nvSpPr>
        <p:spPr/>
        <p:txBody>
          <a:bodyPr/>
          <a:lstStyle/>
          <a:p>
            <a:fld id="{0761547C-E833-4648-86B2-F386A276D499}" type="datetimeFigureOut">
              <a:rPr lang="fr-FR" smtClean="0"/>
              <a:t>26/11/2020</a:t>
            </a:fld>
            <a:endParaRPr lang="fr-FR"/>
          </a:p>
        </p:txBody>
      </p:sp>
      <p:sp>
        <p:nvSpPr>
          <p:cNvPr id="5" name="Footer Placeholder 4">
            <a:extLst>
              <a:ext uri="{FF2B5EF4-FFF2-40B4-BE49-F238E27FC236}">
                <a16:creationId xmlns:a16="http://schemas.microsoft.com/office/drawing/2014/main" id="{2E30FB68-703A-42B6-83EC-A5FE8355FD7F}"/>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BE34E69-C1EC-4633-AED5-31C3A20C0A64}"/>
              </a:ext>
            </a:extLst>
          </p:cNvPr>
          <p:cNvSpPr>
            <a:spLocks noGrp="1"/>
          </p:cNvSpPr>
          <p:nvPr>
            <p:ph type="sldNum" sz="quarter" idx="12"/>
          </p:nvPr>
        </p:nvSpPr>
        <p:spPr/>
        <p:txBody>
          <a:bodyPr/>
          <a:lstStyle/>
          <a:p>
            <a:fld id="{7FF674CF-DCC8-42DE-9B4B-E53CA2641936}" type="slidenum">
              <a:rPr lang="fr-FR" smtClean="0"/>
              <a:t>‹#›</a:t>
            </a:fld>
            <a:endParaRPr lang="fr-FR"/>
          </a:p>
        </p:txBody>
      </p:sp>
    </p:spTree>
    <p:extLst>
      <p:ext uri="{BB962C8B-B14F-4D97-AF65-F5344CB8AC3E}">
        <p14:creationId xmlns:p14="http://schemas.microsoft.com/office/powerpoint/2010/main" val="54799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7792CF-12D9-47C0-AF41-D9D241BF65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ED91016A-24F5-420C-A9E2-8906341B4A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339495A-4FEC-4633-86B5-5084F7075412}"/>
              </a:ext>
            </a:extLst>
          </p:cNvPr>
          <p:cNvSpPr>
            <a:spLocks noGrp="1"/>
          </p:cNvSpPr>
          <p:nvPr>
            <p:ph type="dt" sz="half" idx="10"/>
          </p:nvPr>
        </p:nvSpPr>
        <p:spPr/>
        <p:txBody>
          <a:bodyPr/>
          <a:lstStyle/>
          <a:p>
            <a:fld id="{0761547C-E833-4648-86B2-F386A276D499}" type="datetimeFigureOut">
              <a:rPr lang="fr-FR" smtClean="0"/>
              <a:t>26/11/2020</a:t>
            </a:fld>
            <a:endParaRPr lang="fr-FR"/>
          </a:p>
        </p:txBody>
      </p:sp>
      <p:sp>
        <p:nvSpPr>
          <p:cNvPr id="5" name="Footer Placeholder 4">
            <a:extLst>
              <a:ext uri="{FF2B5EF4-FFF2-40B4-BE49-F238E27FC236}">
                <a16:creationId xmlns:a16="http://schemas.microsoft.com/office/drawing/2014/main" id="{66E7CBF0-09F4-4CB1-9761-9194DB09A5D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075E42B-9A6D-44B2-89C0-DA1753801AE9}"/>
              </a:ext>
            </a:extLst>
          </p:cNvPr>
          <p:cNvSpPr>
            <a:spLocks noGrp="1"/>
          </p:cNvSpPr>
          <p:nvPr>
            <p:ph type="sldNum" sz="quarter" idx="12"/>
          </p:nvPr>
        </p:nvSpPr>
        <p:spPr/>
        <p:txBody>
          <a:bodyPr/>
          <a:lstStyle/>
          <a:p>
            <a:fld id="{7FF674CF-DCC8-42DE-9B4B-E53CA2641936}" type="slidenum">
              <a:rPr lang="fr-FR" smtClean="0"/>
              <a:t>‹#›</a:t>
            </a:fld>
            <a:endParaRPr lang="fr-FR"/>
          </a:p>
        </p:txBody>
      </p:sp>
    </p:spTree>
    <p:extLst>
      <p:ext uri="{BB962C8B-B14F-4D97-AF65-F5344CB8AC3E}">
        <p14:creationId xmlns:p14="http://schemas.microsoft.com/office/powerpoint/2010/main" val="356969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2CF3-FF4B-4D44-9163-9E205D8C73DB}"/>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F62FA2BE-9290-43FA-B117-BFFDA5EAAD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387418C-6682-4F48-8712-AFA8D77437D7}"/>
              </a:ext>
            </a:extLst>
          </p:cNvPr>
          <p:cNvSpPr>
            <a:spLocks noGrp="1"/>
          </p:cNvSpPr>
          <p:nvPr>
            <p:ph type="dt" sz="half" idx="10"/>
          </p:nvPr>
        </p:nvSpPr>
        <p:spPr/>
        <p:txBody>
          <a:bodyPr/>
          <a:lstStyle/>
          <a:p>
            <a:fld id="{0761547C-E833-4648-86B2-F386A276D499}" type="datetimeFigureOut">
              <a:rPr lang="fr-FR" smtClean="0"/>
              <a:t>26/11/2020</a:t>
            </a:fld>
            <a:endParaRPr lang="fr-FR"/>
          </a:p>
        </p:txBody>
      </p:sp>
      <p:sp>
        <p:nvSpPr>
          <p:cNvPr id="5" name="Footer Placeholder 4">
            <a:extLst>
              <a:ext uri="{FF2B5EF4-FFF2-40B4-BE49-F238E27FC236}">
                <a16:creationId xmlns:a16="http://schemas.microsoft.com/office/drawing/2014/main" id="{05CA1C34-C037-4B52-B73E-390FC9FC292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8E963A8-3DD3-4559-9601-FDFF6719BB98}"/>
              </a:ext>
            </a:extLst>
          </p:cNvPr>
          <p:cNvSpPr>
            <a:spLocks noGrp="1"/>
          </p:cNvSpPr>
          <p:nvPr>
            <p:ph type="sldNum" sz="quarter" idx="12"/>
          </p:nvPr>
        </p:nvSpPr>
        <p:spPr/>
        <p:txBody>
          <a:bodyPr/>
          <a:lstStyle/>
          <a:p>
            <a:fld id="{7FF674CF-DCC8-42DE-9B4B-E53CA2641936}" type="slidenum">
              <a:rPr lang="fr-FR" smtClean="0"/>
              <a:t>‹#›</a:t>
            </a:fld>
            <a:endParaRPr lang="fr-FR"/>
          </a:p>
        </p:txBody>
      </p:sp>
    </p:spTree>
    <p:extLst>
      <p:ext uri="{BB962C8B-B14F-4D97-AF65-F5344CB8AC3E}">
        <p14:creationId xmlns:p14="http://schemas.microsoft.com/office/powerpoint/2010/main" val="288248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C11F-A6FF-448F-B166-FAE5C55833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9E4338AD-C363-4D5D-8AF6-590487DD4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E6FC32-CD14-4E0B-B225-CF1C91999165}"/>
              </a:ext>
            </a:extLst>
          </p:cNvPr>
          <p:cNvSpPr>
            <a:spLocks noGrp="1"/>
          </p:cNvSpPr>
          <p:nvPr>
            <p:ph type="dt" sz="half" idx="10"/>
          </p:nvPr>
        </p:nvSpPr>
        <p:spPr/>
        <p:txBody>
          <a:bodyPr/>
          <a:lstStyle/>
          <a:p>
            <a:fld id="{0761547C-E833-4648-86B2-F386A276D499}" type="datetimeFigureOut">
              <a:rPr lang="fr-FR" smtClean="0"/>
              <a:t>26/11/2020</a:t>
            </a:fld>
            <a:endParaRPr lang="fr-FR"/>
          </a:p>
        </p:txBody>
      </p:sp>
      <p:sp>
        <p:nvSpPr>
          <p:cNvPr id="5" name="Footer Placeholder 4">
            <a:extLst>
              <a:ext uri="{FF2B5EF4-FFF2-40B4-BE49-F238E27FC236}">
                <a16:creationId xmlns:a16="http://schemas.microsoft.com/office/drawing/2014/main" id="{AA36C563-C862-4ECB-B92A-B3B973C5145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4B31756-540A-4536-99A8-0B4058935253}"/>
              </a:ext>
            </a:extLst>
          </p:cNvPr>
          <p:cNvSpPr>
            <a:spLocks noGrp="1"/>
          </p:cNvSpPr>
          <p:nvPr>
            <p:ph type="sldNum" sz="quarter" idx="12"/>
          </p:nvPr>
        </p:nvSpPr>
        <p:spPr/>
        <p:txBody>
          <a:bodyPr/>
          <a:lstStyle/>
          <a:p>
            <a:fld id="{7FF674CF-DCC8-42DE-9B4B-E53CA2641936}" type="slidenum">
              <a:rPr lang="fr-FR" smtClean="0"/>
              <a:t>‹#›</a:t>
            </a:fld>
            <a:endParaRPr lang="fr-FR"/>
          </a:p>
        </p:txBody>
      </p:sp>
    </p:spTree>
    <p:extLst>
      <p:ext uri="{BB962C8B-B14F-4D97-AF65-F5344CB8AC3E}">
        <p14:creationId xmlns:p14="http://schemas.microsoft.com/office/powerpoint/2010/main" val="374611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9736-E53F-411F-B405-9C306659F157}"/>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FB7D72D8-E4D1-4DE1-A0BB-EBB9A17C0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7FAD7584-8308-4BDD-A6F2-CCFEEED99D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9BE757E8-E469-4322-91DE-DCF5EBBDFD24}"/>
              </a:ext>
            </a:extLst>
          </p:cNvPr>
          <p:cNvSpPr>
            <a:spLocks noGrp="1"/>
          </p:cNvSpPr>
          <p:nvPr>
            <p:ph type="dt" sz="half" idx="10"/>
          </p:nvPr>
        </p:nvSpPr>
        <p:spPr/>
        <p:txBody>
          <a:bodyPr/>
          <a:lstStyle/>
          <a:p>
            <a:fld id="{0761547C-E833-4648-86B2-F386A276D499}" type="datetimeFigureOut">
              <a:rPr lang="fr-FR" smtClean="0"/>
              <a:t>26/11/2020</a:t>
            </a:fld>
            <a:endParaRPr lang="fr-FR"/>
          </a:p>
        </p:txBody>
      </p:sp>
      <p:sp>
        <p:nvSpPr>
          <p:cNvPr id="6" name="Footer Placeholder 5">
            <a:extLst>
              <a:ext uri="{FF2B5EF4-FFF2-40B4-BE49-F238E27FC236}">
                <a16:creationId xmlns:a16="http://schemas.microsoft.com/office/drawing/2014/main" id="{8B1D2E32-82B1-4CC4-8783-86526BDE00E0}"/>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A678B21-FD4B-4B77-ACA6-7E1C02C05D2A}"/>
              </a:ext>
            </a:extLst>
          </p:cNvPr>
          <p:cNvSpPr>
            <a:spLocks noGrp="1"/>
          </p:cNvSpPr>
          <p:nvPr>
            <p:ph type="sldNum" sz="quarter" idx="12"/>
          </p:nvPr>
        </p:nvSpPr>
        <p:spPr/>
        <p:txBody>
          <a:bodyPr/>
          <a:lstStyle/>
          <a:p>
            <a:fld id="{7FF674CF-DCC8-42DE-9B4B-E53CA2641936}" type="slidenum">
              <a:rPr lang="fr-FR" smtClean="0"/>
              <a:t>‹#›</a:t>
            </a:fld>
            <a:endParaRPr lang="fr-FR"/>
          </a:p>
        </p:txBody>
      </p:sp>
    </p:spTree>
    <p:extLst>
      <p:ext uri="{BB962C8B-B14F-4D97-AF65-F5344CB8AC3E}">
        <p14:creationId xmlns:p14="http://schemas.microsoft.com/office/powerpoint/2010/main" val="52536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4154-B67E-4867-967D-158FF657E3C2}"/>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1E4DC8FD-DD80-47D4-A9AE-6940BFAF7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6F0C8-9729-4AA2-A94A-8C00DBF37D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9DD062A2-A6A5-47B9-80A4-E70556CE1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810171-41FE-4AE5-9304-C617ABF0B4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0B5E7F0A-9D0B-4F03-99CA-A5442F77436A}"/>
              </a:ext>
            </a:extLst>
          </p:cNvPr>
          <p:cNvSpPr>
            <a:spLocks noGrp="1"/>
          </p:cNvSpPr>
          <p:nvPr>
            <p:ph type="dt" sz="half" idx="10"/>
          </p:nvPr>
        </p:nvSpPr>
        <p:spPr/>
        <p:txBody>
          <a:bodyPr/>
          <a:lstStyle/>
          <a:p>
            <a:fld id="{0761547C-E833-4648-86B2-F386A276D499}" type="datetimeFigureOut">
              <a:rPr lang="fr-FR" smtClean="0"/>
              <a:t>26/11/2020</a:t>
            </a:fld>
            <a:endParaRPr lang="fr-FR"/>
          </a:p>
        </p:txBody>
      </p:sp>
      <p:sp>
        <p:nvSpPr>
          <p:cNvPr id="8" name="Footer Placeholder 7">
            <a:extLst>
              <a:ext uri="{FF2B5EF4-FFF2-40B4-BE49-F238E27FC236}">
                <a16:creationId xmlns:a16="http://schemas.microsoft.com/office/drawing/2014/main" id="{74336369-FA58-49B6-92B1-C7CFBFFC2991}"/>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8CBA0101-D40D-49C8-9C3F-86DAE9F80AAC}"/>
              </a:ext>
            </a:extLst>
          </p:cNvPr>
          <p:cNvSpPr>
            <a:spLocks noGrp="1"/>
          </p:cNvSpPr>
          <p:nvPr>
            <p:ph type="sldNum" sz="quarter" idx="12"/>
          </p:nvPr>
        </p:nvSpPr>
        <p:spPr/>
        <p:txBody>
          <a:bodyPr/>
          <a:lstStyle/>
          <a:p>
            <a:fld id="{7FF674CF-DCC8-42DE-9B4B-E53CA2641936}" type="slidenum">
              <a:rPr lang="fr-FR" smtClean="0"/>
              <a:t>‹#›</a:t>
            </a:fld>
            <a:endParaRPr lang="fr-FR"/>
          </a:p>
        </p:txBody>
      </p:sp>
    </p:spTree>
    <p:extLst>
      <p:ext uri="{BB962C8B-B14F-4D97-AF65-F5344CB8AC3E}">
        <p14:creationId xmlns:p14="http://schemas.microsoft.com/office/powerpoint/2010/main" val="239292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9F5E-D55F-4E4F-B854-044A269C807E}"/>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BFA1A31-A7F1-40A6-B6DE-C22130FC8599}"/>
              </a:ext>
            </a:extLst>
          </p:cNvPr>
          <p:cNvSpPr>
            <a:spLocks noGrp="1"/>
          </p:cNvSpPr>
          <p:nvPr>
            <p:ph type="dt" sz="half" idx="10"/>
          </p:nvPr>
        </p:nvSpPr>
        <p:spPr/>
        <p:txBody>
          <a:bodyPr/>
          <a:lstStyle/>
          <a:p>
            <a:fld id="{0761547C-E833-4648-86B2-F386A276D499}" type="datetimeFigureOut">
              <a:rPr lang="fr-FR" smtClean="0"/>
              <a:t>26/11/2020</a:t>
            </a:fld>
            <a:endParaRPr lang="fr-FR"/>
          </a:p>
        </p:txBody>
      </p:sp>
      <p:sp>
        <p:nvSpPr>
          <p:cNvPr id="4" name="Footer Placeholder 3">
            <a:extLst>
              <a:ext uri="{FF2B5EF4-FFF2-40B4-BE49-F238E27FC236}">
                <a16:creationId xmlns:a16="http://schemas.microsoft.com/office/drawing/2014/main" id="{F5447723-B519-4FED-9642-8CDE31211A1A}"/>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15759E74-F9CA-4965-B48E-B3A74D87975B}"/>
              </a:ext>
            </a:extLst>
          </p:cNvPr>
          <p:cNvSpPr>
            <a:spLocks noGrp="1"/>
          </p:cNvSpPr>
          <p:nvPr>
            <p:ph type="sldNum" sz="quarter" idx="12"/>
          </p:nvPr>
        </p:nvSpPr>
        <p:spPr/>
        <p:txBody>
          <a:bodyPr/>
          <a:lstStyle/>
          <a:p>
            <a:fld id="{7FF674CF-DCC8-42DE-9B4B-E53CA2641936}" type="slidenum">
              <a:rPr lang="fr-FR" smtClean="0"/>
              <a:t>‹#›</a:t>
            </a:fld>
            <a:endParaRPr lang="fr-FR"/>
          </a:p>
        </p:txBody>
      </p:sp>
    </p:spTree>
    <p:extLst>
      <p:ext uri="{BB962C8B-B14F-4D97-AF65-F5344CB8AC3E}">
        <p14:creationId xmlns:p14="http://schemas.microsoft.com/office/powerpoint/2010/main" val="3347968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CAE81-43AA-4D71-9129-99AC72663325}"/>
              </a:ext>
            </a:extLst>
          </p:cNvPr>
          <p:cNvSpPr>
            <a:spLocks noGrp="1"/>
          </p:cNvSpPr>
          <p:nvPr>
            <p:ph type="dt" sz="half" idx="10"/>
          </p:nvPr>
        </p:nvSpPr>
        <p:spPr/>
        <p:txBody>
          <a:bodyPr/>
          <a:lstStyle/>
          <a:p>
            <a:fld id="{0761547C-E833-4648-86B2-F386A276D499}" type="datetimeFigureOut">
              <a:rPr lang="fr-FR" smtClean="0"/>
              <a:t>26/11/2020</a:t>
            </a:fld>
            <a:endParaRPr lang="fr-FR"/>
          </a:p>
        </p:txBody>
      </p:sp>
      <p:sp>
        <p:nvSpPr>
          <p:cNvPr id="3" name="Footer Placeholder 2">
            <a:extLst>
              <a:ext uri="{FF2B5EF4-FFF2-40B4-BE49-F238E27FC236}">
                <a16:creationId xmlns:a16="http://schemas.microsoft.com/office/drawing/2014/main" id="{08D8909F-5776-4286-B3DA-B6ADC5184D59}"/>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8CA87F0B-1A4D-4B46-9CCD-E5200284FC4A}"/>
              </a:ext>
            </a:extLst>
          </p:cNvPr>
          <p:cNvSpPr>
            <a:spLocks noGrp="1"/>
          </p:cNvSpPr>
          <p:nvPr>
            <p:ph type="sldNum" sz="quarter" idx="12"/>
          </p:nvPr>
        </p:nvSpPr>
        <p:spPr/>
        <p:txBody>
          <a:bodyPr/>
          <a:lstStyle/>
          <a:p>
            <a:fld id="{7FF674CF-DCC8-42DE-9B4B-E53CA2641936}" type="slidenum">
              <a:rPr lang="fr-FR" smtClean="0"/>
              <a:t>‹#›</a:t>
            </a:fld>
            <a:endParaRPr lang="fr-FR"/>
          </a:p>
        </p:txBody>
      </p:sp>
    </p:spTree>
    <p:extLst>
      <p:ext uri="{BB962C8B-B14F-4D97-AF65-F5344CB8AC3E}">
        <p14:creationId xmlns:p14="http://schemas.microsoft.com/office/powerpoint/2010/main" val="2831276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78D3-159C-4667-89DD-27D98C74F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C1C811B6-65BD-4F39-9DC3-E32777668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3AD8CD31-182B-4651-8F4C-1710C20A2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CA1458-BAC6-4E85-B24B-8BAEBB2132BF}"/>
              </a:ext>
            </a:extLst>
          </p:cNvPr>
          <p:cNvSpPr>
            <a:spLocks noGrp="1"/>
          </p:cNvSpPr>
          <p:nvPr>
            <p:ph type="dt" sz="half" idx="10"/>
          </p:nvPr>
        </p:nvSpPr>
        <p:spPr/>
        <p:txBody>
          <a:bodyPr/>
          <a:lstStyle/>
          <a:p>
            <a:fld id="{0761547C-E833-4648-86B2-F386A276D499}" type="datetimeFigureOut">
              <a:rPr lang="fr-FR" smtClean="0"/>
              <a:t>26/11/2020</a:t>
            </a:fld>
            <a:endParaRPr lang="fr-FR"/>
          </a:p>
        </p:txBody>
      </p:sp>
      <p:sp>
        <p:nvSpPr>
          <p:cNvPr id="6" name="Footer Placeholder 5">
            <a:extLst>
              <a:ext uri="{FF2B5EF4-FFF2-40B4-BE49-F238E27FC236}">
                <a16:creationId xmlns:a16="http://schemas.microsoft.com/office/drawing/2014/main" id="{C91BECF3-A93D-4CB6-B4F8-6231D3F5556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32891CB-0E0D-4C75-849C-285AB571A322}"/>
              </a:ext>
            </a:extLst>
          </p:cNvPr>
          <p:cNvSpPr>
            <a:spLocks noGrp="1"/>
          </p:cNvSpPr>
          <p:nvPr>
            <p:ph type="sldNum" sz="quarter" idx="12"/>
          </p:nvPr>
        </p:nvSpPr>
        <p:spPr/>
        <p:txBody>
          <a:bodyPr/>
          <a:lstStyle/>
          <a:p>
            <a:fld id="{7FF674CF-DCC8-42DE-9B4B-E53CA2641936}" type="slidenum">
              <a:rPr lang="fr-FR" smtClean="0"/>
              <a:t>‹#›</a:t>
            </a:fld>
            <a:endParaRPr lang="fr-FR"/>
          </a:p>
        </p:txBody>
      </p:sp>
    </p:spTree>
    <p:extLst>
      <p:ext uri="{BB962C8B-B14F-4D97-AF65-F5344CB8AC3E}">
        <p14:creationId xmlns:p14="http://schemas.microsoft.com/office/powerpoint/2010/main" val="85324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F65F-0138-4ACD-B195-2A0C20A0C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5EAED259-9FBA-4D9F-B669-DDD6D1EB6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98ED417B-97E8-404B-94AA-FA5A05ED0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25E05-8968-404C-8D52-09BDBD7C0A75}"/>
              </a:ext>
            </a:extLst>
          </p:cNvPr>
          <p:cNvSpPr>
            <a:spLocks noGrp="1"/>
          </p:cNvSpPr>
          <p:nvPr>
            <p:ph type="dt" sz="half" idx="10"/>
          </p:nvPr>
        </p:nvSpPr>
        <p:spPr/>
        <p:txBody>
          <a:bodyPr/>
          <a:lstStyle/>
          <a:p>
            <a:fld id="{0761547C-E833-4648-86B2-F386A276D499}" type="datetimeFigureOut">
              <a:rPr lang="fr-FR" smtClean="0"/>
              <a:t>26/11/2020</a:t>
            </a:fld>
            <a:endParaRPr lang="fr-FR"/>
          </a:p>
        </p:txBody>
      </p:sp>
      <p:sp>
        <p:nvSpPr>
          <p:cNvPr id="6" name="Footer Placeholder 5">
            <a:extLst>
              <a:ext uri="{FF2B5EF4-FFF2-40B4-BE49-F238E27FC236}">
                <a16:creationId xmlns:a16="http://schemas.microsoft.com/office/drawing/2014/main" id="{D7A59A6F-BBEB-4F35-959C-07543E7E2415}"/>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3237085D-1B93-4BB0-A224-25DF81B546F8}"/>
              </a:ext>
            </a:extLst>
          </p:cNvPr>
          <p:cNvSpPr>
            <a:spLocks noGrp="1"/>
          </p:cNvSpPr>
          <p:nvPr>
            <p:ph type="sldNum" sz="quarter" idx="12"/>
          </p:nvPr>
        </p:nvSpPr>
        <p:spPr/>
        <p:txBody>
          <a:bodyPr/>
          <a:lstStyle/>
          <a:p>
            <a:fld id="{7FF674CF-DCC8-42DE-9B4B-E53CA2641936}" type="slidenum">
              <a:rPr lang="fr-FR" smtClean="0"/>
              <a:t>‹#›</a:t>
            </a:fld>
            <a:endParaRPr lang="fr-FR"/>
          </a:p>
        </p:txBody>
      </p:sp>
    </p:spTree>
    <p:extLst>
      <p:ext uri="{BB962C8B-B14F-4D97-AF65-F5344CB8AC3E}">
        <p14:creationId xmlns:p14="http://schemas.microsoft.com/office/powerpoint/2010/main" val="240067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D1F818-F23B-448A-9766-BC4455CDD2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BD63CB60-005F-452A-9CE4-BCD27F9B4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C207D9F4-9F8F-45D0-9901-EC140820EB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1547C-E833-4648-86B2-F386A276D499}" type="datetimeFigureOut">
              <a:rPr lang="fr-FR" smtClean="0"/>
              <a:t>26/11/2020</a:t>
            </a:fld>
            <a:endParaRPr lang="fr-FR"/>
          </a:p>
        </p:txBody>
      </p:sp>
      <p:sp>
        <p:nvSpPr>
          <p:cNvPr id="5" name="Footer Placeholder 4">
            <a:extLst>
              <a:ext uri="{FF2B5EF4-FFF2-40B4-BE49-F238E27FC236}">
                <a16:creationId xmlns:a16="http://schemas.microsoft.com/office/drawing/2014/main" id="{49E12660-20B4-45A1-9AC8-0274584D53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237561E9-7730-43A6-8912-2FB6E3364E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674CF-DCC8-42DE-9B4B-E53CA2641936}" type="slidenum">
              <a:rPr lang="fr-FR" smtClean="0"/>
              <a:t>‹#›</a:t>
            </a:fld>
            <a:endParaRPr lang="fr-FR"/>
          </a:p>
        </p:txBody>
      </p:sp>
    </p:spTree>
    <p:extLst>
      <p:ext uri="{BB962C8B-B14F-4D97-AF65-F5344CB8AC3E}">
        <p14:creationId xmlns:p14="http://schemas.microsoft.com/office/powerpoint/2010/main" val="247739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CDB2D21-3DF9-4D7F-A96D-79F31122A92D}"/>
                  </a:ext>
                </a:extLst>
              </p:cNvPr>
              <p:cNvSpPr txBox="1"/>
              <p:nvPr/>
            </p:nvSpPr>
            <p:spPr>
              <a:xfrm>
                <a:off x="1684962" y="863029"/>
                <a:ext cx="8034391" cy="53096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𝑃𝑢𝑖𝑠𝑠𝑎𝑛𝑐𝑒</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𝐸𝑛𝑒𝑟𝑔𝑖𝑒</m:t>
                          </m:r>
                        </m:num>
                        <m:den>
                          <m:r>
                            <a:rPr lang="fr-FR" b="0" i="1" smtClean="0">
                              <a:latin typeface="Cambria Math" panose="02040503050406030204" pitchFamily="18" charset="0"/>
                            </a:rPr>
                            <m:t>𝐷𝑢𝑟</m:t>
                          </m:r>
                          <m:r>
                            <a:rPr lang="fr-FR" b="0" i="1" smtClean="0">
                              <a:latin typeface="Cambria Math" panose="02040503050406030204" pitchFamily="18" charset="0"/>
                            </a:rPr>
                            <m:t>é</m:t>
                          </m:r>
                          <m:r>
                            <a:rPr lang="fr-FR" b="0" i="1" smtClean="0">
                              <a:latin typeface="Cambria Math" panose="02040503050406030204" pitchFamily="18" charset="0"/>
                            </a:rPr>
                            <m:t>𝑒</m:t>
                          </m:r>
                          <m:r>
                            <a:rPr lang="fr-FR" b="0" i="1" smtClean="0">
                              <a:latin typeface="Cambria Math" panose="02040503050406030204" pitchFamily="18" charset="0"/>
                            </a:rPr>
                            <m:t> </m:t>
                          </m:r>
                          <m:r>
                            <a:rPr lang="fr-FR" b="0" i="1" smtClean="0">
                              <a:latin typeface="Cambria Math" panose="02040503050406030204" pitchFamily="18" charset="0"/>
                            </a:rPr>
                            <m:t>𝑝𝑜𝑢𝑟</m:t>
                          </m:r>
                          <m:r>
                            <a:rPr lang="fr-FR" b="0" i="1" smtClean="0">
                              <a:latin typeface="Cambria Math" panose="02040503050406030204" pitchFamily="18" charset="0"/>
                            </a:rPr>
                            <m:t> </m:t>
                          </m:r>
                          <m:r>
                            <a:rPr lang="fr-FR" b="0" i="1" smtClean="0">
                              <a:latin typeface="Cambria Math" panose="02040503050406030204" pitchFamily="18" charset="0"/>
                            </a:rPr>
                            <m:t>𝑝𝑟𝑜𝑑𝑢𝑖𝑟𝑒</m:t>
                          </m:r>
                          <m:r>
                            <a:rPr lang="fr-FR" b="0" i="1" smtClean="0">
                              <a:latin typeface="Cambria Math" panose="02040503050406030204" pitchFamily="18" charset="0"/>
                            </a:rPr>
                            <m:t> (</m:t>
                          </m:r>
                          <m:r>
                            <a:rPr lang="fr-FR" b="0" i="1" smtClean="0">
                              <a:latin typeface="Cambria Math" panose="02040503050406030204" pitchFamily="18" charset="0"/>
                            </a:rPr>
                            <m:t>𝑜𝑢</m:t>
                          </m:r>
                          <m:r>
                            <a:rPr lang="fr-FR" b="0" i="1" smtClean="0">
                              <a:latin typeface="Cambria Math" panose="02040503050406030204" pitchFamily="18" charset="0"/>
                            </a:rPr>
                            <m:t> </m:t>
                          </m:r>
                          <m:r>
                            <a:rPr lang="fr-FR" b="0" i="1" smtClean="0">
                              <a:latin typeface="Cambria Math" panose="02040503050406030204" pitchFamily="18" charset="0"/>
                            </a:rPr>
                            <m:t>𝑐𝑜𝑛𝑠𝑜𝑚𝑚𝑒𝑟</m:t>
                          </m:r>
                          <m:r>
                            <a:rPr lang="fr-FR" b="0" i="1" smtClean="0">
                              <a:latin typeface="Cambria Math" panose="02040503050406030204" pitchFamily="18" charset="0"/>
                            </a:rPr>
                            <m:t>) </m:t>
                          </m:r>
                          <m:r>
                            <a:rPr lang="fr-FR" b="0" i="1" smtClean="0">
                              <a:latin typeface="Cambria Math" panose="02040503050406030204" pitchFamily="18" charset="0"/>
                            </a:rPr>
                            <m:t>𝑐𝑒𝑡𝑡𝑒</m:t>
                          </m:r>
                          <m:r>
                            <a:rPr lang="fr-FR" b="0" i="1" smtClean="0">
                              <a:latin typeface="Cambria Math" panose="02040503050406030204" pitchFamily="18" charset="0"/>
                            </a:rPr>
                            <m:t> é</m:t>
                          </m:r>
                          <m:r>
                            <a:rPr lang="fr-FR" b="0" i="1" smtClean="0">
                              <a:latin typeface="Cambria Math" panose="02040503050406030204" pitchFamily="18" charset="0"/>
                            </a:rPr>
                            <m:t>𝑛𝑒𝑟𝑔𝑖𝑒</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𝐸</m:t>
                          </m:r>
                        </m:num>
                        <m:den>
                          <m:r>
                            <m:rPr>
                              <m:sty m:val="p"/>
                            </m:rPr>
                            <a:rPr lang="fr-FR" b="0" i="0" smtClean="0">
                              <a:latin typeface="Cambria Math" panose="02040503050406030204" pitchFamily="18" charset="0"/>
                            </a:rPr>
                            <m:t>Δ</m:t>
                          </m:r>
                          <m:r>
                            <a:rPr lang="fr-FR" b="0" i="1" smtClean="0">
                              <a:latin typeface="Cambria Math" panose="02040503050406030204" pitchFamily="18" charset="0"/>
                            </a:rPr>
                            <m:t>𝑡</m:t>
                          </m:r>
                        </m:den>
                      </m:f>
                    </m:oMath>
                  </m:oMathPara>
                </a14:m>
                <a:endParaRPr lang="fr-FR" b="0" dirty="0"/>
              </a:p>
              <a:p>
                <a:endParaRPr lang="fr-FR" b="0" dirty="0"/>
              </a:p>
              <a:p>
                <a:endParaRPr lang="fr-FR" b="0" dirty="0"/>
              </a:p>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𝑃𝑢𝑖𝑠𝑠𝑎𝑛𝑐𝑒</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𝐷𝑢𝑟</m:t>
                          </m:r>
                          <m:r>
                            <a:rPr lang="fr-FR" b="0" i="1" smtClean="0">
                              <a:latin typeface="Cambria Math" panose="02040503050406030204" pitchFamily="18" charset="0"/>
                            </a:rPr>
                            <m:t>é</m:t>
                          </m:r>
                          <m:r>
                            <a:rPr lang="fr-FR" b="0" i="1" smtClean="0">
                              <a:latin typeface="Cambria Math" panose="02040503050406030204" pitchFamily="18" charset="0"/>
                            </a:rPr>
                            <m:t>𝑒</m:t>
                          </m:r>
                          <m:r>
                            <a:rPr lang="fr-FR" b="0" i="1" smtClean="0">
                              <a:latin typeface="Cambria Math" panose="02040503050406030204" pitchFamily="18" charset="0"/>
                            </a:rPr>
                            <m:t> </m:t>
                          </m:r>
                          <m:r>
                            <a:rPr lang="fr-FR" b="0" i="1" smtClean="0">
                              <a:latin typeface="Cambria Math" panose="02040503050406030204" pitchFamily="18" charset="0"/>
                            </a:rPr>
                            <m:t>𝑝𝑜𝑢𝑟</m:t>
                          </m:r>
                          <m:r>
                            <a:rPr lang="fr-FR" b="0" i="1" smtClean="0">
                              <a:latin typeface="Cambria Math" panose="02040503050406030204" pitchFamily="18" charset="0"/>
                            </a:rPr>
                            <m:t> </m:t>
                          </m:r>
                          <m:r>
                            <a:rPr lang="fr-FR" b="0" i="1" smtClean="0">
                              <a:latin typeface="Cambria Math" panose="02040503050406030204" pitchFamily="18" charset="0"/>
                            </a:rPr>
                            <m:t>𝑝𝑟𝑜𝑑𝑢𝑖𝑟𝑒</m:t>
                          </m:r>
                          <m:r>
                            <a:rPr lang="fr-FR" b="0" i="1" smtClean="0">
                              <a:latin typeface="Cambria Math" panose="02040503050406030204" pitchFamily="18" charset="0"/>
                            </a:rPr>
                            <m:t> </m:t>
                          </m:r>
                          <m:d>
                            <m:dPr>
                              <m:ctrlPr>
                                <a:rPr lang="fr-FR" b="0" i="1" smtClean="0">
                                  <a:latin typeface="Cambria Math" panose="02040503050406030204" pitchFamily="18" charset="0"/>
                                </a:rPr>
                              </m:ctrlPr>
                            </m:dPr>
                            <m:e>
                              <m:r>
                                <a:rPr lang="fr-FR" b="0" i="1" smtClean="0">
                                  <a:latin typeface="Cambria Math" panose="02040503050406030204" pitchFamily="18" charset="0"/>
                                </a:rPr>
                                <m:t>𝑜𝑢</m:t>
                              </m:r>
                              <m:r>
                                <a:rPr lang="fr-FR" b="0" i="1" smtClean="0">
                                  <a:latin typeface="Cambria Math" panose="02040503050406030204" pitchFamily="18" charset="0"/>
                                </a:rPr>
                                <m:t> </m:t>
                              </m:r>
                              <m:r>
                                <a:rPr lang="fr-FR" b="0" i="1" smtClean="0">
                                  <a:latin typeface="Cambria Math" panose="02040503050406030204" pitchFamily="18" charset="0"/>
                                </a:rPr>
                                <m:t>𝑐𝑜𝑛𝑠𝑜𝑚𝑚𝑒𝑟</m:t>
                              </m:r>
                            </m:e>
                          </m:d>
                          <m:r>
                            <a:rPr lang="fr-FR" b="0" i="1" smtClean="0">
                              <a:latin typeface="Cambria Math" panose="02040503050406030204" pitchFamily="18" charset="0"/>
                            </a:rPr>
                            <m:t> </m:t>
                          </m:r>
                          <m:r>
                            <a:rPr lang="fr-FR" b="0" i="1" smtClean="0">
                              <a:latin typeface="Cambria Math" panose="02040503050406030204" pitchFamily="18" charset="0"/>
                            </a:rPr>
                            <m:t>𝑐𝑒𝑡𝑡𝑒</m:t>
                          </m:r>
                          <m:r>
                            <a:rPr lang="fr-FR" b="0" i="1" smtClean="0">
                              <a:latin typeface="Cambria Math" panose="02040503050406030204" pitchFamily="18" charset="0"/>
                            </a:rPr>
                            <m:t> é</m:t>
                          </m:r>
                          <m:r>
                            <a:rPr lang="fr-FR" b="0" i="1" smtClean="0">
                              <a:latin typeface="Cambria Math" panose="02040503050406030204" pitchFamily="18" charset="0"/>
                            </a:rPr>
                            <m:t>𝑛𝑒𝑟𝑔𝑖𝑒</m:t>
                          </m:r>
                        </m:num>
                        <m:den>
                          <m:r>
                            <a:rPr lang="fr-FR" b="0" i="1" smtClean="0">
                              <a:latin typeface="Cambria Math" panose="02040503050406030204" pitchFamily="18" charset="0"/>
                            </a:rPr>
                            <m:t>𝐸𝑛𝑒𝑟𝑔𝑖𝑒</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m:rPr>
                              <m:sty m:val="p"/>
                            </m:rPr>
                            <a:rPr lang="fr-FR" b="0" i="0" smtClean="0">
                              <a:latin typeface="Cambria Math" panose="02040503050406030204" pitchFamily="18" charset="0"/>
                            </a:rPr>
                            <m:t>Δ</m:t>
                          </m:r>
                          <m:r>
                            <a:rPr lang="fr-FR" b="0" i="1" smtClean="0">
                              <a:latin typeface="Cambria Math" panose="02040503050406030204" pitchFamily="18" charset="0"/>
                            </a:rPr>
                            <m:t>𝑡</m:t>
                          </m:r>
                        </m:num>
                        <m:den>
                          <m:r>
                            <a:rPr lang="fr-FR" b="0" i="1" smtClean="0">
                              <a:latin typeface="Cambria Math" panose="02040503050406030204" pitchFamily="18" charset="0"/>
                            </a:rPr>
                            <m:t>𝐸</m:t>
                          </m:r>
                        </m:den>
                      </m:f>
                    </m:oMath>
                  </m:oMathPara>
                </a14:m>
                <a:endParaRPr lang="fr-FR" b="0" dirty="0"/>
              </a:p>
              <a:p>
                <a:endParaRPr lang="fr-FR" b="0" dirty="0"/>
              </a:p>
              <a:p>
                <a:endParaRPr lang="fr-FR" b="0" dirty="0"/>
              </a:p>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𝑃𝑢𝑖𝑠𝑠𝑎𝑛𝑐𝑒</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𝐷𝑖𝑠𝑡𝑎𝑛𝑐𝑒</m:t>
                          </m:r>
                        </m:num>
                        <m:den>
                          <m:r>
                            <a:rPr lang="fr-FR" b="0" i="1" smtClean="0">
                              <a:latin typeface="Cambria Math" panose="02040503050406030204" pitchFamily="18" charset="0"/>
                            </a:rPr>
                            <m:t>𝐷𝑢𝑟</m:t>
                          </m:r>
                          <m:r>
                            <a:rPr lang="fr-FR" b="0" i="1" smtClean="0">
                              <a:latin typeface="Cambria Math" panose="02040503050406030204" pitchFamily="18" charset="0"/>
                            </a:rPr>
                            <m:t>é</m:t>
                          </m:r>
                          <m:r>
                            <a:rPr lang="fr-FR" b="0" i="1" smtClean="0">
                              <a:latin typeface="Cambria Math" panose="02040503050406030204" pitchFamily="18" charset="0"/>
                            </a:rPr>
                            <m:t>𝑒</m:t>
                          </m:r>
                        </m:den>
                      </m:f>
                      <m:r>
                        <a:rPr lang="fr-FR" b="0" i="1" smtClean="0">
                          <a:latin typeface="Cambria Math" panose="02040503050406030204" pitchFamily="18" charset="0"/>
                        </a:rPr>
                        <m:t> =</m:t>
                      </m:r>
                      <m:f>
                        <m:fPr>
                          <m:ctrlPr>
                            <a:rPr lang="fr-FR" b="0" i="1" smtClean="0">
                              <a:latin typeface="Cambria Math" panose="02040503050406030204" pitchFamily="18" charset="0"/>
                            </a:rPr>
                          </m:ctrlPr>
                        </m:fPr>
                        <m:num>
                          <m:r>
                            <a:rPr lang="fr-FR" b="0" i="1" smtClean="0">
                              <a:latin typeface="Cambria Math" panose="02040503050406030204" pitchFamily="18" charset="0"/>
                            </a:rPr>
                            <m:t>𝑑</m:t>
                          </m:r>
                        </m:num>
                        <m:den>
                          <m:r>
                            <m:rPr>
                              <m:sty m:val="p"/>
                            </m:rPr>
                            <a:rPr lang="fr-FR" b="0" i="0" smtClean="0">
                              <a:latin typeface="Cambria Math" panose="02040503050406030204" pitchFamily="18" charset="0"/>
                            </a:rPr>
                            <m:t>Δ</m:t>
                          </m:r>
                          <m:r>
                            <a:rPr lang="fr-FR" b="0" i="1" smtClean="0">
                              <a:latin typeface="Cambria Math" panose="02040503050406030204" pitchFamily="18" charset="0"/>
                            </a:rPr>
                            <m:t>𝑡</m:t>
                          </m:r>
                        </m:den>
                      </m:f>
                    </m:oMath>
                  </m:oMathPara>
                </a14:m>
                <a:endParaRPr lang="fr-FR" b="0" dirty="0"/>
              </a:p>
              <a:p>
                <a:endParaRPr lang="fr-FR" dirty="0"/>
              </a:p>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𝑊𝑎𝑡𝑡</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𝐽𝑜𝑢𝑙𝑒</m:t>
                          </m:r>
                        </m:num>
                        <m:den>
                          <m:r>
                            <a:rPr lang="fr-FR" b="0" i="1" smtClean="0">
                              <a:latin typeface="Cambria Math" panose="02040503050406030204" pitchFamily="18" charset="0"/>
                            </a:rPr>
                            <m:t>𝑠𝑒𝑐𝑜𝑛𝑑𝑒</m:t>
                          </m:r>
                        </m:den>
                      </m:f>
                    </m:oMath>
                  </m:oMathPara>
                </a14:m>
                <a:endParaRPr lang="fr-FR" b="0" dirty="0"/>
              </a:p>
              <a:p>
                <a:endParaRPr lang="fr-FR" b="0" dirty="0"/>
              </a:p>
              <a:p>
                <a:pPr algn="ct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𝑊</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𝐽</m:t>
                          </m:r>
                        </m:num>
                        <m:den>
                          <m:r>
                            <a:rPr lang="fr-FR" b="0" i="1" smtClean="0">
                              <a:latin typeface="Cambria Math" panose="02040503050406030204" pitchFamily="18" charset="0"/>
                            </a:rPr>
                            <m:t>𝑠</m:t>
                          </m:r>
                        </m:den>
                      </m:f>
                    </m:oMath>
                  </m:oMathPara>
                </a14:m>
                <a:endParaRPr lang="fr-FR" b="0" dirty="0"/>
              </a:p>
              <a:p>
                <a:endParaRPr lang="fr-FR" b="0" dirty="0"/>
              </a:p>
              <a:p>
                <a:r>
                  <a:rPr lang="fr-FR" b="0" dirty="0"/>
                  <a:t>			</a:t>
                </a:r>
              </a:p>
              <a:p>
                <a:r>
                  <a:rPr lang="fr-FR" dirty="0"/>
                  <a:t> </a:t>
                </a:r>
              </a:p>
            </p:txBody>
          </p:sp>
        </mc:Choice>
        <mc:Fallback xmlns="">
          <p:sp>
            <p:nvSpPr>
              <p:cNvPr id="5" name="TextBox 4">
                <a:extLst>
                  <a:ext uri="{FF2B5EF4-FFF2-40B4-BE49-F238E27FC236}">
                    <a16:creationId xmlns:a16="http://schemas.microsoft.com/office/drawing/2014/main" id="{4CDB2D21-3DF9-4D7F-A96D-79F31122A92D}"/>
                  </a:ext>
                </a:extLst>
              </p:cNvPr>
              <p:cNvSpPr txBox="1">
                <a:spLocks noRot="1" noChangeAspect="1" noMove="1" noResize="1" noEditPoints="1" noAdjustHandles="1" noChangeArrowheads="1" noChangeShapeType="1" noTextEdit="1"/>
              </p:cNvSpPr>
              <p:nvPr/>
            </p:nvSpPr>
            <p:spPr>
              <a:xfrm>
                <a:off x="1684962" y="863029"/>
                <a:ext cx="8034391" cy="5309659"/>
              </a:xfrm>
              <a:prstGeom prst="rect">
                <a:avLst/>
              </a:prstGeo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65669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648CB37-9693-49F1-8DA8-18BF3B73AFCC}"/>
                  </a:ext>
                </a:extLst>
              </p:cNvPr>
              <p:cNvSpPr txBox="1"/>
              <p:nvPr/>
            </p:nvSpPr>
            <p:spPr>
              <a:xfrm>
                <a:off x="2065106" y="2568447"/>
                <a:ext cx="7081462" cy="17188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𝑃𝑢𝑖𝑠𝑠𝑎𝑛𝑐𝑒</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𝐸</m:t>
                          </m:r>
                        </m:num>
                        <m:den>
                          <m:r>
                            <m:rPr>
                              <m:sty m:val="p"/>
                            </m:rPr>
                            <a:rPr lang="fr-FR" b="0" i="0" smtClean="0">
                              <a:latin typeface="Cambria Math" panose="02040503050406030204" pitchFamily="18" charset="0"/>
                            </a:rPr>
                            <m:t>Δ</m:t>
                          </m:r>
                          <m:r>
                            <a:rPr lang="fr-FR" b="0" i="1" smtClean="0">
                              <a:latin typeface="Cambria Math" panose="02040503050406030204" pitchFamily="18" charset="0"/>
                            </a:rPr>
                            <m:t>𝑡</m:t>
                          </m:r>
                        </m:den>
                      </m:f>
                    </m:oMath>
                  </m:oMathPara>
                </a14:m>
                <a:endParaRPr lang="fr-FR" b="0" dirty="0"/>
              </a:p>
              <a:p>
                <a:r>
                  <a:rPr lang="fr-FR" dirty="0"/>
                  <a:t>Donc </a:t>
                </a:r>
                <a14:m>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𝑃𝑢𝑖𝑠𝑠𝑎𝑛𝑐𝑒</m:t>
                    </m:r>
                    <m:r>
                      <a:rPr lang="fr-FR" b="0" i="1" smtClean="0">
                        <a:latin typeface="Cambria Math" panose="02040503050406030204" pitchFamily="18" charset="0"/>
                      </a:rPr>
                      <m:t>×</m:t>
                    </m:r>
                    <m:r>
                      <m:rPr>
                        <m:sty m:val="p"/>
                      </m:rPr>
                      <a:rPr lang="fr-FR" b="0" i="0" smtClean="0">
                        <a:latin typeface="Cambria Math" panose="02040503050406030204" pitchFamily="18" charset="0"/>
                      </a:rPr>
                      <m:t>Δ</m:t>
                    </m:r>
                    <m:r>
                      <a:rPr lang="fr-FR" b="0" i="1" smtClean="0">
                        <a:latin typeface="Cambria Math" panose="02040503050406030204" pitchFamily="18" charset="0"/>
                      </a:rPr>
                      <m:t>𝑡</m:t>
                    </m:r>
                  </m:oMath>
                </a14:m>
                <a:endParaRPr lang="fr-FR" b="0" dirty="0"/>
              </a:p>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=250 </m:t>
                      </m:r>
                      <m:r>
                        <a:rPr lang="fr-FR" b="0" i="1" smtClean="0">
                          <a:latin typeface="Cambria Math" panose="02040503050406030204" pitchFamily="18" charset="0"/>
                        </a:rPr>
                        <m:t>𝑊</m:t>
                      </m:r>
                      <m:r>
                        <a:rPr lang="fr-FR" b="0" i="1" smtClean="0">
                          <a:latin typeface="Cambria Math" panose="02040503050406030204" pitchFamily="18" charset="0"/>
                        </a:rPr>
                        <m:t>×1</m:t>
                      </m:r>
                      <m:r>
                        <a:rPr lang="fr-FR" b="0" i="1" smtClean="0">
                          <a:latin typeface="Cambria Math" panose="02040503050406030204" pitchFamily="18" charset="0"/>
                        </a:rPr>
                        <m:t>h</m:t>
                      </m:r>
                      <m:r>
                        <a:rPr lang="fr-FR" b="0" i="1" smtClean="0">
                          <a:latin typeface="Cambria Math" panose="02040503050406030204" pitchFamily="18" charset="0"/>
                        </a:rPr>
                        <m:t>=250</m:t>
                      </m:r>
                      <m:r>
                        <a:rPr lang="fr-FR" b="0" i="1" smtClean="0">
                          <a:latin typeface="Cambria Math" panose="02040503050406030204" pitchFamily="18" charset="0"/>
                        </a:rPr>
                        <m:t>𝑊</m:t>
                      </m:r>
                      <m:r>
                        <a:rPr lang="fr-FR" b="0" i="1" smtClean="0">
                          <a:latin typeface="Cambria Math" panose="02040503050406030204" pitchFamily="18" charset="0"/>
                        </a:rPr>
                        <m:t>×3600</m:t>
                      </m:r>
                      <m:r>
                        <a:rPr lang="fr-FR" b="0" i="1" smtClean="0">
                          <a:latin typeface="Cambria Math" panose="02040503050406030204" pitchFamily="18" charset="0"/>
                        </a:rPr>
                        <m:t>𝑠</m:t>
                      </m:r>
                      <m:r>
                        <a:rPr lang="fr-FR" b="0" i="1" smtClean="0">
                          <a:latin typeface="Cambria Math" panose="02040503050406030204" pitchFamily="18" charset="0"/>
                        </a:rPr>
                        <m:t>=900 000 </m:t>
                      </m:r>
                      <m:r>
                        <a:rPr lang="fr-FR" b="0" i="1" smtClean="0">
                          <a:latin typeface="Cambria Math" panose="02040503050406030204" pitchFamily="18" charset="0"/>
                        </a:rPr>
                        <m:t>𝐽</m:t>
                      </m:r>
                      <m:r>
                        <a:rPr lang="fr-FR" b="0" i="1" smtClean="0">
                          <a:latin typeface="Cambria Math" panose="02040503050406030204" pitchFamily="18" charset="0"/>
                        </a:rPr>
                        <m:t>=900</m:t>
                      </m:r>
                      <m:r>
                        <a:rPr lang="fr-FR" b="0" i="1" smtClean="0">
                          <a:latin typeface="Cambria Math" panose="02040503050406030204" pitchFamily="18" charset="0"/>
                        </a:rPr>
                        <m:t>𝑘𝐽</m:t>
                      </m:r>
                      <m:r>
                        <a:rPr lang="fr-FR" b="0" i="1" smtClean="0">
                          <a:latin typeface="Cambria Math" panose="02040503050406030204" pitchFamily="18" charset="0"/>
                        </a:rPr>
                        <m:t>=0,9</m:t>
                      </m:r>
                      <m:r>
                        <a:rPr lang="fr-FR" b="0" i="1" smtClean="0">
                          <a:latin typeface="Cambria Math" panose="02040503050406030204" pitchFamily="18" charset="0"/>
                        </a:rPr>
                        <m:t>𝑀𝐽</m:t>
                      </m:r>
                      <m:r>
                        <a:rPr lang="fr-FR" b="0" i="1" smtClean="0">
                          <a:latin typeface="Cambria Math" panose="02040503050406030204" pitchFamily="18" charset="0"/>
                        </a:rPr>
                        <m:t> </m:t>
                      </m:r>
                    </m:oMath>
                  </m:oMathPara>
                </a14:m>
                <a:endParaRPr lang="fr-FR" b="0" dirty="0"/>
              </a:p>
              <a:p>
                <a:r>
                  <a:rPr lang="fr-FR" b="0" dirty="0"/>
                  <a:t>Attention, il faut penser à convertir les heures en secondes !</a:t>
                </a:r>
              </a:p>
              <a:p>
                <a:endParaRPr lang="fr-FR" b="0" dirty="0"/>
              </a:p>
            </p:txBody>
          </p:sp>
        </mc:Choice>
        <mc:Fallback xmlns="">
          <p:sp>
            <p:nvSpPr>
              <p:cNvPr id="5" name="TextBox 4">
                <a:extLst>
                  <a:ext uri="{FF2B5EF4-FFF2-40B4-BE49-F238E27FC236}">
                    <a16:creationId xmlns:a16="http://schemas.microsoft.com/office/drawing/2014/main" id="{C648CB37-9693-49F1-8DA8-18BF3B73AFCC}"/>
                  </a:ext>
                </a:extLst>
              </p:cNvPr>
              <p:cNvSpPr txBox="1">
                <a:spLocks noRot="1" noChangeAspect="1" noMove="1" noResize="1" noEditPoints="1" noAdjustHandles="1" noChangeArrowheads="1" noChangeShapeType="1" noTextEdit="1"/>
              </p:cNvSpPr>
              <p:nvPr/>
            </p:nvSpPr>
            <p:spPr>
              <a:xfrm>
                <a:off x="2065106" y="2568447"/>
                <a:ext cx="7081462" cy="1718868"/>
              </a:xfrm>
              <a:prstGeom prst="rect">
                <a:avLst/>
              </a:prstGeom>
              <a:blipFill>
                <a:blip r:embed="rId2"/>
                <a:stretch>
                  <a:fillRect l="-775"/>
                </a:stretch>
              </a:blipFill>
            </p:spPr>
            <p:txBody>
              <a:bodyPr/>
              <a:lstStyle/>
              <a:p>
                <a:r>
                  <a:rPr lang="fr-FR">
                    <a:noFill/>
                  </a:rPr>
                  <a:t> </a:t>
                </a:r>
              </a:p>
            </p:txBody>
          </p:sp>
        </mc:Fallback>
      </mc:AlternateContent>
    </p:spTree>
    <p:extLst>
      <p:ext uri="{BB962C8B-B14F-4D97-AF65-F5344CB8AC3E}">
        <p14:creationId xmlns:p14="http://schemas.microsoft.com/office/powerpoint/2010/main" val="309391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4DB3FC-9C95-4416-99E9-FED5465E7FB7}"/>
              </a:ext>
            </a:extLst>
          </p:cNvPr>
          <p:cNvPicPr>
            <a:picLocks noChangeAspect="1"/>
          </p:cNvPicPr>
          <p:nvPr/>
        </p:nvPicPr>
        <p:blipFill>
          <a:blip r:embed="rId2"/>
          <a:stretch>
            <a:fillRect/>
          </a:stretch>
        </p:blipFill>
        <p:spPr>
          <a:xfrm>
            <a:off x="8107968" y="352478"/>
            <a:ext cx="3743325" cy="5762625"/>
          </a:xfrm>
          <a:prstGeom prst="rect">
            <a:avLst/>
          </a:prstGeom>
        </p:spPr>
      </p:pic>
      <p:pic>
        <p:nvPicPr>
          <p:cNvPr id="5" name="Picture 4">
            <a:extLst>
              <a:ext uri="{FF2B5EF4-FFF2-40B4-BE49-F238E27FC236}">
                <a16:creationId xmlns:a16="http://schemas.microsoft.com/office/drawing/2014/main" id="{C49D9596-8850-4BB3-A527-6D474D53E00D}"/>
              </a:ext>
            </a:extLst>
          </p:cNvPr>
          <p:cNvPicPr>
            <a:picLocks noChangeAspect="1"/>
          </p:cNvPicPr>
          <p:nvPr/>
        </p:nvPicPr>
        <p:blipFill>
          <a:blip r:embed="rId3"/>
          <a:stretch>
            <a:fillRect/>
          </a:stretch>
        </p:blipFill>
        <p:spPr>
          <a:xfrm>
            <a:off x="1301072" y="567916"/>
            <a:ext cx="6610350" cy="4448175"/>
          </a:xfrm>
          <a:prstGeom prst="rect">
            <a:avLst/>
          </a:prstGeom>
        </p:spPr>
      </p:pic>
    </p:spTree>
    <p:extLst>
      <p:ext uri="{BB962C8B-B14F-4D97-AF65-F5344CB8AC3E}">
        <p14:creationId xmlns:p14="http://schemas.microsoft.com/office/powerpoint/2010/main" val="221605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51AEFD-C7AF-4EC6-9D6F-46B17C610089}"/>
              </a:ext>
            </a:extLst>
          </p:cNvPr>
          <p:cNvSpPr txBox="1"/>
          <p:nvPr/>
        </p:nvSpPr>
        <p:spPr>
          <a:xfrm>
            <a:off x="493160" y="246580"/>
            <a:ext cx="9390579" cy="369332"/>
          </a:xfrm>
          <a:prstGeom prst="rect">
            <a:avLst/>
          </a:prstGeom>
          <a:noFill/>
        </p:spPr>
        <p:txBody>
          <a:bodyPr wrap="square" rtlCol="0">
            <a:spAutoFit/>
          </a:bodyPr>
          <a:lstStyle/>
          <a:p>
            <a:r>
              <a:rPr lang="fr-FR" dirty="0"/>
              <a:t>Unité énergie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1CBEE21-796D-43DE-8B9E-675FDD5DA869}"/>
                  </a:ext>
                </a:extLst>
              </p:cNvPr>
              <p:cNvSpPr txBox="1"/>
              <p:nvPr/>
            </p:nvSpPr>
            <p:spPr>
              <a:xfrm>
                <a:off x="493159" y="1148994"/>
                <a:ext cx="11270751" cy="2424638"/>
              </a:xfrm>
              <a:prstGeom prst="rect">
                <a:avLst/>
              </a:prstGeom>
              <a:noFill/>
            </p:spPr>
            <p:txBody>
              <a:bodyPr wrap="square" rtlCol="0">
                <a:spAutoFit/>
              </a:bodyPr>
              <a:lstStyle/>
              <a:p>
                <a:r>
                  <a:rPr lang="fr-FR" dirty="0"/>
                  <a:t>Bien entendu, le joule (J, kJ,…) est une unité d’énergie et le watt (W, MW,…), une unité de puissance. Mais lorsqu’on multiplie des kiloWatt avec des heures, on retrouve une unité d’énergie. En voici la preuve ci-dessous :</a:t>
                </a:r>
              </a:p>
              <a:p>
                <a:endParaRPr lang="fr-FR" dirty="0"/>
              </a:p>
              <a:p>
                <a:r>
                  <a:rPr lang="fr-FR" dirty="0"/>
                  <a:t>La formule reliant l’énergie et la puissance est : </a:t>
                </a:r>
              </a:p>
              <a:p>
                <a:r>
                  <a:rPr lang="fr-FR" dirty="0"/>
                  <a:t>	</a:t>
                </a:r>
                <a14:m>
                  <m:oMath xmlns:m="http://schemas.openxmlformats.org/officeDocument/2006/math">
                    <m:r>
                      <a:rPr lang="fr-FR" b="0" i="1" smtClean="0">
                        <a:latin typeface="Cambria Math" panose="02040503050406030204" pitchFamily="18" charset="0"/>
                      </a:rPr>
                      <m:t>𝑃𝑢𝑖𝑠𝑠𝑎𝑛𝑐𝑒</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𝐸</m:t>
                        </m:r>
                      </m:num>
                      <m:den>
                        <m:r>
                          <m:rPr>
                            <m:sty m:val="p"/>
                          </m:rPr>
                          <a:rPr lang="fr-FR" b="0" i="0" smtClean="0">
                            <a:latin typeface="Cambria Math" panose="02040503050406030204" pitchFamily="18" charset="0"/>
                          </a:rPr>
                          <m:t>Δ</m:t>
                        </m:r>
                        <m:r>
                          <a:rPr lang="fr-FR" b="0" i="1" smtClean="0">
                            <a:latin typeface="Cambria Math" panose="02040503050406030204" pitchFamily="18" charset="0"/>
                          </a:rPr>
                          <m:t>𝑡</m:t>
                        </m:r>
                      </m:den>
                    </m:f>
                    <m:r>
                      <a:rPr lang="fr-FR" b="0" i="1" smtClean="0">
                        <a:latin typeface="Cambria Math" panose="02040503050406030204" pitchFamily="18" charset="0"/>
                      </a:rPr>
                      <m:t> </m:t>
                    </m:r>
                  </m:oMath>
                </a14:m>
                <a:endParaRPr lang="fr-FR" b="0" dirty="0"/>
              </a:p>
              <a:p>
                <a:r>
                  <a:rPr lang="fr-FR" dirty="0"/>
                  <a:t>Donc </a:t>
                </a:r>
                <a14:m>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𝑃𝑢𝑖𝑠𝑠𝑎𝑛𝑐𝑒</m:t>
                    </m:r>
                    <m:r>
                      <a:rPr lang="fr-FR" b="0" i="1" smtClean="0">
                        <a:latin typeface="Cambria Math" panose="02040503050406030204" pitchFamily="18" charset="0"/>
                      </a:rPr>
                      <m:t>×</m:t>
                    </m:r>
                    <m:r>
                      <m:rPr>
                        <m:sty m:val="p"/>
                      </m:rPr>
                      <a:rPr lang="fr-FR" b="0" i="0" smtClean="0">
                        <a:latin typeface="Cambria Math" panose="02040503050406030204" pitchFamily="18" charset="0"/>
                      </a:rPr>
                      <m:t>Δ</m:t>
                    </m:r>
                    <m:r>
                      <a:rPr lang="fr-FR" b="0" i="1" smtClean="0">
                        <a:latin typeface="Cambria Math" panose="02040503050406030204" pitchFamily="18" charset="0"/>
                      </a:rPr>
                      <m:t>𝑡</m:t>
                    </m:r>
                    <m:r>
                      <a:rPr lang="fr-FR" b="0" i="1" smtClean="0">
                        <a:latin typeface="Cambria Math" panose="02040503050406030204" pitchFamily="18" charset="0"/>
                      </a:rPr>
                      <m:t>.</m:t>
                    </m:r>
                  </m:oMath>
                </a14:m>
                <a:endParaRPr lang="fr-FR" b="0" dirty="0"/>
              </a:p>
              <a:p>
                <a:r>
                  <a:rPr lang="fr-FR" dirty="0"/>
                  <a:t>Donc multiplier une puissance par une durée, donne une énergie. </a:t>
                </a:r>
              </a:p>
              <a:p>
                <a:r>
                  <a:rPr lang="fr-FR" dirty="0"/>
                  <a:t>Cela explique pourquoi le kiloWatt heure (</a:t>
                </a:r>
                <a14:m>
                  <m:oMath xmlns:m="http://schemas.openxmlformats.org/officeDocument/2006/math">
                    <m:r>
                      <a:rPr lang="fr-FR" b="0" i="1" smtClean="0">
                        <a:latin typeface="Cambria Math" panose="02040503050406030204" pitchFamily="18" charset="0"/>
                      </a:rPr>
                      <m:t>𝑘𝑊</m:t>
                    </m:r>
                    <m:r>
                      <a:rPr lang="fr-FR" b="0" i="1" smtClean="0">
                        <a:latin typeface="Cambria Math" panose="02040503050406030204" pitchFamily="18" charset="0"/>
                      </a:rPr>
                      <m:t>×</m:t>
                    </m:r>
                    <m:r>
                      <a:rPr lang="fr-FR" b="0" i="1" smtClean="0">
                        <a:latin typeface="Cambria Math" panose="02040503050406030204" pitchFamily="18" charset="0"/>
                      </a:rPr>
                      <m:t>h</m:t>
                    </m:r>
                    <m:r>
                      <a:rPr lang="fr-FR" b="0" i="1" smtClean="0">
                        <a:latin typeface="Cambria Math" panose="02040503050406030204" pitchFamily="18" charset="0"/>
                      </a:rPr>
                      <m:t>) </m:t>
                    </m:r>
                  </m:oMath>
                </a14:m>
                <a:r>
                  <a:rPr lang="fr-FR" dirty="0"/>
                  <a:t>est une unité d’énergie !  </a:t>
                </a:r>
              </a:p>
            </p:txBody>
          </p:sp>
        </mc:Choice>
        <mc:Fallback xmlns="">
          <p:sp>
            <p:nvSpPr>
              <p:cNvPr id="4" name="TextBox 3">
                <a:extLst>
                  <a:ext uri="{FF2B5EF4-FFF2-40B4-BE49-F238E27FC236}">
                    <a16:creationId xmlns:a16="http://schemas.microsoft.com/office/drawing/2014/main" id="{91CBEE21-796D-43DE-8B9E-675FDD5DA869}"/>
                  </a:ext>
                </a:extLst>
              </p:cNvPr>
              <p:cNvSpPr txBox="1">
                <a:spLocks noRot="1" noChangeAspect="1" noMove="1" noResize="1" noEditPoints="1" noAdjustHandles="1" noChangeArrowheads="1" noChangeShapeType="1" noTextEdit="1"/>
              </p:cNvSpPr>
              <p:nvPr/>
            </p:nvSpPr>
            <p:spPr>
              <a:xfrm>
                <a:off x="493159" y="1148994"/>
                <a:ext cx="11270751" cy="2424638"/>
              </a:xfrm>
              <a:prstGeom prst="rect">
                <a:avLst/>
              </a:prstGeom>
              <a:blipFill>
                <a:blip r:embed="rId2"/>
                <a:stretch>
                  <a:fillRect l="-487" t="-1256" b="-3015"/>
                </a:stretch>
              </a:blipFill>
            </p:spPr>
            <p:txBody>
              <a:bodyPr/>
              <a:lstStyle/>
              <a:p>
                <a:r>
                  <a:rPr lang="fr-FR">
                    <a:noFill/>
                  </a:rPr>
                  <a:t> </a:t>
                </a:r>
              </a:p>
            </p:txBody>
          </p:sp>
        </mc:Fallback>
      </mc:AlternateContent>
    </p:spTree>
    <p:extLst>
      <p:ext uri="{BB962C8B-B14F-4D97-AF65-F5344CB8AC3E}">
        <p14:creationId xmlns:p14="http://schemas.microsoft.com/office/powerpoint/2010/main" val="140157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D61A9F0-3B43-4F1F-8AC9-8D8C37BA7E16}"/>
              </a:ext>
            </a:extLst>
          </p:cNvPr>
          <p:cNvGrpSpPr/>
          <p:nvPr/>
        </p:nvGrpSpPr>
        <p:grpSpPr>
          <a:xfrm>
            <a:off x="4498985" y="5385719"/>
            <a:ext cx="3481706" cy="876935"/>
            <a:chOff x="0" y="-87514"/>
            <a:chExt cx="3482206" cy="877377"/>
          </a:xfrm>
        </p:grpSpPr>
        <p:sp>
          <p:nvSpPr>
            <p:cNvPr id="5" name="Rectangle 4">
              <a:extLst>
                <a:ext uri="{FF2B5EF4-FFF2-40B4-BE49-F238E27FC236}">
                  <a16:creationId xmlns:a16="http://schemas.microsoft.com/office/drawing/2014/main" id="{18481401-B347-4CC3-8788-7FFF7668DF0D}"/>
                </a:ext>
              </a:extLst>
            </p:cNvPr>
            <p:cNvSpPr/>
            <p:nvPr/>
          </p:nvSpPr>
          <p:spPr>
            <a:xfrm>
              <a:off x="843966" y="86436"/>
              <a:ext cx="1863969" cy="37374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107950" marR="107950" algn="ctr">
                <a:lnSpc>
                  <a:spcPct val="107000"/>
                </a:lnSpc>
              </a:pPr>
              <a:r>
                <a:rPr lang="fr-FR" sz="2000" b="1" dirty="0">
                  <a:solidFill>
                    <a:srgbClr val="000000"/>
                  </a:solidFill>
                  <a:effectLst/>
                  <a:ea typeface="Calibri" panose="020F0502020204030204" pitchFamily="34" charset="0"/>
                  <a:cs typeface="Times New Roman" panose="02020603050405020304" pitchFamily="18" charset="0"/>
                </a:rPr>
                <a:t>  Alternateur</a:t>
              </a:r>
              <a:endParaRPr lang="fr-FR" sz="1100" dirty="0">
                <a:effectLst/>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98C89FA8-6B65-4C60-AA45-5266C4F267DA}"/>
                </a:ext>
              </a:extLst>
            </p:cNvPr>
            <p:cNvSpPr/>
            <p:nvPr/>
          </p:nvSpPr>
          <p:spPr>
            <a:xfrm>
              <a:off x="0" y="-87514"/>
              <a:ext cx="822325" cy="718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7" name="Arrow: Right 6">
              <a:extLst>
                <a:ext uri="{FF2B5EF4-FFF2-40B4-BE49-F238E27FC236}">
                  <a16:creationId xmlns:a16="http://schemas.microsoft.com/office/drawing/2014/main" id="{382A4785-F635-425E-8AFA-70F0E8970509}"/>
                </a:ext>
              </a:extLst>
            </p:cNvPr>
            <p:cNvSpPr/>
            <p:nvPr/>
          </p:nvSpPr>
          <p:spPr>
            <a:xfrm>
              <a:off x="2719647" y="-23215"/>
              <a:ext cx="738505" cy="449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8" name="Arrow: Circular 7">
              <a:extLst>
                <a:ext uri="{FF2B5EF4-FFF2-40B4-BE49-F238E27FC236}">
                  <a16:creationId xmlns:a16="http://schemas.microsoft.com/office/drawing/2014/main" id="{50DE1316-26AB-4BF0-BADA-02FD2DA6D108}"/>
                </a:ext>
              </a:extLst>
            </p:cNvPr>
            <p:cNvSpPr/>
            <p:nvPr/>
          </p:nvSpPr>
          <p:spPr>
            <a:xfrm rot="4482559" flipV="1">
              <a:off x="2611501" y="-80842"/>
              <a:ext cx="630795" cy="1110615"/>
            </a:xfrm>
            <a:prstGeom prst="circularArrow">
              <a:avLst>
                <a:gd name="adj1" fmla="val 5310"/>
                <a:gd name="adj2" fmla="val 1126996"/>
                <a:gd name="adj3" fmla="val 19818440"/>
                <a:gd name="adj4" fmla="val 15251590"/>
                <a:gd name="adj5" fmla="val 9219"/>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sp>
        <p:nvSpPr>
          <p:cNvPr id="9" name="TextBox 8">
            <a:extLst>
              <a:ext uri="{FF2B5EF4-FFF2-40B4-BE49-F238E27FC236}">
                <a16:creationId xmlns:a16="http://schemas.microsoft.com/office/drawing/2014/main" id="{4CD45768-D001-4BCD-B55B-55B32695A311}"/>
              </a:ext>
            </a:extLst>
          </p:cNvPr>
          <p:cNvSpPr txBox="1"/>
          <p:nvPr/>
        </p:nvSpPr>
        <p:spPr>
          <a:xfrm>
            <a:off x="7720217" y="5489237"/>
            <a:ext cx="1809518" cy="492443"/>
          </a:xfrm>
          <a:prstGeom prst="rect">
            <a:avLst/>
          </a:prstGeom>
          <a:noFill/>
        </p:spPr>
        <p:txBody>
          <a:bodyPr wrap="square" rtlCol="0">
            <a:spAutoFit/>
          </a:bodyPr>
          <a:lstStyle/>
          <a:p>
            <a:pPr algn="ctr"/>
            <a:r>
              <a:rPr lang="fr-FR" sz="1300" dirty="0"/>
              <a:t>Energie électrique</a:t>
            </a:r>
          </a:p>
          <a:p>
            <a:pPr algn="ctr"/>
            <a:r>
              <a:rPr lang="fr-FR" sz="1300" dirty="0"/>
              <a:t>en sortie</a:t>
            </a:r>
          </a:p>
        </p:txBody>
      </p:sp>
      <p:sp>
        <p:nvSpPr>
          <p:cNvPr id="11" name="TextBox 10">
            <a:extLst>
              <a:ext uri="{FF2B5EF4-FFF2-40B4-BE49-F238E27FC236}">
                <a16:creationId xmlns:a16="http://schemas.microsoft.com/office/drawing/2014/main" id="{3101D536-EE08-4437-A857-6D77AFFE0A99}"/>
              </a:ext>
            </a:extLst>
          </p:cNvPr>
          <p:cNvSpPr txBox="1"/>
          <p:nvPr/>
        </p:nvSpPr>
        <p:spPr>
          <a:xfrm>
            <a:off x="2823475" y="5543896"/>
            <a:ext cx="1892519" cy="492443"/>
          </a:xfrm>
          <a:prstGeom prst="rect">
            <a:avLst/>
          </a:prstGeom>
          <a:noFill/>
        </p:spPr>
        <p:txBody>
          <a:bodyPr wrap="square" rtlCol="0">
            <a:spAutoFit/>
          </a:bodyPr>
          <a:lstStyle/>
          <a:p>
            <a:pPr algn="ctr"/>
            <a:r>
              <a:rPr lang="fr-FR" sz="1300" dirty="0"/>
              <a:t>Energie mécanique </a:t>
            </a:r>
          </a:p>
          <a:p>
            <a:pPr algn="ctr"/>
            <a:r>
              <a:rPr lang="fr-FR" sz="1300" dirty="0"/>
              <a:t>en entrée</a:t>
            </a:r>
          </a:p>
        </p:txBody>
      </p:sp>
      <p:sp>
        <p:nvSpPr>
          <p:cNvPr id="13" name="TextBox 12">
            <a:extLst>
              <a:ext uri="{FF2B5EF4-FFF2-40B4-BE49-F238E27FC236}">
                <a16:creationId xmlns:a16="http://schemas.microsoft.com/office/drawing/2014/main" id="{17237238-A284-4A14-B918-A7D9AD453057}"/>
              </a:ext>
            </a:extLst>
          </p:cNvPr>
          <p:cNvSpPr txBox="1"/>
          <p:nvPr/>
        </p:nvSpPr>
        <p:spPr>
          <a:xfrm>
            <a:off x="7084298" y="6089478"/>
            <a:ext cx="1809518" cy="692497"/>
          </a:xfrm>
          <a:prstGeom prst="rect">
            <a:avLst/>
          </a:prstGeom>
          <a:noFill/>
        </p:spPr>
        <p:txBody>
          <a:bodyPr wrap="square" rtlCol="0">
            <a:spAutoFit/>
          </a:bodyPr>
          <a:lstStyle/>
          <a:p>
            <a:pPr algn="ctr"/>
            <a:r>
              <a:rPr lang="fr-FR" sz="1300" dirty="0"/>
              <a:t>Energie perdue</a:t>
            </a:r>
          </a:p>
          <a:p>
            <a:pPr algn="ctr"/>
            <a:r>
              <a:rPr lang="fr-FR" sz="1300" dirty="0"/>
              <a:t>(frottements, chaleur, effet joule…)</a:t>
            </a:r>
          </a:p>
        </p:txBody>
      </p:sp>
      <p:sp>
        <p:nvSpPr>
          <p:cNvPr id="14" name="TextBox 13">
            <a:extLst>
              <a:ext uri="{FF2B5EF4-FFF2-40B4-BE49-F238E27FC236}">
                <a16:creationId xmlns:a16="http://schemas.microsoft.com/office/drawing/2014/main" id="{191A7857-8C60-4021-862C-00B338058E15}"/>
              </a:ext>
            </a:extLst>
          </p:cNvPr>
          <p:cNvSpPr txBox="1"/>
          <p:nvPr/>
        </p:nvSpPr>
        <p:spPr>
          <a:xfrm>
            <a:off x="595901" y="76025"/>
            <a:ext cx="6344559" cy="369332"/>
          </a:xfrm>
          <a:prstGeom prst="rect">
            <a:avLst/>
          </a:prstGeom>
          <a:noFill/>
        </p:spPr>
        <p:txBody>
          <a:bodyPr wrap="square" rtlCol="0">
            <a:spAutoFit/>
          </a:bodyPr>
          <a:lstStyle/>
          <a:p>
            <a:r>
              <a:rPr lang="fr-FR" dirty="0"/>
              <a:t>Rendement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6425E3D-6AA9-4D6C-B959-83285024EB02}"/>
                  </a:ext>
                </a:extLst>
              </p:cNvPr>
              <p:cNvSpPr txBox="1"/>
              <p:nvPr/>
            </p:nvSpPr>
            <p:spPr>
              <a:xfrm>
                <a:off x="687312" y="1192446"/>
                <a:ext cx="11004679" cy="3462551"/>
              </a:xfrm>
              <a:prstGeom prst="rect">
                <a:avLst/>
              </a:prstGeom>
              <a:noFill/>
            </p:spPr>
            <p:txBody>
              <a:bodyPr wrap="square" rtlCol="0">
                <a:spAutoFit/>
              </a:bodyPr>
              <a:lstStyle/>
              <a:p>
                <a:r>
                  <a:rPr lang="fr-FR" dirty="0"/>
                  <a:t>De manière générale, lorsque l’on parle de </a:t>
                </a:r>
                <a:r>
                  <a:rPr lang="fr-FR" b="1" dirty="0"/>
                  <a:t>rendement</a:t>
                </a:r>
                <a:r>
                  <a:rPr lang="fr-FR" dirty="0"/>
                  <a:t>, on compare ce qu’on récupère en sortie par rapport à ce qu’on a en entrée.  </a:t>
                </a:r>
              </a:p>
              <a:p>
                <a:r>
                  <a:rPr lang="fr-FR" dirty="0"/>
                  <a:t>Il y a </a:t>
                </a:r>
                <a:r>
                  <a:rPr lang="fr-FR" b="1" dirty="0"/>
                  <a:t>deux formules</a:t>
                </a:r>
                <a:r>
                  <a:rPr lang="fr-FR" dirty="0"/>
                  <a:t> pour le rendement de l’alternateur</a:t>
                </a:r>
              </a:p>
              <a:p>
                <a:pPr algn="ctr"/>
                <a14:m>
                  <m:oMath xmlns:m="http://schemas.openxmlformats.org/officeDocument/2006/math">
                    <m:r>
                      <a:rPr lang="fr-FR" b="0" i="1" smtClean="0">
                        <a:latin typeface="Cambria Math" panose="02040503050406030204" pitchFamily="18" charset="0"/>
                      </a:rPr>
                      <m:t>𝑅𝑒𝑛𝑑𝑒𝑚𝑒𝑛𝑡</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𝑃𝑢𝑖𝑠𝑠𝑎𝑛𝑐𝑒</m:t>
                        </m:r>
                        <m:r>
                          <a:rPr lang="fr-FR" b="0" i="1" smtClean="0">
                            <a:latin typeface="Cambria Math" panose="02040503050406030204" pitchFamily="18" charset="0"/>
                          </a:rPr>
                          <m:t> é</m:t>
                        </m:r>
                        <m:r>
                          <a:rPr lang="fr-FR" b="0" i="1" smtClean="0">
                            <a:latin typeface="Cambria Math" panose="02040503050406030204" pitchFamily="18" charset="0"/>
                          </a:rPr>
                          <m:t>𝑙𝑒𝑐𝑡𝑟𝑖𝑞𝑢𝑒</m:t>
                        </m:r>
                        <m:r>
                          <a:rPr lang="fr-FR" b="0" i="1" smtClean="0">
                            <a:latin typeface="Cambria Math" panose="02040503050406030204" pitchFamily="18" charset="0"/>
                          </a:rPr>
                          <m:t> </m:t>
                        </m:r>
                        <m:r>
                          <a:rPr lang="fr-FR" b="0" i="1" smtClean="0">
                            <a:latin typeface="Cambria Math" panose="02040503050406030204" pitchFamily="18" charset="0"/>
                          </a:rPr>
                          <m:t>𝑒𝑛</m:t>
                        </m:r>
                        <m:r>
                          <a:rPr lang="fr-FR" b="0" i="1" smtClean="0">
                            <a:latin typeface="Cambria Math" panose="02040503050406030204" pitchFamily="18" charset="0"/>
                          </a:rPr>
                          <m:t> </m:t>
                        </m:r>
                        <m:r>
                          <a:rPr lang="fr-FR" b="0" i="1" smtClean="0">
                            <a:latin typeface="Cambria Math" panose="02040503050406030204" pitchFamily="18" charset="0"/>
                          </a:rPr>
                          <m:t>𝑠𝑜𝑟𝑡𝑖𝑒</m:t>
                        </m:r>
                      </m:num>
                      <m:den>
                        <m:r>
                          <a:rPr lang="fr-FR" b="0" i="1" smtClean="0">
                            <a:latin typeface="Cambria Math" panose="02040503050406030204" pitchFamily="18" charset="0"/>
                          </a:rPr>
                          <m:t>𝑃𝑢𝑖𝑠𝑠𝑎𝑛𝑐𝑒</m:t>
                        </m:r>
                        <m:r>
                          <a:rPr lang="fr-FR" b="0" i="1" smtClean="0">
                            <a:latin typeface="Cambria Math" panose="02040503050406030204" pitchFamily="18" charset="0"/>
                          </a:rPr>
                          <m:t> </m:t>
                        </m:r>
                        <m:r>
                          <a:rPr lang="fr-FR" b="0" i="1" smtClean="0">
                            <a:latin typeface="Cambria Math" panose="02040503050406030204" pitchFamily="18" charset="0"/>
                          </a:rPr>
                          <m:t>𝑚</m:t>
                        </m:r>
                        <m:r>
                          <a:rPr lang="fr-FR" b="0" i="1" smtClean="0">
                            <a:latin typeface="Cambria Math" panose="02040503050406030204" pitchFamily="18" charset="0"/>
                          </a:rPr>
                          <m:t>é</m:t>
                        </m:r>
                        <m:r>
                          <a:rPr lang="fr-FR" b="0" i="1" smtClean="0">
                            <a:latin typeface="Cambria Math" panose="02040503050406030204" pitchFamily="18" charset="0"/>
                          </a:rPr>
                          <m:t>𝑐𝑎𝑛𝑖𝑞𝑢𝑒</m:t>
                        </m:r>
                        <m:r>
                          <a:rPr lang="fr-FR" b="0" i="1" smtClean="0">
                            <a:latin typeface="Cambria Math" panose="02040503050406030204" pitchFamily="18" charset="0"/>
                          </a:rPr>
                          <m:t> </m:t>
                        </m:r>
                        <m:r>
                          <a:rPr lang="fr-FR" b="0" i="1" smtClean="0">
                            <a:latin typeface="Cambria Math" panose="02040503050406030204" pitchFamily="18" charset="0"/>
                          </a:rPr>
                          <m:t>𝑒𝑛</m:t>
                        </m:r>
                        <m:r>
                          <a:rPr lang="fr-FR" b="0" i="1" smtClean="0">
                            <a:latin typeface="Cambria Math" panose="02040503050406030204" pitchFamily="18" charset="0"/>
                          </a:rPr>
                          <m:t> </m:t>
                        </m:r>
                        <m:r>
                          <a:rPr lang="fr-FR" b="0" i="1" smtClean="0">
                            <a:latin typeface="Cambria Math" panose="02040503050406030204" pitchFamily="18" charset="0"/>
                          </a:rPr>
                          <m:t>𝑒𝑛𝑡𝑟</m:t>
                        </m:r>
                        <m:r>
                          <a:rPr lang="fr-FR" b="0" i="1" smtClean="0">
                            <a:latin typeface="Cambria Math" panose="02040503050406030204" pitchFamily="18" charset="0"/>
                          </a:rPr>
                          <m:t>é</m:t>
                        </m:r>
                        <m:r>
                          <a:rPr lang="fr-FR" b="0" i="1" smtClean="0">
                            <a:latin typeface="Cambria Math" panose="02040503050406030204" pitchFamily="18" charset="0"/>
                          </a:rPr>
                          <m:t>𝑒</m:t>
                        </m:r>
                      </m:den>
                    </m:f>
                    <m:r>
                      <a:rPr lang="fr-FR" b="0" i="0" smtClean="0">
                        <a:latin typeface="Cambria Math" panose="02040503050406030204" pitchFamily="18" charset="0"/>
                      </a:rPr>
                      <m:t> </m:t>
                    </m:r>
                  </m:oMath>
                </a14:m>
                <a:r>
                  <a:rPr lang="fr-FR" dirty="0"/>
                  <a:t>       (formule 1)</a:t>
                </a:r>
              </a:p>
              <a:p>
                <a:pPr algn="ctr"/>
                <a14:m>
                  <m:oMath xmlns:m="http://schemas.openxmlformats.org/officeDocument/2006/math">
                    <m:r>
                      <a:rPr lang="fr-FR" b="0" i="1" smtClean="0">
                        <a:latin typeface="Cambria Math" panose="02040503050406030204" pitchFamily="18" charset="0"/>
                      </a:rPr>
                      <m:t>𝑅𝑒𝑛𝑑𝑒𝑚𝑒𝑛𝑡</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é</m:t>
                        </m:r>
                        <m:r>
                          <a:rPr lang="fr-FR" b="0" i="1" smtClean="0">
                            <a:latin typeface="Cambria Math" panose="02040503050406030204" pitchFamily="18" charset="0"/>
                          </a:rPr>
                          <m:t>𝑛𝑒𝑟𝑔𝑖𝑒</m:t>
                        </m:r>
                        <m:r>
                          <a:rPr lang="fr-FR" b="0" i="1" smtClean="0">
                            <a:latin typeface="Cambria Math" panose="02040503050406030204" pitchFamily="18" charset="0"/>
                          </a:rPr>
                          <m:t> é</m:t>
                        </m:r>
                        <m:r>
                          <a:rPr lang="fr-FR" b="0" i="1" smtClean="0">
                            <a:latin typeface="Cambria Math" panose="02040503050406030204" pitchFamily="18" charset="0"/>
                          </a:rPr>
                          <m:t>𝑙𝑒𝑐𝑡𝑟𝑖𝑞𝑢𝑒</m:t>
                        </m:r>
                        <m:r>
                          <a:rPr lang="fr-FR" b="0" i="1" smtClean="0">
                            <a:latin typeface="Cambria Math" panose="02040503050406030204" pitchFamily="18" charset="0"/>
                          </a:rPr>
                          <m:t> </m:t>
                        </m:r>
                        <m:r>
                          <a:rPr lang="fr-FR" b="0" i="1" smtClean="0">
                            <a:latin typeface="Cambria Math" panose="02040503050406030204" pitchFamily="18" charset="0"/>
                          </a:rPr>
                          <m:t>𝑒𝑛</m:t>
                        </m:r>
                        <m:r>
                          <a:rPr lang="fr-FR" b="0" i="1" smtClean="0">
                            <a:latin typeface="Cambria Math" panose="02040503050406030204" pitchFamily="18" charset="0"/>
                          </a:rPr>
                          <m:t> </m:t>
                        </m:r>
                        <m:r>
                          <a:rPr lang="fr-FR" b="0" i="1" smtClean="0">
                            <a:latin typeface="Cambria Math" panose="02040503050406030204" pitchFamily="18" charset="0"/>
                          </a:rPr>
                          <m:t>𝑠𝑜𝑟𝑡𝑖𝑒</m:t>
                        </m:r>
                      </m:num>
                      <m:den>
                        <m:r>
                          <a:rPr lang="fr-FR" b="0" i="0" smtClean="0">
                            <a:latin typeface="Cambria Math" panose="02040503050406030204" pitchFamily="18" charset="0"/>
                          </a:rPr>
                          <m:t>é</m:t>
                        </m:r>
                        <m:r>
                          <m:rPr>
                            <m:sty m:val="p"/>
                          </m:rPr>
                          <a:rPr lang="fr-FR" b="0" i="0" smtClean="0">
                            <a:latin typeface="Cambria Math" panose="02040503050406030204" pitchFamily="18" charset="0"/>
                          </a:rPr>
                          <m:t>nergie</m:t>
                        </m:r>
                        <m:r>
                          <a:rPr lang="fr-FR" b="0" i="0" smtClean="0">
                            <a:latin typeface="Cambria Math" panose="02040503050406030204" pitchFamily="18" charset="0"/>
                          </a:rPr>
                          <m:t> </m:t>
                        </m:r>
                        <m:r>
                          <m:rPr>
                            <m:sty m:val="p"/>
                          </m:rPr>
                          <a:rPr lang="fr-FR" b="0" i="0" smtClean="0">
                            <a:latin typeface="Cambria Math" panose="02040503050406030204" pitchFamily="18" charset="0"/>
                          </a:rPr>
                          <m:t>m</m:t>
                        </m:r>
                        <m:r>
                          <a:rPr lang="fr-FR" b="0" i="0" smtClean="0">
                            <a:latin typeface="Cambria Math" panose="02040503050406030204" pitchFamily="18" charset="0"/>
                          </a:rPr>
                          <m:t>é</m:t>
                        </m:r>
                        <m:r>
                          <m:rPr>
                            <m:sty m:val="p"/>
                          </m:rPr>
                          <a:rPr lang="fr-FR" b="0" i="0" smtClean="0">
                            <a:latin typeface="Cambria Math" panose="02040503050406030204" pitchFamily="18" charset="0"/>
                          </a:rPr>
                          <m:t>canique</m:t>
                        </m:r>
                        <m:r>
                          <a:rPr lang="fr-FR" b="0" i="0" smtClean="0">
                            <a:latin typeface="Cambria Math" panose="02040503050406030204" pitchFamily="18" charset="0"/>
                          </a:rPr>
                          <m:t> </m:t>
                        </m:r>
                        <m:r>
                          <m:rPr>
                            <m:sty m:val="p"/>
                          </m:rPr>
                          <a:rPr lang="fr-FR" b="0" i="0" smtClean="0">
                            <a:latin typeface="Cambria Math" panose="02040503050406030204" pitchFamily="18" charset="0"/>
                          </a:rPr>
                          <m:t>en</m:t>
                        </m:r>
                        <m:r>
                          <a:rPr lang="fr-FR" b="0" i="0" smtClean="0">
                            <a:latin typeface="Cambria Math" panose="02040503050406030204" pitchFamily="18" charset="0"/>
                          </a:rPr>
                          <m:t> </m:t>
                        </m:r>
                        <m:r>
                          <m:rPr>
                            <m:sty m:val="p"/>
                          </m:rPr>
                          <a:rPr lang="fr-FR" b="0" i="0" smtClean="0">
                            <a:latin typeface="Cambria Math" panose="02040503050406030204" pitchFamily="18" charset="0"/>
                          </a:rPr>
                          <m:t>entr</m:t>
                        </m:r>
                        <m:r>
                          <a:rPr lang="fr-FR" b="0" i="0" smtClean="0">
                            <a:latin typeface="Cambria Math" panose="02040503050406030204" pitchFamily="18" charset="0"/>
                          </a:rPr>
                          <m:t>é</m:t>
                        </m:r>
                        <m:r>
                          <m:rPr>
                            <m:sty m:val="p"/>
                          </m:rPr>
                          <a:rPr lang="fr-FR" b="0" i="0" smtClean="0">
                            <a:latin typeface="Cambria Math" panose="02040503050406030204" pitchFamily="18" charset="0"/>
                          </a:rPr>
                          <m:t>e</m:t>
                        </m:r>
                      </m:den>
                    </m:f>
                    <m:r>
                      <a:rPr lang="fr-FR" b="0" i="1" smtClean="0">
                        <a:latin typeface="Cambria Math" panose="02040503050406030204" pitchFamily="18" charset="0"/>
                      </a:rPr>
                      <m:t>              </m:t>
                    </m:r>
                  </m:oMath>
                </a14:m>
                <a:r>
                  <a:rPr lang="fr-FR" dirty="0"/>
                  <a:t>(formule 2)</a:t>
                </a:r>
              </a:p>
              <a:p>
                <a:r>
                  <a:rPr lang="fr-FR" dirty="0"/>
                  <a:t>Ces deux formules sont équivalentes.  </a:t>
                </a:r>
              </a:p>
              <a:p>
                <a:r>
                  <a:rPr lang="fr-FR" dirty="0"/>
                  <a:t>En effet, si je pars de la formule 1 et que j’utilise la relation : </a:t>
                </a:r>
                <a14:m>
                  <m:oMath xmlns:m="http://schemas.openxmlformats.org/officeDocument/2006/math">
                    <m:r>
                      <a:rPr lang="fr-FR" b="0" i="1" smtClean="0">
                        <a:latin typeface="Cambria Math" panose="02040503050406030204" pitchFamily="18" charset="0"/>
                      </a:rPr>
                      <m:t>𝑃𝑢𝑖𝑠𝑠𝑎𝑛𝑐𝑒</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𝐸</m:t>
                        </m:r>
                      </m:num>
                      <m:den>
                        <m:r>
                          <m:rPr>
                            <m:sty m:val="p"/>
                          </m:rPr>
                          <a:rPr lang="fr-FR" b="0" i="0" smtClean="0">
                            <a:latin typeface="Cambria Math" panose="02040503050406030204" pitchFamily="18" charset="0"/>
                          </a:rPr>
                          <m:t>Δ</m:t>
                        </m:r>
                        <m:r>
                          <a:rPr lang="fr-FR" b="0" i="1" smtClean="0">
                            <a:latin typeface="Cambria Math" panose="02040503050406030204" pitchFamily="18" charset="0"/>
                          </a:rPr>
                          <m:t>𝑡</m:t>
                        </m:r>
                      </m:den>
                    </m:f>
                  </m:oMath>
                </a14:m>
                <a:endParaRPr lang="fr-FR" dirty="0"/>
              </a:p>
              <a:p>
                <a:r>
                  <a:rPr lang="fr-FR" dirty="0"/>
                  <a:t>On obtient : </a:t>
                </a:r>
                <a14:m>
                  <m:oMath xmlns:m="http://schemas.openxmlformats.org/officeDocument/2006/math">
                    <m:r>
                      <a:rPr lang="fr-FR" b="0" i="1" smtClean="0">
                        <a:latin typeface="Cambria Math" panose="02040503050406030204" pitchFamily="18" charset="0"/>
                      </a:rPr>
                      <m:t>𝑅𝑒𝑛𝑑𝑒𝑚𝑒𝑛𝑡</m:t>
                    </m:r>
                    <m:r>
                      <a:rPr lang="fr-FR" b="0" i="1" smtClean="0">
                        <a:latin typeface="Cambria Math" panose="02040503050406030204" pitchFamily="18" charset="0"/>
                      </a:rPr>
                      <m:t>=</m:t>
                    </m:r>
                    <m:f>
                      <m:fPr>
                        <m:ctrlPr>
                          <a:rPr lang="fr-FR" b="0" i="1" smtClean="0">
                            <a:latin typeface="Cambria Math" panose="02040503050406030204" pitchFamily="18" charset="0"/>
                          </a:rPr>
                        </m:ctrlPr>
                      </m:fPr>
                      <m:num>
                        <m:f>
                          <m:fPr>
                            <m:ctrlPr>
                              <a:rPr lang="fr-FR" b="0"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é</m:t>
                                </m:r>
                                <m:r>
                                  <a:rPr lang="fr-FR" b="0" i="1" smtClean="0">
                                    <a:latin typeface="Cambria Math" panose="02040503050406030204" pitchFamily="18" charset="0"/>
                                  </a:rPr>
                                  <m:t>𝑙𝑒𝑐𝑡𝑟𝑖𝑞𝑢𝑒</m:t>
                                </m:r>
                              </m:sub>
                            </m:sSub>
                          </m:num>
                          <m:den>
                            <m:r>
                              <m:rPr>
                                <m:sty m:val="p"/>
                              </m:rPr>
                              <a:rPr lang="fr-FR" b="0" i="0" smtClean="0">
                                <a:latin typeface="Cambria Math" panose="02040503050406030204" pitchFamily="18" charset="0"/>
                              </a:rPr>
                              <m:t>Δ</m:t>
                            </m:r>
                            <m:r>
                              <a:rPr lang="fr-FR" b="0" i="1" smtClean="0">
                                <a:latin typeface="Cambria Math" panose="02040503050406030204" pitchFamily="18" charset="0"/>
                              </a:rPr>
                              <m:t>𝑡</m:t>
                            </m:r>
                          </m:den>
                        </m:f>
                      </m:num>
                      <m:den>
                        <m:f>
                          <m:fPr>
                            <m:ctrlPr>
                              <a:rPr lang="fr-FR" b="0"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𝑚</m:t>
                                </m:r>
                                <m:r>
                                  <a:rPr lang="fr-FR" b="0" i="1" smtClean="0">
                                    <a:latin typeface="Cambria Math" panose="02040503050406030204" pitchFamily="18" charset="0"/>
                                  </a:rPr>
                                  <m:t>é</m:t>
                                </m:r>
                                <m:r>
                                  <a:rPr lang="fr-FR" b="0" i="1" smtClean="0">
                                    <a:latin typeface="Cambria Math" panose="02040503050406030204" pitchFamily="18" charset="0"/>
                                  </a:rPr>
                                  <m:t>𝑐𝑎𝑛𝑖𝑞𝑢𝑒</m:t>
                                </m:r>
                              </m:sub>
                            </m:sSub>
                          </m:num>
                          <m:den>
                            <m:r>
                              <m:rPr>
                                <m:sty m:val="p"/>
                              </m:rPr>
                              <a:rPr lang="fr-FR" b="0" i="0" smtClean="0">
                                <a:latin typeface="Cambria Math" panose="02040503050406030204" pitchFamily="18" charset="0"/>
                              </a:rPr>
                              <m:t>Δ</m:t>
                            </m:r>
                            <m:r>
                              <a:rPr lang="fr-FR" b="0" i="1" smtClean="0">
                                <a:latin typeface="Cambria Math" panose="02040503050406030204" pitchFamily="18" charset="0"/>
                              </a:rPr>
                              <m:t>𝑡</m:t>
                            </m:r>
                          </m:den>
                        </m:f>
                      </m:den>
                    </m:f>
                    <m:r>
                      <a:rPr lang="fr-FR" b="0" i="1" smtClean="0">
                        <a:latin typeface="Cambria Math" panose="02040503050406030204" pitchFamily="18" charset="0"/>
                      </a:rPr>
                      <m:t>.  </m:t>
                    </m:r>
                  </m:oMath>
                </a14:m>
                <a:r>
                  <a:rPr lang="fr-FR" dirty="0"/>
                  <a:t>En simplifiant par </a:t>
                </a:r>
                <a14:m>
                  <m:oMath xmlns:m="http://schemas.openxmlformats.org/officeDocument/2006/math">
                    <m:r>
                      <m:rPr>
                        <m:sty m:val="p"/>
                      </m:rPr>
                      <a:rPr lang="fr-FR" b="0" i="0" smtClean="0">
                        <a:latin typeface="Cambria Math" panose="02040503050406030204" pitchFamily="18" charset="0"/>
                      </a:rPr>
                      <m:t>Δ</m:t>
                    </m:r>
                    <m:r>
                      <a:rPr lang="fr-FR" b="0" i="1" smtClean="0">
                        <a:latin typeface="Cambria Math" panose="02040503050406030204" pitchFamily="18" charset="0"/>
                      </a:rPr>
                      <m:t>𝑡</m:t>
                    </m:r>
                    <m:r>
                      <a:rPr lang="fr-FR" b="0" i="1" smtClean="0">
                        <a:latin typeface="Cambria Math" panose="02040503050406030204" pitchFamily="18" charset="0"/>
                      </a:rPr>
                      <m:t>,</m:t>
                    </m:r>
                  </m:oMath>
                </a14:m>
                <a:r>
                  <a:rPr lang="fr-FR" dirty="0"/>
                  <a:t> on retrouve la formule 2.</a:t>
                </a:r>
              </a:p>
              <a:p>
                <a:endParaRPr lang="fr-FR" dirty="0"/>
              </a:p>
            </p:txBody>
          </p:sp>
        </mc:Choice>
        <mc:Fallback xmlns="">
          <p:sp>
            <p:nvSpPr>
              <p:cNvPr id="16" name="TextBox 15">
                <a:extLst>
                  <a:ext uri="{FF2B5EF4-FFF2-40B4-BE49-F238E27FC236}">
                    <a16:creationId xmlns:a16="http://schemas.microsoft.com/office/drawing/2014/main" id="{76425E3D-6AA9-4D6C-B959-83285024EB02}"/>
                  </a:ext>
                </a:extLst>
              </p:cNvPr>
              <p:cNvSpPr txBox="1">
                <a:spLocks noRot="1" noChangeAspect="1" noMove="1" noResize="1" noEditPoints="1" noAdjustHandles="1" noChangeArrowheads="1" noChangeShapeType="1" noTextEdit="1"/>
              </p:cNvSpPr>
              <p:nvPr/>
            </p:nvSpPr>
            <p:spPr>
              <a:xfrm>
                <a:off x="687312" y="1192446"/>
                <a:ext cx="11004679" cy="3462551"/>
              </a:xfrm>
              <a:prstGeom prst="rect">
                <a:avLst/>
              </a:prstGeom>
              <a:blipFill>
                <a:blip r:embed="rId2"/>
                <a:stretch>
                  <a:fillRect l="-499" t="-1056"/>
                </a:stretch>
              </a:blipFill>
            </p:spPr>
            <p:txBody>
              <a:bodyPr/>
              <a:lstStyle/>
              <a:p>
                <a:r>
                  <a:rPr lang="fr-FR">
                    <a:noFill/>
                  </a:rPr>
                  <a:t> </a:t>
                </a:r>
              </a:p>
            </p:txBody>
          </p:sp>
        </mc:Fallback>
      </mc:AlternateContent>
    </p:spTree>
    <p:extLst>
      <p:ext uri="{BB962C8B-B14F-4D97-AF65-F5344CB8AC3E}">
        <p14:creationId xmlns:p14="http://schemas.microsoft.com/office/powerpoint/2010/main" val="176022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19B1FC-A4CC-42FF-9267-63EC34D0E70E}"/>
              </a:ext>
            </a:extLst>
          </p:cNvPr>
          <p:cNvPicPr>
            <a:picLocks noChangeAspect="1"/>
          </p:cNvPicPr>
          <p:nvPr/>
        </p:nvPicPr>
        <p:blipFill>
          <a:blip r:embed="rId2"/>
          <a:stretch>
            <a:fillRect/>
          </a:stretch>
        </p:blipFill>
        <p:spPr>
          <a:xfrm>
            <a:off x="426965" y="293348"/>
            <a:ext cx="6981825" cy="2847975"/>
          </a:xfrm>
          <a:prstGeom prst="rect">
            <a:avLst/>
          </a:prstGeom>
        </p:spPr>
      </p:pic>
      <p:pic>
        <p:nvPicPr>
          <p:cNvPr id="7" name="Picture 6">
            <a:extLst>
              <a:ext uri="{FF2B5EF4-FFF2-40B4-BE49-F238E27FC236}">
                <a16:creationId xmlns:a16="http://schemas.microsoft.com/office/drawing/2014/main" id="{9822EA4B-9893-4297-9C04-C04EEDE7A3F5}"/>
              </a:ext>
            </a:extLst>
          </p:cNvPr>
          <p:cNvPicPr>
            <a:picLocks noChangeAspect="1"/>
          </p:cNvPicPr>
          <p:nvPr/>
        </p:nvPicPr>
        <p:blipFill>
          <a:blip r:embed="rId3"/>
          <a:stretch>
            <a:fillRect/>
          </a:stretch>
        </p:blipFill>
        <p:spPr>
          <a:xfrm>
            <a:off x="426965" y="3100012"/>
            <a:ext cx="5734050" cy="1562100"/>
          </a:xfrm>
          <a:prstGeom prst="rect">
            <a:avLst/>
          </a:prstGeom>
        </p:spPr>
      </p:pic>
      <p:sp>
        <p:nvSpPr>
          <p:cNvPr id="8" name="TextBox 7">
            <a:extLst>
              <a:ext uri="{FF2B5EF4-FFF2-40B4-BE49-F238E27FC236}">
                <a16:creationId xmlns:a16="http://schemas.microsoft.com/office/drawing/2014/main" id="{8482601E-B4C0-43A2-BE8B-3574B6525477}"/>
              </a:ext>
            </a:extLst>
          </p:cNvPr>
          <p:cNvSpPr txBox="1"/>
          <p:nvPr/>
        </p:nvSpPr>
        <p:spPr>
          <a:xfrm>
            <a:off x="426965" y="4736387"/>
            <a:ext cx="6754671" cy="646331"/>
          </a:xfrm>
          <a:prstGeom prst="rect">
            <a:avLst/>
          </a:prstGeom>
          <a:noFill/>
        </p:spPr>
        <p:txBody>
          <a:bodyPr wrap="square" rtlCol="0">
            <a:spAutoFit/>
          </a:bodyPr>
          <a:lstStyle/>
          <a:p>
            <a:r>
              <a:rPr lang="fr-FR" dirty="0"/>
              <a:t>1-  Calculer l’énergie électrique produite par la centrale en 1 an.</a:t>
            </a:r>
          </a:p>
          <a:p>
            <a:r>
              <a:rPr lang="fr-FR" dirty="0"/>
              <a:t>2- Quelles villes peuvent être alimentées par ce barrage ?</a:t>
            </a:r>
          </a:p>
        </p:txBody>
      </p:sp>
    </p:spTree>
    <p:extLst>
      <p:ext uri="{BB962C8B-B14F-4D97-AF65-F5344CB8AC3E}">
        <p14:creationId xmlns:p14="http://schemas.microsoft.com/office/powerpoint/2010/main" val="74703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D69CFA4-E21F-47F5-94F5-F21E6162C017}"/>
                  </a:ext>
                </a:extLst>
              </p:cNvPr>
              <p:cNvSpPr txBox="1"/>
              <p:nvPr/>
            </p:nvSpPr>
            <p:spPr>
              <a:xfrm>
                <a:off x="1497458" y="333616"/>
                <a:ext cx="8920538" cy="15186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𝑅𝑒𝑛𝑑𝑒𝑚𝑒𝑛𝑡</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𝑃𝑢𝑖𝑠𝑠𝑎𝑛𝑐𝑒</m:t>
                          </m:r>
                          <m:r>
                            <a:rPr lang="fr-FR" b="0" i="1" smtClean="0">
                              <a:latin typeface="Cambria Math" panose="02040503050406030204" pitchFamily="18" charset="0"/>
                            </a:rPr>
                            <m:t> é</m:t>
                          </m:r>
                          <m:r>
                            <a:rPr lang="fr-FR" b="0" i="1" smtClean="0">
                              <a:latin typeface="Cambria Math" panose="02040503050406030204" pitchFamily="18" charset="0"/>
                            </a:rPr>
                            <m:t>𝑙𝑒𝑐𝑡𝑟𝑖𝑞𝑢𝑒</m:t>
                          </m:r>
                          <m:r>
                            <a:rPr lang="fr-FR" b="0" i="1" smtClean="0">
                              <a:latin typeface="Cambria Math" panose="02040503050406030204" pitchFamily="18" charset="0"/>
                            </a:rPr>
                            <m:t> </m:t>
                          </m:r>
                          <m:r>
                            <a:rPr lang="fr-FR" b="0" i="1" smtClean="0">
                              <a:latin typeface="Cambria Math" panose="02040503050406030204" pitchFamily="18" charset="0"/>
                            </a:rPr>
                            <m:t>𝑒𝑛</m:t>
                          </m:r>
                          <m:r>
                            <a:rPr lang="fr-FR" b="0" i="1" smtClean="0">
                              <a:latin typeface="Cambria Math" panose="02040503050406030204" pitchFamily="18" charset="0"/>
                            </a:rPr>
                            <m:t> </m:t>
                          </m:r>
                          <m:r>
                            <a:rPr lang="fr-FR" b="0" i="1" smtClean="0">
                              <a:latin typeface="Cambria Math" panose="02040503050406030204" pitchFamily="18" charset="0"/>
                            </a:rPr>
                            <m:t>𝑠𝑜𝑟𝑡𝑖𝑒</m:t>
                          </m:r>
                        </m:num>
                        <m:den>
                          <m:r>
                            <m:rPr>
                              <m:sty m:val="p"/>
                            </m:rPr>
                            <a:rPr lang="fr-FR" b="0" i="0" smtClean="0">
                              <a:latin typeface="Cambria Math" panose="02040503050406030204" pitchFamily="18" charset="0"/>
                            </a:rPr>
                            <m:t>Puissance</m:t>
                          </m:r>
                          <m:r>
                            <a:rPr lang="fr-FR" b="0" i="0" smtClean="0">
                              <a:latin typeface="Cambria Math" panose="02040503050406030204" pitchFamily="18" charset="0"/>
                            </a:rPr>
                            <m:t> </m:t>
                          </m:r>
                          <m:r>
                            <m:rPr>
                              <m:sty m:val="p"/>
                            </m:rPr>
                            <a:rPr lang="fr-FR" b="0" i="0" smtClean="0">
                              <a:latin typeface="Cambria Math" panose="02040503050406030204" pitchFamily="18" charset="0"/>
                            </a:rPr>
                            <m:t>m</m:t>
                          </m:r>
                          <m:r>
                            <a:rPr lang="fr-FR" b="0" i="0" smtClean="0">
                              <a:latin typeface="Cambria Math" panose="02040503050406030204" pitchFamily="18" charset="0"/>
                            </a:rPr>
                            <m:t>é</m:t>
                          </m:r>
                          <m:r>
                            <m:rPr>
                              <m:sty m:val="p"/>
                            </m:rPr>
                            <a:rPr lang="fr-FR" b="0" i="0" smtClean="0">
                              <a:latin typeface="Cambria Math" panose="02040503050406030204" pitchFamily="18" charset="0"/>
                            </a:rPr>
                            <m:t>canique</m:t>
                          </m:r>
                          <m:r>
                            <a:rPr lang="fr-FR" b="0" i="0" smtClean="0">
                              <a:latin typeface="Cambria Math" panose="02040503050406030204" pitchFamily="18" charset="0"/>
                            </a:rPr>
                            <m:t> </m:t>
                          </m:r>
                          <m:r>
                            <m:rPr>
                              <m:sty m:val="p"/>
                            </m:rPr>
                            <a:rPr lang="fr-FR" b="0" i="0" smtClean="0">
                              <a:latin typeface="Cambria Math" panose="02040503050406030204" pitchFamily="18" charset="0"/>
                            </a:rPr>
                            <m:t>en</m:t>
                          </m:r>
                          <m:r>
                            <a:rPr lang="fr-FR" b="0" i="0" smtClean="0">
                              <a:latin typeface="Cambria Math" panose="02040503050406030204" pitchFamily="18" charset="0"/>
                            </a:rPr>
                            <m:t> </m:t>
                          </m:r>
                          <m:r>
                            <m:rPr>
                              <m:sty m:val="p"/>
                            </m:rPr>
                            <a:rPr lang="fr-FR" b="0" i="0" smtClean="0">
                              <a:latin typeface="Cambria Math" panose="02040503050406030204" pitchFamily="18" charset="0"/>
                            </a:rPr>
                            <m:t>entr</m:t>
                          </m:r>
                          <m:r>
                            <a:rPr lang="fr-FR" b="0" i="0" smtClean="0">
                              <a:latin typeface="Cambria Math" panose="02040503050406030204" pitchFamily="18" charset="0"/>
                            </a:rPr>
                            <m:t>é</m:t>
                          </m:r>
                          <m:r>
                            <m:rPr>
                              <m:sty m:val="p"/>
                            </m:rPr>
                            <a:rPr lang="fr-FR" b="0" i="0" smtClean="0">
                              <a:latin typeface="Cambria Math" panose="02040503050406030204" pitchFamily="18" charset="0"/>
                            </a:rPr>
                            <m:t>e</m:t>
                          </m:r>
                        </m:den>
                      </m:f>
                    </m:oMath>
                  </m:oMathPara>
                </a14:m>
                <a:endParaRPr lang="fr-FR" dirty="0"/>
              </a:p>
              <a:p>
                <a:r>
                  <a:rPr lang="fr-FR" dirty="0"/>
                  <a:t>Donc </a:t>
                </a:r>
                <a14:m>
                  <m:oMath xmlns:m="http://schemas.openxmlformats.org/officeDocument/2006/math">
                    <m:r>
                      <a:rPr lang="fr-FR" b="0" i="1" smtClean="0">
                        <a:latin typeface="Cambria Math" panose="02040503050406030204" pitchFamily="18" charset="0"/>
                      </a:rPr>
                      <m:t>𝑃𝑢𝑖𝑠𝑠𝑎𝑛𝑐𝑒</m:t>
                    </m:r>
                    <m:r>
                      <a:rPr lang="fr-FR" b="0" i="1" smtClean="0">
                        <a:latin typeface="Cambria Math" panose="02040503050406030204" pitchFamily="18" charset="0"/>
                      </a:rPr>
                      <m:t> é</m:t>
                    </m:r>
                    <m:r>
                      <a:rPr lang="fr-FR" b="0" i="1" smtClean="0">
                        <a:latin typeface="Cambria Math" panose="02040503050406030204" pitchFamily="18" charset="0"/>
                      </a:rPr>
                      <m:t>𝑙𝑒𝑐𝑡𝑟𝑖𝑞𝑢𝑒</m:t>
                    </m:r>
                    <m:r>
                      <a:rPr lang="fr-FR" b="0" i="1" smtClean="0">
                        <a:latin typeface="Cambria Math" panose="02040503050406030204" pitchFamily="18" charset="0"/>
                      </a:rPr>
                      <m:t> </m:t>
                    </m:r>
                    <m:r>
                      <a:rPr lang="fr-FR" b="0" i="1" smtClean="0">
                        <a:latin typeface="Cambria Math" panose="02040503050406030204" pitchFamily="18" charset="0"/>
                      </a:rPr>
                      <m:t>𝑒𝑛</m:t>
                    </m:r>
                    <m:r>
                      <a:rPr lang="fr-FR" b="0" i="1" smtClean="0">
                        <a:latin typeface="Cambria Math" panose="02040503050406030204" pitchFamily="18" charset="0"/>
                      </a:rPr>
                      <m:t> </m:t>
                    </m:r>
                    <m:r>
                      <a:rPr lang="fr-FR" b="0" i="1" smtClean="0">
                        <a:latin typeface="Cambria Math" panose="02040503050406030204" pitchFamily="18" charset="0"/>
                      </a:rPr>
                      <m:t>𝑠𝑜𝑟𝑡𝑖𝑒</m:t>
                    </m:r>
                    <m:r>
                      <a:rPr lang="fr-FR" b="0" i="1" smtClean="0">
                        <a:latin typeface="Cambria Math" panose="02040503050406030204" pitchFamily="18" charset="0"/>
                      </a:rPr>
                      <m:t>=</m:t>
                    </m:r>
                    <m:r>
                      <a:rPr lang="fr-FR" b="0" i="1" smtClean="0">
                        <a:latin typeface="Cambria Math" panose="02040503050406030204" pitchFamily="18" charset="0"/>
                      </a:rPr>
                      <m:t>𝑅𝑒𝑛𝑑𝑒𝑚𝑒𝑛𝑡</m:t>
                    </m:r>
                    <m:r>
                      <a:rPr lang="fr-FR" b="0" i="1" smtClean="0">
                        <a:latin typeface="Cambria Math" panose="02040503050406030204" pitchFamily="18" charset="0"/>
                      </a:rPr>
                      <m:t>×</m:t>
                    </m:r>
                    <m:r>
                      <a:rPr lang="fr-FR" b="0" i="1" smtClean="0">
                        <a:latin typeface="Cambria Math" panose="02040503050406030204" pitchFamily="18" charset="0"/>
                      </a:rPr>
                      <m:t>𝑃𝑢𝑖𝑠𝑠𝑎𝑛𝑐𝑒</m:t>
                    </m:r>
                    <m:r>
                      <a:rPr lang="fr-FR" b="0" i="1" smtClean="0">
                        <a:latin typeface="Cambria Math" panose="02040503050406030204" pitchFamily="18" charset="0"/>
                      </a:rPr>
                      <m:t> </m:t>
                    </m:r>
                    <m:r>
                      <a:rPr lang="fr-FR" b="0" i="1" smtClean="0">
                        <a:latin typeface="Cambria Math" panose="02040503050406030204" pitchFamily="18" charset="0"/>
                      </a:rPr>
                      <m:t>𝑚</m:t>
                    </m:r>
                    <m:r>
                      <a:rPr lang="fr-FR" b="0" i="1" smtClean="0">
                        <a:latin typeface="Cambria Math" panose="02040503050406030204" pitchFamily="18" charset="0"/>
                      </a:rPr>
                      <m:t>é</m:t>
                    </m:r>
                    <m:r>
                      <a:rPr lang="fr-FR" b="0" i="1" smtClean="0">
                        <a:latin typeface="Cambria Math" panose="02040503050406030204" pitchFamily="18" charset="0"/>
                      </a:rPr>
                      <m:t>𝑐𝑎𝑛𝑖𝑞𝑢𝑒</m:t>
                    </m:r>
                    <m:r>
                      <a:rPr lang="fr-FR" b="0" i="1" smtClean="0">
                        <a:latin typeface="Cambria Math" panose="02040503050406030204" pitchFamily="18" charset="0"/>
                      </a:rPr>
                      <m:t> </m:t>
                    </m:r>
                    <m:r>
                      <a:rPr lang="fr-FR" b="0" i="1" smtClean="0">
                        <a:latin typeface="Cambria Math" panose="02040503050406030204" pitchFamily="18" charset="0"/>
                      </a:rPr>
                      <m:t>𝑒𝑛</m:t>
                    </m:r>
                    <m:r>
                      <a:rPr lang="fr-FR" b="0" i="1" smtClean="0">
                        <a:latin typeface="Cambria Math" panose="02040503050406030204" pitchFamily="18" charset="0"/>
                      </a:rPr>
                      <m:t> </m:t>
                    </m:r>
                    <m:r>
                      <a:rPr lang="fr-FR" b="0" i="1" smtClean="0">
                        <a:latin typeface="Cambria Math" panose="02040503050406030204" pitchFamily="18" charset="0"/>
                      </a:rPr>
                      <m:t>𝑒𝑛𝑡𝑟</m:t>
                    </m:r>
                    <m:r>
                      <a:rPr lang="fr-FR" b="0" i="1" smtClean="0">
                        <a:latin typeface="Cambria Math" panose="02040503050406030204" pitchFamily="18" charset="0"/>
                      </a:rPr>
                      <m:t>é</m:t>
                    </m:r>
                    <m:r>
                      <a:rPr lang="fr-FR" b="0" i="1" smtClean="0">
                        <a:latin typeface="Cambria Math" panose="02040503050406030204" pitchFamily="18" charset="0"/>
                      </a:rPr>
                      <m:t>𝑒</m:t>
                    </m:r>
                  </m:oMath>
                </a14:m>
                <a:endParaRPr lang="fr-FR" b="0" dirty="0"/>
              </a:p>
              <a:p>
                <a:r>
                  <a:rPr lang="fr-FR" dirty="0"/>
                  <a:t>Donc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𝑃</m:t>
                        </m:r>
                      </m:e>
                      <m:sub>
                        <m:r>
                          <a:rPr lang="fr-FR" b="0" i="1" smtClean="0">
                            <a:latin typeface="Cambria Math" panose="02040503050406030204" pitchFamily="18" charset="0"/>
                          </a:rPr>
                          <m:t>é</m:t>
                        </m:r>
                        <m:r>
                          <a:rPr lang="fr-FR" b="0" i="1" smtClean="0">
                            <a:latin typeface="Cambria Math" panose="02040503050406030204" pitchFamily="18" charset="0"/>
                          </a:rPr>
                          <m:t>𝑙𝑒𝑐𝑡𝑟𝑖𝑞𝑢𝑒</m:t>
                        </m:r>
                      </m:sub>
                    </m:sSub>
                    <m:r>
                      <a:rPr lang="fr-FR" b="0" i="1" smtClean="0">
                        <a:latin typeface="Cambria Math" panose="02040503050406030204" pitchFamily="18" charset="0"/>
                      </a:rPr>
                      <m:t>=0,95×735 </m:t>
                    </m:r>
                    <m:r>
                      <a:rPr lang="fr-FR" b="0" i="1" smtClean="0">
                        <a:latin typeface="Cambria Math" panose="02040503050406030204" pitchFamily="18" charset="0"/>
                      </a:rPr>
                      <m:t>𝐺𝑊</m:t>
                    </m:r>
                    <m:r>
                      <a:rPr lang="fr-FR" b="0" i="1" smtClean="0">
                        <a:latin typeface="Cambria Math" panose="02040503050406030204" pitchFamily="18" charset="0"/>
                      </a:rPr>
                      <m:t>.</m:t>
                    </m:r>
                    <m:r>
                      <a:rPr lang="fr-FR" b="0" i="1" smtClean="0">
                        <a:latin typeface="Cambria Math" panose="02040503050406030204" pitchFamily="18" charset="0"/>
                      </a:rPr>
                      <m:t>h</m:t>
                    </m:r>
                    <m:r>
                      <a:rPr lang="fr-FR" b="0" i="1" smtClean="0">
                        <a:latin typeface="Cambria Math" panose="02040503050406030204" pitchFamily="18" charset="0"/>
                      </a:rPr>
                      <m:t>=698 </m:t>
                    </m:r>
                    <m:r>
                      <a:rPr lang="fr-FR" b="0" i="1" smtClean="0">
                        <a:latin typeface="Cambria Math" panose="02040503050406030204" pitchFamily="18" charset="0"/>
                      </a:rPr>
                      <m:t>𝐺𝑊</m:t>
                    </m:r>
                    <m:r>
                      <a:rPr lang="fr-FR" b="0" i="1" smtClean="0">
                        <a:latin typeface="Cambria Math" panose="02040503050406030204" pitchFamily="18" charset="0"/>
                      </a:rPr>
                      <m:t>.</m:t>
                    </m:r>
                    <m:r>
                      <a:rPr lang="fr-FR" b="0" i="1" smtClean="0">
                        <a:latin typeface="Cambria Math" panose="02040503050406030204" pitchFamily="18" charset="0"/>
                      </a:rPr>
                      <m:t>h</m:t>
                    </m:r>
                  </m:oMath>
                </a14:m>
                <a:endParaRPr lang="fr-FR" dirty="0"/>
              </a:p>
              <a:p>
                <a:r>
                  <a:rPr lang="fr-FR" dirty="0"/>
                  <a:t>Donc seules Sèvres et Lille peuvent être alimentées par cette centrale.</a:t>
                </a:r>
              </a:p>
            </p:txBody>
          </p:sp>
        </mc:Choice>
        <mc:Fallback xmlns="">
          <p:sp>
            <p:nvSpPr>
              <p:cNvPr id="3" name="TextBox 2">
                <a:extLst>
                  <a:ext uri="{FF2B5EF4-FFF2-40B4-BE49-F238E27FC236}">
                    <a16:creationId xmlns:a16="http://schemas.microsoft.com/office/drawing/2014/main" id="{0D69CFA4-E21F-47F5-94F5-F21E6162C017}"/>
                  </a:ext>
                </a:extLst>
              </p:cNvPr>
              <p:cNvSpPr txBox="1">
                <a:spLocks noRot="1" noChangeAspect="1" noMove="1" noResize="1" noEditPoints="1" noAdjustHandles="1" noChangeArrowheads="1" noChangeShapeType="1" noTextEdit="1"/>
              </p:cNvSpPr>
              <p:nvPr/>
            </p:nvSpPr>
            <p:spPr>
              <a:xfrm>
                <a:off x="1497458" y="333616"/>
                <a:ext cx="8920538" cy="1518685"/>
              </a:xfrm>
              <a:prstGeom prst="rect">
                <a:avLst/>
              </a:prstGeom>
              <a:blipFill>
                <a:blip r:embed="rId2"/>
                <a:stretch>
                  <a:fillRect l="-615" b="-5622"/>
                </a:stretch>
              </a:blipFill>
            </p:spPr>
            <p:txBody>
              <a:bodyPr/>
              <a:lstStyle/>
              <a:p>
                <a:r>
                  <a:rPr lang="fr-FR">
                    <a:noFill/>
                  </a:rPr>
                  <a:t> </a:t>
                </a:r>
              </a:p>
            </p:txBody>
          </p:sp>
        </mc:Fallback>
      </mc:AlternateContent>
    </p:spTree>
    <p:extLst>
      <p:ext uri="{BB962C8B-B14F-4D97-AF65-F5344CB8AC3E}">
        <p14:creationId xmlns:p14="http://schemas.microsoft.com/office/powerpoint/2010/main" val="3584164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349</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pierre ghesquiere</dc:creator>
  <cp:lastModifiedBy>pierre ghesquiere</cp:lastModifiedBy>
  <cp:revision>12</cp:revision>
  <dcterms:created xsi:type="dcterms:W3CDTF">2020-11-18T16:08:37Z</dcterms:created>
  <dcterms:modified xsi:type="dcterms:W3CDTF">2020-11-26T09:41:25Z</dcterms:modified>
</cp:coreProperties>
</file>