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9E6-46D3-4402-B8F4-A8CA523C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5FB4-59F7-4CD8-B79F-2A804F262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7D48-7C7C-4B00-B792-B431139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97AA-39FE-41B9-8C84-CB16B91A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10FE-A1AC-4CA5-BBCC-D020777C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77D-0C63-45EE-A00A-FF50E9F3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16A3A-AC6D-4A7C-873C-3CDD72D68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2FFD-A2DD-45A9-A41D-5F20A7C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FB68-703A-42B6-83EC-A5FE8355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4E69-C1EC-4633-AED5-31C3A20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9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792CF-12D9-47C0-AF41-D9D241BF6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1016A-24F5-420C-A9E2-8906341B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495A-4FEC-4633-86B5-5084F707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CBF0-09F4-4CB1-9761-9194DB09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E42B-9A6D-44B2-89C0-DA17538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9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2CF3-FF4B-4D44-9163-9E205D8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A2BE-9290-43FA-B117-BFFDA5E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418C-6682-4F48-8712-AFA8D774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1C34-C037-4B52-B73E-390FC9F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63A8-3DD3-4559-9601-FDFF6719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11F-A6FF-448F-B166-FAE5C558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38AD-C363-4D5D-8AF6-590487D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FC32-CD14-4E0B-B225-CF1C919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C563-C862-4ECB-B92A-B3B973C5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1756-540A-4536-99A8-0B40589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9736-E53F-411F-B405-9C306659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72D8-E4D1-4DE1-A0BB-EBB9A17C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7584-8308-4BDD-A6F2-CCFEEED9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57E8-E469-4322-91DE-DCF5EBBD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E32-82B1-4CC4-8783-86526BDE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8B21-FD4B-4B77-ACA6-7E1C02C0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4154-B67E-4867-967D-158FF657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C8FD-DD80-47D4-A9AE-6940BFAF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F0C8-9729-4AA2-A94A-8C00DBF37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062A2-A6A5-47B9-80A4-E70556CE1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10171-41FE-4AE5-9304-C617ABF0B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7F0A-9D0B-4F03-99CA-A5442F77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6369-FA58-49B6-92B1-C7CFBFFC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A0101-D40D-49C8-9C3F-86DAE9F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9F5E-D55F-4E4F-B854-044A269C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A1A31-A7F1-40A6-B6DE-C22130FC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47723-B519-4FED-9642-8CDE3121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59E74-F9CA-4965-B48E-B3A74D87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CAE81-43AA-4D71-9129-99AC7266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8909F-5776-4286-B3DA-B6ADC518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7F0B-1A4D-4B46-9CCD-E5200284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78D3-159C-4667-89DD-27D98C74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11B6-65BD-4F39-9DC3-E3277766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CD31-182B-4651-8F4C-1710C20A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A1458-BAC6-4E85-B24B-8BAEBB21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ECF3-A93D-4CB6-B4F8-6231D3F5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91CB-0E0D-4C75-849C-285AB57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4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F65F-0138-4ACD-B195-2A0C20A0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ED259-9FBA-4D9F-B669-DDD6D1EB6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17B-97E8-404B-94AA-FA5A05ED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5E05-8968-404C-8D52-09BDBD7C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9A6F-BBEB-4F35-959C-07543E7E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85D-1B93-4BB0-A224-25DF81B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7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1F818-F23B-448A-9766-BC4455CD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B60-005F-452A-9CE4-BCD27F9B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D9F4-9F8F-45D0-9901-EC140820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547C-E833-4648-86B2-F386A276D499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2660-20B4-45A1-9AC8-0274584D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61E9-7730-43A6-8912-2FB6E336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74CF-DCC8-42DE-9B4B-E53CA26419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èche-cheveux professionnel ghd helios™ blanc">
            <a:extLst>
              <a:ext uri="{FF2B5EF4-FFF2-40B4-BE49-F238E27FC236}">
                <a16:creationId xmlns:a16="http://schemas.microsoft.com/office/drawing/2014/main" id="{22DD93D2-F56E-4026-9FF9-08F6CD9E91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" y="670000"/>
            <a:ext cx="7097674" cy="412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B46ACE-73C6-4D52-9E3C-821737A9BBA0}"/>
              </a:ext>
            </a:extLst>
          </p:cNvPr>
          <p:cNvSpPr txBox="1"/>
          <p:nvPr/>
        </p:nvSpPr>
        <p:spPr>
          <a:xfrm>
            <a:off x="4263775" y="883578"/>
            <a:ext cx="533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Rappel 1 </a:t>
            </a:r>
            <a:r>
              <a:rPr lang="fr-FR" dirty="0"/>
              <a:t>: 1kW.h est l’énergie consommé par un appareil de 1kW allumé pendant 1h.</a:t>
            </a:r>
          </a:p>
          <a:p>
            <a:endParaRPr lang="fr-FR" dirty="0"/>
          </a:p>
          <a:p>
            <a:r>
              <a:rPr lang="fr-FR" b="1" dirty="0"/>
              <a:t>Rappel 2 : </a:t>
            </a:r>
            <a:r>
              <a:rPr lang="fr-FR" dirty="0"/>
              <a:t>1kW.h = 3,6 x 10</a:t>
            </a:r>
            <a:r>
              <a:rPr lang="fr-FR" baseline="30000" dirty="0"/>
              <a:t>6</a:t>
            </a:r>
            <a:r>
              <a:rPr lang="fr-FR" dirty="0"/>
              <a:t> J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45530-69E2-4A65-A213-77ABA5988163}"/>
                  </a:ext>
                </a:extLst>
              </p:cNvPr>
              <p:cNvSpPr txBox="1"/>
              <p:nvPr/>
            </p:nvSpPr>
            <p:spPr>
              <a:xfrm>
                <a:off x="1336525" y="5186738"/>
                <a:ext cx="53322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En 1h, ce sèche-cheveux consomme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fr-FR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45530-69E2-4A65-A213-77ABA598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25" y="5186738"/>
                <a:ext cx="5332288" cy="375552"/>
              </a:xfrm>
              <a:prstGeom prst="rect">
                <a:avLst/>
              </a:prstGeom>
              <a:blipFill>
                <a:blip r:embed="rId3"/>
                <a:stretch>
                  <a:fillRect l="-914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F2F8A6-D202-4307-A062-F95995246B6D}"/>
                  </a:ext>
                </a:extLst>
              </p:cNvPr>
              <p:cNvSpPr txBox="1"/>
              <p:nvPr/>
            </p:nvSpPr>
            <p:spPr>
              <a:xfrm>
                <a:off x="1336525" y="5562290"/>
                <a:ext cx="53322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1h, ce sèche-cheveux consomme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,4×1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F2F8A6-D202-4307-A062-F9599524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25" y="5562290"/>
                <a:ext cx="5332288" cy="375552"/>
              </a:xfrm>
              <a:prstGeom prst="rect">
                <a:avLst/>
              </a:prstGeom>
              <a:blipFill>
                <a:blip r:embed="rId4"/>
                <a:stretch>
                  <a:fillRect l="-914"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F91B-62B9-4C88-8BED-EF70A81BA91C}"/>
                  </a:ext>
                </a:extLst>
              </p:cNvPr>
              <p:cNvSpPr txBox="1"/>
              <p:nvPr/>
            </p:nvSpPr>
            <p:spPr>
              <a:xfrm>
                <a:off x="816429" y="832757"/>
                <a:ext cx="1121772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 sèche-cheveux a une puissance de 1500 W. Donc l’énergie consommé pendant 1h est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𝑒𝑛𝑒𝑟𝑔𝑖𝑒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𝑃𝑢𝑖𝑠𝑠𝑎𝑛𝑐𝑒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𝑒𝑛𝑒𝑟𝑔𝑖𝑒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Pour avoir les unités en Joule, il faut convertir les heures en secondes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1500 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×3600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=5,4×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=5,4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𝑀𝐽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b="0" dirty="0"/>
                  <a:t>On rappelle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b="0" dirty="0"/>
                  <a:t>   (MJ : </a:t>
                </a:r>
                <a:r>
                  <a:rPr lang="fr-FR" b="0" dirty="0" err="1"/>
                  <a:t>MégaJoule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F91B-62B9-4C88-8BED-EF70A81B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" y="832757"/>
                <a:ext cx="11217728" cy="2585323"/>
              </a:xfrm>
              <a:prstGeom prst="rect">
                <a:avLst/>
              </a:prstGeom>
              <a:blipFill>
                <a:blip r:embed="rId2"/>
                <a:stretch>
                  <a:fillRect l="-489" t="-14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5C1E3F-BC8F-4FAC-85B0-B339BB28FD73}"/>
                  </a:ext>
                </a:extLst>
              </p:cNvPr>
              <p:cNvSpPr txBox="1"/>
              <p:nvPr/>
            </p:nvSpPr>
            <p:spPr>
              <a:xfrm>
                <a:off x="816429" y="3744686"/>
                <a:ext cx="11217728" cy="1499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𝑃𝑢𝑖𝑠𝑠𝑎𝑛𝑐𝑒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𝐸𝑛𝑒𝑟𝑔𝑖𝑒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𝑐𝑜𝑛𝑠𝑜𝑚𝑚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𝑐𝑜𝑛𝑠𝑜𝑚𝑚𝑒𝑟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𝑐𝑒𝑡𝑡𝑒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𝑛𝑒𝑟𝑔𝑖𝑒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endParaRPr lang="fr-FR" b="0" dirty="0"/>
              </a:p>
              <a:p>
                <a:pPr algn="ctr"/>
                <a:r>
                  <a:rPr lang="fr-FR" b="0" dirty="0"/>
                  <a:t>Donc,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𝐸𝑛𝑒𝑟𝑔𝑖𝑒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𝑃𝑢𝑖𝑠𝑠𝑎𝑛𝑐𝑒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5C1E3F-BC8F-4FAC-85B0-B339BB28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" y="3744686"/>
                <a:ext cx="11217728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6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F91B-62B9-4C88-8BED-EF70A81BA91C}"/>
                  </a:ext>
                </a:extLst>
              </p:cNvPr>
              <p:cNvSpPr txBox="1"/>
              <p:nvPr/>
            </p:nvSpPr>
            <p:spPr>
              <a:xfrm>
                <a:off x="816429" y="832757"/>
                <a:ext cx="112177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machine à laver a une puissance de 3000 W. Donc l’énergie consommé pendant 2h est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𝑒𝑛𝑒𝑟𝑔𝑖𝑒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𝑃𝑢𝑖𝑠𝑠𝑎𝑛𝑐𝑒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𝑒𝑛𝑒𝑟𝑔𝑖𝑒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=3000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Pour avoir les unités en Joule, il faut convertir les heures en secondes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×3600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=21,6×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=21,6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𝑀𝐽</m:t>
                      </m:r>
                    </m:oMath>
                  </m:oMathPara>
                </a14:m>
                <a:endParaRPr lang="fr-FR" b="0" dirty="0"/>
              </a:p>
              <a:p>
                <a:pPr/>
                <a:r>
                  <a:rPr lang="fr-FR" b="0" dirty="0"/>
                  <a:t>Comme la question demande l’énergie produite en 1h, il faut diviser par 2.  ( 10,8 MJ)</a:t>
                </a:r>
              </a:p>
              <a:p>
                <a:endParaRPr lang="fr-FR" dirty="0"/>
              </a:p>
              <a:p>
                <a:r>
                  <a:rPr lang="fr-FR" b="0" dirty="0"/>
                  <a:t>On rappelle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b="0" dirty="0"/>
                  <a:t>   (MJ : </a:t>
                </a:r>
                <a:r>
                  <a:rPr lang="fr-FR" b="0" dirty="0" err="1"/>
                  <a:t>MégaJoule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FF91B-62B9-4C88-8BED-EF70A81B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" y="832757"/>
                <a:ext cx="11217728" cy="2862322"/>
              </a:xfrm>
              <a:prstGeom prst="rect">
                <a:avLst/>
              </a:prstGeom>
              <a:blipFill>
                <a:blip r:embed="rId2"/>
                <a:stretch>
                  <a:fillRect l="-489" t="-1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5C1E3F-BC8F-4FAC-85B0-B339BB28FD73}"/>
                  </a:ext>
                </a:extLst>
              </p:cNvPr>
              <p:cNvSpPr txBox="1"/>
              <p:nvPr/>
            </p:nvSpPr>
            <p:spPr>
              <a:xfrm>
                <a:off x="816429" y="3744686"/>
                <a:ext cx="11217728" cy="1499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𝑃𝑢𝑖𝑠𝑠𝑎𝑛𝑐𝑒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𝐸𝑛𝑒𝑟𝑔𝑖𝑒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𝑐𝑜𝑛𝑠𝑜𝑚𝑚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𝑝𝑟𝑜𝑑𝑢𝑖𝑡𝑒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𝑐𝑜𝑛𝑠𝑜𝑚𝑚𝑒𝑟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𝑝𝑟𝑜𝑑𝑢𝑖𝑟𝑒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𝑐𝑒𝑡𝑡𝑒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𝑛𝑒𝑟𝑔𝑖𝑒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endParaRPr lang="fr-FR" b="0" dirty="0"/>
              </a:p>
              <a:p>
                <a:pPr algn="ctr"/>
                <a:r>
                  <a:rPr lang="fr-FR" b="0" dirty="0"/>
                  <a:t>Donc,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𝐸𝑛𝑒𝑟𝑔𝑖𝑒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𝑃𝑢𝑖𝑠𝑠𝑎𝑛𝑐𝑒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5C1E3F-BC8F-4FAC-85B0-B339BB28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" y="3744686"/>
                <a:ext cx="11217728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11E246-7E05-43C6-937E-72BC21F5BC3C}"/>
              </a:ext>
            </a:extLst>
          </p:cNvPr>
          <p:cNvGrpSpPr/>
          <p:nvPr/>
        </p:nvGrpSpPr>
        <p:grpSpPr>
          <a:xfrm>
            <a:off x="565079" y="394271"/>
            <a:ext cx="3515368" cy="4362664"/>
            <a:chOff x="565079" y="394271"/>
            <a:chExt cx="3515368" cy="43626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34161C-05D5-43BD-85DB-3FA5A62C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97" y="394271"/>
              <a:ext cx="3181350" cy="4343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F5559B-0755-4CFD-89B2-97655824D1CA}"/>
                </a:ext>
              </a:extLst>
            </p:cNvPr>
            <p:cNvSpPr/>
            <p:nvPr/>
          </p:nvSpPr>
          <p:spPr>
            <a:xfrm>
              <a:off x="565079" y="4438436"/>
              <a:ext cx="421240" cy="318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13198A-AD62-440D-BA25-9008B2CF50A5}"/>
              </a:ext>
            </a:extLst>
          </p:cNvPr>
          <p:cNvSpPr txBox="1"/>
          <p:nvPr/>
        </p:nvSpPr>
        <p:spPr>
          <a:xfrm rot="21276532">
            <a:off x="1428108" y="4150760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3000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16644-58A0-4CFA-9BF0-75A549F4C0D1}"/>
                  </a:ext>
                </a:extLst>
              </p:cNvPr>
              <p:cNvSpPr txBox="1"/>
              <p:nvPr/>
            </p:nvSpPr>
            <p:spPr>
              <a:xfrm>
                <a:off x="4901658" y="1251736"/>
                <a:ext cx="53322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1h, cette machine à laver consomme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10,8⋅1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16644-58A0-4CFA-9BF0-75A549F4C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1251736"/>
                <a:ext cx="5332288" cy="375552"/>
              </a:xfrm>
              <a:prstGeom prst="rect">
                <a:avLst/>
              </a:prstGeom>
              <a:blipFill>
                <a:blip r:embed="rId3"/>
                <a:stretch>
                  <a:fillRect l="-914"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16C9D5-0F10-4B2C-B3AA-670B4D5189B2}"/>
                  </a:ext>
                </a:extLst>
              </p:cNvPr>
              <p:cNvSpPr txBox="1"/>
              <p:nvPr/>
            </p:nvSpPr>
            <p:spPr>
              <a:xfrm>
                <a:off x="4901658" y="2089626"/>
                <a:ext cx="533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1h, cette machine à laver consomme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16C9D5-0F10-4B2C-B3AA-670B4D51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2089626"/>
                <a:ext cx="5332288" cy="369332"/>
              </a:xfrm>
              <a:prstGeom prst="rect">
                <a:avLst/>
              </a:prstGeom>
              <a:blipFill>
                <a:blip r:embed="rId4"/>
                <a:stretch>
                  <a:fillRect l="-914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7F7092-23B2-4A7E-AB9C-2CAC191D9011}"/>
                  </a:ext>
                </a:extLst>
              </p:cNvPr>
              <p:cNvSpPr txBox="1"/>
              <p:nvPr/>
            </p:nvSpPr>
            <p:spPr>
              <a:xfrm>
                <a:off x="4901658" y="3697835"/>
                <a:ext cx="53322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1h, cette machine à laver consomme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0,8⋅1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7F7092-23B2-4A7E-AB9C-2CAC191D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3697835"/>
                <a:ext cx="5332288" cy="375552"/>
              </a:xfrm>
              <a:prstGeom prst="rect">
                <a:avLst/>
              </a:prstGeom>
              <a:blipFill>
                <a:blip r:embed="rId5"/>
                <a:stretch>
                  <a:fillRect l="-914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5BC22-23EE-4E64-B97E-89BF5C05E362}"/>
                  </a:ext>
                </a:extLst>
              </p:cNvPr>
              <p:cNvSpPr txBox="1"/>
              <p:nvPr/>
            </p:nvSpPr>
            <p:spPr>
              <a:xfrm>
                <a:off x="4901658" y="4535820"/>
                <a:ext cx="533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1h, cette machine à laver consomme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5BC22-23EE-4E64-B97E-89BF5C05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4535820"/>
                <a:ext cx="5332288" cy="369332"/>
              </a:xfrm>
              <a:prstGeom prst="rect">
                <a:avLst/>
              </a:prstGeom>
              <a:blipFill>
                <a:blip r:embed="rId6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90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719A2-7830-41BA-8333-B37575E3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3" y="475233"/>
            <a:ext cx="578167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8BE96-E941-4890-9B53-24802629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3" y="2827908"/>
            <a:ext cx="5781675" cy="1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45FAB6-EE06-44CB-BD37-34C4730DBA95}"/>
                  </a:ext>
                </a:extLst>
              </p:cNvPr>
              <p:cNvSpPr txBox="1"/>
              <p:nvPr/>
            </p:nvSpPr>
            <p:spPr>
              <a:xfrm>
                <a:off x="1497458" y="333616"/>
                <a:ext cx="8920538" cy="202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𝑅𝑒𝑛𝑑𝑒𝑚𝑒𝑛𝑡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𝑃𝑢𝑖𝑠𝑠𝑎𝑛𝑐𝑒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𝑙𝑒𝑐𝑡𝑟𝑖𝑞𝑢𝑒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Puissance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canique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entr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𝑃𝑢𝑖𝑠𝑠𝑎𝑛𝑐𝑒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𝑐𝑎𝑛𝑖𝑞𝑢𝑒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𝑒𝑛𝑡𝑟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𝑃𝑢𝑖𝑠𝑠𝑎𝑛𝑐𝑒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𝑙𝑒𝑐𝑡𝑟𝑖𝑞𝑢𝑒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𝑠𝑜𝑟𝑡𝑖𝑒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𝑟𝑒𝑛𝑑𝑒𝑚𝑒𝑛𝑡</m:t>
                        </m:r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𝑐𝑎𝑛𝑖𝑞𝑢𝑒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698 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𝐺𝑊h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=735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𝐺𝑊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dirty="0"/>
              </a:p>
              <a:p>
                <a:r>
                  <a:rPr lang="fr-FR" dirty="0"/>
                  <a:t>Donc seules Sèvres et Lille peuvent être alimentées par cette centrale (il faut prendre en compte l’énergie électrique en sortie !).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45FAB6-EE06-44CB-BD37-34C4730D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58" y="333616"/>
                <a:ext cx="8920538" cy="2024721"/>
              </a:xfrm>
              <a:prstGeom prst="rect">
                <a:avLst/>
              </a:prstGeom>
              <a:blipFill>
                <a:blip r:embed="rId2"/>
                <a:stretch>
                  <a:fillRect l="-615" b="-39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86E2B-FB5F-4D25-B2CC-BD461C91F46F}"/>
              </a:ext>
            </a:extLst>
          </p:cNvPr>
          <p:cNvSpPr txBox="1"/>
          <p:nvPr/>
        </p:nvSpPr>
        <p:spPr>
          <a:xfrm>
            <a:off x="2397199" y="256457"/>
            <a:ext cx="966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Question de Paul </a:t>
            </a:r>
            <a:r>
              <a:rPr lang="fr-FR" dirty="0"/>
              <a:t>: Sur les batteries des téléphones, il est écrit « 1050 </a:t>
            </a:r>
            <a:r>
              <a:rPr lang="fr-FR" dirty="0" err="1"/>
              <a:t>mA.h</a:t>
            </a:r>
            <a:r>
              <a:rPr lang="fr-FR" dirty="0"/>
              <a:t> ». Que veut dire </a:t>
            </a:r>
            <a:r>
              <a:rPr lang="fr-FR" dirty="0" err="1"/>
              <a:t>mA.h</a:t>
            </a:r>
            <a:r>
              <a:rPr lang="fr-FR" dirty="0"/>
              <a:t> ?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C5580592-43D8-4B55-8B63-8A871957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5" y="808669"/>
            <a:ext cx="2458092" cy="3687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6BFF9-23FA-442C-9091-2D62FE0F3E58}"/>
                  </a:ext>
                </a:extLst>
              </p:cNvPr>
              <p:cNvSpPr txBox="1"/>
              <p:nvPr/>
            </p:nvSpPr>
            <p:spPr>
              <a:xfrm>
                <a:off x="2270246" y="808669"/>
                <a:ext cx="9921754" cy="615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Réponse </a:t>
                </a:r>
                <a:r>
                  <a:rPr lang="fr-FR" dirty="0"/>
                  <a:t>: </a:t>
                </a:r>
                <a:r>
                  <a:rPr lang="fr-FR" dirty="0" err="1"/>
                  <a:t>mA.h</a:t>
                </a:r>
                <a:r>
                  <a:rPr lang="fr-FR" dirty="0"/>
                  <a:t> ou </a:t>
                </a:r>
                <a:r>
                  <a:rPr lang="fr-FR" dirty="0" err="1"/>
                  <a:t>A.h</a:t>
                </a:r>
                <a:r>
                  <a:rPr lang="fr-FR" dirty="0"/>
                  <a:t> sont des unités de charge électrique. Comme nous l’avons vu pendant le cours, l’intensité électrique représente le « nombre d’électrons » par unité de temps qui passe dans un fil électrique. </a:t>
                </a:r>
              </a:p>
              <a:p>
                <a:r>
                  <a:rPr lang="fr-FR" dirty="0"/>
                  <a:t>La définition de l’intensité est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𝐼𝑛𝑡𝑒𝑛𝑠𝑖𝑡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𝐶h𝑎𝑟𝑔𝑒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𝑞𝑢𝑖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𝑡𝑟𝑎𝑣𝑒𝑟𝑠𝑒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𝑓𝑖𝑙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𝑝𝑒𝑛𝑑𝑎𝑛𝑡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𝑢𝑛𝑒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𝑐𝑒𝑟𝑡𝑎𝑖𝑛𝑒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En effet, les électrons portent une charge négative que l’on note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=−1,6×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𝑐𝑜𝑢𝑙𝑜𝑚𝑏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1 Ampère, c’est 1 Coulomb par seconde (soit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1,6×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=0,6×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𝑙𝑒𝑐𝑡𝑟𝑜𝑛𝑠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𝑠𝑒𝑐𝑜𝑛𝑑𝑒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Si je multiplie 1A par 1h, j’obtiens une charge car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𝐼𝑛𝑡𝑒𝑛𝑠𝑖𝑡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Charge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Cela correspond à la charge qui est stockée dans la batterie et qui va circuler avant que la batterie ne soit épuisée.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×3600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=3600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Dans une batterie de 1A.h, il y a une charge de 3600 C qui est stockée. Cela représente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1,6×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𝑙𝑒𝑐𝑡𝑟𝑜𝑛𝑠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Lorsque la batterie sera épuisée, tous ces électrons auront circulés. </a:t>
                </a:r>
              </a:p>
              <a:p>
                <a:endParaRPr lang="fr-FR" dirty="0"/>
              </a:p>
              <a:p>
                <a:r>
                  <a:rPr lang="fr-FR" dirty="0"/>
                  <a:t>Plus on a de mAh, plus il y a d’électrons disponibles et donc plus la batterie aura une grande autonomie.</a:t>
                </a:r>
              </a:p>
              <a:p>
                <a:r>
                  <a:rPr lang="fr-FR" dirty="0"/>
                  <a:t>Par conséquent, mAh n’est pas une unité d ’énergie mais une unité de charge électrique comme les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𝑐𝑜𝑢𝑙𝑜𝑚𝑏𝑠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6BFF9-23FA-442C-9091-2D62FE0F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46" y="808669"/>
                <a:ext cx="9921754" cy="6159122"/>
              </a:xfrm>
              <a:prstGeom prst="rect">
                <a:avLst/>
              </a:prstGeom>
              <a:blipFill>
                <a:blip r:embed="rId3"/>
                <a:stretch>
                  <a:fillRect l="-491" t="-594" r="-9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78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630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31</cp:revision>
  <dcterms:created xsi:type="dcterms:W3CDTF">2020-11-18T16:08:37Z</dcterms:created>
  <dcterms:modified xsi:type="dcterms:W3CDTF">2020-11-29T21:25:55Z</dcterms:modified>
</cp:coreProperties>
</file>