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943E-D651-41A3-B14B-A84507CB7BAE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F43B3-3F5B-4870-A2C1-FC80B4C91A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1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F43B3-3F5B-4870-A2C1-FC80B4C91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AE0C-0AFA-44FE-9A3F-FF8DF1014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D0870-77D5-49DF-B537-8A473E69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3164-7685-40AE-840C-E67F85C2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4EB6-B834-4CD4-9C4D-0B41BB46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10A1-05B3-44CC-8E44-01C797C0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0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9354-1576-4562-B8F9-2BFD4941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FEAB-C63B-433B-A092-89E5086F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FC35-FAF8-4203-B6F8-78ACA119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8D0E-11FD-4C52-B8D0-55CF4D4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8174A-95F8-44B5-838E-C2E91BF6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665D9-D263-46AD-BE2C-38C007778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72ACD-F3FA-4C16-8EDE-63856BD59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4E46-485F-4E87-805A-184FBA3B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58BF-D74E-44DC-8277-AA649195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C7C1-AC6B-47B2-8A46-2D70A395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5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47CF-8316-4FA1-B3EF-E1AFD260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C1B6-30F7-491F-BEA9-1178FDD6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6F74-20FE-4C27-A252-B8401559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8C04-D0E9-44B3-A529-372D5307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EFDC-3DFD-4578-B5AC-9434E06E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AB46-88D1-4C13-8C3E-522FE7A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4E74-5A47-42CC-8130-D33A48D3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F34B-7A12-4C76-BD62-DBB87963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B429-9DE6-4A39-8524-222504C2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270F-054D-4658-84A5-6501094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7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D611-C2C1-4348-9B90-A153851A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676B-6C79-419D-8FA5-F637D8C2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562B2-4C71-4EDD-AB63-98CE3E1F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83DD-F7B7-4390-9F92-B6D70858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53F7-8A68-45AE-A97B-BF766981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1B62-F7B8-491B-9E93-A129B557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50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62C3-54A0-4779-9EFB-B19F88B4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13694-EB54-4E79-98BF-5661A8F1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A5AB6-3DDF-4201-AE7B-58C65F481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846A1-DF47-4524-BBEF-AA39A91F2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D554B-8186-4B4E-8C8A-F4B5B1F71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73A49-62A7-449E-B7A1-4E74B983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35C4A-5E4C-462D-8B7D-766DB2C1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AC1A6-1AEA-45F7-A547-285505A4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0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60DD-62DE-406D-9CE9-5060B365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70DE3-5F8D-491B-BC84-AD59019B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67D2D-3F81-4FAA-BD05-E95025B7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CB1D6-15DB-4464-9AFA-DE81E344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BADEE-820F-4D2D-9232-9702BE73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56F1E-90DE-408B-90B0-ECA61916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8BB4-7ED3-469A-9603-1ACA042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F94E-D822-42F6-AA52-DCB2194E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558C-8376-48FC-A5FE-53FD5D18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79D3B-BC77-42E1-878B-321CB79F7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EFD0-45F8-44F0-93E5-209D4B86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FC4BE-CAB4-478A-B5E2-A092824D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31E4-326B-4FE2-BA7F-B419097B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0671-F9F7-4E56-998A-C05DF688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F5C40-36D0-4F39-A9BC-2185DFAB6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73072-2DFE-40F5-B96F-3EC3885C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8756-5C08-416A-A037-68ED0F22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5C28-D04A-46B4-83AC-40136C5A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7262D-F1E8-415B-8452-67434FD8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2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E856F-0561-40E9-9971-1823BE6D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DA89-7C56-44D5-9594-58A31F90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7D71-B9CB-46E9-80EC-B373ABDFC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4070-AF43-408F-B1CB-CCD0CE638C0A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42C2-934C-4117-B8EE-F3C65305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8343-3410-42A0-BBB6-13F99FD2B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6E91-0B10-4CEC-A236-A5A9AEC3E3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9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98340-F2AF-473E-94E4-A224A90C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3122">
            <a:off x="1212351" y="574272"/>
            <a:ext cx="9164548" cy="53571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F74C01-8095-4E5C-9B41-C02F5BB79999}"/>
              </a:ext>
            </a:extLst>
          </p:cNvPr>
          <p:cNvSpPr/>
          <p:nvPr/>
        </p:nvSpPr>
        <p:spPr>
          <a:xfrm>
            <a:off x="1150706" y="5578867"/>
            <a:ext cx="5085707" cy="791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CDD56-3709-4EEF-AD74-A841BE730A07}"/>
              </a:ext>
            </a:extLst>
          </p:cNvPr>
          <p:cNvSpPr/>
          <p:nvPr/>
        </p:nvSpPr>
        <p:spPr>
          <a:xfrm>
            <a:off x="3251771" y="0"/>
            <a:ext cx="7298675" cy="791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10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393E5-7538-4C7F-A92F-4180DB72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423862"/>
            <a:ext cx="10696575" cy="6010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1205B5-7A92-43DB-91A9-83816ECBA33D}"/>
              </a:ext>
            </a:extLst>
          </p:cNvPr>
          <p:cNvSpPr/>
          <p:nvPr/>
        </p:nvSpPr>
        <p:spPr>
          <a:xfrm>
            <a:off x="184935" y="6030929"/>
            <a:ext cx="6051478" cy="1024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3BBB5-2DCB-4172-B743-1A560DE2D556}"/>
              </a:ext>
            </a:extLst>
          </p:cNvPr>
          <p:cNvSpPr/>
          <p:nvPr/>
        </p:nvSpPr>
        <p:spPr>
          <a:xfrm>
            <a:off x="5938463" y="6131959"/>
            <a:ext cx="1241460" cy="1024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1A9F5-4743-4442-9990-F3D67DF7E8CE}"/>
              </a:ext>
            </a:extLst>
          </p:cNvPr>
          <p:cNvSpPr/>
          <p:nvPr/>
        </p:nvSpPr>
        <p:spPr>
          <a:xfrm>
            <a:off x="6799190" y="6283048"/>
            <a:ext cx="1241460" cy="1024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4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B7FF1A-93F6-4361-A3E1-018AB15FD4B4}"/>
              </a:ext>
            </a:extLst>
          </p:cNvPr>
          <p:cNvSpPr/>
          <p:nvPr/>
        </p:nvSpPr>
        <p:spPr>
          <a:xfrm>
            <a:off x="1006867" y="1325366"/>
            <a:ext cx="1859623" cy="1582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Centrale électrique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497EC5-F37B-4E01-AF11-6A5FE871D8C6}"/>
              </a:ext>
            </a:extLst>
          </p:cNvPr>
          <p:cNvSpPr/>
          <p:nvPr/>
        </p:nvSpPr>
        <p:spPr>
          <a:xfrm>
            <a:off x="2366570" y="868142"/>
            <a:ext cx="3530796" cy="602135"/>
          </a:xfrm>
          <a:custGeom>
            <a:avLst/>
            <a:gdLst>
              <a:gd name="connsiteX0" fmla="*/ 46146 w 7988069"/>
              <a:gd name="connsiteY0" fmla="*/ 601062 h 602133"/>
              <a:gd name="connsiteX1" fmla="*/ 118065 w 7988069"/>
              <a:gd name="connsiteY1" fmla="*/ 549692 h 602133"/>
              <a:gd name="connsiteX2" fmla="*/ 1063287 w 7988069"/>
              <a:gd name="connsiteY2" fmla="*/ 262015 h 602133"/>
              <a:gd name="connsiteX3" fmla="*/ 3179764 w 7988069"/>
              <a:gd name="connsiteY3" fmla="*/ 46258 h 602133"/>
              <a:gd name="connsiteX4" fmla="*/ 5172950 w 7988069"/>
              <a:gd name="connsiteY4" fmla="*/ 25710 h 602133"/>
              <a:gd name="connsiteX5" fmla="*/ 7361346 w 7988069"/>
              <a:gd name="connsiteY5" fmla="*/ 344209 h 602133"/>
              <a:gd name="connsiteX6" fmla="*/ 7988069 w 7988069"/>
              <a:gd name="connsiteY6" fmla="*/ 529143 h 60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8069" h="602133">
                <a:moveTo>
                  <a:pt x="46146" y="601062"/>
                </a:moveTo>
                <a:cubicBezTo>
                  <a:pt x="-2657" y="603631"/>
                  <a:pt x="-51459" y="606200"/>
                  <a:pt x="118065" y="549692"/>
                </a:cubicBezTo>
                <a:cubicBezTo>
                  <a:pt x="287589" y="493184"/>
                  <a:pt x="553004" y="345921"/>
                  <a:pt x="1063287" y="262015"/>
                </a:cubicBezTo>
                <a:cubicBezTo>
                  <a:pt x="1573570" y="178109"/>
                  <a:pt x="2494820" y="85642"/>
                  <a:pt x="3179764" y="46258"/>
                </a:cubicBezTo>
                <a:cubicBezTo>
                  <a:pt x="3864708" y="6874"/>
                  <a:pt x="4476020" y="-23948"/>
                  <a:pt x="5172950" y="25710"/>
                </a:cubicBezTo>
                <a:cubicBezTo>
                  <a:pt x="5869880" y="75368"/>
                  <a:pt x="6892160" y="260304"/>
                  <a:pt x="7361346" y="344209"/>
                </a:cubicBezTo>
                <a:cubicBezTo>
                  <a:pt x="7830532" y="428114"/>
                  <a:pt x="7909300" y="478628"/>
                  <a:pt x="7988069" y="529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4B6313-5AD9-4960-AA46-C63A9C95AB91}"/>
              </a:ext>
            </a:extLst>
          </p:cNvPr>
          <p:cNvSpPr/>
          <p:nvPr/>
        </p:nvSpPr>
        <p:spPr>
          <a:xfrm>
            <a:off x="9520718" y="1243173"/>
            <a:ext cx="2323673" cy="1582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Consommateur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6E19A8-4494-4B64-A78D-516DFF398C96}"/>
              </a:ext>
            </a:extLst>
          </p:cNvPr>
          <p:cNvSpPr/>
          <p:nvPr/>
        </p:nvSpPr>
        <p:spPr>
          <a:xfrm>
            <a:off x="6931586" y="868141"/>
            <a:ext cx="3054894" cy="602135"/>
          </a:xfrm>
          <a:custGeom>
            <a:avLst/>
            <a:gdLst>
              <a:gd name="connsiteX0" fmla="*/ 46146 w 7988069"/>
              <a:gd name="connsiteY0" fmla="*/ 601062 h 602133"/>
              <a:gd name="connsiteX1" fmla="*/ 118065 w 7988069"/>
              <a:gd name="connsiteY1" fmla="*/ 549692 h 602133"/>
              <a:gd name="connsiteX2" fmla="*/ 1063287 w 7988069"/>
              <a:gd name="connsiteY2" fmla="*/ 262015 h 602133"/>
              <a:gd name="connsiteX3" fmla="*/ 3179764 w 7988069"/>
              <a:gd name="connsiteY3" fmla="*/ 46258 h 602133"/>
              <a:gd name="connsiteX4" fmla="*/ 5172950 w 7988069"/>
              <a:gd name="connsiteY4" fmla="*/ 25710 h 602133"/>
              <a:gd name="connsiteX5" fmla="*/ 7361346 w 7988069"/>
              <a:gd name="connsiteY5" fmla="*/ 344209 h 602133"/>
              <a:gd name="connsiteX6" fmla="*/ 7988069 w 7988069"/>
              <a:gd name="connsiteY6" fmla="*/ 529143 h 60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8069" h="602133">
                <a:moveTo>
                  <a:pt x="46146" y="601062"/>
                </a:moveTo>
                <a:cubicBezTo>
                  <a:pt x="-2657" y="603631"/>
                  <a:pt x="-51459" y="606200"/>
                  <a:pt x="118065" y="549692"/>
                </a:cubicBezTo>
                <a:cubicBezTo>
                  <a:pt x="287589" y="493184"/>
                  <a:pt x="553004" y="345921"/>
                  <a:pt x="1063287" y="262015"/>
                </a:cubicBezTo>
                <a:cubicBezTo>
                  <a:pt x="1573570" y="178109"/>
                  <a:pt x="2494820" y="85642"/>
                  <a:pt x="3179764" y="46258"/>
                </a:cubicBezTo>
                <a:cubicBezTo>
                  <a:pt x="3864708" y="6874"/>
                  <a:pt x="4476020" y="-23948"/>
                  <a:pt x="5172950" y="25710"/>
                </a:cubicBezTo>
                <a:cubicBezTo>
                  <a:pt x="5869880" y="75368"/>
                  <a:pt x="6892160" y="260304"/>
                  <a:pt x="7361346" y="344209"/>
                </a:cubicBezTo>
                <a:cubicBezTo>
                  <a:pt x="7830532" y="428114"/>
                  <a:pt x="7909300" y="478628"/>
                  <a:pt x="7988069" y="529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E2DF01-45F4-4B64-B748-8B3EFDC33B5A}"/>
              </a:ext>
            </a:extLst>
          </p:cNvPr>
          <p:cNvSpPr/>
          <p:nvPr/>
        </p:nvSpPr>
        <p:spPr>
          <a:xfrm rot="10800000">
            <a:off x="6796350" y="2721579"/>
            <a:ext cx="3292916" cy="602133"/>
          </a:xfrm>
          <a:custGeom>
            <a:avLst/>
            <a:gdLst>
              <a:gd name="connsiteX0" fmla="*/ 46146 w 7988069"/>
              <a:gd name="connsiteY0" fmla="*/ 601062 h 602133"/>
              <a:gd name="connsiteX1" fmla="*/ 118065 w 7988069"/>
              <a:gd name="connsiteY1" fmla="*/ 549692 h 602133"/>
              <a:gd name="connsiteX2" fmla="*/ 1063287 w 7988069"/>
              <a:gd name="connsiteY2" fmla="*/ 262015 h 602133"/>
              <a:gd name="connsiteX3" fmla="*/ 3179764 w 7988069"/>
              <a:gd name="connsiteY3" fmla="*/ 46258 h 602133"/>
              <a:gd name="connsiteX4" fmla="*/ 5172950 w 7988069"/>
              <a:gd name="connsiteY4" fmla="*/ 25710 h 602133"/>
              <a:gd name="connsiteX5" fmla="*/ 7361346 w 7988069"/>
              <a:gd name="connsiteY5" fmla="*/ 344209 h 602133"/>
              <a:gd name="connsiteX6" fmla="*/ 7988069 w 7988069"/>
              <a:gd name="connsiteY6" fmla="*/ 529143 h 60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8069" h="602133">
                <a:moveTo>
                  <a:pt x="46146" y="601062"/>
                </a:moveTo>
                <a:cubicBezTo>
                  <a:pt x="-2657" y="603631"/>
                  <a:pt x="-51459" y="606200"/>
                  <a:pt x="118065" y="549692"/>
                </a:cubicBezTo>
                <a:cubicBezTo>
                  <a:pt x="287589" y="493184"/>
                  <a:pt x="553004" y="345921"/>
                  <a:pt x="1063287" y="262015"/>
                </a:cubicBezTo>
                <a:cubicBezTo>
                  <a:pt x="1573570" y="178109"/>
                  <a:pt x="2494820" y="85642"/>
                  <a:pt x="3179764" y="46258"/>
                </a:cubicBezTo>
                <a:cubicBezTo>
                  <a:pt x="3864708" y="6874"/>
                  <a:pt x="4476020" y="-23948"/>
                  <a:pt x="5172950" y="25710"/>
                </a:cubicBezTo>
                <a:cubicBezTo>
                  <a:pt x="5869880" y="75368"/>
                  <a:pt x="6892160" y="260304"/>
                  <a:pt x="7361346" y="344209"/>
                </a:cubicBezTo>
                <a:cubicBezTo>
                  <a:pt x="7830532" y="428114"/>
                  <a:pt x="7909300" y="478628"/>
                  <a:pt x="7988069" y="5291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86D19-673A-4724-B491-777E96581C32}"/>
              </a:ext>
            </a:extLst>
          </p:cNvPr>
          <p:cNvCxnSpPr/>
          <p:nvPr/>
        </p:nvCxnSpPr>
        <p:spPr>
          <a:xfrm flipV="1">
            <a:off x="3000054" y="1099335"/>
            <a:ext cx="0" cy="19418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17E434-22B2-498D-B636-8126F11CD399}"/>
              </a:ext>
            </a:extLst>
          </p:cNvPr>
          <p:cNvSpPr txBox="1"/>
          <p:nvPr/>
        </p:nvSpPr>
        <p:spPr>
          <a:xfrm>
            <a:off x="2975038" y="1793671"/>
            <a:ext cx="88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centrale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C1B8D-0F42-4BC2-8E05-518F13F3B6C0}"/>
              </a:ext>
            </a:extLst>
          </p:cNvPr>
          <p:cNvCxnSpPr>
            <a:cxnSpLocks/>
          </p:cNvCxnSpPr>
          <p:nvPr/>
        </p:nvCxnSpPr>
        <p:spPr>
          <a:xfrm flipV="1">
            <a:off x="3174715" y="939800"/>
            <a:ext cx="416845" cy="8761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6B13CB-71B3-4F62-AF16-9180F4A0419B}"/>
              </a:ext>
            </a:extLst>
          </p:cNvPr>
          <p:cNvSpPr txBox="1"/>
          <p:nvPr/>
        </p:nvSpPr>
        <p:spPr>
          <a:xfrm>
            <a:off x="2941349" y="591275"/>
            <a:ext cx="88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centrale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0A7854-78C0-453E-85C0-863643740114}"/>
              </a:ext>
            </a:extLst>
          </p:cNvPr>
          <p:cNvCxnSpPr/>
          <p:nvPr/>
        </p:nvCxnSpPr>
        <p:spPr>
          <a:xfrm flipV="1">
            <a:off x="9399250" y="1099335"/>
            <a:ext cx="0" cy="19418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E9BC79-513F-4F58-9352-AEC22DE21772}"/>
              </a:ext>
            </a:extLst>
          </p:cNvPr>
          <p:cNvSpPr txBox="1"/>
          <p:nvPr/>
        </p:nvSpPr>
        <p:spPr>
          <a:xfrm>
            <a:off x="8576409" y="1849617"/>
            <a:ext cx="88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centrale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1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istance et caractéristique">
            <a:extLst>
              <a:ext uri="{FF2B5EF4-FFF2-40B4-BE49-F238E27FC236}">
                <a16:creationId xmlns:a16="http://schemas.microsoft.com/office/drawing/2014/main" id="{330394AA-8825-4529-8528-2958DBCCE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1" r="68383" b="7368"/>
          <a:stretch/>
        </p:blipFill>
        <p:spPr bwMode="auto">
          <a:xfrm>
            <a:off x="5688531" y="818147"/>
            <a:ext cx="1843037" cy="18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istance et caractéristique">
            <a:extLst>
              <a:ext uri="{FF2B5EF4-FFF2-40B4-BE49-F238E27FC236}">
                <a16:creationId xmlns:a16="http://schemas.microsoft.com/office/drawing/2014/main" id="{1FF8A4EB-BCFA-4C26-8337-571C543AF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r="22948" b="54150"/>
          <a:stretch/>
        </p:blipFill>
        <p:spPr bwMode="auto">
          <a:xfrm>
            <a:off x="3368843" y="666549"/>
            <a:ext cx="2319688" cy="181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7D3891-1AF2-4A74-8F78-C74E0651793D}"/>
              </a:ext>
            </a:extLst>
          </p:cNvPr>
          <p:cNvSpPr txBox="1"/>
          <p:nvPr/>
        </p:nvSpPr>
        <p:spPr>
          <a:xfrm>
            <a:off x="6761546" y="1875488"/>
            <a:ext cx="154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Parcouru par un courant électrique, le fil conducteur se met à chauffer : c’est l’effet Joule</a:t>
            </a:r>
          </a:p>
        </p:txBody>
      </p:sp>
    </p:spTree>
    <p:extLst>
      <p:ext uri="{BB962C8B-B14F-4D97-AF65-F5344CB8AC3E}">
        <p14:creationId xmlns:p14="http://schemas.microsoft.com/office/powerpoint/2010/main" val="44346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49542-C056-46AB-82C1-AF1084B2EE8A}"/>
              </a:ext>
            </a:extLst>
          </p:cNvPr>
          <p:cNvSpPr/>
          <p:nvPr/>
        </p:nvSpPr>
        <p:spPr>
          <a:xfrm>
            <a:off x="4530903" y="955497"/>
            <a:ext cx="2911011" cy="1715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Poste de transformation</a:t>
            </a:r>
          </a:p>
          <a:p>
            <a:pPr algn="ctr"/>
            <a:r>
              <a:rPr lang="fr-FR" sz="1300" dirty="0">
                <a:solidFill>
                  <a:schemeClr val="tx1"/>
                </a:solidFill>
              </a:rPr>
              <a:t>(modifie la tension, conserve la puissance constante)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FE862F-E46A-4941-968C-02CBA1634049}"/>
              </a:ext>
            </a:extLst>
          </p:cNvPr>
          <p:cNvCxnSpPr/>
          <p:nvPr/>
        </p:nvCxnSpPr>
        <p:spPr>
          <a:xfrm>
            <a:off x="2404152" y="1212351"/>
            <a:ext cx="2116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E2AFA-9467-4D64-AF4A-3C7955BABD3B}"/>
              </a:ext>
            </a:extLst>
          </p:cNvPr>
          <p:cNvCxnSpPr/>
          <p:nvPr/>
        </p:nvCxnSpPr>
        <p:spPr>
          <a:xfrm>
            <a:off x="2404151" y="2433263"/>
            <a:ext cx="2116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EF343-2939-48A4-8906-4083BAAB40A4}"/>
              </a:ext>
            </a:extLst>
          </p:cNvPr>
          <p:cNvCxnSpPr/>
          <p:nvPr/>
        </p:nvCxnSpPr>
        <p:spPr>
          <a:xfrm>
            <a:off x="7441915" y="1212351"/>
            <a:ext cx="2116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C9E083-38CC-4E4F-AF50-5D2AD633988F}"/>
              </a:ext>
            </a:extLst>
          </p:cNvPr>
          <p:cNvCxnSpPr/>
          <p:nvPr/>
        </p:nvCxnSpPr>
        <p:spPr>
          <a:xfrm>
            <a:off x="7441914" y="2433263"/>
            <a:ext cx="2116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2F0BE-84E3-4590-A970-0E23C7FF0369}"/>
              </a:ext>
            </a:extLst>
          </p:cNvPr>
          <p:cNvCxnSpPr>
            <a:cxnSpLocks/>
          </p:cNvCxnSpPr>
          <p:nvPr/>
        </p:nvCxnSpPr>
        <p:spPr>
          <a:xfrm flipV="1">
            <a:off x="4274049" y="1248310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8ADDB-1B9C-416C-BA8D-86A9C386C6FF}"/>
              </a:ext>
            </a:extLst>
          </p:cNvPr>
          <p:cNvCxnSpPr>
            <a:cxnSpLocks/>
          </p:cNvCxnSpPr>
          <p:nvPr/>
        </p:nvCxnSpPr>
        <p:spPr>
          <a:xfrm flipV="1">
            <a:off x="7580616" y="1248309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43418-E781-412A-86A9-67EBC876B5F4}"/>
              </a:ext>
            </a:extLst>
          </p:cNvPr>
          <p:cNvSpPr txBox="1"/>
          <p:nvPr/>
        </p:nvSpPr>
        <p:spPr>
          <a:xfrm>
            <a:off x="3472668" y="1551398"/>
            <a:ext cx="80136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Te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14404-682A-4989-8C22-DF9D8F6CADE1}"/>
              </a:ext>
            </a:extLst>
          </p:cNvPr>
          <p:cNvSpPr txBox="1"/>
          <p:nvPr/>
        </p:nvSpPr>
        <p:spPr>
          <a:xfrm>
            <a:off x="7580616" y="1618452"/>
            <a:ext cx="80136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Ts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B38F5-C9D2-4C14-8CFE-7FB42744FC3A}"/>
              </a:ext>
            </a:extLst>
          </p:cNvPr>
          <p:cNvCxnSpPr>
            <a:cxnSpLocks/>
          </p:cNvCxnSpPr>
          <p:nvPr/>
        </p:nvCxnSpPr>
        <p:spPr>
          <a:xfrm flipV="1">
            <a:off x="3913589" y="1230329"/>
            <a:ext cx="28938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533059-6FDA-43F7-B400-0C8C9B23BF7C}"/>
              </a:ext>
            </a:extLst>
          </p:cNvPr>
          <p:cNvSpPr txBox="1"/>
          <p:nvPr/>
        </p:nvSpPr>
        <p:spPr>
          <a:xfrm>
            <a:off x="3670873" y="788223"/>
            <a:ext cx="7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Te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744A1-012F-46AF-A25D-A2C0A3B790C7}"/>
              </a:ext>
            </a:extLst>
          </p:cNvPr>
          <p:cNvSpPr txBox="1"/>
          <p:nvPr/>
        </p:nvSpPr>
        <p:spPr>
          <a:xfrm>
            <a:off x="7615498" y="826800"/>
            <a:ext cx="7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Ts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ED95A6-B59A-4F09-B7CC-FB29065FC90D}"/>
              </a:ext>
            </a:extLst>
          </p:cNvPr>
          <p:cNvCxnSpPr>
            <a:cxnSpLocks/>
          </p:cNvCxnSpPr>
          <p:nvPr/>
        </p:nvCxnSpPr>
        <p:spPr>
          <a:xfrm flipV="1">
            <a:off x="7981300" y="1214919"/>
            <a:ext cx="28938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83B04-D08B-4D90-B1EB-8C0784D8D337}"/>
              </a:ext>
            </a:extLst>
          </p:cNvPr>
          <p:cNvCxnSpPr/>
          <p:nvPr/>
        </p:nvCxnSpPr>
        <p:spPr>
          <a:xfrm>
            <a:off x="5969286" y="2753474"/>
            <a:ext cx="0" cy="97604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B3FAFC-47BE-48FF-A2DC-9982D602861D}"/>
              </a:ext>
            </a:extLst>
          </p:cNvPr>
          <p:cNvCxnSpPr/>
          <p:nvPr/>
        </p:nvCxnSpPr>
        <p:spPr>
          <a:xfrm>
            <a:off x="2369270" y="4719260"/>
            <a:ext cx="211647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0A11F0-150F-4A77-B88F-ED9010B7E5A0}"/>
              </a:ext>
            </a:extLst>
          </p:cNvPr>
          <p:cNvCxnSpPr/>
          <p:nvPr/>
        </p:nvCxnSpPr>
        <p:spPr>
          <a:xfrm>
            <a:off x="7407032" y="4680683"/>
            <a:ext cx="211647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6B8BDE-4BE8-45B4-A835-1E5D674ECFFB}"/>
              </a:ext>
            </a:extLst>
          </p:cNvPr>
          <p:cNvCxnSpPr>
            <a:cxnSpLocks/>
          </p:cNvCxnSpPr>
          <p:nvPr/>
        </p:nvCxnSpPr>
        <p:spPr>
          <a:xfrm flipV="1">
            <a:off x="7580615" y="4696903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97EC4F-CC5C-4ACB-BFA4-C2C16C5AC431}"/>
              </a:ext>
            </a:extLst>
          </p:cNvPr>
          <p:cNvSpPr txBox="1"/>
          <p:nvPr/>
        </p:nvSpPr>
        <p:spPr>
          <a:xfrm>
            <a:off x="7580615" y="5077320"/>
            <a:ext cx="80136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Ts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71A7C-E798-46F9-8748-BD14029B5E1F}"/>
              </a:ext>
            </a:extLst>
          </p:cNvPr>
          <p:cNvSpPr txBox="1"/>
          <p:nvPr/>
        </p:nvSpPr>
        <p:spPr>
          <a:xfrm>
            <a:off x="3225032" y="4285447"/>
            <a:ext cx="7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Te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6295DF-95A4-413D-819A-78B24F180C18}"/>
              </a:ext>
            </a:extLst>
          </p:cNvPr>
          <p:cNvSpPr txBox="1"/>
          <p:nvPr/>
        </p:nvSpPr>
        <p:spPr>
          <a:xfrm>
            <a:off x="7580615" y="4295132"/>
            <a:ext cx="7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Ts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952E6A-D5CD-458C-BE52-695F56DE3DB8}"/>
              </a:ext>
            </a:extLst>
          </p:cNvPr>
          <p:cNvCxnSpPr>
            <a:cxnSpLocks/>
          </p:cNvCxnSpPr>
          <p:nvPr/>
        </p:nvCxnSpPr>
        <p:spPr>
          <a:xfrm flipV="1">
            <a:off x="7946417" y="4683251"/>
            <a:ext cx="28938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DA045-6F96-4E1A-B79C-85FBB22E0795}"/>
              </a:ext>
            </a:extLst>
          </p:cNvPr>
          <p:cNvCxnSpPr>
            <a:cxnSpLocks/>
          </p:cNvCxnSpPr>
          <p:nvPr/>
        </p:nvCxnSpPr>
        <p:spPr>
          <a:xfrm flipV="1">
            <a:off x="4371578" y="4741523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4A2DE7-CB39-42BC-B7DE-F388BD8D33FA}"/>
              </a:ext>
            </a:extLst>
          </p:cNvPr>
          <p:cNvSpPr txBox="1"/>
          <p:nvPr/>
        </p:nvSpPr>
        <p:spPr>
          <a:xfrm>
            <a:off x="3670964" y="5167865"/>
            <a:ext cx="80136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Te</a:t>
            </a:r>
            <a:endParaRPr lang="fr-FR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05DC2A-3624-4771-8B38-DEF8ECBB90E9}"/>
              </a:ext>
            </a:extLst>
          </p:cNvPr>
          <p:cNvCxnSpPr/>
          <p:nvPr/>
        </p:nvCxnSpPr>
        <p:spPr>
          <a:xfrm>
            <a:off x="4208780" y="5871680"/>
            <a:ext cx="3289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777C6B-F259-46A6-B1E1-2BCE0FEA2A17}"/>
              </a:ext>
            </a:extLst>
          </p:cNvPr>
          <p:cNvCxnSpPr/>
          <p:nvPr/>
        </p:nvCxnSpPr>
        <p:spPr>
          <a:xfrm flipH="1">
            <a:off x="4163060" y="5871680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548A5C-F97F-4A8E-976A-9C1146E61C5C}"/>
              </a:ext>
            </a:extLst>
          </p:cNvPr>
          <p:cNvCxnSpPr/>
          <p:nvPr/>
        </p:nvCxnSpPr>
        <p:spPr>
          <a:xfrm flipH="1">
            <a:off x="4221599" y="5871680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D38931-CEDC-4B00-A9B4-16509650313F}"/>
              </a:ext>
            </a:extLst>
          </p:cNvPr>
          <p:cNvCxnSpPr/>
          <p:nvPr/>
        </p:nvCxnSpPr>
        <p:spPr>
          <a:xfrm flipH="1">
            <a:off x="4280138" y="5871680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24758B-7C95-4AF0-9D43-5C2785C37BC0}"/>
              </a:ext>
            </a:extLst>
          </p:cNvPr>
          <p:cNvCxnSpPr/>
          <p:nvPr/>
        </p:nvCxnSpPr>
        <p:spPr>
          <a:xfrm flipH="1">
            <a:off x="4325858" y="5871678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91DA8C-E9D4-443E-A335-C3D6EA29C4E6}"/>
              </a:ext>
            </a:extLst>
          </p:cNvPr>
          <p:cNvCxnSpPr/>
          <p:nvPr/>
        </p:nvCxnSpPr>
        <p:spPr>
          <a:xfrm flipH="1">
            <a:off x="4384397" y="5871678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6AFBEC-EDB8-443B-9DC3-A3471C6A5366}"/>
              </a:ext>
            </a:extLst>
          </p:cNvPr>
          <p:cNvCxnSpPr/>
          <p:nvPr/>
        </p:nvCxnSpPr>
        <p:spPr>
          <a:xfrm flipH="1">
            <a:off x="4438184" y="5871678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FDFA74-FB7C-4DC4-A7B0-171353792FDC}"/>
              </a:ext>
            </a:extLst>
          </p:cNvPr>
          <p:cNvCxnSpPr/>
          <p:nvPr/>
        </p:nvCxnSpPr>
        <p:spPr>
          <a:xfrm flipH="1">
            <a:off x="4496004" y="5871678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C8C88C-FBA4-4D14-AD39-5BC734CFAE95}"/>
              </a:ext>
            </a:extLst>
          </p:cNvPr>
          <p:cNvCxnSpPr/>
          <p:nvPr/>
        </p:nvCxnSpPr>
        <p:spPr>
          <a:xfrm>
            <a:off x="7416159" y="5823248"/>
            <a:ext cx="3289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6BA3C7-E61A-43FB-9473-757279BFBE1E}"/>
              </a:ext>
            </a:extLst>
          </p:cNvPr>
          <p:cNvCxnSpPr/>
          <p:nvPr/>
        </p:nvCxnSpPr>
        <p:spPr>
          <a:xfrm flipH="1">
            <a:off x="7370439" y="5823248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F0E6-F5C0-46CB-9D17-8153AEBD0CE9}"/>
              </a:ext>
            </a:extLst>
          </p:cNvPr>
          <p:cNvCxnSpPr/>
          <p:nvPr/>
        </p:nvCxnSpPr>
        <p:spPr>
          <a:xfrm flipH="1">
            <a:off x="7428978" y="5823248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15A040-E61C-4822-8A94-40EFD1D703E8}"/>
              </a:ext>
            </a:extLst>
          </p:cNvPr>
          <p:cNvCxnSpPr/>
          <p:nvPr/>
        </p:nvCxnSpPr>
        <p:spPr>
          <a:xfrm flipH="1">
            <a:off x="7487517" y="5823248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3A2193-CBB1-40F2-ADAD-E93E6C7560C7}"/>
              </a:ext>
            </a:extLst>
          </p:cNvPr>
          <p:cNvCxnSpPr/>
          <p:nvPr/>
        </p:nvCxnSpPr>
        <p:spPr>
          <a:xfrm flipH="1">
            <a:off x="7533237" y="5823246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5655EE-7D7E-4D02-AC22-46AD6A690BCB}"/>
              </a:ext>
            </a:extLst>
          </p:cNvPr>
          <p:cNvCxnSpPr/>
          <p:nvPr/>
        </p:nvCxnSpPr>
        <p:spPr>
          <a:xfrm flipH="1">
            <a:off x="7591776" y="5823246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838F80-E946-4CD6-ACCB-D90E73AB5E59}"/>
              </a:ext>
            </a:extLst>
          </p:cNvPr>
          <p:cNvCxnSpPr/>
          <p:nvPr/>
        </p:nvCxnSpPr>
        <p:spPr>
          <a:xfrm flipH="1">
            <a:off x="7645563" y="5823246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371CA5-FACB-411A-929D-258E90C807F8}"/>
              </a:ext>
            </a:extLst>
          </p:cNvPr>
          <p:cNvCxnSpPr/>
          <p:nvPr/>
        </p:nvCxnSpPr>
        <p:spPr>
          <a:xfrm flipH="1">
            <a:off x="7703383" y="5823246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8DEB4A-F867-4CD6-B92E-4BE9D34E3802}"/>
              </a:ext>
            </a:extLst>
          </p:cNvPr>
          <p:cNvCxnSpPr>
            <a:cxnSpLocks/>
          </p:cNvCxnSpPr>
          <p:nvPr/>
        </p:nvCxnSpPr>
        <p:spPr>
          <a:xfrm flipV="1">
            <a:off x="3412517" y="4734051"/>
            <a:ext cx="28938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E961F3-B913-4B82-9A41-A4C4505D67E4}"/>
              </a:ext>
            </a:extLst>
          </p:cNvPr>
          <p:cNvSpPr txBox="1"/>
          <p:nvPr/>
        </p:nvSpPr>
        <p:spPr>
          <a:xfrm>
            <a:off x="2074142" y="956401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7175AF-480F-46B7-8B8A-C0004C61A512}"/>
              </a:ext>
            </a:extLst>
          </p:cNvPr>
          <p:cNvSpPr txBox="1"/>
          <p:nvPr/>
        </p:nvSpPr>
        <p:spPr>
          <a:xfrm>
            <a:off x="2064474" y="2193805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FEEE9C-FCA1-44D1-AAD4-B541C870B5D2}"/>
              </a:ext>
            </a:extLst>
          </p:cNvPr>
          <p:cNvSpPr txBox="1"/>
          <p:nvPr/>
        </p:nvSpPr>
        <p:spPr>
          <a:xfrm>
            <a:off x="9530965" y="972894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D9803B-F93B-42FB-9701-B9167D46A1E6}"/>
              </a:ext>
            </a:extLst>
          </p:cNvPr>
          <p:cNvSpPr txBox="1"/>
          <p:nvPr/>
        </p:nvSpPr>
        <p:spPr>
          <a:xfrm>
            <a:off x="9521297" y="2210298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500DBC-B77E-4291-BE19-4ABEC58F3992}"/>
              </a:ext>
            </a:extLst>
          </p:cNvPr>
          <p:cNvSpPr txBox="1"/>
          <p:nvPr/>
        </p:nvSpPr>
        <p:spPr>
          <a:xfrm>
            <a:off x="9488189" y="4435702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E51C71-B473-4A03-8224-ECE27FA73F51}"/>
              </a:ext>
            </a:extLst>
          </p:cNvPr>
          <p:cNvSpPr txBox="1"/>
          <p:nvPr/>
        </p:nvSpPr>
        <p:spPr>
          <a:xfrm>
            <a:off x="2059337" y="4496022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74C9B-9314-463E-822E-9CF4D5C8DD10}"/>
              </a:ext>
            </a:extLst>
          </p:cNvPr>
          <p:cNvSpPr/>
          <p:nvPr/>
        </p:nvSpPr>
        <p:spPr>
          <a:xfrm>
            <a:off x="4490884" y="3892192"/>
            <a:ext cx="2911011" cy="1715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Poste de transformation</a:t>
            </a:r>
          </a:p>
          <a:p>
            <a:pPr algn="ctr"/>
            <a:r>
              <a:rPr lang="fr-FR" sz="1300" dirty="0">
                <a:solidFill>
                  <a:schemeClr val="tx1"/>
                </a:solidFill>
              </a:rPr>
              <a:t>(modifie la tension, conserve la puissance constante)</a:t>
            </a:r>
          </a:p>
        </p:txBody>
      </p:sp>
    </p:spTree>
    <p:extLst>
      <p:ext uri="{BB962C8B-B14F-4D97-AF65-F5344CB8AC3E}">
        <p14:creationId xmlns:p14="http://schemas.microsoft.com/office/powerpoint/2010/main" val="18100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EF343-2939-48A4-8906-4083BAAB40A4}"/>
              </a:ext>
            </a:extLst>
          </p:cNvPr>
          <p:cNvCxnSpPr/>
          <p:nvPr/>
        </p:nvCxnSpPr>
        <p:spPr>
          <a:xfrm>
            <a:off x="5235335" y="1177307"/>
            <a:ext cx="2116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C9E083-38CC-4E4F-AF50-5D2AD633988F}"/>
              </a:ext>
            </a:extLst>
          </p:cNvPr>
          <p:cNvCxnSpPr>
            <a:cxnSpLocks/>
          </p:cNvCxnSpPr>
          <p:nvPr/>
        </p:nvCxnSpPr>
        <p:spPr>
          <a:xfrm>
            <a:off x="5082934" y="2398219"/>
            <a:ext cx="226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8ADDB-1B9C-416C-BA8D-86A9C386C6FF}"/>
              </a:ext>
            </a:extLst>
          </p:cNvPr>
          <p:cNvCxnSpPr>
            <a:cxnSpLocks/>
          </p:cNvCxnSpPr>
          <p:nvPr/>
        </p:nvCxnSpPr>
        <p:spPr>
          <a:xfrm flipV="1">
            <a:off x="5564536" y="1213265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14404-682A-4989-8C22-DF9D8F6CADE1}"/>
              </a:ext>
            </a:extLst>
          </p:cNvPr>
          <p:cNvSpPr txBox="1"/>
          <p:nvPr/>
        </p:nvSpPr>
        <p:spPr>
          <a:xfrm>
            <a:off x="5564535" y="1583408"/>
            <a:ext cx="10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produite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744A1-012F-46AF-A25D-A2C0A3B790C7}"/>
              </a:ext>
            </a:extLst>
          </p:cNvPr>
          <p:cNvSpPr txBox="1"/>
          <p:nvPr/>
        </p:nvSpPr>
        <p:spPr>
          <a:xfrm>
            <a:off x="5408917" y="791756"/>
            <a:ext cx="106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produite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ED95A6-B59A-4F09-B7CC-FB29065FC90D}"/>
              </a:ext>
            </a:extLst>
          </p:cNvPr>
          <p:cNvCxnSpPr>
            <a:cxnSpLocks/>
          </p:cNvCxnSpPr>
          <p:nvPr/>
        </p:nvCxnSpPr>
        <p:spPr>
          <a:xfrm flipV="1">
            <a:off x="5774720" y="1179875"/>
            <a:ext cx="28938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83B04-D08B-4D90-B1EB-8C0784D8D337}"/>
              </a:ext>
            </a:extLst>
          </p:cNvPr>
          <p:cNvCxnSpPr>
            <a:cxnSpLocks/>
          </p:cNvCxnSpPr>
          <p:nvPr/>
        </p:nvCxnSpPr>
        <p:spPr>
          <a:xfrm>
            <a:off x="5969286" y="2753474"/>
            <a:ext cx="0" cy="99302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0A11F0-150F-4A77-B88F-ED9010B7E5A0}"/>
              </a:ext>
            </a:extLst>
          </p:cNvPr>
          <p:cNvCxnSpPr/>
          <p:nvPr/>
        </p:nvCxnSpPr>
        <p:spPr>
          <a:xfrm>
            <a:off x="5408511" y="4451494"/>
            <a:ext cx="211647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6B8BDE-4BE8-45B4-A835-1E5D674ECFFB}"/>
              </a:ext>
            </a:extLst>
          </p:cNvPr>
          <p:cNvCxnSpPr>
            <a:cxnSpLocks/>
          </p:cNvCxnSpPr>
          <p:nvPr/>
        </p:nvCxnSpPr>
        <p:spPr>
          <a:xfrm flipV="1">
            <a:off x="5512330" y="4456630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97EC4F-CC5C-4ACB-BFA4-C2C16C5AC431}"/>
              </a:ext>
            </a:extLst>
          </p:cNvPr>
          <p:cNvSpPr txBox="1"/>
          <p:nvPr/>
        </p:nvSpPr>
        <p:spPr>
          <a:xfrm>
            <a:off x="5512330" y="4837047"/>
            <a:ext cx="80136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sortie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6295DF-95A4-413D-819A-78B24F180C18}"/>
              </a:ext>
            </a:extLst>
          </p:cNvPr>
          <p:cNvSpPr txBox="1"/>
          <p:nvPr/>
        </p:nvSpPr>
        <p:spPr>
          <a:xfrm>
            <a:off x="5582094" y="4065943"/>
            <a:ext cx="7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sortie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952E6A-D5CD-458C-BE52-695F56DE3DB8}"/>
              </a:ext>
            </a:extLst>
          </p:cNvPr>
          <p:cNvCxnSpPr>
            <a:cxnSpLocks/>
          </p:cNvCxnSpPr>
          <p:nvPr/>
        </p:nvCxnSpPr>
        <p:spPr>
          <a:xfrm flipV="1">
            <a:off x="5947896" y="4454062"/>
            <a:ext cx="289389" cy="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C8C88C-FBA4-4D14-AD39-5BC734CFAE95}"/>
              </a:ext>
            </a:extLst>
          </p:cNvPr>
          <p:cNvCxnSpPr/>
          <p:nvPr/>
        </p:nvCxnSpPr>
        <p:spPr>
          <a:xfrm>
            <a:off x="5347874" y="5582975"/>
            <a:ext cx="3289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6BA3C7-E61A-43FB-9473-757279BFBE1E}"/>
              </a:ext>
            </a:extLst>
          </p:cNvPr>
          <p:cNvCxnSpPr/>
          <p:nvPr/>
        </p:nvCxnSpPr>
        <p:spPr>
          <a:xfrm flipH="1">
            <a:off x="5302154" y="5582975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F0E6-F5C0-46CB-9D17-8153AEBD0CE9}"/>
              </a:ext>
            </a:extLst>
          </p:cNvPr>
          <p:cNvCxnSpPr/>
          <p:nvPr/>
        </p:nvCxnSpPr>
        <p:spPr>
          <a:xfrm flipH="1">
            <a:off x="5360693" y="5582975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15A040-E61C-4822-8A94-40EFD1D703E8}"/>
              </a:ext>
            </a:extLst>
          </p:cNvPr>
          <p:cNvCxnSpPr/>
          <p:nvPr/>
        </p:nvCxnSpPr>
        <p:spPr>
          <a:xfrm flipH="1">
            <a:off x="5419232" y="5582975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3A2193-CBB1-40F2-ADAD-E93E6C7560C7}"/>
              </a:ext>
            </a:extLst>
          </p:cNvPr>
          <p:cNvCxnSpPr/>
          <p:nvPr/>
        </p:nvCxnSpPr>
        <p:spPr>
          <a:xfrm flipH="1">
            <a:off x="5464952" y="5582973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5655EE-7D7E-4D02-AC22-46AD6A690BCB}"/>
              </a:ext>
            </a:extLst>
          </p:cNvPr>
          <p:cNvCxnSpPr/>
          <p:nvPr/>
        </p:nvCxnSpPr>
        <p:spPr>
          <a:xfrm flipH="1">
            <a:off x="5523491" y="5582973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838F80-E946-4CD6-ACCB-D90E73AB5E59}"/>
              </a:ext>
            </a:extLst>
          </p:cNvPr>
          <p:cNvCxnSpPr/>
          <p:nvPr/>
        </p:nvCxnSpPr>
        <p:spPr>
          <a:xfrm flipH="1">
            <a:off x="5577278" y="5582973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371CA5-FACB-411A-929D-258E90C807F8}"/>
              </a:ext>
            </a:extLst>
          </p:cNvPr>
          <p:cNvCxnSpPr/>
          <p:nvPr/>
        </p:nvCxnSpPr>
        <p:spPr>
          <a:xfrm flipH="1">
            <a:off x="5635098" y="5582973"/>
            <a:ext cx="45720" cy="6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346EF2F-F81C-483B-A743-65512D8E22F2}"/>
              </a:ext>
            </a:extLst>
          </p:cNvPr>
          <p:cNvSpPr/>
          <p:nvPr/>
        </p:nvSpPr>
        <p:spPr>
          <a:xfrm>
            <a:off x="3388550" y="863886"/>
            <a:ext cx="2116477" cy="18289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Production </a:t>
            </a:r>
            <a:r>
              <a:rPr lang="fr-FR" sz="1200" dirty="0">
                <a:solidFill>
                  <a:schemeClr val="tx1"/>
                </a:solidFill>
              </a:rPr>
              <a:t>(centrale nucléaire, hydraulique…)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12EF7D-A915-40EF-AE69-315B937329D3}"/>
              </a:ext>
            </a:extLst>
          </p:cNvPr>
          <p:cNvSpPr txBox="1"/>
          <p:nvPr/>
        </p:nvSpPr>
        <p:spPr>
          <a:xfrm>
            <a:off x="5685036" y="2031812"/>
            <a:ext cx="106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produite</a:t>
            </a:r>
            <a:endParaRPr lang="fr-FR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CA0234-B0C8-4B10-874C-1FA75D4765BF}"/>
              </a:ext>
            </a:extLst>
          </p:cNvPr>
          <p:cNvCxnSpPr>
            <a:cxnSpLocks/>
          </p:cNvCxnSpPr>
          <p:nvPr/>
        </p:nvCxnSpPr>
        <p:spPr>
          <a:xfrm flipH="1">
            <a:off x="5752016" y="2397218"/>
            <a:ext cx="42643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F0419A-3ABD-43DD-B3FC-80AA58ABDFF2}"/>
              </a:ext>
            </a:extLst>
          </p:cNvPr>
          <p:cNvSpPr txBox="1"/>
          <p:nvPr/>
        </p:nvSpPr>
        <p:spPr>
          <a:xfrm>
            <a:off x="7381736" y="976422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C6E79-4882-4E84-8447-B78D657207E6}"/>
              </a:ext>
            </a:extLst>
          </p:cNvPr>
          <p:cNvSpPr txBox="1"/>
          <p:nvPr/>
        </p:nvSpPr>
        <p:spPr>
          <a:xfrm>
            <a:off x="7372068" y="2158761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8A350C-A2F7-4A07-A455-9B07FB012816}"/>
              </a:ext>
            </a:extLst>
          </p:cNvPr>
          <p:cNvSpPr txBox="1"/>
          <p:nvPr/>
        </p:nvSpPr>
        <p:spPr>
          <a:xfrm>
            <a:off x="7524987" y="4225209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DFAACBD-7FAE-4BA0-9B00-411F6BD9E8D5}"/>
              </a:ext>
            </a:extLst>
          </p:cNvPr>
          <p:cNvSpPr/>
          <p:nvPr/>
        </p:nvSpPr>
        <p:spPr>
          <a:xfrm>
            <a:off x="3302755" y="3520818"/>
            <a:ext cx="2116477" cy="18289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Production </a:t>
            </a:r>
            <a:r>
              <a:rPr lang="fr-FR" sz="1200" dirty="0">
                <a:solidFill>
                  <a:schemeClr val="tx1"/>
                </a:solidFill>
              </a:rPr>
              <a:t>(centrale nucléaire, hydraulique…)</a:t>
            </a:r>
          </a:p>
        </p:txBody>
      </p:sp>
    </p:spTree>
    <p:extLst>
      <p:ext uri="{BB962C8B-B14F-4D97-AF65-F5344CB8AC3E}">
        <p14:creationId xmlns:p14="http://schemas.microsoft.com/office/powerpoint/2010/main" val="409503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95EC6F-58DC-436A-B606-8459E80B410A}"/>
              </a:ext>
            </a:extLst>
          </p:cNvPr>
          <p:cNvCxnSpPr/>
          <p:nvPr/>
        </p:nvCxnSpPr>
        <p:spPr>
          <a:xfrm>
            <a:off x="5235335" y="1177307"/>
            <a:ext cx="2116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CAC3BB-B150-4F13-A611-48FD55256036}"/>
              </a:ext>
            </a:extLst>
          </p:cNvPr>
          <p:cNvCxnSpPr>
            <a:cxnSpLocks/>
          </p:cNvCxnSpPr>
          <p:nvPr/>
        </p:nvCxnSpPr>
        <p:spPr>
          <a:xfrm>
            <a:off x="5082934" y="2398219"/>
            <a:ext cx="2268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BF5837-A2AC-4215-99CC-540B01C955E3}"/>
              </a:ext>
            </a:extLst>
          </p:cNvPr>
          <p:cNvCxnSpPr>
            <a:cxnSpLocks/>
          </p:cNvCxnSpPr>
          <p:nvPr/>
        </p:nvCxnSpPr>
        <p:spPr>
          <a:xfrm flipV="1">
            <a:off x="6658461" y="1241581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7F1A84-BB90-45DC-9D3B-9BAD62A22EE8}"/>
              </a:ext>
            </a:extLst>
          </p:cNvPr>
          <p:cNvSpPr txBox="1"/>
          <p:nvPr/>
        </p:nvSpPr>
        <p:spPr>
          <a:xfrm>
            <a:off x="6012790" y="1546386"/>
            <a:ext cx="803354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conso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E7756-FFE2-4993-BABF-703BE882A9A9}"/>
              </a:ext>
            </a:extLst>
          </p:cNvPr>
          <p:cNvSpPr txBox="1"/>
          <p:nvPr/>
        </p:nvSpPr>
        <p:spPr>
          <a:xfrm>
            <a:off x="5869542" y="766205"/>
            <a:ext cx="106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conso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87903E-A932-482E-83B0-322D518914EA}"/>
              </a:ext>
            </a:extLst>
          </p:cNvPr>
          <p:cNvCxnSpPr>
            <a:cxnSpLocks/>
          </p:cNvCxnSpPr>
          <p:nvPr/>
        </p:nvCxnSpPr>
        <p:spPr>
          <a:xfrm flipV="1">
            <a:off x="6168420" y="1179875"/>
            <a:ext cx="28938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46079C-819A-4546-8164-68477CCE58C6}"/>
              </a:ext>
            </a:extLst>
          </p:cNvPr>
          <p:cNvCxnSpPr/>
          <p:nvPr/>
        </p:nvCxnSpPr>
        <p:spPr>
          <a:xfrm>
            <a:off x="5969286" y="2880474"/>
            <a:ext cx="0" cy="97604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189E75-8126-44DD-9E65-264EE61A80ED}"/>
              </a:ext>
            </a:extLst>
          </p:cNvPr>
          <p:cNvCxnSpPr>
            <a:cxnSpLocks/>
          </p:cNvCxnSpPr>
          <p:nvPr/>
        </p:nvCxnSpPr>
        <p:spPr>
          <a:xfrm>
            <a:off x="5022685" y="4888865"/>
            <a:ext cx="1823648" cy="811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78AE1B-0961-497E-B6E2-207DBE09C72C}"/>
              </a:ext>
            </a:extLst>
          </p:cNvPr>
          <p:cNvCxnSpPr>
            <a:cxnSpLocks/>
          </p:cNvCxnSpPr>
          <p:nvPr/>
        </p:nvCxnSpPr>
        <p:spPr>
          <a:xfrm flipV="1">
            <a:off x="6576718" y="4913196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9FDCFF-6AE9-4EAF-8752-FD1DB2B6FFCE}"/>
              </a:ext>
            </a:extLst>
          </p:cNvPr>
          <p:cNvSpPr txBox="1"/>
          <p:nvPr/>
        </p:nvSpPr>
        <p:spPr>
          <a:xfrm>
            <a:off x="5920978" y="5169544"/>
            <a:ext cx="801368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</a:t>
            </a:r>
            <a:r>
              <a:rPr lang="fr-FR" baseline="-25000" dirty="0" err="1"/>
              <a:t>conso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39334-AF46-49FC-977D-98B57C9CCB03}"/>
              </a:ext>
            </a:extLst>
          </p:cNvPr>
          <p:cNvSpPr txBox="1"/>
          <p:nvPr/>
        </p:nvSpPr>
        <p:spPr>
          <a:xfrm>
            <a:off x="5752016" y="4487372"/>
            <a:ext cx="7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conso</a:t>
            </a:r>
            <a:endParaRPr lang="fr-F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401E2C-2C02-4BAA-8881-3635FE89AC80}"/>
              </a:ext>
            </a:extLst>
          </p:cNvPr>
          <p:cNvGrpSpPr/>
          <p:nvPr/>
        </p:nvGrpSpPr>
        <p:grpSpPr>
          <a:xfrm>
            <a:off x="6366542" y="6039539"/>
            <a:ext cx="378664" cy="61762"/>
            <a:chOff x="6366542" y="6039539"/>
            <a:chExt cx="378664" cy="6176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FFA35F-0C5E-4A5B-B990-8A8DC5FAF9EB}"/>
                </a:ext>
              </a:extLst>
            </p:cNvPr>
            <p:cNvCxnSpPr/>
            <p:nvPr/>
          </p:nvCxnSpPr>
          <p:spPr>
            <a:xfrm>
              <a:off x="6412262" y="6039541"/>
              <a:ext cx="3289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C45702-8321-4F9A-B051-92ABAE323AA6}"/>
                </a:ext>
              </a:extLst>
            </p:cNvPr>
            <p:cNvCxnSpPr/>
            <p:nvPr/>
          </p:nvCxnSpPr>
          <p:spPr>
            <a:xfrm flipH="1">
              <a:off x="6366542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5E6774-BC0A-4F6F-8C2B-9269E60B99E0}"/>
                </a:ext>
              </a:extLst>
            </p:cNvPr>
            <p:cNvCxnSpPr/>
            <p:nvPr/>
          </p:nvCxnSpPr>
          <p:spPr>
            <a:xfrm flipH="1">
              <a:off x="6425081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5E9C3E-D338-4DAE-B5B3-C6F467FFDAC6}"/>
                </a:ext>
              </a:extLst>
            </p:cNvPr>
            <p:cNvCxnSpPr/>
            <p:nvPr/>
          </p:nvCxnSpPr>
          <p:spPr>
            <a:xfrm flipH="1">
              <a:off x="6483620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792D28-1239-4421-8C25-8C026C8ACAA4}"/>
                </a:ext>
              </a:extLst>
            </p:cNvPr>
            <p:cNvCxnSpPr/>
            <p:nvPr/>
          </p:nvCxnSpPr>
          <p:spPr>
            <a:xfrm flipH="1">
              <a:off x="6529340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F79BE7-AB39-4D6A-BF10-6E78475C1336}"/>
                </a:ext>
              </a:extLst>
            </p:cNvPr>
            <p:cNvCxnSpPr/>
            <p:nvPr/>
          </p:nvCxnSpPr>
          <p:spPr>
            <a:xfrm flipH="1">
              <a:off x="6587879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F0C99E-847D-46D3-85DC-40B7B14A8A92}"/>
                </a:ext>
              </a:extLst>
            </p:cNvPr>
            <p:cNvCxnSpPr/>
            <p:nvPr/>
          </p:nvCxnSpPr>
          <p:spPr>
            <a:xfrm flipH="1">
              <a:off x="664166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9752F2-030E-460D-9326-42B9C6F2F217}"/>
                </a:ext>
              </a:extLst>
            </p:cNvPr>
            <p:cNvCxnSpPr/>
            <p:nvPr/>
          </p:nvCxnSpPr>
          <p:spPr>
            <a:xfrm flipH="1">
              <a:off x="669948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B0D0AA5-2525-4B3A-B018-B168D6281616}"/>
              </a:ext>
            </a:extLst>
          </p:cNvPr>
          <p:cNvSpPr/>
          <p:nvPr/>
        </p:nvSpPr>
        <p:spPr>
          <a:xfrm>
            <a:off x="6816144" y="932694"/>
            <a:ext cx="2889607" cy="18289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Consommateurs</a:t>
            </a:r>
          </a:p>
          <a:p>
            <a:pPr algn="ctr"/>
            <a:r>
              <a:rPr lang="fr-FR" sz="1500" b="1" dirty="0">
                <a:solidFill>
                  <a:schemeClr val="tx1"/>
                </a:solidFill>
              </a:rPr>
              <a:t>(usines, particuliers…)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251FE-E250-4E26-9676-6D4633B5C452}"/>
              </a:ext>
            </a:extLst>
          </p:cNvPr>
          <p:cNvSpPr txBox="1"/>
          <p:nvPr/>
        </p:nvSpPr>
        <p:spPr>
          <a:xfrm>
            <a:off x="5667251" y="2006700"/>
            <a:ext cx="66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-25000" dirty="0" err="1"/>
              <a:t>conso</a:t>
            </a:r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69F421-7E88-4DB5-90C5-3EAACFF7893C}"/>
              </a:ext>
            </a:extLst>
          </p:cNvPr>
          <p:cNvCxnSpPr>
            <a:cxnSpLocks/>
          </p:cNvCxnSpPr>
          <p:nvPr/>
        </p:nvCxnSpPr>
        <p:spPr>
          <a:xfrm flipH="1">
            <a:off x="5752016" y="2397218"/>
            <a:ext cx="42643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99FC88-3967-4766-9E22-506FDAF75535}"/>
              </a:ext>
            </a:extLst>
          </p:cNvPr>
          <p:cNvSpPr txBox="1"/>
          <p:nvPr/>
        </p:nvSpPr>
        <p:spPr>
          <a:xfrm>
            <a:off x="4717889" y="932694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01E58-F2F7-46EA-88DB-6F6EF4BE82DB}"/>
              </a:ext>
            </a:extLst>
          </p:cNvPr>
          <p:cNvSpPr txBox="1"/>
          <p:nvPr/>
        </p:nvSpPr>
        <p:spPr>
          <a:xfrm>
            <a:off x="4717889" y="2158761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05FBA-5A11-440B-9362-F02E2B8ABDF7}"/>
              </a:ext>
            </a:extLst>
          </p:cNvPr>
          <p:cNvSpPr/>
          <p:nvPr/>
        </p:nvSpPr>
        <p:spPr>
          <a:xfrm>
            <a:off x="6753019" y="3982519"/>
            <a:ext cx="2889607" cy="18289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Consommateurs</a:t>
            </a:r>
          </a:p>
          <a:p>
            <a:pPr algn="ctr"/>
            <a:r>
              <a:rPr lang="fr-FR" sz="1500" b="1" dirty="0">
                <a:solidFill>
                  <a:schemeClr val="tx1"/>
                </a:solidFill>
              </a:rPr>
              <a:t>(usines, particuliers…)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DCA4EE-F886-46EE-9BCE-2FA3C7F9C1B7}"/>
              </a:ext>
            </a:extLst>
          </p:cNvPr>
          <p:cNvCxnSpPr>
            <a:cxnSpLocks/>
          </p:cNvCxnSpPr>
          <p:nvPr/>
        </p:nvCxnSpPr>
        <p:spPr>
          <a:xfrm>
            <a:off x="5920978" y="4896976"/>
            <a:ext cx="3376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B0C95D-B5A1-435F-9009-8AD409D55958}"/>
              </a:ext>
            </a:extLst>
          </p:cNvPr>
          <p:cNvSpPr txBox="1"/>
          <p:nvPr/>
        </p:nvSpPr>
        <p:spPr>
          <a:xfrm>
            <a:off x="4664931" y="4657776"/>
            <a:ext cx="30479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669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204220-4637-4D39-A34D-579EDB80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57" y="1568569"/>
            <a:ext cx="2734191" cy="2726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ED19F2-4B12-46CA-A327-1D5EB272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881" y="1498601"/>
            <a:ext cx="4514248" cy="292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76E8D6-61A9-405B-837C-2EC4D27E10A3}"/>
              </a:ext>
            </a:extLst>
          </p:cNvPr>
          <p:cNvSpPr/>
          <p:nvPr/>
        </p:nvSpPr>
        <p:spPr>
          <a:xfrm>
            <a:off x="4704481" y="1568569"/>
            <a:ext cx="408400" cy="262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9F636-BA37-4D7C-92C5-8EE03015BADA}"/>
              </a:ext>
            </a:extLst>
          </p:cNvPr>
          <p:cNvSpPr/>
          <p:nvPr/>
        </p:nvSpPr>
        <p:spPr>
          <a:xfrm>
            <a:off x="9019129" y="1621508"/>
            <a:ext cx="408400" cy="2620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6E1C7E-2299-49B0-BAFE-E44509A4B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814" y="1593970"/>
            <a:ext cx="2478953" cy="28002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047922-78D3-4574-8679-D78177E66976}"/>
              </a:ext>
            </a:extLst>
          </p:cNvPr>
          <p:cNvSpPr/>
          <p:nvPr/>
        </p:nvSpPr>
        <p:spPr>
          <a:xfrm>
            <a:off x="3758133" y="2622669"/>
            <a:ext cx="255067" cy="66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496D7-6B35-4DB9-9D3A-CC56E8C7AAC3}"/>
              </a:ext>
            </a:extLst>
          </p:cNvPr>
          <p:cNvSpPr/>
          <p:nvPr/>
        </p:nvSpPr>
        <p:spPr>
          <a:xfrm>
            <a:off x="9841433" y="2545399"/>
            <a:ext cx="255067" cy="66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B090E1-F13F-4A3F-939D-ADD993318DAA}"/>
              </a:ext>
            </a:extLst>
          </p:cNvPr>
          <p:cNvSpPr txBox="1"/>
          <p:nvPr/>
        </p:nvSpPr>
        <p:spPr>
          <a:xfrm>
            <a:off x="355953" y="1743736"/>
            <a:ext cx="213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Modèle d’une ligne électrique </a:t>
            </a:r>
            <a:r>
              <a:rPr lang="fr-FR" dirty="0"/>
              <a:t>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2B7CC-6FF6-4FF4-8622-771004AD15EC}"/>
              </a:ext>
            </a:extLst>
          </p:cNvPr>
          <p:cNvSpPr txBox="1"/>
          <p:nvPr/>
        </p:nvSpPr>
        <p:spPr>
          <a:xfrm>
            <a:off x="270452" y="3371850"/>
            <a:ext cx="213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Modélisation sous forme de graphe </a:t>
            </a:r>
            <a:r>
              <a:rPr lang="fr-FR" dirty="0"/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0D0D7-8B18-4F8A-8D96-26AA40479287}"/>
              </a:ext>
            </a:extLst>
          </p:cNvPr>
          <p:cNvSpPr/>
          <p:nvPr/>
        </p:nvSpPr>
        <p:spPr>
          <a:xfrm>
            <a:off x="6861805" y="2588801"/>
            <a:ext cx="408400" cy="58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9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79070E-BDE7-47AD-B5E2-5E7006E9D30D}"/>
              </a:ext>
            </a:extLst>
          </p:cNvPr>
          <p:cNvCxnSpPr>
            <a:cxnSpLocks/>
          </p:cNvCxnSpPr>
          <p:nvPr/>
        </p:nvCxnSpPr>
        <p:spPr>
          <a:xfrm>
            <a:off x="1438382" y="1500027"/>
            <a:ext cx="70891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5B6BCCA-18F9-4DF6-9060-5FD016C0E158}"/>
              </a:ext>
            </a:extLst>
          </p:cNvPr>
          <p:cNvSpPr/>
          <p:nvPr/>
        </p:nvSpPr>
        <p:spPr>
          <a:xfrm>
            <a:off x="2147299" y="1232901"/>
            <a:ext cx="986319" cy="5034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263375-113A-42DD-A096-53F818B3750C}"/>
              </a:ext>
            </a:extLst>
          </p:cNvPr>
          <p:cNvCxnSpPr>
            <a:cxnSpLocks/>
          </p:cNvCxnSpPr>
          <p:nvPr/>
        </p:nvCxnSpPr>
        <p:spPr>
          <a:xfrm>
            <a:off x="3133618" y="1500027"/>
            <a:ext cx="70891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5F1E26-EC3D-4863-908A-FB6FAE44DA0D}"/>
              </a:ext>
            </a:extLst>
          </p:cNvPr>
          <p:cNvSpPr txBox="1"/>
          <p:nvPr/>
        </p:nvSpPr>
        <p:spPr>
          <a:xfrm>
            <a:off x="2057399" y="1736332"/>
            <a:ext cx="11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6D58B3-B8DE-4AB5-BB43-80594B7949E7}"/>
              </a:ext>
            </a:extLst>
          </p:cNvPr>
          <p:cNvCxnSpPr/>
          <p:nvPr/>
        </p:nvCxnSpPr>
        <p:spPr>
          <a:xfrm>
            <a:off x="1530350" y="1500027"/>
            <a:ext cx="36830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BC551-7C3A-4980-84AF-B878E064E895}"/>
              </a:ext>
            </a:extLst>
          </p:cNvPr>
          <p:cNvSpPr txBox="1"/>
          <p:nvPr/>
        </p:nvSpPr>
        <p:spPr>
          <a:xfrm>
            <a:off x="1591227" y="1079057"/>
            <a:ext cx="40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  <a:r>
              <a:rPr lang="fr-FR" baseline="-25000" dirty="0"/>
              <a:t>R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9527A0-3DC0-438C-8176-061862D46F74}"/>
              </a:ext>
            </a:extLst>
          </p:cNvPr>
          <p:cNvCxnSpPr>
            <a:cxnSpLocks/>
          </p:cNvCxnSpPr>
          <p:nvPr/>
        </p:nvCxnSpPr>
        <p:spPr>
          <a:xfrm flipH="1">
            <a:off x="1968500" y="1079057"/>
            <a:ext cx="13366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A18AA6-1A61-45BC-B576-C9A13EA62DDC}"/>
              </a:ext>
            </a:extLst>
          </p:cNvPr>
          <p:cNvSpPr txBox="1"/>
          <p:nvPr/>
        </p:nvSpPr>
        <p:spPr>
          <a:xfrm>
            <a:off x="2422970" y="678903"/>
            <a:ext cx="5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</a:t>
            </a:r>
            <a:r>
              <a:rPr lang="fr-FR" baseline="-25000" dirty="0"/>
              <a:t>R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D6364-2D9A-463C-A3A6-B5F20164EAEB}"/>
              </a:ext>
            </a:extLst>
          </p:cNvPr>
          <p:cNvSpPr txBox="1"/>
          <p:nvPr/>
        </p:nvSpPr>
        <p:spPr>
          <a:xfrm>
            <a:off x="2457450" y="129995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1286B1-9507-434F-B3B9-E35D49B196AA}"/>
              </a:ext>
            </a:extLst>
          </p:cNvPr>
          <p:cNvSpPr/>
          <p:nvPr/>
        </p:nvSpPr>
        <p:spPr>
          <a:xfrm>
            <a:off x="2498725" y="2609099"/>
            <a:ext cx="1250950" cy="885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3F84528-32BE-4835-9383-93717FA4F63C}"/>
              </a:ext>
            </a:extLst>
          </p:cNvPr>
          <p:cNvSpPr/>
          <p:nvPr/>
        </p:nvSpPr>
        <p:spPr>
          <a:xfrm>
            <a:off x="5822950" y="2676820"/>
            <a:ext cx="1250950" cy="74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200F7FE5-7182-471F-8307-E2FC27C498DD}"/>
              </a:ext>
            </a:extLst>
          </p:cNvPr>
          <p:cNvSpPr/>
          <p:nvPr/>
        </p:nvSpPr>
        <p:spPr>
          <a:xfrm rot="10800000" flipH="1">
            <a:off x="4778633" y="3249185"/>
            <a:ext cx="628650" cy="520701"/>
          </a:xfrm>
          <a:prstGeom prst="bentArrow">
            <a:avLst>
              <a:gd name="adj1" fmla="val 25000"/>
              <a:gd name="adj2" fmla="val 23171"/>
              <a:gd name="adj3" fmla="val 48171"/>
              <a:gd name="adj4" fmla="val 52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26B8AD-5195-45AD-8FCC-CF45A282CEE7}"/>
              </a:ext>
            </a:extLst>
          </p:cNvPr>
          <p:cNvSpPr txBox="1"/>
          <p:nvPr/>
        </p:nvSpPr>
        <p:spPr>
          <a:xfrm>
            <a:off x="876407" y="2799258"/>
            <a:ext cx="16223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Puissance électrique </a:t>
            </a:r>
          </a:p>
          <a:p>
            <a:r>
              <a:rPr lang="fr-FR" sz="1300" dirty="0"/>
              <a:t>en entrée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FB194-54B5-46A4-851D-E5FA8CF1A8E6}"/>
              </a:ext>
            </a:extLst>
          </p:cNvPr>
          <p:cNvSpPr txBox="1"/>
          <p:nvPr/>
        </p:nvSpPr>
        <p:spPr>
          <a:xfrm>
            <a:off x="7154916" y="2859423"/>
            <a:ext cx="16223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….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08FC7-C27A-4EFE-BB23-891C5705A979}"/>
              </a:ext>
            </a:extLst>
          </p:cNvPr>
          <p:cNvSpPr txBox="1"/>
          <p:nvPr/>
        </p:nvSpPr>
        <p:spPr>
          <a:xfrm>
            <a:off x="5515117" y="3597727"/>
            <a:ext cx="16223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….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7BBB8-48E6-46F5-BE54-2C8659ED447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705225" y="3054876"/>
            <a:ext cx="676275" cy="36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E746A8-8A52-4FBE-A083-B71A7403213B}"/>
              </a:ext>
            </a:extLst>
          </p:cNvPr>
          <p:cNvSpPr/>
          <p:nvPr/>
        </p:nvSpPr>
        <p:spPr>
          <a:xfrm>
            <a:off x="4381500" y="2879853"/>
            <a:ext cx="899417" cy="35004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90CB0D-D541-456F-92C4-E3A799A7AC5E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V="1">
            <a:off x="5280917" y="3051467"/>
            <a:ext cx="542033" cy="340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6390AF-F7AA-405C-A482-CB0E1DC64015}"/>
              </a:ext>
            </a:extLst>
          </p:cNvPr>
          <p:cNvSpPr txBox="1"/>
          <p:nvPr/>
        </p:nvSpPr>
        <p:spPr>
          <a:xfrm>
            <a:off x="4670799" y="2879853"/>
            <a:ext cx="32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69D95-D6B0-4336-A3F7-4E4B6022BEEB}"/>
              </a:ext>
            </a:extLst>
          </p:cNvPr>
          <p:cNvSpPr txBox="1"/>
          <p:nvPr/>
        </p:nvSpPr>
        <p:spPr>
          <a:xfrm>
            <a:off x="3619945" y="2511225"/>
            <a:ext cx="386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Ligne de transport de l’électricité</a:t>
            </a:r>
          </a:p>
        </p:txBody>
      </p:sp>
    </p:spTree>
    <p:extLst>
      <p:ext uri="{BB962C8B-B14F-4D97-AF65-F5344CB8AC3E}">
        <p14:creationId xmlns:p14="http://schemas.microsoft.com/office/powerpoint/2010/main" val="157619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956C7-ECAC-4D4F-8FAB-2EE067D7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42900"/>
            <a:ext cx="10715625" cy="6172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077576-BB9B-4E4F-8225-A110AF12A08A}"/>
              </a:ext>
            </a:extLst>
          </p:cNvPr>
          <p:cNvSpPr/>
          <p:nvPr/>
        </p:nvSpPr>
        <p:spPr>
          <a:xfrm>
            <a:off x="738187" y="3349374"/>
            <a:ext cx="10912707" cy="3217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8DB21-8662-4D79-86AE-743AF69DE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76" t="57726" b="2469"/>
          <a:stretch/>
        </p:blipFill>
        <p:spPr>
          <a:xfrm>
            <a:off x="3740971" y="3753918"/>
            <a:ext cx="5338976" cy="2456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D5A34-C673-401A-89B1-BC12AC8F560A}"/>
              </a:ext>
            </a:extLst>
          </p:cNvPr>
          <p:cNvSpPr/>
          <p:nvPr/>
        </p:nvSpPr>
        <p:spPr>
          <a:xfrm>
            <a:off x="3740971" y="5743251"/>
            <a:ext cx="1436669" cy="790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CE29E9-7D78-4C1F-8666-DC6FA37856B6}"/>
              </a:ext>
            </a:extLst>
          </p:cNvPr>
          <p:cNvCxnSpPr>
            <a:cxnSpLocks/>
          </p:cNvCxnSpPr>
          <p:nvPr/>
        </p:nvCxnSpPr>
        <p:spPr>
          <a:xfrm flipV="1">
            <a:off x="4901580" y="4852881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A4D660-FE3A-4587-AE3A-AEA385035FAE}"/>
              </a:ext>
            </a:extLst>
          </p:cNvPr>
          <p:cNvSpPr txBox="1"/>
          <p:nvPr/>
        </p:nvSpPr>
        <p:spPr>
          <a:xfrm>
            <a:off x="4468185" y="5237250"/>
            <a:ext cx="9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</a:t>
            </a:r>
            <a:r>
              <a:rPr lang="fr-FR" baseline="-25000" dirty="0"/>
              <a:t>1</a:t>
            </a:r>
            <a:endParaRPr lang="fr-F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5391A4-5733-404F-AEF3-545FE4E6463B}"/>
              </a:ext>
            </a:extLst>
          </p:cNvPr>
          <p:cNvGrpSpPr/>
          <p:nvPr/>
        </p:nvGrpSpPr>
        <p:grpSpPr>
          <a:xfrm>
            <a:off x="4657586" y="5983038"/>
            <a:ext cx="378664" cy="61762"/>
            <a:chOff x="6366542" y="6039539"/>
            <a:chExt cx="378664" cy="6176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9FB736-3CF0-4E60-9FE9-7504A83E9351}"/>
                </a:ext>
              </a:extLst>
            </p:cNvPr>
            <p:cNvCxnSpPr/>
            <p:nvPr/>
          </p:nvCxnSpPr>
          <p:spPr>
            <a:xfrm>
              <a:off x="6412262" y="6039541"/>
              <a:ext cx="3289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56B4243-AF96-41E0-9535-5ADF00A491D0}"/>
                </a:ext>
              </a:extLst>
            </p:cNvPr>
            <p:cNvCxnSpPr/>
            <p:nvPr/>
          </p:nvCxnSpPr>
          <p:spPr>
            <a:xfrm flipH="1">
              <a:off x="6366542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2DB7A7-A228-4E50-A139-9F745C4FC9D1}"/>
                </a:ext>
              </a:extLst>
            </p:cNvPr>
            <p:cNvCxnSpPr/>
            <p:nvPr/>
          </p:nvCxnSpPr>
          <p:spPr>
            <a:xfrm flipH="1">
              <a:off x="6425081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2C7CFF-8BB3-49BF-B2A1-625AC04B9AC4}"/>
                </a:ext>
              </a:extLst>
            </p:cNvPr>
            <p:cNvCxnSpPr/>
            <p:nvPr/>
          </p:nvCxnSpPr>
          <p:spPr>
            <a:xfrm flipH="1">
              <a:off x="6483620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C1C2D1-6509-4A79-9A06-7723631552EF}"/>
                </a:ext>
              </a:extLst>
            </p:cNvPr>
            <p:cNvCxnSpPr/>
            <p:nvPr/>
          </p:nvCxnSpPr>
          <p:spPr>
            <a:xfrm flipH="1">
              <a:off x="6529340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319082-BE9A-4A19-A8CD-7753D6CB5999}"/>
                </a:ext>
              </a:extLst>
            </p:cNvPr>
            <p:cNvCxnSpPr/>
            <p:nvPr/>
          </p:nvCxnSpPr>
          <p:spPr>
            <a:xfrm flipH="1">
              <a:off x="6587879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4284DC-16A1-49A8-93E5-3C8D88FD1639}"/>
                </a:ext>
              </a:extLst>
            </p:cNvPr>
            <p:cNvCxnSpPr/>
            <p:nvPr/>
          </p:nvCxnSpPr>
          <p:spPr>
            <a:xfrm flipH="1">
              <a:off x="664166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B3A6CB-D6CC-4C1C-B8C6-15BA3F674EFF}"/>
                </a:ext>
              </a:extLst>
            </p:cNvPr>
            <p:cNvCxnSpPr/>
            <p:nvPr/>
          </p:nvCxnSpPr>
          <p:spPr>
            <a:xfrm flipH="1">
              <a:off x="669948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D8C23F-EA73-4A1F-9158-95CE93B96A9A}"/>
              </a:ext>
            </a:extLst>
          </p:cNvPr>
          <p:cNvCxnSpPr>
            <a:cxnSpLocks/>
          </p:cNvCxnSpPr>
          <p:nvPr/>
        </p:nvCxnSpPr>
        <p:spPr>
          <a:xfrm flipV="1">
            <a:off x="7151972" y="5220684"/>
            <a:ext cx="0" cy="1130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8599C6-AC78-4527-94AD-B75BC10B6CCE}"/>
              </a:ext>
            </a:extLst>
          </p:cNvPr>
          <p:cNvGrpSpPr/>
          <p:nvPr/>
        </p:nvGrpSpPr>
        <p:grpSpPr>
          <a:xfrm>
            <a:off x="6907978" y="6350841"/>
            <a:ext cx="378664" cy="61762"/>
            <a:chOff x="6366542" y="6039539"/>
            <a:chExt cx="378664" cy="617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871638-9544-4B0E-8B79-C4F48B53C099}"/>
                </a:ext>
              </a:extLst>
            </p:cNvPr>
            <p:cNvCxnSpPr/>
            <p:nvPr/>
          </p:nvCxnSpPr>
          <p:spPr>
            <a:xfrm>
              <a:off x="6412262" y="6039541"/>
              <a:ext cx="3289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B57C55-4A48-4B80-AF6C-4F17E30FFEA4}"/>
                </a:ext>
              </a:extLst>
            </p:cNvPr>
            <p:cNvCxnSpPr/>
            <p:nvPr/>
          </p:nvCxnSpPr>
          <p:spPr>
            <a:xfrm flipH="1">
              <a:off x="6366542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6FCDB5-0D11-4635-AFDD-D24A38D451D2}"/>
                </a:ext>
              </a:extLst>
            </p:cNvPr>
            <p:cNvCxnSpPr/>
            <p:nvPr/>
          </p:nvCxnSpPr>
          <p:spPr>
            <a:xfrm flipH="1">
              <a:off x="6425081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9E6542-C4EB-4025-B99E-A1460B991C10}"/>
                </a:ext>
              </a:extLst>
            </p:cNvPr>
            <p:cNvCxnSpPr/>
            <p:nvPr/>
          </p:nvCxnSpPr>
          <p:spPr>
            <a:xfrm flipH="1">
              <a:off x="6483620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BF3285-F977-4600-9349-78C0B204EFEF}"/>
                </a:ext>
              </a:extLst>
            </p:cNvPr>
            <p:cNvCxnSpPr/>
            <p:nvPr/>
          </p:nvCxnSpPr>
          <p:spPr>
            <a:xfrm flipH="1">
              <a:off x="6529340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519918-C1B7-4D47-B5A2-6B10625553BC}"/>
                </a:ext>
              </a:extLst>
            </p:cNvPr>
            <p:cNvCxnSpPr/>
            <p:nvPr/>
          </p:nvCxnSpPr>
          <p:spPr>
            <a:xfrm flipH="1">
              <a:off x="6587879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012C6E-1DAB-4954-84A7-7B7267DF0EC9}"/>
                </a:ext>
              </a:extLst>
            </p:cNvPr>
            <p:cNvCxnSpPr/>
            <p:nvPr/>
          </p:nvCxnSpPr>
          <p:spPr>
            <a:xfrm flipH="1">
              <a:off x="664166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9E81A8-302E-4D63-8785-2DB7801CEB6D}"/>
                </a:ext>
              </a:extLst>
            </p:cNvPr>
            <p:cNvCxnSpPr/>
            <p:nvPr/>
          </p:nvCxnSpPr>
          <p:spPr>
            <a:xfrm flipH="1">
              <a:off x="669948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B70040-BF4E-48A7-B045-86B6EFE683ED}"/>
              </a:ext>
            </a:extLst>
          </p:cNvPr>
          <p:cNvCxnSpPr>
            <a:cxnSpLocks/>
          </p:cNvCxnSpPr>
          <p:nvPr/>
        </p:nvCxnSpPr>
        <p:spPr>
          <a:xfrm flipH="1">
            <a:off x="7177062" y="3946711"/>
            <a:ext cx="12819" cy="7497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41B3A0-2961-415D-8C3C-5BFDF1CD7709}"/>
              </a:ext>
            </a:extLst>
          </p:cNvPr>
          <p:cNvSpPr txBox="1"/>
          <p:nvPr/>
        </p:nvSpPr>
        <p:spPr>
          <a:xfrm>
            <a:off x="6818084" y="4077736"/>
            <a:ext cx="9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</a:t>
            </a:r>
            <a:r>
              <a:rPr lang="fr-FR" baseline="-25000" dirty="0"/>
              <a:t>3</a:t>
            </a:r>
            <a:endParaRPr lang="fr-FR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CCF485-608D-45F1-87C1-57484345ABDD}"/>
              </a:ext>
            </a:extLst>
          </p:cNvPr>
          <p:cNvGrpSpPr/>
          <p:nvPr/>
        </p:nvGrpSpPr>
        <p:grpSpPr>
          <a:xfrm rot="10800000">
            <a:off x="6966517" y="3884947"/>
            <a:ext cx="378664" cy="61762"/>
            <a:chOff x="6366542" y="6039539"/>
            <a:chExt cx="378664" cy="6176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5A2FF7-453A-4165-A86B-58FDA17EFC15}"/>
                </a:ext>
              </a:extLst>
            </p:cNvPr>
            <p:cNvCxnSpPr/>
            <p:nvPr/>
          </p:nvCxnSpPr>
          <p:spPr>
            <a:xfrm>
              <a:off x="6412262" y="6039541"/>
              <a:ext cx="3289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7085BD-9618-4A8F-BDE6-8AFC02EEC6B8}"/>
                </a:ext>
              </a:extLst>
            </p:cNvPr>
            <p:cNvCxnSpPr/>
            <p:nvPr/>
          </p:nvCxnSpPr>
          <p:spPr>
            <a:xfrm flipH="1">
              <a:off x="6366542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D1E63-1021-4BCA-BB11-CFEF63246C99}"/>
                </a:ext>
              </a:extLst>
            </p:cNvPr>
            <p:cNvCxnSpPr/>
            <p:nvPr/>
          </p:nvCxnSpPr>
          <p:spPr>
            <a:xfrm flipH="1">
              <a:off x="6425081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920C33-21F3-426E-AA5E-0B2EDE7F382E}"/>
                </a:ext>
              </a:extLst>
            </p:cNvPr>
            <p:cNvCxnSpPr/>
            <p:nvPr/>
          </p:nvCxnSpPr>
          <p:spPr>
            <a:xfrm flipH="1">
              <a:off x="6483620" y="6039541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4B8A9E-E154-4769-B567-4CB8C3CE8F14}"/>
                </a:ext>
              </a:extLst>
            </p:cNvPr>
            <p:cNvCxnSpPr/>
            <p:nvPr/>
          </p:nvCxnSpPr>
          <p:spPr>
            <a:xfrm flipH="1">
              <a:off x="6529340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04FA2F-3796-46FF-84E6-A1E68904A99C}"/>
                </a:ext>
              </a:extLst>
            </p:cNvPr>
            <p:cNvCxnSpPr/>
            <p:nvPr/>
          </p:nvCxnSpPr>
          <p:spPr>
            <a:xfrm flipH="1">
              <a:off x="6587879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6EF23E-48B7-4FAB-9657-CA625C3E7CE4}"/>
                </a:ext>
              </a:extLst>
            </p:cNvPr>
            <p:cNvCxnSpPr/>
            <p:nvPr/>
          </p:nvCxnSpPr>
          <p:spPr>
            <a:xfrm flipH="1">
              <a:off x="664166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B3DA1C-E01A-43C9-9DD7-76E71C783F86}"/>
                </a:ext>
              </a:extLst>
            </p:cNvPr>
            <p:cNvCxnSpPr/>
            <p:nvPr/>
          </p:nvCxnSpPr>
          <p:spPr>
            <a:xfrm flipH="1">
              <a:off x="6699486" y="6039539"/>
              <a:ext cx="45720" cy="61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BEDFF5-BE73-45D9-A959-8A5220F33867}"/>
                  </a:ext>
                </a:extLst>
              </p:cNvPr>
              <p:cNvSpPr txBox="1"/>
              <p:nvPr/>
            </p:nvSpPr>
            <p:spPr>
              <a:xfrm>
                <a:off x="5160100" y="4447068"/>
                <a:ext cx="929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BEDFF5-BE73-45D9-A959-8A5220F33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00" y="4447068"/>
                <a:ext cx="9290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D91F5F-CBCD-465E-A9B9-3EB01E03BDA7}"/>
                  </a:ext>
                </a:extLst>
              </p:cNvPr>
              <p:cNvSpPr txBox="1"/>
              <p:nvPr/>
            </p:nvSpPr>
            <p:spPr>
              <a:xfrm>
                <a:off x="7112664" y="4542672"/>
                <a:ext cx="929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D91F5F-CBCD-465E-A9B9-3EB01E03B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664" y="4542672"/>
                <a:ext cx="929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667EA8-9042-4AAC-A423-413B00C68BDF}"/>
                  </a:ext>
                </a:extLst>
              </p:cNvPr>
              <p:cNvSpPr txBox="1"/>
              <p:nvPr/>
            </p:nvSpPr>
            <p:spPr>
              <a:xfrm>
                <a:off x="7112663" y="5052119"/>
                <a:ext cx="929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667EA8-9042-4AAC-A423-413B00C6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663" y="5052119"/>
                <a:ext cx="9290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F501127-F735-47EA-BAFE-C688FF657A6F}"/>
              </a:ext>
            </a:extLst>
          </p:cNvPr>
          <p:cNvSpPr/>
          <p:nvPr/>
        </p:nvSpPr>
        <p:spPr>
          <a:xfrm>
            <a:off x="5262308" y="5834799"/>
            <a:ext cx="1762029" cy="496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D0A8A-3234-473D-B982-44E41031B44D}"/>
              </a:ext>
            </a:extLst>
          </p:cNvPr>
          <p:cNvSpPr txBox="1"/>
          <p:nvPr/>
        </p:nvSpPr>
        <p:spPr>
          <a:xfrm>
            <a:off x="6791245" y="5601096"/>
            <a:ext cx="9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3F1D61-143E-40E9-8BEF-E3129C15C140}"/>
              </a:ext>
            </a:extLst>
          </p:cNvPr>
          <p:cNvSpPr txBox="1"/>
          <p:nvPr/>
        </p:nvSpPr>
        <p:spPr>
          <a:xfrm>
            <a:off x="3001825" y="3465415"/>
            <a:ext cx="76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Modélisation sous la forme d’un graphe orienté </a:t>
            </a:r>
            <a:r>
              <a:rPr lang="fr-FR" i="1" dirty="0"/>
              <a:t>(en négligeant les pertes) </a:t>
            </a:r>
            <a:r>
              <a:rPr lang="fr-FR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590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153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33</cp:revision>
  <dcterms:created xsi:type="dcterms:W3CDTF">2021-02-02T17:15:54Z</dcterms:created>
  <dcterms:modified xsi:type="dcterms:W3CDTF">2021-02-03T20:46:44Z</dcterms:modified>
</cp:coreProperties>
</file>