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45D5D-FE98-40DD-A54E-2841C666810C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4D602-AF9C-4B58-BAA5-D17706D3A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70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5BB7A-BB68-4056-84BC-AC0846522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69F430-8972-4F19-B1E4-CC2AA27D3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B3993C-4FCF-46ED-A289-CDD22B9F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3998F-9A17-4BA3-A819-268B3E6C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45279-1059-41C9-8F14-5E0BD4CA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EA68A-3315-46F9-A43C-573F82E7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06BB62-0E61-4685-AC5F-6C6BCACE5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22B8E-55AA-41FA-BE16-69FE5B7C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E4A56-8A95-4A97-813C-26D6093A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8E3C4-4D56-44CE-ADC8-33F6BC2E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41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D2977A-E570-48F9-878D-EC6554BC5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B601FB-1E4B-4F40-BDDC-E37F85526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A65E7-F594-4842-8DA7-7301CCA7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F5E936-C506-4B64-B5E5-E63110BE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6FC61D-006A-4572-A89A-6792CE3B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3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5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08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97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8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100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117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47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0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F454D-9DDF-48E9-ACAE-0C87D87F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1E620E-5298-43A2-A955-539FFC10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9C7BA-C9FA-4A33-AF2E-CF5E0322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0FF20-1BD7-4E32-89C6-B7D92C1E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A66E1C-A6C8-4128-8D26-5E5F1604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004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31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24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9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AB735-29D0-4AD9-B5A2-212944EA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6639FA-BBFB-4242-8149-808FA9DA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6DB38-9F14-4FE2-A179-FC868E3D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85DB9-B2EA-4828-A6E6-78181A5E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20D8A-8CCF-4F0C-9B5D-5371BE69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DC94D-7C21-4E32-A136-721F0F49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BE65C9-EA93-4EFF-BFD1-E67D4281B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401366-6B7D-4F91-BEDA-E4E090F2F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F3EDEC-4E1F-4623-8473-DD2BCE5C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A9D913-9919-41DA-9FD6-161B3648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EF4D53-F9C6-40AD-8183-DB53E981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3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34922-55E4-454A-A3D7-0CC87BAA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38E62-81DB-4709-93F6-C4855F1C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A23A16-B7E1-4054-B022-31916607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56CF5B-BB3F-4FC3-B9AF-C8AAD5AA8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B0A282-0508-4320-91CA-B9161226D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3E19D-0C9C-4011-A380-C977DBB6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056823-1437-4830-90B6-2D0C09DA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0F2C0F-B675-43BD-A807-EF747356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2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BFDD1-7469-4393-A6CA-98D63E04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9EEF41-AF6D-459C-B58B-0CB9C21B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599729-05F7-40C0-9893-F398024D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803C80-6CA2-4CBA-B11A-E13733EE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05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BA80EB-1D58-4C0C-B8DF-16C83BC0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FFFAAB-AF84-4731-B5CC-7C58BBC0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C4F252-525F-4C55-AE83-29D8E684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3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7795C-D8D4-45F6-B125-24B0C72D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5CCE7-0B1C-45E1-94EE-325F5E0F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8CFE3C-826D-4701-8BFB-021A5AE4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AFAC5-06D6-4C95-8119-D4166B26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0FFF2A-EED7-4992-A9B1-ABBA8A23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AFB9-8A06-4BF9-87E6-968B7D68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1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CAD00-E7F2-436B-B937-2EF43029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1B1F56-280E-4FC2-801F-70A6AA5BC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DBDD96-8798-4F97-ABD5-B3CADF6EF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277C20-7672-4E50-B9D8-5D25C6F5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B9004F-2B2D-4D6C-86A5-CE6D496A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7470B-6CC8-45B7-B5D4-D8E2C9A0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64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6CF27F-2C8A-443E-A32C-816634D3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99733-A9A9-41CF-8D32-5FC22EFE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C2918-076E-4D41-A6C1-281C7A8BA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7F263-DB88-4D11-9053-FF11CF750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C16EE-D574-4F33-86FA-5B5D92541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09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781E59-7F40-4D47-B359-0659BDA86F24}" type="datetimeFigureOut">
              <a:rPr lang="fr-FR" smtClean="0"/>
              <a:t>11/02/2019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9D7E39-F6D3-4610-A97C-356D0A0114A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2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MiniBooNE+particle+identification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989EA-2CF6-405D-B8C7-D9565C2DC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Tw Cen MT" panose="020B0602020104020603" pitchFamily="34" charset="0"/>
              </a:rPr>
              <a:t>Python for Data </a:t>
            </a:r>
            <a:r>
              <a:rPr lang="fr-FR" dirty="0" err="1">
                <a:latin typeface="Tw Cen MT" panose="020B0602020104020603" pitchFamily="34" charset="0"/>
              </a:rPr>
              <a:t>Analysis</a:t>
            </a:r>
            <a:endParaRPr lang="fr-FR" dirty="0">
              <a:latin typeface="Tw Cen MT" panose="020B06020201040206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2C3EDB-4C3D-4440-95F8-B7D9F3194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Tw Cen MT" panose="020B0602020104020603" pitchFamily="34" charset="0"/>
              </a:rPr>
              <a:t>HAUGUEL Pierre</a:t>
            </a:r>
          </a:p>
          <a:p>
            <a:r>
              <a:rPr lang="fr-FR" dirty="0">
                <a:latin typeface="Tw Cen MT" panose="020B0602020104020603" pitchFamily="34" charset="0"/>
              </a:rPr>
              <a:t>15/02/2019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488C1B8-F2A8-4763-A853-1378DB8DDB3E}"/>
              </a:ext>
            </a:extLst>
          </p:cNvPr>
          <p:cNvCxnSpPr>
            <a:cxnSpLocks/>
          </p:cNvCxnSpPr>
          <p:nvPr/>
        </p:nvCxnSpPr>
        <p:spPr>
          <a:xfrm>
            <a:off x="1795245" y="2435968"/>
            <a:ext cx="0" cy="141457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6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5C489-8FC7-4486-8A2D-06F438F7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22C45-5248-42B8-8C94-ED08E8A1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L’expérience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MiniBooNE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(Mini Booster Neutrinos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Experiment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) a pour but de détecter l’oscillation des neutrino (particule élémentaire). C’est un sujet en physique des particules.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L’étude a pour objectif de mettre en avant la réaction physique des neutrino « 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muoniques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 » électronique et des « antineutrino »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54EFA-B665-47D4-B365-EA37CF01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travail#1 : </a:t>
            </a:r>
            <a:r>
              <a:rPr lang="fr-FR" sz="4000" dirty="0" err="1"/>
              <a:t>dataset</a:t>
            </a:r>
            <a:r>
              <a:rPr lang="fr-FR" sz="4000" dirty="0"/>
              <a:t> et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72F6D2-D3BC-431E-B81F-4B71F8CB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 travail sur le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« 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MinibooNE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 » est un travail de classification où l’objectif est, à l’origine, d’observer les oscillations des neutrinos. Les neutrinos sont des particules élémentaires. Le but ici est de déterminer deux classes pouvant « résumer » notre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: les « électrons » neutrino (signal) et les neutrinos  « 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muoniques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 » (background).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Les différentes lignes du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MiniBooNE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sont différentes mesures/captures, tandis que les colonnes sont différents PID (« 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Particle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Identification ») de neutrinos.</a:t>
            </a:r>
          </a:p>
        </p:txBody>
      </p:sp>
    </p:spTree>
    <p:extLst>
      <p:ext uri="{BB962C8B-B14F-4D97-AF65-F5344CB8AC3E}">
        <p14:creationId xmlns:p14="http://schemas.microsoft.com/office/powerpoint/2010/main" val="411118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4D6A-A28B-42F3-9DE5-B10E8773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travail#2 : </a:t>
            </a:r>
            <a:r>
              <a:rPr lang="fr-FR" sz="4000" dirty="0" err="1"/>
              <a:t>features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859B9-EC81-4F5C-9859-45D804FA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Je récupère le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directement sur le site : 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https://archive.ics.uci.edu/ml/datasets/MiniBooNE+particle+identification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Le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possède seulement des valeurs numériques. Il n’y a pas de valeurs « NA » dans ce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. J’ai préféré observer des résultats sur les données originales avant de me poser la question si il était nécessaire ou non de créer de nouvelles « 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 » pouvant être pertinente dans la classification. Au vu des résultats, je n’ai pas trouvé nécessaire de faire du « 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engineering ». 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Cependant, avant de lancer les modèles j’ai lancé un « 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StandardScaler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 » de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sklearn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afin de normaliser les données. Pour les travaux de classification, j’ai pu lire dans de nombreux livres de machine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, notamment « Machine Learning avec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Scikit-Learn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de Aurélien Géron », que la normalisation des données pouvaient améliorer considérablement le résultat d’une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73829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D3942-43EE-432E-A584-D6A62B5D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575"/>
            <a:ext cx="10515600" cy="992021"/>
          </a:xfrm>
        </p:spPr>
        <p:txBody>
          <a:bodyPr>
            <a:normAutofit/>
          </a:bodyPr>
          <a:lstStyle/>
          <a:p>
            <a:r>
              <a:rPr lang="fr-FR" sz="4000" dirty="0"/>
              <a:t>Le travail#3 : les modèles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08F84D-749E-4CC6-93BD-E76A6389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86" y="1766189"/>
            <a:ext cx="7564589" cy="47540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38551F-D1F4-4B22-A28C-9C9CD7EB78FF}"/>
              </a:ext>
            </a:extLst>
          </p:cNvPr>
          <p:cNvSpPr txBox="1"/>
          <p:nvPr/>
        </p:nvSpPr>
        <p:spPr>
          <a:xfrm>
            <a:off x="8783274" y="1506130"/>
            <a:ext cx="31542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J’ai donc utilisé un </a:t>
            </a:r>
            <a:r>
              <a:rPr lang="fr-FR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SGDClassifier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qui a donné un premier résultat intéressant : 86% de bonne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J’ai ensuite utilisé un </a:t>
            </a:r>
            <a:r>
              <a:rPr lang="fr-FR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qui a donné de meilleur résultat : 93% de bonne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J’ai voulu explorer plus loin en utilisant encore un autre algorithme de classification, j’ai donc choisi le </a:t>
            </a:r>
            <a:r>
              <a:rPr lang="fr-FR" sz="1400" b="1" dirty="0" err="1">
                <a:latin typeface="Verdana" panose="020B0604030504040204" pitchFamily="34" charset="0"/>
                <a:ea typeface="Verdana" panose="020B0604030504040204" pitchFamily="34" charset="0"/>
              </a:rPr>
              <a:t>GradientBoostingClassifier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, légère amélioration du résultat : 94% de bonne classification.  </a:t>
            </a:r>
          </a:p>
        </p:txBody>
      </p:sp>
    </p:spTree>
    <p:extLst>
      <p:ext uri="{BB962C8B-B14F-4D97-AF65-F5344CB8AC3E}">
        <p14:creationId xmlns:p14="http://schemas.microsoft.com/office/powerpoint/2010/main" val="273104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C731A-37E8-4F86-9788-6854E1D8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travail#4 : les 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34C96-FB0A-4197-96C0-029DFC98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24525"/>
          </a:xfrm>
        </p:spPr>
        <p:txBody>
          <a:bodyPr>
            <a:normAutofit/>
          </a:bodyPr>
          <a:lstStyle/>
          <a:p>
            <a:pPr algn="ctr"/>
            <a:r>
              <a:rPr lang="fr-FR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Utilisation d’un </a:t>
            </a:r>
            <a:r>
              <a:rPr lang="fr-FR" sz="1600" u="sng" dirty="0" err="1">
                <a:latin typeface="Verdana" panose="020B0604030504040204" pitchFamily="34" charset="0"/>
                <a:ea typeface="Verdana" panose="020B0604030504040204" pitchFamily="34" charset="0"/>
              </a:rPr>
              <a:t>GridSearch</a:t>
            </a:r>
            <a:r>
              <a:rPr lang="fr-FR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 pour la sélection des hyperparamètres</a:t>
            </a:r>
          </a:p>
          <a:p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Pour le </a:t>
            </a:r>
            <a:r>
              <a:rPr lang="fr-FR" sz="1600" u="sng" dirty="0" err="1">
                <a:latin typeface="Verdana" panose="020B0604030504040204" pitchFamily="34" charset="0"/>
                <a:ea typeface="Verdana" panose="020B0604030504040204" pitchFamily="34" charset="0"/>
              </a:rPr>
              <a:t>SGDClassifier</a:t>
            </a:r>
            <a:endParaRPr lang="fr-FR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Epsilon</a:t>
            </a:r>
          </a:p>
          <a:p>
            <a:pPr lvl="1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Alpha : constante qui multiplie le terme de régularisation (évite le surapprentissage) et utilisé pour calculer le « 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learning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rate » </a:t>
            </a:r>
          </a:p>
          <a:p>
            <a:r>
              <a:rPr lang="fr-FR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Pour le </a:t>
            </a:r>
            <a:r>
              <a:rPr lang="fr-FR" sz="1600" u="sng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endParaRPr lang="fr-FR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N_estimators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: nombre d’itérations </a:t>
            </a:r>
          </a:p>
          <a:p>
            <a:pPr marL="128016" lvl="1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Pour le </a:t>
            </a:r>
            <a:r>
              <a:rPr lang="fr-FR" sz="1600" u="sng" dirty="0" err="1">
                <a:latin typeface="Verdana" panose="020B0604030504040204" pitchFamily="34" charset="0"/>
                <a:ea typeface="Verdana" panose="020B0604030504040204" pitchFamily="34" charset="0"/>
              </a:rPr>
              <a:t>GradientBoostingClassifier</a:t>
            </a:r>
            <a:r>
              <a:rPr lang="fr-FR" sz="1600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/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N_estimators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: Nombre d’itérations de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boosting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. Gradient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Boosting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est un algo robuste au surapprentissage donc une grande valeur peut augmenter les résultats.</a:t>
            </a:r>
          </a:p>
          <a:p>
            <a:pPr lvl="1"/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Learning_rate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: Vitesse d’apprentissage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417084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1087D-86DD-4228-AA53-D1CD766C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Le travail#5 : gains de performances des modèles (Area Under the </a:t>
            </a:r>
            <a:r>
              <a:rPr lang="fr-FR" sz="4000" dirty="0" err="1"/>
              <a:t>Curve</a:t>
            </a:r>
            <a:r>
              <a:rPr lang="fr-FR" sz="4000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54319-A0C2-4D2F-9862-756D51C8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fr-FR" sz="1800" u="sng" dirty="0">
                <a:latin typeface="Verdana" panose="020B0604030504040204" pitchFamily="34" charset="0"/>
                <a:ea typeface="Verdana" panose="020B0604030504040204" pitchFamily="34" charset="0"/>
              </a:rPr>
              <a:t>Utilisation d’une mesure de AUC pour comparer les résultats</a:t>
            </a:r>
          </a:p>
          <a:p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SGDClassifier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AUC : 0,9138</a:t>
            </a:r>
          </a:p>
          <a:p>
            <a:pPr lvl="1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Courbe ROC : Voir diapo suivante / notebook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Jupyter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-45720">
              <a:buNone/>
            </a:pP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AUC : 0,9811</a:t>
            </a:r>
          </a:p>
          <a:p>
            <a:pPr lvl="1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Courbe ROC : Voir diapo suivante / notebook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Jupyter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GradientBoostingClassifier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AUC : 0,9838</a:t>
            </a:r>
          </a:p>
          <a:p>
            <a:pPr lvl="1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Courbe ROC : Voir diapo suivante / notebook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Jupyter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>
              <a:buNone/>
            </a:pP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CFCCD-B31D-4D30-A4F4-FF9AD472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travail#5bis : Les courbes roc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36AA74-062F-4C11-B661-35DC8AB8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F36878-B25B-44D3-8921-4C140B24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38" y="212521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8A1771-06CC-41AB-ADA2-5A982B321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39" y="214828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4D5F6DD-AC57-4776-9685-9320E7E5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2" y="2148289"/>
            <a:ext cx="37528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FE3C678-B25E-4A22-ACBA-B692B9734FA3}"/>
              </a:ext>
            </a:extLst>
          </p:cNvPr>
          <p:cNvSpPr txBox="1"/>
          <p:nvPr/>
        </p:nvSpPr>
        <p:spPr>
          <a:xfrm>
            <a:off x="1357954" y="4933950"/>
            <a:ext cx="2936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SGDClassifier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C86FE8-9369-4B2D-87B8-160FB180FC76}"/>
              </a:ext>
            </a:extLst>
          </p:cNvPr>
          <p:cNvSpPr txBox="1"/>
          <p:nvPr/>
        </p:nvSpPr>
        <p:spPr>
          <a:xfrm>
            <a:off x="4824442" y="4859696"/>
            <a:ext cx="2936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83689-EE9B-41A2-8F2D-227D1BB216D0}"/>
              </a:ext>
            </a:extLst>
          </p:cNvPr>
          <p:cNvSpPr txBox="1"/>
          <p:nvPr/>
        </p:nvSpPr>
        <p:spPr>
          <a:xfrm>
            <a:off x="8863889" y="4859696"/>
            <a:ext cx="2936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GradientBoostingClassifier</a:t>
            </a:r>
            <a:endParaRPr lang="fr-F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0637F-CB88-497E-81FE-C24EA6E0D3A7}"/>
              </a:ext>
            </a:extLst>
          </p:cNvPr>
          <p:cNvSpPr/>
          <p:nvPr/>
        </p:nvSpPr>
        <p:spPr>
          <a:xfrm>
            <a:off x="1601947" y="5523741"/>
            <a:ext cx="9429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=&gt; La classification avec le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GradientBoostingClassifier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donne globalement un meilleur résultat que le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SGDClassifier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et le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. Cependant, l’écart entre le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et le </a:t>
            </a:r>
            <a:r>
              <a:rPr lang="fr-F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GradientBoosting</a:t>
            </a:r>
            <a:r>
              <a:rPr lang="fr-FR" sz="1600" dirty="0">
                <a:latin typeface="Verdana" panose="020B0604030504040204" pitchFamily="34" charset="0"/>
                <a:ea typeface="Verdana" panose="020B0604030504040204" pitchFamily="34" charset="0"/>
              </a:rPr>
              <a:t> est très faible.</a:t>
            </a:r>
            <a:endParaRPr lang="fr-FR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845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337</Words>
  <Application>Microsoft Office PowerPoint</Application>
  <PresentationFormat>Grand écran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Tw Cen MT Condensed</vt:lpstr>
      <vt:lpstr>Verdana</vt:lpstr>
      <vt:lpstr>Wingdings 3</vt:lpstr>
      <vt:lpstr>Thème Office</vt:lpstr>
      <vt:lpstr>Intégral</vt:lpstr>
      <vt:lpstr>Python for Data Analysis</vt:lpstr>
      <vt:lpstr>La base de données</vt:lpstr>
      <vt:lpstr>Le travail#1 : dataset et description</vt:lpstr>
      <vt:lpstr>Le travail#2 : features</vt:lpstr>
      <vt:lpstr>Le travail#3 : les modèles</vt:lpstr>
      <vt:lpstr>Le travail#4 : les hyperparamètres</vt:lpstr>
      <vt:lpstr>Le travail#5 : gains de performances des modèles (Area Under the Curve)</vt:lpstr>
      <vt:lpstr>Le travail#5bis : Les courbes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Pierre HAUGUEL</dc:creator>
  <cp:lastModifiedBy>Pierre HAUGUEL</cp:lastModifiedBy>
  <cp:revision>39</cp:revision>
  <dcterms:created xsi:type="dcterms:W3CDTF">2019-02-10T21:05:15Z</dcterms:created>
  <dcterms:modified xsi:type="dcterms:W3CDTF">2019-02-11T21:02:16Z</dcterms:modified>
</cp:coreProperties>
</file>