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32" r:id="rId9"/>
    <p:sldId id="9823" r:id="rId10"/>
    <p:sldId id="9827" r:id="rId11"/>
    <p:sldId id="9829" r:id="rId12"/>
    <p:sldId id="9822" r:id="rId13"/>
  </p:sldIdLst>
  <p:sldSz cx="10693400" cy="7561263"/>
  <p:notesSz cx="7104063" cy="10234613"/>
  <p:embeddedFontLst>
    <p:embeddedFont>
      <p:font typeface="Avenir Next LT Pro" panose="020B0504020202020204" pitchFamily="34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5" dt="2024-11-20T15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882" autoAdjust="0"/>
    <p:restoredTop sz="86404" autoAdjust="0"/>
  </p:normalViewPr>
  <p:slideViewPr>
    <p:cSldViewPr showGuides="1">
      <p:cViewPr>
        <p:scale>
          <a:sx n="109" d="100"/>
          <a:sy n="109" d="100"/>
        </p:scale>
        <p:origin x="128" y="496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15:23:36.598" v="892" actId="5793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15:21:29.229" v="886" actId="2057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0T15:21:29.229" v="886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add ord">
        <pc:chgData name="Pierre Høgenhaug" userId="5f239db8-0158-4fa1-a859-fc1b00175be2" providerId="ADAL" clId="{328BAFA5-4643-4A51-9C03-BEEE08B06F38}" dt="2024-11-20T15:19:00.799" v="676"/>
        <pc:sldMkLst>
          <pc:docMk/>
          <pc:sldMk cId="1610390231" sldId="98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315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Could easily use </a:t>
            </a:r>
            <a:r>
              <a:rPr lang="en-GB" sz="1000" dirty="0" err="1"/>
              <a:t>HuggingFace</a:t>
            </a:r>
            <a:r>
              <a:rPr lang="en-GB" sz="1000" dirty="0"/>
              <a:t> directly.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My Next Steps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1700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(demo) for C4 Analysts / Thesis Supervisor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My Goal With This MSc Thesis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0928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490772" y="3394393"/>
            <a:ext cx="7789512" cy="153466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5241768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35496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European Bond names with C4 Fundamental Score.</a:t>
            </a:r>
          </a:p>
          <a:p>
            <a:r>
              <a:rPr lang="en-GB" sz="1000" dirty="0"/>
              <a:t>~631 names in total have Fundamental Score</a:t>
            </a:r>
          </a:p>
          <a:p>
            <a:r>
              <a:rPr lang="en-GB" sz="1000" dirty="0"/>
              <a:t>Out of those, </a:t>
            </a:r>
            <a:r>
              <a:rPr lang="en-GB" sz="1000" dirty="0">
                <a:highlight>
                  <a:srgbClr val="FFFF00"/>
                </a:highlight>
              </a:rPr>
              <a:t>xxx </a:t>
            </a:r>
            <a:r>
              <a:rPr lang="en-GB" sz="1000" dirty="0"/>
              <a:t>are European Bonds</a:t>
            </a:r>
          </a:p>
          <a:p>
            <a:r>
              <a:rPr lang="en-GB" sz="1000" dirty="0"/>
              <a:t>I now have a Dataset with ~150 names with C4 Analyst Scores.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while linking to </a:t>
            </a:r>
            <a:r>
              <a:rPr lang="en-GB" sz="1000" dirty="0" err="1"/>
              <a:t>RmsId</a:t>
            </a:r>
            <a:r>
              <a:rPr lang="en-GB" sz="1000" dirty="0"/>
              <a:t> so that we can link to all relevant data in DB (e.g. Fundamental Score).</a:t>
            </a:r>
          </a:p>
          <a:p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 based on ISIN. </a:t>
            </a:r>
          </a:p>
          <a:p>
            <a:endParaRPr lang="en-DK" sz="1000" dirty="0"/>
          </a:p>
          <a:p>
            <a:r>
              <a:rPr lang="en-DK" sz="1000" dirty="0"/>
              <a:t>(Open to suggestions on how to capture more prospectuses before manually going to each company website)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E12F955-6059-A31F-1E67-0E048260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81" y="5087464"/>
            <a:ext cx="5414956" cy="1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8472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000" b="1" dirty="0"/>
              <a:t>How to Evaluate LLM Performance?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Matrix. TP, FP, TN, FN.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gave specific label and LLM also found that label: TP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did not give specific label but LLM found that label: FP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85B22F-F906-4DDC-0673-2080B4E410DC}"/>
              </a:ext>
            </a:extLst>
          </p:cNvPr>
          <p:cNvSpPr/>
          <p:nvPr/>
        </p:nvSpPr>
        <p:spPr>
          <a:xfrm>
            <a:off x="439639" y="6196291"/>
            <a:ext cx="9144367" cy="38869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F831-3092-5DDE-B5F4-C09894C36BE5}"/>
              </a:ext>
            </a:extLst>
          </p:cNvPr>
          <p:cNvSpPr/>
          <p:nvPr/>
        </p:nvSpPr>
        <p:spPr>
          <a:xfrm>
            <a:off x="439640" y="4565120"/>
            <a:ext cx="7679130" cy="115596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66171-3500-7B00-F4DD-3C45EE6B4123}"/>
              </a:ext>
            </a:extLst>
          </p:cNvPr>
          <p:cNvSpPr/>
          <p:nvPr/>
        </p:nvSpPr>
        <p:spPr>
          <a:xfrm>
            <a:off x="439640" y="1840182"/>
            <a:ext cx="7679130" cy="253446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10139229" cy="56815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Prompt</a:t>
            </a:r>
          </a:p>
          <a:p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prompt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provide your answer in the following JSON format: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{{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"Relevance": "Highly Relevant", "Somewhat Relevant", or "Not Relevant",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"Evidence": "The exact phrases or sentences from the document that support your assessment; otherwise, leave blank."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}}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directly from the Risk Factors section. The {questions} is a specific sub-score label.</a:t>
            </a:r>
          </a:p>
          <a:p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questions_market_dynamics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b"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related to demographic or structural trends affecting the market?"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c"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due to seasonal volatility in the industry?"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dirty="0"/>
              <a:t> </a:t>
            </a:r>
            <a:endParaRPr lang="en-GB" sz="8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dirty="0"/>
              <a:t>I turned into: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5CE9DE-6896-001A-F415-902C6F132FB8}"/>
              </a:ext>
            </a:extLst>
          </p:cNvPr>
          <p:cNvSpPr/>
          <p:nvPr/>
        </p:nvSpPr>
        <p:spPr>
          <a:xfrm>
            <a:off x="435234" y="4881266"/>
            <a:ext cx="5386678" cy="288015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0033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Below example shows LLM output for Market Dynamics –a for </a:t>
            </a:r>
            <a:r>
              <a:rPr lang="en-GB" sz="1000" dirty="0" err="1"/>
              <a:t>RmsId</a:t>
            </a:r>
            <a:r>
              <a:rPr lang="en-GB" sz="1000" dirty="0"/>
              <a:t> 16 based on the first row (first Subsubsection Title/Text)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Risk Factors section is 50 pages long in that prospectus giving us a total of 88 rows.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This first row (first Subsubsection Title/Text) looks at 3 pages of text.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95E4E4-6BE2-7915-A1F8-3446EE6F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2532236"/>
            <a:ext cx="7772400" cy="184241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F5F1FC-EBD8-4F7B-A6EC-07B221569B7C}"/>
              </a:ext>
            </a:extLst>
          </p:cNvPr>
          <p:cNvSpPr txBox="1">
            <a:spLocks/>
          </p:cNvSpPr>
          <p:nvPr/>
        </p:nvSpPr>
        <p:spPr>
          <a:xfrm>
            <a:off x="395202" y="4667605"/>
            <a:ext cx="8951199" cy="1552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"Prospectus ID"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"16"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000" dirty="0"/>
              <a:t>'Highly Relevant: Various evidence throughout the document highlighting intense competition in each market segment, such as business services-B2B, wholesale, cable </a:t>
            </a:r>
            <a:r>
              <a:rPr lang="en-GB" sz="1000" dirty="0" err="1"/>
              <a:t>pay-TV</a:t>
            </a:r>
            <a:r>
              <a:rPr lang="en-GB" sz="1000" dirty="0"/>
              <a:t>, and satellite distribution.’</a:t>
            </a:r>
          </a:p>
          <a:p>
            <a:pPr algn="l"/>
            <a:br>
              <a:rPr lang="en-GB" sz="1100" b="0" i="0" dirty="0">
                <a:solidFill>
                  <a:srgbClr val="3B3B3B"/>
                </a:solidFill>
                <a:effectLst/>
                <a:latin typeface="var(--notebook-cell-output-font-family)"/>
              </a:rPr>
            </a:br>
            <a:endParaRPr lang="en-GB" sz="1100" b="0" i="0" dirty="0">
              <a:solidFill>
                <a:srgbClr val="3B3B3B"/>
              </a:solidFill>
              <a:effectLst/>
              <a:latin typeface="var(--notebook-cell-output-font-family)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5" y="2497254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2497254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30079</TotalTime>
  <Words>1638</Words>
  <Application>Microsoft Macintosh PowerPoint</Application>
  <PresentationFormat>Custom</PresentationFormat>
  <Paragraphs>183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Avenir Next LT Pro</vt:lpstr>
      <vt:lpstr>Menlo</vt:lpstr>
      <vt:lpstr>Roboto Mono</vt:lpstr>
      <vt:lpstr>Arial</vt:lpstr>
      <vt:lpstr>Roboto</vt:lpstr>
      <vt:lpstr>var(--notebook-cell-output-font-family)</vt:lpstr>
      <vt:lpstr>Calibri</vt:lpstr>
      <vt:lpstr>Wingdings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The Practical</vt:lpstr>
      <vt:lpstr>My Next Steps</vt:lpstr>
      <vt:lpstr>My Goal With This MSc Thesis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1971</cp:revision>
  <cp:lastPrinted>2020-08-17T11:08:44Z</cp:lastPrinted>
  <dcterms:created xsi:type="dcterms:W3CDTF">2012-12-10T20:52:52Z</dcterms:created>
  <dcterms:modified xsi:type="dcterms:W3CDTF">2024-11-21T07:43:32Z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