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410715E5.xml" ContentType="application/vnd.ms-powerpoint.comments+xml"/>
  <Override PartName="/ppt/comments/modernComment_102_6B9F2A73.xml" ContentType="application/vnd.ms-powerpoint.comments+xml"/>
  <Override PartName="/ppt/comments/modernComment_104_9B9B49CF.xml" ContentType="application/vnd.ms-powerpoint.comments+xml"/>
  <Override PartName="/ppt/comments/modernComment_103_BE9864BC.xml" ContentType="application/vnd.ms-powerpoint.comments+xml"/>
  <Override PartName="/ppt/comments/modernComment_105_527761E9.xml" ContentType="application/vnd.ms-powerpoint.comments+xml"/>
  <Override PartName="/ppt/comments/modernComment_106_C0E754F7.xml" ContentType="application/vnd.ms-powerpoint.comments+xml"/>
  <Override PartName="/ppt/comments/modernComment_107_58402193.xml" ContentType="application/vnd.ms-powerpoint.comments+xml"/>
  <Override PartName="/ppt/comments/modernComment_109_BA887983.xml" ContentType="application/vnd.ms-powerpoint.comments+xml"/>
  <Override PartName="/ppt/comments/modernComment_10A_F6769D99.xml" ContentType="application/vnd.ms-powerpoint.comments+xml"/>
  <Override PartName="/ppt/comments/modernComment_10B_74C33977.xml" ContentType="application/vnd.ms-powerpoint.comments+xml"/>
  <Override PartName="/ppt/comments/modernComment_10C_53BF3757.xml" ContentType="application/vnd.ms-powerpoint.comments+xml"/>
  <Override PartName="/ppt/comments/modernComment_10D_674AF280.xml" ContentType="application/vnd.ms-powerpoint.comments+xml"/>
  <Override PartName="/ppt/comments/modernComment_10F_2BFEB9C0.xml" ContentType="application/vnd.ms-powerpoint.comments+xml"/>
  <Override PartName="/ppt/comments/modernComment_110_71909FCC.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6" r:id="rId2"/>
    <p:sldId id="257" r:id="rId3"/>
    <p:sldId id="258" r:id="rId4"/>
    <p:sldId id="260" r:id="rId5"/>
    <p:sldId id="259" r:id="rId6"/>
    <p:sldId id="261" r:id="rId7"/>
    <p:sldId id="262" r:id="rId8"/>
    <p:sldId id="263" r:id="rId9"/>
    <p:sldId id="265" r:id="rId10"/>
    <p:sldId id="266" r:id="rId11"/>
    <p:sldId id="270"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438FCF-7921-48A6-B1AA-83216479EC66}">
          <p14:sldIdLst>
            <p14:sldId id="256"/>
            <p14:sldId id="257"/>
            <p14:sldId id="258"/>
            <p14:sldId id="260"/>
            <p14:sldId id="259"/>
            <p14:sldId id="261"/>
            <p14:sldId id="262"/>
            <p14:sldId id="263"/>
          </p14:sldIdLst>
        </p14:section>
        <p14:section name="Untitled Section" id="{0C7675CB-18D1-412E-AEA9-7EE8BD48D03B}">
          <p14:sldIdLst>
            <p14:sldId id="265"/>
            <p14:sldId id="266"/>
            <p14:sldId id="270"/>
            <p14:sldId id="267"/>
            <p14:sldId id="268"/>
            <p14:sldId id="269"/>
            <p14:sldId id="271"/>
            <p14:sldId id="272"/>
            <p14:sldId id="27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26808-6A8D-A278-DD4F-63654CC7D179}" name="pierre khoury" initials="pk" userId="c194051b3ca7579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1_410715E5.xml><?xml version="1.0" encoding="utf-8"?>
<p188:cmLst xmlns:a="http://schemas.openxmlformats.org/drawingml/2006/main" xmlns:r="http://schemas.openxmlformats.org/officeDocument/2006/relationships" xmlns:p188="http://schemas.microsoft.com/office/powerpoint/2018/8/main">
  <p188:cm id="{E6CFE672-B6E0-43EC-A46F-1C03B40DDD87}" authorId="{40926808-6A8D-A278-DD4F-63654CC7D179}" created="2025-08-22T21:25:42.247">
    <ac:txMkLst xmlns:ac="http://schemas.microsoft.com/office/drawing/2013/main/command">
      <pc:docMk xmlns:pc="http://schemas.microsoft.com/office/powerpoint/2013/main/command"/>
      <pc:sldMk xmlns:pc="http://schemas.microsoft.com/office/powerpoint/2013/main/command" cId="1090983397" sldId="257"/>
      <ac:spMk id="2" creationId="{9DB74A6F-C4CD-4138-AD44-3C1C37130F1E}"/>
      <ac:txMk cp="0" len="17">
        <ac:context len="18" hash="1773883286"/>
      </ac:txMk>
    </ac:txMkLst>
    <p188:pos x="4568188" y="277939"/>
    <p188:txBody>
      <a:bodyPr/>
      <a:lstStyle/>
      <a:p>
        <a:r>
          <a:rPr lang="en-US"/>
          <a:t>React.js is not a framework, but a library focused on building user interfaces. Its component-based approach allows developers to reuse code, while the virtual DOM makes updates very fast and efficient. That’s why it’s one of the most popular tools for modern web development." </a:t>
        </a:r>
      </a:p>
    </p188:txBody>
  </p188:cm>
  <p188:cm id="{7C2CAC91-D0A7-453F-A074-DEB22E250CB0}" authorId="{40926808-6A8D-A278-DD4F-63654CC7D179}" created="2025-08-22T21:27:36.047">
    <ac:txMkLst xmlns:ac="http://schemas.microsoft.com/office/drawing/2013/main/command">
      <pc:docMk xmlns:pc="http://schemas.microsoft.com/office/powerpoint/2013/main/command"/>
      <pc:sldMk xmlns:pc="http://schemas.microsoft.com/office/powerpoint/2013/main/command" cId="1090983397" sldId="257"/>
      <ac:spMk id="9" creationId="{36365DCC-A0E3-4CD6-A50A-9E840465CCE2}"/>
      <ac:txMk cp="148" len="12">
        <ac:context len="286" hash="889521303"/>
      </ac:txMk>
    </ac:txMkLst>
    <p188:pos x="1934318" y="2119289"/>
    <p188:txBody>
      <a:bodyPr/>
      <a:lstStyle/>
      <a:p>
        <a:r>
          <a:rPr lang="en-US"/>
          <a:t>"Normally, web pages update the whole structure when something changes, which is slow. React solves this with the Virtual DOM, a lightweight copy of the real DOM. When a user updates data, React compares the old and new virtual DOMs and only changes what’s necessary in the real DOM. This makes applications much faster and more efficient." </a:t>
        </a:r>
      </a:p>
    </p188:txBody>
  </p188:cm>
</p188:cmLst>
</file>

<file path=ppt/comments/modernComment_102_6B9F2A73.xml><?xml version="1.0" encoding="utf-8"?>
<p188:cmLst xmlns:a="http://schemas.openxmlformats.org/drawingml/2006/main" xmlns:r="http://schemas.openxmlformats.org/officeDocument/2006/relationships" xmlns:p188="http://schemas.microsoft.com/office/powerpoint/2018/8/main">
  <p188:cm id="{203A1209-192C-4836-8C64-B342DB0F5463}" authorId="{40926808-6A8D-A278-DD4F-63654CC7D179}" created="2025-08-22T21:28:31.624">
    <ac:txMkLst xmlns:ac="http://schemas.microsoft.com/office/drawing/2013/main/command">
      <pc:docMk xmlns:pc="http://schemas.microsoft.com/office/powerpoint/2013/main/command"/>
      <pc:sldMk xmlns:pc="http://schemas.microsoft.com/office/powerpoint/2013/main/command" cId="1805593203" sldId="258"/>
      <ac:spMk id="2" creationId="{44EEE997-CF27-45E8-87F8-56217FD5F59E}"/>
      <ac:txMk cp="0" len="42">
        <ac:context len="43" hash="429998919"/>
      </ac:txMk>
    </ac:txMkLst>
    <p188:pos x="7260938" y="282311"/>
    <p188:txBody>
      <a:bodyPr/>
      <a:lstStyle/>
      <a:p>
        <a:r>
          <a:rPr lang="en-US"/>
          <a:t>"I chose React because it allows me to build reusable components for the loan form, loan list, and individual loan items. The virtual DOM ensures fast updates, so users see changes immediately. State management with useState makes handling forms and loan data straightforward, and React Router simplifies page navigation.
Without React, I would have to write repetitive code, manually manipulate the DOM for updates, and handle navigation with page reloads, which would make the app slower, less maintainable, and harder to scale."*
</a:t>
        </a:r>
      </a:p>
    </p188:txBody>
  </p188:cm>
</p188:cmLst>
</file>

<file path=ppt/comments/modernComment_103_BE9864BC.xml><?xml version="1.0" encoding="utf-8"?>
<p188:cmLst xmlns:a="http://schemas.openxmlformats.org/drawingml/2006/main" xmlns:r="http://schemas.openxmlformats.org/officeDocument/2006/relationships" xmlns:p188="http://schemas.microsoft.com/office/powerpoint/2018/8/main">
  <p188:cm id="{51F32580-D88E-4C73-B6D2-21C2354B8901}" authorId="{40926808-6A8D-A278-DD4F-63654CC7D179}" created="2025-08-22T21:37:41.923">
    <ac:txMkLst xmlns:ac="http://schemas.microsoft.com/office/drawing/2013/main/command">
      <pc:docMk xmlns:pc="http://schemas.microsoft.com/office/powerpoint/2013/main/command"/>
      <pc:sldMk xmlns:pc="http://schemas.microsoft.com/office/powerpoint/2013/main/command" cId="3197658300" sldId="259"/>
      <ac:spMk id="2" creationId="{8DF80F51-A872-4721-84A3-A746FE1DB610}"/>
      <ac:txMk cp="0" len="18">
        <ac:context len="19" hash="3397042361"/>
      </ac:txMk>
    </ac:txMkLst>
    <p188:pos x="4175993" y="278684"/>
    <p188:txBody>
      <a:bodyPr/>
      <a:lstStyle/>
      <a:p>
        <a:r>
          <a:rPr lang="en-US"/>
          <a:t>"To build my loan portal, I used React.js for structuring the UI with reusable components. React Router handles navigation between pages. I managed state and user inputs using the useState hook, and useNavigate is used to redirect users after validation. Data and functions are passed between components using props, and CSS is used to style the forms and overall layout." </a:t>
        </a:r>
      </a:p>
    </p188:txBody>
  </p188:cm>
</p188:cmLst>
</file>

<file path=ppt/comments/modernComment_104_9B9B49CF.xml><?xml version="1.0" encoding="utf-8"?>
<p188:cmLst xmlns:a="http://schemas.openxmlformats.org/drawingml/2006/main" xmlns:r="http://schemas.openxmlformats.org/officeDocument/2006/relationships" xmlns:p188="http://schemas.microsoft.com/office/powerpoint/2018/8/main">
  <p188:cm id="{DFD14AED-FB65-48C6-AB5C-CE0CC9FEEDBB}" authorId="{40926808-6A8D-A278-DD4F-63654CC7D179}" created="2025-08-22T21:29:57.789">
    <ac:txMkLst xmlns:ac="http://schemas.microsoft.com/office/drawing/2013/main/command">
      <pc:docMk xmlns:pc="http://schemas.microsoft.com/office/powerpoint/2013/main/command"/>
      <pc:sldMk xmlns:pc="http://schemas.microsoft.com/office/powerpoint/2013/main/command" cId="2610645455" sldId="260"/>
      <ac:spMk id="2" creationId="{850C1D6A-2F74-46D4-8238-1A0F6AF4DC16}"/>
      <ac:txMk cp="0" len="7">
        <ac:context len="57" hash="3845095861"/>
      </ac:txMk>
    </ac:txMkLst>
    <p188:pos x="3395364" y="546833"/>
    <p188:txBody>
      <a:bodyPr/>
      <a:lstStyle/>
      <a:p>
        <a:r>
          <a:rPr lang="en-US"/>
          <a:t>"The main problem is that loan applications can be confusing, and manually tracking them often leads to errors. Existing systems are usually complex and not user-friendly. To solve this, I built a React.js Loan Portal where users can enter their personal information, submit loan applications, and manage them by viewing, editing, or deleting. This makes the process faster, more accurate, and easy to use." </a:t>
        </a:r>
      </a:p>
    </p188:txBody>
  </p188:cm>
</p188:cmLst>
</file>

<file path=ppt/comments/modernComment_105_527761E9.xml><?xml version="1.0" encoding="utf-8"?>
<p188:cmLst xmlns:a="http://schemas.openxmlformats.org/drawingml/2006/main" xmlns:r="http://schemas.openxmlformats.org/officeDocument/2006/relationships" xmlns:p188="http://schemas.microsoft.com/office/powerpoint/2018/8/main">
  <p188:cm id="{105D832A-66AB-466D-9AEB-A824C8A451A2}" authorId="{40926808-6A8D-A278-DD4F-63654CC7D179}" created="2025-08-22T22:16:14.555">
    <ac:txMkLst xmlns:ac="http://schemas.microsoft.com/office/drawing/2013/main/command">
      <pc:docMk xmlns:pc="http://schemas.microsoft.com/office/powerpoint/2013/main/command"/>
      <pc:sldMk xmlns:pc="http://schemas.microsoft.com/office/powerpoint/2013/main/command" cId="1383555561" sldId="261"/>
      <ac:spMk id="2" creationId="{51C6F0A8-C42F-47AD-9F0F-68D5B4D7C0EE}"/>
      <ac:txMk cp="0" len="14">
        <ac:context len="15" hash="1635437035"/>
      </ac:txMk>
    </ac:txMkLst>
    <p188:pos x="3275236" y="279659"/>
    <p188:txBody>
      <a:bodyPr/>
      <a:lstStyle/>
      <a:p>
        <a:r>
          <a:rPr lang="en-US"/>
          <a:t>"The app first validates the user’s personal information. After validation, it redirects the user to the main loan portal. In the portal, users can submit new loan applications, view all submitted loans, and edit or delete them dynamically. Thanks to React’s state and conditional rendering, all changes appear immediately, and messages are shown only when relevant."
</a:t>
        </a:r>
      </a:p>
    </p188:txBody>
  </p188:cm>
</p188:cmLst>
</file>

<file path=ppt/comments/modernComment_106_C0E754F7.xml><?xml version="1.0" encoding="utf-8"?>
<p188:cmLst xmlns:a="http://schemas.openxmlformats.org/drawingml/2006/main" xmlns:r="http://schemas.openxmlformats.org/officeDocument/2006/relationships" xmlns:p188="http://schemas.microsoft.com/office/powerpoint/2018/8/main">
  <p188:cm id="{57D68F45-5243-45A6-A271-B40D8400300C}" authorId="{40926808-6A8D-A278-DD4F-63654CC7D179}" created="2025-08-22T22:20:18.898">
    <ac:txMkLst xmlns:ac="http://schemas.microsoft.com/office/drawing/2013/main/command">
      <pc:docMk xmlns:pc="http://schemas.microsoft.com/office/powerpoint/2013/main/command"/>
      <pc:sldMk xmlns:pc="http://schemas.microsoft.com/office/powerpoint/2013/main/command" cId="3236386039" sldId="262"/>
      <ac:spMk id="2" creationId="{895FC3E0-EC5A-46EC-B4D0-A1FE74893624}"/>
      <ac:txMk cp="0" len="13">
        <ac:context len="14" hash="752902536"/>
      </ac:txMk>
    </ac:txMkLst>
    <p188:pos x="3092628" y="276736"/>
    <p188:txBody>
      <a:bodyPr/>
      <a:lstStyle/>
      <a:p>
        <a:r>
          <a:rPr lang="en-US"/>
          <a:t>"The app starts with LoanForm in FirstApp, which collects and validates personal info. After validation, users are redirected to SecApp, the main loan portal. Here, LoanForm2 is used to submit new loans, which are displayed in LoanList. Each loan is represented by a LoanItem that can be edited or deleted. The state is managed centrally in SecApp to allow communication between components, and conditional rendering ensures forms and messages appear only when needed." </a:t>
        </a:r>
      </a:p>
    </p188:txBody>
  </p188:cm>
</p188:cmLst>
</file>

<file path=ppt/comments/modernComment_107_58402193.xml><?xml version="1.0" encoding="utf-8"?>
<p188:cmLst xmlns:a="http://schemas.openxmlformats.org/drawingml/2006/main" xmlns:r="http://schemas.openxmlformats.org/officeDocument/2006/relationships" xmlns:p188="http://schemas.microsoft.com/office/powerpoint/2018/8/main">
  <p188:cm id="{9CD9C46B-E0C4-43C0-91D7-8231CDA7262B}" authorId="{40926808-6A8D-A278-DD4F-63654CC7D179}" created="2025-08-22T23:02:38.492">
    <ac:txMkLst xmlns:ac="http://schemas.microsoft.com/office/drawing/2013/main/command">
      <pc:docMk xmlns:pc="http://schemas.microsoft.com/office/powerpoint/2013/main/command"/>
      <pc:sldMk xmlns:pc="http://schemas.microsoft.com/office/powerpoint/2013/main/command" cId="1480597907" sldId="263"/>
      <ac:spMk id="2" creationId="{496167E2-67E2-480B-A0FD-4713FF8E5705}"/>
      <ac:txMk cp="2" len="10">
        <ac:context len="15" hash="2776000331"/>
      </ac:txMk>
    </ac:txMkLst>
    <p188:pos x="2510702" y="280440"/>
    <p188:txBody>
      <a:bodyPr/>
      <a:lstStyle/>
      <a:p>
        <a:r>
          <a:rPr lang="en-US"/>
          <a:t>"In this project, I created several React components: LoanForm, LoanForm2, LoanItem, LoanList, FirstApp, and SecApp. Components help us avoid repeating code. For example, LoanItem is a single component used to display, edit, or delete each loan. This made the code modular and much easier to maintain." </a:t>
        </a:r>
      </a:p>
    </p188:txBody>
  </p188:cm>
</p188:cmLst>
</file>

<file path=ppt/comments/modernComment_109_BA887983.xml><?xml version="1.0" encoding="utf-8"?>
<p188:cmLst xmlns:a="http://schemas.openxmlformats.org/drawingml/2006/main" xmlns:r="http://schemas.openxmlformats.org/officeDocument/2006/relationships" xmlns:p188="http://schemas.microsoft.com/office/powerpoint/2018/8/main">
  <p188:cm id="{2CE42450-5892-406E-84FF-D871F95AAFA5}" authorId="{40926808-6A8D-A278-DD4F-63654CC7D179}" created="2025-08-22T23:02:58.204">
    <ac:txMkLst xmlns:ac="http://schemas.microsoft.com/office/drawing/2013/main/command">
      <pc:docMk xmlns:pc="http://schemas.microsoft.com/office/powerpoint/2013/main/command"/>
      <pc:sldMk xmlns:pc="http://schemas.microsoft.com/office/powerpoint/2013/main/command" cId="3129506179" sldId="265"/>
      <ac:spMk id="2" creationId="{496167E2-67E2-480B-A0FD-4713FF8E5705}"/>
      <ac:txMk cp="2" len="5">
        <ac:context len="10" hash="1795735386"/>
      </ac:txMk>
    </ac:txMkLst>
    <p188:pos x="1178859" y="280440"/>
    <p188:txBody>
      <a:bodyPr/>
      <a:lstStyle/>
      <a:p>
        <a:r>
          <a:rPr lang="en-US"/>
          <a:t>"Props allow us to pass data and functions from a parent to a child component. In my project, SecApp passes each loan and functions like onDeleteLoan to LoanItem. This enables each loan component to interact with the central loan list without duplicating logic." </a:t>
        </a:r>
      </a:p>
    </p188:txBody>
  </p188:cm>
</p188:cmLst>
</file>

<file path=ppt/comments/modernComment_10A_F6769D99.xml><?xml version="1.0" encoding="utf-8"?>
<p188:cmLst xmlns:a="http://schemas.openxmlformats.org/drawingml/2006/main" xmlns:r="http://schemas.openxmlformats.org/officeDocument/2006/relationships" xmlns:p188="http://schemas.microsoft.com/office/powerpoint/2018/8/main">
  <p188:cm id="{D890822E-BE5A-42E6-B259-21BB3CE3A44F}" authorId="{40926808-6A8D-A278-DD4F-63654CC7D179}" created="2025-08-22T23:08:56.214">
    <ac:txMkLst xmlns:ac="http://schemas.microsoft.com/office/drawing/2013/main/command">
      <pc:docMk xmlns:pc="http://schemas.microsoft.com/office/powerpoint/2013/main/command"/>
      <pc:sldMk xmlns:pc="http://schemas.microsoft.com/office/powerpoint/2013/main/command" cId="4134968729" sldId="266"/>
      <ac:spMk id="2" creationId="{496167E2-67E2-480B-A0FD-4713FF8E5705}"/>
      <ac:txMk cp="0" len="17">
        <ac:context len="18" hash="35813350"/>
      </ac:txMk>
    </ac:txMkLst>
    <p188:pos x="3454920" y="280440"/>
    <p188:txBody>
      <a:bodyPr/>
      <a:lstStyle/>
      <a:p>
        <a:r>
          <a:rPr lang="en-US"/>
          <a:t>"I used the useState hook extensively to handle inputs and loans. For example, the loans array is stored in a state variable in SecApp. Whenever a new loan is added, setLoans updates the state, and React automatically re-renders the components to reflect the change."
</a:t>
        </a:r>
      </a:p>
    </p188:txBody>
  </p188:cm>
</p188:cmLst>
</file>

<file path=ppt/comments/modernComment_10B_74C33977.xml><?xml version="1.0" encoding="utf-8"?>
<p188:cmLst xmlns:a="http://schemas.openxmlformats.org/drawingml/2006/main" xmlns:r="http://schemas.openxmlformats.org/officeDocument/2006/relationships" xmlns:p188="http://schemas.microsoft.com/office/powerpoint/2018/8/main">
  <p188:cm id="{FCC98626-7571-48E9-A43E-2FEA6DCE0112}" authorId="{40926808-6A8D-A278-DD4F-63654CC7D179}" created="2025-08-22T23:20:40.108">
    <ac:txMkLst xmlns:ac="http://schemas.microsoft.com/office/drawing/2013/main/command">
      <pc:docMk xmlns:pc="http://schemas.microsoft.com/office/powerpoint/2013/main/command"/>
      <pc:sldMk xmlns:pc="http://schemas.microsoft.com/office/powerpoint/2013/main/command" cId="1958951287" sldId="267"/>
      <ac:spMk id="2" creationId="{496167E2-67E2-480B-A0FD-4713FF8E5705}"/>
      <ac:txMk cp="0" len="24">
        <ac:context len="25" hash="1166398138"/>
      </ac:txMk>
    </ac:txMkLst>
    <p188:pos x="4985546" y="280440"/>
    <p188:txBody>
      <a:bodyPr/>
      <a:lstStyle/>
      <a:p>
        <a:r>
          <a:rPr lang="en-US"/>
          <a:t>"Conditional rendering allowed me to show the edit form only for the loan being edited and hide it otherwise. This makes the interface cleaner and avoids confusion. Similarly, success and error messages are only displayed when necessary." </a:t>
        </a:r>
      </a:p>
    </p188:txBody>
  </p188:cm>
</p188:cmLst>
</file>

<file path=ppt/comments/modernComment_10C_53BF3757.xml><?xml version="1.0" encoding="utf-8"?>
<p188:cmLst xmlns:a="http://schemas.openxmlformats.org/drawingml/2006/main" xmlns:r="http://schemas.openxmlformats.org/officeDocument/2006/relationships" xmlns:p188="http://schemas.microsoft.com/office/powerpoint/2018/8/main">
  <p188:cm id="{6B2D351A-15F3-4C80-BCAD-F33F733B4DDD}" authorId="{40926808-6A8D-A278-DD4F-63654CC7D179}" created="2025-08-22T23:20:51.981">
    <ac:txMkLst xmlns:ac="http://schemas.microsoft.com/office/drawing/2013/main/command">
      <pc:docMk xmlns:pc="http://schemas.microsoft.com/office/powerpoint/2013/main/command"/>
      <pc:sldMk xmlns:pc="http://schemas.microsoft.com/office/powerpoint/2013/main/command" cId="1405040471" sldId="268"/>
      <ac:spMk id="2" creationId="{496167E2-67E2-480B-A0FD-4713FF8E5705}"/>
      <ac:txMk cp="0" len="15">
        <ac:context len="16" hash="804730745"/>
      </ac:txMk>
    </ac:txMkLst>
    <p188:pos x="3067294" y="280440"/>
    <p188:txBody>
      <a:bodyPr/>
      <a:lstStyle/>
      <a:p>
        <a:r>
          <a:rPr lang="en-US"/>
          <a:t>"React Router allows navigation between pages without reloading. In this project, after validating the user’s personal information in LoanForm, I used useNavigate to redirect to SecApp. The user sees a smooth transition without losing data." </a:t>
        </a:r>
      </a:p>
    </p188:txBody>
  </p188:cm>
  <p188:cm id="{13C61A09-6CA2-4680-8521-72B1F9789E34}" authorId="{40926808-6A8D-A278-DD4F-63654CC7D179}" created="2025-08-22T23:25:32.305">
    <ac:txMkLst xmlns:ac="http://schemas.microsoft.com/office/drawing/2013/main/command">
      <pc:docMk xmlns:pc="http://schemas.microsoft.com/office/powerpoint/2013/main/command"/>
      <pc:sldMk xmlns:pc="http://schemas.microsoft.com/office/powerpoint/2013/main/command" cId="1405040471" sldId="268"/>
      <ac:spMk id="15" creationId="{73018D03-DC8C-42A9-8A56-445596E18BC7}"/>
      <ac:txMk cp="21" len="8">
        <ac:context len="148" hash="151540874"/>
      </ac:txMk>
    </ac:txMkLst>
    <p188:pos x="1844976" y="829544"/>
    <p188:txBody>
      <a:bodyPr/>
      <a:lstStyle/>
      <a:p>
        <a:r>
          <a:rPr lang="en-US"/>
          <a:t>useNavigate is a React Router hook that allows you to programmatically navigate to another route.
Instead of clicking a link, you can redirect the user using code.
</a:t>
        </a:r>
      </a:p>
    </p188:txBody>
  </p188:cm>
</p188:cmLst>
</file>

<file path=ppt/comments/modernComment_10D_674AF280.xml><?xml version="1.0" encoding="utf-8"?>
<p188:cmLst xmlns:a="http://schemas.openxmlformats.org/drawingml/2006/main" xmlns:r="http://schemas.openxmlformats.org/officeDocument/2006/relationships" xmlns:p188="http://schemas.microsoft.com/office/powerpoint/2018/8/main">
  <p188:cm id="{A00E2512-4214-4361-9F86-A3358E63D447}" authorId="{40926808-6A8D-A278-DD4F-63654CC7D179}" created="2025-08-22T23:29:09.344">
    <ac:txMkLst xmlns:ac="http://schemas.microsoft.com/office/drawing/2013/main/command">
      <pc:docMk xmlns:pc="http://schemas.microsoft.com/office/powerpoint/2013/main/command"/>
      <pc:sldMk xmlns:pc="http://schemas.microsoft.com/office/powerpoint/2013/main/command" cId="1732964992" sldId="269"/>
      <ac:spMk id="2" creationId="{496167E2-67E2-480B-A0FD-4713FF8E5705}"/>
      <ac:txMk cp="0" len="16">
        <ac:context len="17" hash="821432611"/>
      </ac:txMk>
    </ac:txMkLst>
    <p188:pos x="3474798" y="280440"/>
    <p188:txBody>
      <a:bodyPr/>
      <a:lstStyle/>
      <a:p>
        <a:r>
          <a:rPr lang="en-US"/>
          <a:t>"Forms are controlled components in React. Each input value is linked to a state variable. For instance, the name input is connected to formInput.name. Any change updates the state immediately, which allows validation and smooth form submission."
</a:t>
        </a:r>
      </a:p>
    </p188:txBody>
  </p188:cm>
</p188:cmLst>
</file>

<file path=ppt/comments/modernComment_10F_2BFEB9C0.xml><?xml version="1.0" encoding="utf-8"?>
<p188:cmLst xmlns:a="http://schemas.openxmlformats.org/drawingml/2006/main" xmlns:r="http://schemas.openxmlformats.org/officeDocument/2006/relationships" xmlns:p188="http://schemas.microsoft.com/office/powerpoint/2018/8/main">
  <p188:cm id="{025A1597-1A8C-4EA9-8B93-2B26F1E1E514}" authorId="{40926808-6A8D-A278-DD4F-63654CC7D179}" created="2025-08-22T23:50:39.467">
    <ac:txMkLst xmlns:ac="http://schemas.microsoft.com/office/drawing/2013/main/command">
      <pc:docMk xmlns:pc="http://schemas.microsoft.com/office/powerpoint/2013/main/command"/>
      <pc:sldMk xmlns:pc="http://schemas.microsoft.com/office/powerpoint/2013/main/command" cId="738113984" sldId="271"/>
      <ac:spMk id="2" creationId="{496167E2-67E2-480B-A0FD-4713FF8E5705}"/>
      <ac:txMk cp="0" len="66">
        <ac:context len="67" hash="2081909740"/>
      </ac:txMk>
    </ac:txMkLst>
    <p188:pos x="3584129" y="280440"/>
    <p188:txBody>
      <a:bodyPr/>
      <a:lstStyle/>
      <a:p>
        <a:r>
          <a:rPr lang="en-US"/>
          <a:t>"Event handling lets us respond to user actions. For example, the submit button in LoanForm2 prevents the default page reload and calls the addLoan function. This updates the state and shows the new loan instantly." </a:t>
        </a:r>
      </a:p>
    </p188:txBody>
  </p188:cm>
</p188:cmLst>
</file>

<file path=ppt/comments/modernComment_110_71909FCC.xml><?xml version="1.0" encoding="utf-8"?>
<p188:cmLst xmlns:a="http://schemas.openxmlformats.org/drawingml/2006/main" xmlns:r="http://schemas.openxmlformats.org/officeDocument/2006/relationships" xmlns:p188="http://schemas.microsoft.com/office/powerpoint/2018/8/main">
  <p188:cm id="{C9AE0873-7D9C-44EB-A587-61DAAFFAC492}" authorId="{40926808-6A8D-A278-DD4F-63654CC7D179}" created="2025-08-22T23:55:53.925">
    <ac:txMkLst xmlns:ac="http://schemas.microsoft.com/office/drawing/2013/main/command">
      <pc:docMk xmlns:pc="http://schemas.microsoft.com/office/powerpoint/2013/main/command"/>
      <pc:sldMk xmlns:pc="http://schemas.microsoft.com/office/powerpoint/2013/main/command" cId="1905303500" sldId="272"/>
      <ac:spMk id="17" creationId="{289E785C-A11F-4827-830D-1D1DBB5BC52B}"/>
      <ac:txMk cp="8" len="5">
        <ac:context len="27" hash="2708275277"/>
      </ac:txMk>
    </ac:txMkLst>
    <p188:pos x="2588287" y="282109"/>
    <p188:txBody>
      <a:bodyPr/>
      <a:lstStyle/>
      <a:p>
        <a:r>
          <a:rPr lang="en-US"/>
          <a:t>"Lifting state up means keeping the central data in a parent component, here SecApp. Both LoanForm2 and LoanList access and update this state via props. This ensures that when a loan is added, edited, or deleted, all components display the correct, up-to-date information."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8FF52-F7C0-459A-814D-149588DA1DDB}"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1355B-1680-42B7-B648-85B9F2C58042}" type="slidenum">
              <a:rPr lang="en-US" smtClean="0"/>
              <a:t>‹#›</a:t>
            </a:fld>
            <a:endParaRPr lang="en-US"/>
          </a:p>
        </p:txBody>
      </p:sp>
    </p:spTree>
    <p:extLst>
      <p:ext uri="{BB962C8B-B14F-4D97-AF65-F5344CB8AC3E}">
        <p14:creationId xmlns:p14="http://schemas.microsoft.com/office/powerpoint/2010/main" val="96950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A280A-549D-4035-B54E-4575AE2F6C65}" type="datetimeFigureOut">
              <a:rPr lang="en-US" smtClean="0"/>
              <a:t>9/2/2025</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3538762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80A-549D-4035-B54E-4575AE2F6C6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28718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80A-549D-4035-B54E-4575AE2F6C6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75863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A280A-549D-4035-B54E-4575AE2F6C6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41403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A280A-549D-4035-B54E-4575AE2F6C6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312010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A280A-549D-4035-B54E-4575AE2F6C65}"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1923315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A280A-549D-4035-B54E-4575AE2F6C65}"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409708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A280A-549D-4035-B54E-4575AE2F6C65}"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8639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A280A-549D-4035-B54E-4575AE2F6C65}"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92156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A280A-549D-4035-B54E-4575AE2F6C65}"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121906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EA280A-549D-4035-B54E-4575AE2F6C65}" type="datetimeFigureOut">
              <a:rPr lang="en-US" smtClean="0"/>
              <a:t>9/2/2025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FFC427F-3618-407E-A7A2-7840D546C1C9}" type="slidenum">
              <a:rPr lang="en-US" smtClean="0"/>
              <a:t>‹#›</a:t>
            </a:fld>
            <a:endParaRPr lang="en-US"/>
          </a:p>
        </p:txBody>
      </p:sp>
    </p:spTree>
    <p:extLst>
      <p:ext uri="{BB962C8B-B14F-4D97-AF65-F5344CB8AC3E}">
        <p14:creationId xmlns:p14="http://schemas.microsoft.com/office/powerpoint/2010/main" val="131650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EA280A-549D-4035-B54E-4575AE2F6C65}" type="datetimeFigureOut">
              <a:rPr lang="en-US" smtClean="0"/>
              <a:t>9/2/2025</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FC427F-3618-407E-A7A2-7840D546C1C9}"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61425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A_F6769D9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5.png"/><Relationship Id="rId7" Type="http://schemas.openxmlformats.org/officeDocument/2006/relationships/image" Target="../media/image19.png"/><Relationship Id="rId2" Type="http://schemas.microsoft.com/office/2018/10/relationships/comments" Target="../comments/modernComment_10B_74C3397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png"/><Relationship Id="rId2" Type="http://schemas.microsoft.com/office/2018/10/relationships/comments" Target="../comments/modernComment_10C_53BF375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microsoft.com/office/2018/10/relationships/comments" Target="../comments/modernComment_10D_674AF28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microsoft.com/office/2018/10/relationships/comments" Target="../comments/modernComment_10F_2BFEB9C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10_71909FCC.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1_410715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2_6B9F2A7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4_9B9B49CF.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3_BE9864BC.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5_527761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6_C0E754F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7_5840219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9_BA88798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5D5D-6C8A-49DC-845E-C0DE50117FB2}"/>
              </a:ext>
            </a:extLst>
          </p:cNvPr>
          <p:cNvSpPr>
            <a:spLocks noGrp="1"/>
          </p:cNvSpPr>
          <p:nvPr>
            <p:ph type="ctrTitle"/>
          </p:nvPr>
        </p:nvSpPr>
        <p:spPr>
          <a:xfrm>
            <a:off x="1774424" y="1102658"/>
            <a:ext cx="8637073" cy="1535623"/>
          </a:xfrm>
        </p:spPr>
        <p:txBody>
          <a:bodyPr/>
          <a:lstStyle/>
          <a:p>
            <a:r>
              <a:rPr lang="en-US" dirty="0"/>
              <a:t>React.js</a:t>
            </a:r>
          </a:p>
        </p:txBody>
      </p:sp>
      <p:sp>
        <p:nvSpPr>
          <p:cNvPr id="3" name="Subtitle 2">
            <a:extLst>
              <a:ext uri="{FF2B5EF4-FFF2-40B4-BE49-F238E27FC236}">
                <a16:creationId xmlns:a16="http://schemas.microsoft.com/office/drawing/2014/main" id="{06D5E3FB-A6EB-43E7-8483-A4C7DAE39EAC}"/>
              </a:ext>
            </a:extLst>
          </p:cNvPr>
          <p:cNvSpPr>
            <a:spLocks noGrp="1"/>
          </p:cNvSpPr>
          <p:nvPr>
            <p:ph type="subTitle" idx="1"/>
          </p:nvPr>
        </p:nvSpPr>
        <p:spPr>
          <a:xfrm>
            <a:off x="1774424" y="3150298"/>
            <a:ext cx="8637072" cy="2138844"/>
          </a:xfrm>
        </p:spPr>
        <p:txBody>
          <a:bodyPr>
            <a:normAutofit/>
          </a:bodyPr>
          <a:lstStyle/>
          <a:p>
            <a:r>
              <a:rPr lang="en-US" dirty="0"/>
              <a:t>Preparation :</a:t>
            </a:r>
          </a:p>
          <a:p>
            <a:r>
              <a:rPr lang="en-US" dirty="0"/>
              <a:t>Pierre al-khoury</a:t>
            </a:r>
          </a:p>
          <a:p>
            <a:r>
              <a:rPr lang="en-US" dirty="0"/>
              <a:t>Supervisor:</a:t>
            </a:r>
          </a:p>
          <a:p>
            <a:r>
              <a:rPr lang="en-US" dirty="0" err="1"/>
              <a:t>d.Mohammed</a:t>
            </a:r>
            <a:r>
              <a:rPr lang="en-US" dirty="0"/>
              <a:t> </a:t>
            </a:r>
            <a:r>
              <a:rPr lang="en-US" dirty="0" err="1"/>
              <a:t>hayyan</a:t>
            </a:r>
            <a:r>
              <a:rPr lang="en-US" dirty="0"/>
              <a:t> </a:t>
            </a:r>
            <a:r>
              <a:rPr lang="en-US" dirty="0" err="1"/>
              <a:t>alsibai</a:t>
            </a:r>
            <a:endParaRPr lang="en-US" dirty="0"/>
          </a:p>
          <a:p>
            <a:endParaRPr lang="en-US" dirty="0"/>
          </a:p>
        </p:txBody>
      </p:sp>
      <p:sp>
        <p:nvSpPr>
          <p:cNvPr id="5" name="TextBox 4">
            <a:extLst>
              <a:ext uri="{FF2B5EF4-FFF2-40B4-BE49-F238E27FC236}">
                <a16:creationId xmlns:a16="http://schemas.microsoft.com/office/drawing/2014/main" id="{61417BF7-4CD2-4FFC-902F-CA02B4BEF0D9}"/>
              </a:ext>
            </a:extLst>
          </p:cNvPr>
          <p:cNvSpPr txBox="1"/>
          <p:nvPr/>
        </p:nvSpPr>
        <p:spPr>
          <a:xfrm>
            <a:off x="403412" y="313765"/>
            <a:ext cx="2052917" cy="369332"/>
          </a:xfrm>
          <a:prstGeom prst="rect">
            <a:avLst/>
          </a:prstGeom>
          <a:noFill/>
        </p:spPr>
        <p:txBody>
          <a:bodyPr wrap="square" rtlCol="0">
            <a:spAutoFit/>
          </a:bodyPr>
          <a:lstStyle/>
          <a:p>
            <a:r>
              <a:rPr lang="en-US" dirty="0"/>
              <a:t>Practical Training</a:t>
            </a:r>
          </a:p>
        </p:txBody>
      </p:sp>
      <p:pic>
        <p:nvPicPr>
          <p:cNvPr id="6" name="Picture 5">
            <a:extLst>
              <a:ext uri="{FF2B5EF4-FFF2-40B4-BE49-F238E27FC236}">
                <a16:creationId xmlns:a16="http://schemas.microsoft.com/office/drawing/2014/main" id="{3921A01E-115E-43B7-A18A-D078B377B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540" y="170049"/>
            <a:ext cx="513048" cy="513048"/>
          </a:xfrm>
          <a:prstGeom prst="rect">
            <a:avLst/>
          </a:prstGeom>
        </p:spPr>
      </p:pic>
    </p:spTree>
    <p:extLst>
      <p:ext uri="{BB962C8B-B14F-4D97-AF65-F5344CB8AC3E}">
        <p14:creationId xmlns:p14="http://schemas.microsoft.com/office/powerpoint/2010/main" val="3857102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31280" y="385482"/>
            <a:ext cx="3801035" cy="584775"/>
          </a:xfrm>
          <a:prstGeom prst="rect">
            <a:avLst/>
          </a:prstGeom>
          <a:noFill/>
        </p:spPr>
        <p:txBody>
          <a:bodyPr wrap="square" rtlCol="0">
            <a:spAutoFit/>
          </a:bodyPr>
          <a:lstStyle/>
          <a:p>
            <a:r>
              <a:rPr lang="en-US" sz="3200" dirty="0"/>
              <a:t>3-useState Hook :</a:t>
            </a:r>
          </a:p>
        </p:txBody>
      </p:sp>
      <p:sp>
        <p:nvSpPr>
          <p:cNvPr id="14" name="TextBox 13">
            <a:extLst>
              <a:ext uri="{FF2B5EF4-FFF2-40B4-BE49-F238E27FC236}">
                <a16:creationId xmlns:a16="http://schemas.microsoft.com/office/drawing/2014/main" id="{C2E74425-EC5B-44C0-B68C-61929CEB8D4E}"/>
              </a:ext>
            </a:extLst>
          </p:cNvPr>
          <p:cNvSpPr txBox="1"/>
          <p:nvPr/>
        </p:nvSpPr>
        <p:spPr>
          <a:xfrm>
            <a:off x="264816" y="1688571"/>
            <a:ext cx="6548360"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b="1"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Axis:</a:t>
            </a:r>
            <a:r>
              <a:rPr lang="en-US" dirty="0"/>
              <a:t> </a:t>
            </a:r>
            <a:r>
              <a:rPr lang="en-US" dirty="0" err="1"/>
              <a:t>useState</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Usage:</a:t>
            </a:r>
            <a:r>
              <a:rPr lang="en-US" dirty="0"/>
              <a:t> Manage form inputs, loans array, and editing states</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Challenge:</a:t>
            </a:r>
            <a:r>
              <a:rPr lang="en-US" dirty="0"/>
              <a:t> Updating multiple fields dynamically and reflecting changes immediately</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Solution (Code):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37E2CEB2-7404-4C5B-804C-2E7543787B74}"/>
              </a:ext>
            </a:extLst>
          </p:cNvPr>
          <p:cNvPicPr>
            <a:picLocks noChangeAspect="1"/>
          </p:cNvPicPr>
          <p:nvPr/>
        </p:nvPicPr>
        <p:blipFill>
          <a:blip r:embed="rId3"/>
          <a:stretch>
            <a:fillRect/>
          </a:stretch>
        </p:blipFill>
        <p:spPr>
          <a:xfrm>
            <a:off x="421341" y="4273894"/>
            <a:ext cx="7049484" cy="2410161"/>
          </a:xfrm>
          <a:prstGeom prst="rect">
            <a:avLst/>
          </a:prstGeom>
        </p:spPr>
      </p:pic>
      <p:sp>
        <p:nvSpPr>
          <p:cNvPr id="18" name="TextBox 17">
            <a:extLst>
              <a:ext uri="{FF2B5EF4-FFF2-40B4-BE49-F238E27FC236}">
                <a16:creationId xmlns:a16="http://schemas.microsoft.com/office/drawing/2014/main" id="{6E2BD2E8-0572-4EB6-9BEF-36E7E2A933F0}"/>
              </a:ext>
            </a:extLst>
          </p:cNvPr>
          <p:cNvSpPr txBox="1"/>
          <p:nvPr/>
        </p:nvSpPr>
        <p:spPr>
          <a:xfrm>
            <a:off x="3677771" y="489165"/>
            <a:ext cx="786653" cy="377408"/>
          </a:xfrm>
          <a:prstGeom prst="rect">
            <a:avLst/>
          </a:prstGeom>
          <a:noFill/>
        </p:spPr>
        <p:txBody>
          <a:bodyPr wrap="square">
            <a:spAutoFit/>
          </a:bodyPr>
          <a:lstStyle/>
          <a:p>
            <a:r>
              <a:rPr lang="en-US" dirty="0"/>
              <a:t>⚡</a:t>
            </a:r>
          </a:p>
        </p:txBody>
      </p:sp>
      <p:pic>
        <p:nvPicPr>
          <p:cNvPr id="19" name="Picture 18">
            <a:extLst>
              <a:ext uri="{FF2B5EF4-FFF2-40B4-BE49-F238E27FC236}">
                <a16:creationId xmlns:a16="http://schemas.microsoft.com/office/drawing/2014/main" id="{48D91B5A-FD7A-4F21-976D-4CEAA9D7F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413496872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1EA1D-284C-4220-A13A-06B7C316ACB5}"/>
              </a:ext>
            </a:extLst>
          </p:cNvPr>
          <p:cNvPicPr>
            <a:picLocks noChangeAspect="1"/>
          </p:cNvPicPr>
          <p:nvPr/>
        </p:nvPicPr>
        <p:blipFill>
          <a:blip r:embed="rId2"/>
          <a:stretch>
            <a:fillRect/>
          </a:stretch>
        </p:blipFill>
        <p:spPr>
          <a:xfrm>
            <a:off x="306178" y="5755623"/>
            <a:ext cx="5200731" cy="325860"/>
          </a:xfrm>
          <a:prstGeom prst="rect">
            <a:avLst/>
          </a:prstGeom>
        </p:spPr>
      </p:pic>
      <p:pic>
        <p:nvPicPr>
          <p:cNvPr id="5" name="Picture 4">
            <a:extLst>
              <a:ext uri="{FF2B5EF4-FFF2-40B4-BE49-F238E27FC236}">
                <a16:creationId xmlns:a16="http://schemas.microsoft.com/office/drawing/2014/main" id="{0CE4B824-2017-4456-8CE2-FA4766FA2E53}"/>
              </a:ext>
            </a:extLst>
          </p:cNvPr>
          <p:cNvPicPr>
            <a:picLocks noChangeAspect="1"/>
          </p:cNvPicPr>
          <p:nvPr/>
        </p:nvPicPr>
        <p:blipFill>
          <a:blip r:embed="rId3"/>
          <a:stretch>
            <a:fillRect/>
          </a:stretch>
        </p:blipFill>
        <p:spPr>
          <a:xfrm>
            <a:off x="234780" y="664472"/>
            <a:ext cx="5343525" cy="1838325"/>
          </a:xfrm>
          <a:prstGeom prst="rect">
            <a:avLst/>
          </a:prstGeom>
        </p:spPr>
      </p:pic>
      <p:pic>
        <p:nvPicPr>
          <p:cNvPr id="7" name="Picture 6">
            <a:extLst>
              <a:ext uri="{FF2B5EF4-FFF2-40B4-BE49-F238E27FC236}">
                <a16:creationId xmlns:a16="http://schemas.microsoft.com/office/drawing/2014/main" id="{B60B0789-93C7-4549-9563-A5A8EB7036B4}"/>
              </a:ext>
            </a:extLst>
          </p:cNvPr>
          <p:cNvPicPr>
            <a:picLocks noChangeAspect="1"/>
          </p:cNvPicPr>
          <p:nvPr/>
        </p:nvPicPr>
        <p:blipFill>
          <a:blip r:embed="rId4"/>
          <a:stretch>
            <a:fillRect/>
          </a:stretch>
        </p:blipFill>
        <p:spPr>
          <a:xfrm>
            <a:off x="6369099" y="330447"/>
            <a:ext cx="4334480" cy="5820587"/>
          </a:xfrm>
          <a:prstGeom prst="rect">
            <a:avLst/>
          </a:prstGeom>
        </p:spPr>
      </p:pic>
      <p:pic>
        <p:nvPicPr>
          <p:cNvPr id="8" name="Picture 7">
            <a:extLst>
              <a:ext uri="{FF2B5EF4-FFF2-40B4-BE49-F238E27FC236}">
                <a16:creationId xmlns:a16="http://schemas.microsoft.com/office/drawing/2014/main" id="{3BE9B83A-6444-413C-A5D9-4131401DBE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pic>
        <p:nvPicPr>
          <p:cNvPr id="4" name="Picture 3">
            <a:extLst>
              <a:ext uri="{FF2B5EF4-FFF2-40B4-BE49-F238E27FC236}">
                <a16:creationId xmlns:a16="http://schemas.microsoft.com/office/drawing/2014/main" id="{8B4543ED-2876-4F71-8616-7C6FEA4F64DE}"/>
              </a:ext>
            </a:extLst>
          </p:cNvPr>
          <p:cNvPicPr>
            <a:picLocks noChangeAspect="1"/>
          </p:cNvPicPr>
          <p:nvPr/>
        </p:nvPicPr>
        <p:blipFill>
          <a:blip r:embed="rId6"/>
          <a:stretch>
            <a:fillRect/>
          </a:stretch>
        </p:blipFill>
        <p:spPr>
          <a:xfrm>
            <a:off x="177397" y="2882931"/>
            <a:ext cx="5918603" cy="2404686"/>
          </a:xfrm>
          <a:prstGeom prst="rect">
            <a:avLst/>
          </a:prstGeom>
        </p:spPr>
      </p:pic>
    </p:spTree>
    <p:extLst>
      <p:ext uri="{BB962C8B-B14F-4D97-AF65-F5344CB8AC3E}">
        <p14:creationId xmlns:p14="http://schemas.microsoft.com/office/powerpoint/2010/main" val="166047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21341" y="385482"/>
            <a:ext cx="5145741" cy="584775"/>
          </a:xfrm>
          <a:prstGeom prst="rect">
            <a:avLst/>
          </a:prstGeom>
          <a:noFill/>
        </p:spPr>
        <p:txBody>
          <a:bodyPr wrap="square" rtlCol="0">
            <a:spAutoFit/>
          </a:bodyPr>
          <a:lstStyle/>
          <a:p>
            <a:r>
              <a:rPr lang="en-US" sz="3200" dirty="0"/>
              <a:t>4-Conditional Rendering:</a:t>
            </a:r>
          </a:p>
        </p:txBody>
      </p:sp>
      <p:sp>
        <p:nvSpPr>
          <p:cNvPr id="14" name="TextBox 13">
            <a:extLst>
              <a:ext uri="{FF2B5EF4-FFF2-40B4-BE49-F238E27FC236}">
                <a16:creationId xmlns:a16="http://schemas.microsoft.com/office/drawing/2014/main" id="{C2E74425-EC5B-44C0-B68C-61929CEB8D4E}"/>
              </a:ext>
            </a:extLst>
          </p:cNvPr>
          <p:cNvSpPr txBox="1"/>
          <p:nvPr/>
        </p:nvSpPr>
        <p:spPr>
          <a:xfrm>
            <a:off x="264816" y="1688571"/>
            <a:ext cx="6548360"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b="1"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Axis:</a:t>
            </a:r>
            <a:r>
              <a:rPr lang="en-US" dirty="0"/>
              <a:t> Rendering &amp; Conditional Rendering</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Usage:</a:t>
            </a:r>
            <a:r>
              <a:rPr lang="en-US" dirty="0"/>
              <a:t> Show edit forms only when editing; display messages only when present</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Challenge:</a:t>
            </a:r>
            <a:r>
              <a:rPr lang="en-US" dirty="0"/>
              <a:t> Toggle between viewing and editing loans</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Solution (Code):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B02D149-8398-4B9E-AA12-195F9436E043}"/>
              </a:ext>
            </a:extLst>
          </p:cNvPr>
          <p:cNvPicPr>
            <a:picLocks noChangeAspect="1"/>
          </p:cNvPicPr>
          <p:nvPr/>
        </p:nvPicPr>
        <p:blipFill>
          <a:blip r:embed="rId3"/>
          <a:stretch>
            <a:fillRect/>
          </a:stretch>
        </p:blipFill>
        <p:spPr>
          <a:xfrm>
            <a:off x="2823882" y="3816694"/>
            <a:ext cx="2892682" cy="2057524"/>
          </a:xfrm>
          <a:prstGeom prst="rect">
            <a:avLst/>
          </a:prstGeom>
        </p:spPr>
      </p:pic>
      <p:pic>
        <p:nvPicPr>
          <p:cNvPr id="7" name="Picture 6">
            <a:extLst>
              <a:ext uri="{FF2B5EF4-FFF2-40B4-BE49-F238E27FC236}">
                <a16:creationId xmlns:a16="http://schemas.microsoft.com/office/drawing/2014/main" id="{BA2ABBE0-D192-445E-B4D0-2907BE6B6241}"/>
              </a:ext>
            </a:extLst>
          </p:cNvPr>
          <p:cNvPicPr>
            <a:picLocks noChangeAspect="1"/>
          </p:cNvPicPr>
          <p:nvPr/>
        </p:nvPicPr>
        <p:blipFill>
          <a:blip r:embed="rId4"/>
          <a:stretch>
            <a:fillRect/>
          </a:stretch>
        </p:blipFill>
        <p:spPr>
          <a:xfrm>
            <a:off x="559941" y="6329623"/>
            <a:ext cx="6516009" cy="285790"/>
          </a:xfrm>
          <a:prstGeom prst="rect">
            <a:avLst/>
          </a:prstGeom>
        </p:spPr>
      </p:pic>
      <p:pic>
        <p:nvPicPr>
          <p:cNvPr id="9" name="Picture 8">
            <a:extLst>
              <a:ext uri="{FF2B5EF4-FFF2-40B4-BE49-F238E27FC236}">
                <a16:creationId xmlns:a16="http://schemas.microsoft.com/office/drawing/2014/main" id="{8708970D-1E62-48FA-BAFF-ADAD84E435C9}"/>
              </a:ext>
            </a:extLst>
          </p:cNvPr>
          <p:cNvPicPr>
            <a:picLocks noChangeAspect="1"/>
          </p:cNvPicPr>
          <p:nvPr/>
        </p:nvPicPr>
        <p:blipFill>
          <a:blip r:embed="rId5"/>
          <a:stretch>
            <a:fillRect/>
          </a:stretch>
        </p:blipFill>
        <p:spPr>
          <a:xfrm>
            <a:off x="6475438" y="1755605"/>
            <a:ext cx="2809211" cy="3318451"/>
          </a:xfrm>
          <a:prstGeom prst="rect">
            <a:avLst/>
          </a:prstGeom>
        </p:spPr>
      </p:pic>
      <p:sp>
        <p:nvSpPr>
          <p:cNvPr id="10" name="Arrow: Right 9">
            <a:extLst>
              <a:ext uri="{FF2B5EF4-FFF2-40B4-BE49-F238E27FC236}">
                <a16:creationId xmlns:a16="http://schemas.microsoft.com/office/drawing/2014/main" id="{B53ED32D-A070-4A1D-A2B2-8CC33B9F82AE}"/>
              </a:ext>
            </a:extLst>
          </p:cNvPr>
          <p:cNvSpPr/>
          <p:nvPr/>
        </p:nvSpPr>
        <p:spPr>
          <a:xfrm>
            <a:off x="5956877" y="4078941"/>
            <a:ext cx="390135" cy="766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3D2A881-EA5D-4BB8-AD29-758B0754EA0A}"/>
              </a:ext>
            </a:extLst>
          </p:cNvPr>
          <p:cNvPicPr>
            <a:picLocks noChangeAspect="1"/>
          </p:cNvPicPr>
          <p:nvPr/>
        </p:nvPicPr>
        <p:blipFill>
          <a:blip r:embed="rId6"/>
          <a:stretch>
            <a:fillRect/>
          </a:stretch>
        </p:blipFill>
        <p:spPr>
          <a:xfrm>
            <a:off x="9732175" y="1841524"/>
            <a:ext cx="1958900" cy="3146612"/>
          </a:xfrm>
          <a:prstGeom prst="rect">
            <a:avLst/>
          </a:prstGeom>
        </p:spPr>
      </p:pic>
      <p:sp>
        <p:nvSpPr>
          <p:cNvPr id="13" name="Arrow: Right 12">
            <a:extLst>
              <a:ext uri="{FF2B5EF4-FFF2-40B4-BE49-F238E27FC236}">
                <a16:creationId xmlns:a16="http://schemas.microsoft.com/office/drawing/2014/main" id="{431D6643-E633-475D-9AA7-31BAE0DCEFE5}"/>
              </a:ext>
            </a:extLst>
          </p:cNvPr>
          <p:cNvSpPr/>
          <p:nvPr/>
        </p:nvSpPr>
        <p:spPr>
          <a:xfrm rot="20025468">
            <a:off x="6963497" y="5571372"/>
            <a:ext cx="2946276" cy="178115"/>
          </a:xfrm>
          <a:prstGeom prst="rightArrow">
            <a:avLst>
              <a:gd name="adj1" fmla="val 6226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8E4FEF3-DB57-4E9D-BAE1-6C56F420C5D6}"/>
              </a:ext>
            </a:extLst>
          </p:cNvPr>
          <p:cNvPicPr>
            <a:picLocks noChangeAspect="1"/>
          </p:cNvPicPr>
          <p:nvPr/>
        </p:nvPicPr>
        <p:blipFill>
          <a:blip r:embed="rId7"/>
          <a:stretch>
            <a:fillRect/>
          </a:stretch>
        </p:blipFill>
        <p:spPr>
          <a:xfrm>
            <a:off x="9169306" y="5944141"/>
            <a:ext cx="2907351" cy="601896"/>
          </a:xfrm>
          <a:prstGeom prst="rect">
            <a:avLst/>
          </a:prstGeom>
        </p:spPr>
      </p:pic>
      <p:sp>
        <p:nvSpPr>
          <p:cNvPr id="20" name="Arrow: Right 19">
            <a:extLst>
              <a:ext uri="{FF2B5EF4-FFF2-40B4-BE49-F238E27FC236}">
                <a16:creationId xmlns:a16="http://schemas.microsoft.com/office/drawing/2014/main" id="{DEC6FDF0-E282-4794-AEA7-6E59E764A3A2}"/>
              </a:ext>
            </a:extLst>
          </p:cNvPr>
          <p:cNvSpPr/>
          <p:nvPr/>
        </p:nvSpPr>
        <p:spPr>
          <a:xfrm>
            <a:off x="7075950" y="6329623"/>
            <a:ext cx="2093356" cy="215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C85ED3F-A866-4E19-AA6E-7D135EC37D9A}"/>
              </a:ext>
            </a:extLst>
          </p:cNvPr>
          <p:cNvSpPr txBox="1"/>
          <p:nvPr/>
        </p:nvSpPr>
        <p:spPr>
          <a:xfrm>
            <a:off x="5255559" y="524518"/>
            <a:ext cx="6100482" cy="369332"/>
          </a:xfrm>
          <a:prstGeom prst="rect">
            <a:avLst/>
          </a:prstGeom>
          <a:noFill/>
        </p:spPr>
        <p:txBody>
          <a:bodyPr wrap="square">
            <a:spAutoFit/>
          </a:bodyPr>
          <a:lstStyle/>
          <a:p>
            <a:r>
              <a:rPr lang="en-US" dirty="0"/>
              <a:t>🔄</a:t>
            </a:r>
          </a:p>
        </p:txBody>
      </p:sp>
      <p:pic>
        <p:nvPicPr>
          <p:cNvPr id="23" name="Picture 22">
            <a:extLst>
              <a:ext uri="{FF2B5EF4-FFF2-40B4-BE49-F238E27FC236}">
                <a16:creationId xmlns:a16="http://schemas.microsoft.com/office/drawing/2014/main" id="{C56E478A-0C9C-433E-8E7E-F86A0E9B5C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1958951287"/>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21341" y="385482"/>
            <a:ext cx="5145741" cy="584775"/>
          </a:xfrm>
          <a:prstGeom prst="rect">
            <a:avLst/>
          </a:prstGeom>
          <a:noFill/>
        </p:spPr>
        <p:txBody>
          <a:bodyPr wrap="square" rtlCol="0">
            <a:spAutoFit/>
          </a:bodyPr>
          <a:lstStyle/>
          <a:p>
            <a:r>
              <a:rPr lang="en-US" sz="3200" dirty="0"/>
              <a:t>5-React Router:</a:t>
            </a:r>
          </a:p>
        </p:txBody>
      </p:sp>
      <p:sp>
        <p:nvSpPr>
          <p:cNvPr id="15" name="TextBox 14">
            <a:extLst>
              <a:ext uri="{FF2B5EF4-FFF2-40B4-BE49-F238E27FC236}">
                <a16:creationId xmlns:a16="http://schemas.microsoft.com/office/drawing/2014/main" id="{73018D03-DC8C-42A9-8A56-445596E18BC7}"/>
              </a:ext>
            </a:extLst>
          </p:cNvPr>
          <p:cNvSpPr txBox="1"/>
          <p:nvPr/>
        </p:nvSpPr>
        <p:spPr>
          <a:xfrm>
            <a:off x="331694" y="2013047"/>
            <a:ext cx="6167718"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Axis:</a:t>
            </a:r>
            <a:r>
              <a:rPr kumimoji="0" lang="en-US" altLang="en-US" b="0" i="0" u="none" strike="noStrike" cap="none" normalizeH="0" baseline="0" dirty="0">
                <a:ln>
                  <a:noFill/>
                </a:ln>
                <a:solidFill>
                  <a:schemeClr val="tx1"/>
                </a:solidFill>
                <a:effectLst/>
                <a:latin typeface="Arial" panose="020B0604020202020204" pitchFamily="34" charset="0"/>
              </a:rPr>
              <a:t> Router</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Usage:</a:t>
            </a:r>
            <a:r>
              <a:rPr kumimoji="0" lang="en-US" altLang="en-US" b="0" i="0" u="none" strike="noStrike" cap="none" normalizeH="0" baseline="0" dirty="0">
                <a:ln>
                  <a:noFill/>
                </a:ln>
                <a:solidFill>
                  <a:schemeClr val="tx1"/>
                </a:solidFill>
                <a:effectLst/>
                <a:latin typeface="Arial" panose="020B0604020202020204" pitchFamily="34" charset="0"/>
              </a:rPr>
              <a:t> Navigate from </a:t>
            </a:r>
            <a:r>
              <a:rPr kumimoji="0" lang="en-US" altLang="en-US" b="0" i="0" u="none" strike="noStrike" cap="none" normalizeH="0" baseline="0" dirty="0" err="1">
                <a:ln>
                  <a:noFill/>
                </a:ln>
                <a:solidFill>
                  <a:schemeClr val="tx1"/>
                </a:solidFill>
                <a:effectLst/>
                <a:latin typeface="Arial Unicode MS"/>
              </a:rPr>
              <a:t>FirstApp</a:t>
            </a:r>
            <a:r>
              <a:rPr kumimoji="0" lang="en-US" altLang="en-US" b="0" i="0" u="none" strike="noStrike" cap="none" normalizeH="0" baseline="0" dirty="0">
                <a:ln>
                  <a:noFill/>
                </a:ln>
                <a:solidFill>
                  <a:schemeClr val="tx1"/>
                </a:solidFill>
                <a:effectLst/>
              </a:rPr>
              <a:t> to </a:t>
            </a:r>
            <a:r>
              <a:rPr kumimoji="0" lang="en-US" altLang="en-US" b="0" i="0" u="none" strike="noStrike" cap="none" normalizeH="0" baseline="0" dirty="0" err="1">
                <a:ln>
                  <a:noFill/>
                </a:ln>
                <a:solidFill>
                  <a:schemeClr val="tx1"/>
                </a:solidFill>
                <a:effectLst/>
                <a:latin typeface="Arial Unicode MS"/>
              </a:rPr>
              <a:t>SecApp</a:t>
            </a:r>
            <a:r>
              <a:rPr kumimoji="0" lang="en-US" altLang="en-US" b="0" i="0" u="none" strike="noStrike" cap="none" normalizeH="0" baseline="0" dirty="0">
                <a:ln>
                  <a:noFill/>
                </a:ln>
                <a:solidFill>
                  <a:schemeClr val="tx1"/>
                </a:solidFill>
                <a:effectLst/>
              </a:rPr>
              <a:t> after validation</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Challenge:</a:t>
            </a:r>
            <a:r>
              <a:rPr kumimoji="0" lang="en-US" altLang="en-US" b="0" i="0" u="none" strike="noStrike" cap="none" normalizeH="0" baseline="0" dirty="0">
                <a:ln>
                  <a:noFill/>
                </a:ln>
                <a:solidFill>
                  <a:schemeClr val="tx1"/>
                </a:solidFill>
                <a:effectLst/>
                <a:latin typeface="Arial" panose="020B0604020202020204" pitchFamily="34" charset="0"/>
              </a:rPr>
              <a:t> Redirect users seamlessly without page reload</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Solution (Code):</a:t>
            </a:r>
            <a:r>
              <a:rPr kumimoji="0" lang="en-US" altLang="en-US" b="0" i="0" u="none" strike="noStrike" cap="none" normalizeH="0" baseline="0" dirty="0">
                <a:ln>
                  <a:noFill/>
                </a:ln>
                <a:solidFill>
                  <a:schemeClr val="tx1"/>
                </a:solidFill>
                <a:effectLst/>
                <a:latin typeface="Arial" panose="020B0604020202020204" pitchFamily="34" charset="0"/>
              </a:rPr>
              <a:t> </a:t>
            </a:r>
          </a:p>
        </p:txBody>
      </p:sp>
      <p:pic>
        <p:nvPicPr>
          <p:cNvPr id="11" name="Picture 10">
            <a:extLst>
              <a:ext uri="{FF2B5EF4-FFF2-40B4-BE49-F238E27FC236}">
                <a16:creationId xmlns:a16="http://schemas.microsoft.com/office/drawing/2014/main" id="{C172B5AD-698B-43BC-8E56-3D2894AAAE2F}"/>
              </a:ext>
            </a:extLst>
          </p:cNvPr>
          <p:cNvPicPr>
            <a:picLocks noChangeAspect="1"/>
          </p:cNvPicPr>
          <p:nvPr/>
        </p:nvPicPr>
        <p:blipFill>
          <a:blip r:embed="rId3"/>
          <a:stretch>
            <a:fillRect/>
          </a:stretch>
        </p:blipFill>
        <p:spPr>
          <a:xfrm>
            <a:off x="331694" y="4134529"/>
            <a:ext cx="5363323" cy="1905266"/>
          </a:xfrm>
          <a:prstGeom prst="rect">
            <a:avLst/>
          </a:prstGeom>
        </p:spPr>
      </p:pic>
      <p:pic>
        <p:nvPicPr>
          <p:cNvPr id="17" name="Picture 16">
            <a:extLst>
              <a:ext uri="{FF2B5EF4-FFF2-40B4-BE49-F238E27FC236}">
                <a16:creationId xmlns:a16="http://schemas.microsoft.com/office/drawing/2014/main" id="{993A59BE-B4E2-43D4-A07C-2ED8213D6B4C}"/>
              </a:ext>
            </a:extLst>
          </p:cNvPr>
          <p:cNvPicPr>
            <a:picLocks noChangeAspect="1"/>
          </p:cNvPicPr>
          <p:nvPr/>
        </p:nvPicPr>
        <p:blipFill>
          <a:blip r:embed="rId4"/>
          <a:stretch>
            <a:fillRect/>
          </a:stretch>
        </p:blipFill>
        <p:spPr>
          <a:xfrm>
            <a:off x="6096000" y="4594410"/>
            <a:ext cx="5663147" cy="990601"/>
          </a:xfrm>
          <a:prstGeom prst="rect">
            <a:avLst/>
          </a:prstGeom>
        </p:spPr>
      </p:pic>
      <p:sp>
        <p:nvSpPr>
          <p:cNvPr id="18" name="Arrow: Right 17">
            <a:extLst>
              <a:ext uri="{FF2B5EF4-FFF2-40B4-BE49-F238E27FC236}">
                <a16:creationId xmlns:a16="http://schemas.microsoft.com/office/drawing/2014/main" id="{1172F6C9-F12D-46D5-88FB-7AEF4CAF9B1B}"/>
              </a:ext>
            </a:extLst>
          </p:cNvPr>
          <p:cNvSpPr/>
          <p:nvPr/>
        </p:nvSpPr>
        <p:spPr>
          <a:xfrm>
            <a:off x="5695017" y="5073128"/>
            <a:ext cx="40098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9DDA60A-2DF5-4D5E-AE9D-8EE1CD029858}"/>
              </a:ext>
            </a:extLst>
          </p:cNvPr>
          <p:cNvSpPr txBox="1"/>
          <p:nvPr/>
        </p:nvSpPr>
        <p:spPr>
          <a:xfrm>
            <a:off x="3415553" y="562019"/>
            <a:ext cx="6100482" cy="369332"/>
          </a:xfrm>
          <a:prstGeom prst="rect">
            <a:avLst/>
          </a:prstGeom>
          <a:noFill/>
        </p:spPr>
        <p:txBody>
          <a:bodyPr wrap="square">
            <a:spAutoFit/>
          </a:bodyPr>
          <a:lstStyle/>
          <a:p>
            <a:r>
              <a:rPr lang="en-US" dirty="0"/>
              <a:t>🛣️</a:t>
            </a:r>
          </a:p>
        </p:txBody>
      </p:sp>
      <p:pic>
        <p:nvPicPr>
          <p:cNvPr id="24" name="Picture 23">
            <a:extLst>
              <a:ext uri="{FF2B5EF4-FFF2-40B4-BE49-F238E27FC236}">
                <a16:creationId xmlns:a16="http://schemas.microsoft.com/office/drawing/2014/main" id="{300470C7-241B-44CD-B9A2-06EB54ED569F}"/>
              </a:ext>
            </a:extLst>
          </p:cNvPr>
          <p:cNvPicPr>
            <a:picLocks noChangeAspect="1"/>
          </p:cNvPicPr>
          <p:nvPr/>
        </p:nvPicPr>
        <p:blipFill>
          <a:blip r:embed="rId5"/>
          <a:stretch>
            <a:fillRect/>
          </a:stretch>
        </p:blipFill>
        <p:spPr>
          <a:xfrm>
            <a:off x="6950602" y="827910"/>
            <a:ext cx="1523286" cy="2871359"/>
          </a:xfrm>
          <a:prstGeom prst="rect">
            <a:avLst/>
          </a:prstGeom>
        </p:spPr>
      </p:pic>
      <p:pic>
        <p:nvPicPr>
          <p:cNvPr id="26" name="Picture 25">
            <a:extLst>
              <a:ext uri="{FF2B5EF4-FFF2-40B4-BE49-F238E27FC236}">
                <a16:creationId xmlns:a16="http://schemas.microsoft.com/office/drawing/2014/main" id="{B594C04E-F0D5-48D8-9D56-FDB754B90C6C}"/>
              </a:ext>
            </a:extLst>
          </p:cNvPr>
          <p:cNvPicPr>
            <a:picLocks noChangeAspect="1"/>
          </p:cNvPicPr>
          <p:nvPr/>
        </p:nvPicPr>
        <p:blipFill>
          <a:blip r:embed="rId6"/>
          <a:stretch>
            <a:fillRect/>
          </a:stretch>
        </p:blipFill>
        <p:spPr>
          <a:xfrm>
            <a:off x="9071045" y="778285"/>
            <a:ext cx="2871063" cy="2970607"/>
          </a:xfrm>
          <a:prstGeom prst="rect">
            <a:avLst/>
          </a:prstGeom>
        </p:spPr>
      </p:pic>
      <p:sp>
        <p:nvSpPr>
          <p:cNvPr id="27" name="Arrow: Right 26">
            <a:extLst>
              <a:ext uri="{FF2B5EF4-FFF2-40B4-BE49-F238E27FC236}">
                <a16:creationId xmlns:a16="http://schemas.microsoft.com/office/drawing/2014/main" id="{67E9CB57-312A-4E05-BB27-5DE92BA08A1E}"/>
              </a:ext>
            </a:extLst>
          </p:cNvPr>
          <p:cNvSpPr/>
          <p:nvPr/>
        </p:nvSpPr>
        <p:spPr>
          <a:xfrm>
            <a:off x="8601577" y="2263589"/>
            <a:ext cx="390023" cy="1210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AAA589BF-0A11-4B8F-A5B3-F483B57BAB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1405040471"/>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21341" y="385482"/>
            <a:ext cx="5145741" cy="584775"/>
          </a:xfrm>
          <a:prstGeom prst="rect">
            <a:avLst/>
          </a:prstGeom>
          <a:noFill/>
        </p:spPr>
        <p:txBody>
          <a:bodyPr wrap="square" rtlCol="0">
            <a:spAutoFit/>
          </a:bodyPr>
          <a:lstStyle/>
          <a:p>
            <a:r>
              <a:rPr lang="en-US" sz="3200" dirty="0"/>
              <a:t>6-Form Handling:</a:t>
            </a:r>
          </a:p>
        </p:txBody>
      </p:sp>
      <p:sp>
        <p:nvSpPr>
          <p:cNvPr id="9" name="TextBox 8">
            <a:extLst>
              <a:ext uri="{FF2B5EF4-FFF2-40B4-BE49-F238E27FC236}">
                <a16:creationId xmlns:a16="http://schemas.microsoft.com/office/drawing/2014/main" id="{B29B2CB8-5B95-42D2-B7CA-37126E641E94}"/>
              </a:ext>
            </a:extLst>
          </p:cNvPr>
          <p:cNvSpPr txBox="1"/>
          <p:nvPr/>
        </p:nvSpPr>
        <p:spPr>
          <a:xfrm>
            <a:off x="184730" y="1784872"/>
            <a:ext cx="6287787"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Axis:</a:t>
            </a:r>
            <a:r>
              <a:rPr kumimoji="0" lang="en-US" altLang="en-US" b="0" i="0" u="none" strike="noStrike" cap="none" normalizeH="0" baseline="0" dirty="0">
                <a:ln>
                  <a:noFill/>
                </a:ln>
                <a:solidFill>
                  <a:schemeClr val="tx1"/>
                </a:solidFill>
                <a:effectLst/>
                <a:latin typeface="Arial" panose="020B0604020202020204" pitchFamily="34" charset="0"/>
              </a:rPr>
              <a:t> Forms &amp; Controlled Components</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Usage: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LoanForm</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 manage user inputs via state</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Challenge:</a:t>
            </a:r>
            <a:r>
              <a:rPr kumimoji="0" lang="en-US" altLang="en-US" b="0" i="0" u="none" strike="noStrike" cap="none" normalizeH="0" baseline="0" dirty="0">
                <a:ln>
                  <a:noFill/>
                </a:ln>
                <a:solidFill>
                  <a:schemeClr val="tx1"/>
                </a:solidFill>
                <a:effectLst/>
                <a:latin typeface="Arial" panose="020B0604020202020204" pitchFamily="34" charset="0"/>
              </a:rPr>
              <a:t> Keep input values and state in sync</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Solution (Code):</a:t>
            </a:r>
            <a:r>
              <a:rPr kumimoji="0" lang="en-US" altLang="en-US"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167A3181-7014-4409-813A-A9C6385EEA3B}"/>
              </a:ext>
            </a:extLst>
          </p:cNvPr>
          <p:cNvPicPr>
            <a:picLocks noChangeAspect="1"/>
          </p:cNvPicPr>
          <p:nvPr/>
        </p:nvPicPr>
        <p:blipFill>
          <a:blip r:embed="rId3"/>
          <a:stretch>
            <a:fillRect/>
          </a:stretch>
        </p:blipFill>
        <p:spPr>
          <a:xfrm>
            <a:off x="184730" y="5696704"/>
            <a:ext cx="6762917" cy="444120"/>
          </a:xfrm>
          <a:prstGeom prst="rect">
            <a:avLst/>
          </a:prstGeom>
        </p:spPr>
      </p:pic>
      <p:pic>
        <p:nvPicPr>
          <p:cNvPr id="12" name="Picture 11">
            <a:extLst>
              <a:ext uri="{FF2B5EF4-FFF2-40B4-BE49-F238E27FC236}">
                <a16:creationId xmlns:a16="http://schemas.microsoft.com/office/drawing/2014/main" id="{D3DB18F3-BEDA-4FCF-A8B3-112EB7A9BD69}"/>
              </a:ext>
            </a:extLst>
          </p:cNvPr>
          <p:cNvPicPr>
            <a:picLocks noChangeAspect="1"/>
          </p:cNvPicPr>
          <p:nvPr/>
        </p:nvPicPr>
        <p:blipFill>
          <a:blip r:embed="rId4"/>
          <a:stretch>
            <a:fillRect/>
          </a:stretch>
        </p:blipFill>
        <p:spPr>
          <a:xfrm>
            <a:off x="6725212" y="2716125"/>
            <a:ext cx="5201376" cy="2591162"/>
          </a:xfrm>
          <a:prstGeom prst="rect">
            <a:avLst/>
          </a:prstGeom>
        </p:spPr>
      </p:pic>
      <p:pic>
        <p:nvPicPr>
          <p:cNvPr id="14" name="Picture 13">
            <a:extLst>
              <a:ext uri="{FF2B5EF4-FFF2-40B4-BE49-F238E27FC236}">
                <a16:creationId xmlns:a16="http://schemas.microsoft.com/office/drawing/2014/main" id="{B2B59321-3DCE-416B-8C9C-611791596E10}"/>
              </a:ext>
            </a:extLst>
          </p:cNvPr>
          <p:cNvPicPr>
            <a:picLocks noChangeAspect="1"/>
          </p:cNvPicPr>
          <p:nvPr/>
        </p:nvPicPr>
        <p:blipFill>
          <a:blip r:embed="rId5"/>
          <a:stretch>
            <a:fillRect/>
          </a:stretch>
        </p:blipFill>
        <p:spPr>
          <a:xfrm>
            <a:off x="7582535" y="476448"/>
            <a:ext cx="2943636" cy="1171739"/>
          </a:xfrm>
          <a:prstGeom prst="rect">
            <a:avLst/>
          </a:prstGeom>
        </p:spPr>
      </p:pic>
      <p:sp>
        <p:nvSpPr>
          <p:cNvPr id="16" name="Arrow: Down 15">
            <a:extLst>
              <a:ext uri="{FF2B5EF4-FFF2-40B4-BE49-F238E27FC236}">
                <a16:creationId xmlns:a16="http://schemas.microsoft.com/office/drawing/2014/main" id="{C9ECE99C-5A4E-4B41-92A0-642A5D01C394}"/>
              </a:ext>
            </a:extLst>
          </p:cNvPr>
          <p:cNvSpPr/>
          <p:nvPr/>
        </p:nvSpPr>
        <p:spPr>
          <a:xfrm>
            <a:off x="9081247" y="1784872"/>
            <a:ext cx="215153" cy="8507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EDAE33-AA6F-4CB9-8451-ED798FF5BB22}"/>
              </a:ext>
            </a:extLst>
          </p:cNvPr>
          <p:cNvSpPr txBox="1"/>
          <p:nvPr/>
        </p:nvSpPr>
        <p:spPr>
          <a:xfrm>
            <a:off x="3758453" y="532510"/>
            <a:ext cx="6100482" cy="369332"/>
          </a:xfrm>
          <a:prstGeom prst="rect">
            <a:avLst/>
          </a:prstGeom>
          <a:noFill/>
        </p:spPr>
        <p:txBody>
          <a:bodyPr wrap="square">
            <a:spAutoFit/>
          </a:bodyPr>
          <a:lstStyle/>
          <a:p>
            <a:r>
              <a:rPr lang="en-US" dirty="0"/>
              <a:t>📝</a:t>
            </a:r>
          </a:p>
        </p:txBody>
      </p:sp>
      <p:pic>
        <p:nvPicPr>
          <p:cNvPr id="21" name="Picture 20">
            <a:extLst>
              <a:ext uri="{FF2B5EF4-FFF2-40B4-BE49-F238E27FC236}">
                <a16:creationId xmlns:a16="http://schemas.microsoft.com/office/drawing/2014/main" id="{D57FC05E-A518-47CE-8FEB-A5A38D27E8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173296499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8032376" y="4679091"/>
            <a:ext cx="3765177" cy="646331"/>
          </a:xfrm>
          <a:prstGeom prst="rect">
            <a:avLst/>
          </a:prstGeom>
          <a:noFill/>
        </p:spPr>
        <p:txBody>
          <a:bodyPr wrap="square" rtlCol="0">
            <a:spAutoFit/>
          </a:bodyPr>
          <a:lstStyle/>
          <a:p>
            <a:r>
              <a:rPr lang="en-US" b="1" dirty="0"/>
              <a:t>Result:</a:t>
            </a:r>
            <a:r>
              <a:rPr lang="en-US" dirty="0"/>
              <a:t> Form submission triggers state updates without page reload</a:t>
            </a:r>
          </a:p>
        </p:txBody>
      </p:sp>
      <p:sp>
        <p:nvSpPr>
          <p:cNvPr id="9" name="TextBox 8">
            <a:extLst>
              <a:ext uri="{FF2B5EF4-FFF2-40B4-BE49-F238E27FC236}">
                <a16:creationId xmlns:a16="http://schemas.microsoft.com/office/drawing/2014/main" id="{B29B2CB8-5B95-42D2-B7CA-37126E641E94}"/>
              </a:ext>
            </a:extLst>
          </p:cNvPr>
          <p:cNvSpPr txBox="1"/>
          <p:nvPr/>
        </p:nvSpPr>
        <p:spPr>
          <a:xfrm>
            <a:off x="184730" y="1784872"/>
            <a:ext cx="6287787"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Axis:</a:t>
            </a:r>
            <a:r>
              <a:rPr lang="en-US" dirty="0"/>
              <a:t> Event Handling</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Usage:</a:t>
            </a:r>
            <a:r>
              <a:rPr lang="en-US" dirty="0"/>
              <a:t> Submit forms, edit loans, delete loans, checkboxes</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Challenge:</a:t>
            </a:r>
            <a:r>
              <a:rPr lang="en-US" dirty="0"/>
              <a:t> Prevent default browser behavior and update state correctly</a:t>
            </a:r>
            <a:br>
              <a:rPr lang="en-US" dirty="0"/>
            </a:b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Solution (Code):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FB889DC-E05D-476B-9B53-A012C1E20524}"/>
              </a:ext>
            </a:extLst>
          </p:cNvPr>
          <p:cNvPicPr>
            <a:picLocks noChangeAspect="1"/>
          </p:cNvPicPr>
          <p:nvPr/>
        </p:nvPicPr>
        <p:blipFill>
          <a:blip r:embed="rId3"/>
          <a:stretch>
            <a:fillRect/>
          </a:stretch>
        </p:blipFill>
        <p:spPr>
          <a:xfrm>
            <a:off x="184730" y="4387045"/>
            <a:ext cx="6861529" cy="2294192"/>
          </a:xfrm>
          <a:prstGeom prst="rect">
            <a:avLst/>
          </a:prstGeom>
        </p:spPr>
      </p:pic>
      <p:sp>
        <p:nvSpPr>
          <p:cNvPr id="11" name="Arrow: Right 10">
            <a:extLst>
              <a:ext uri="{FF2B5EF4-FFF2-40B4-BE49-F238E27FC236}">
                <a16:creationId xmlns:a16="http://schemas.microsoft.com/office/drawing/2014/main" id="{7970B03F-3FF9-4A80-9012-5B78F30D585D}"/>
              </a:ext>
            </a:extLst>
          </p:cNvPr>
          <p:cNvSpPr/>
          <p:nvPr/>
        </p:nvSpPr>
        <p:spPr>
          <a:xfrm>
            <a:off x="7171765" y="4930588"/>
            <a:ext cx="735106" cy="1344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89E785C-A11F-4827-830D-1D1DBB5BC52B}"/>
              </a:ext>
            </a:extLst>
          </p:cNvPr>
          <p:cNvSpPr txBox="1"/>
          <p:nvPr/>
        </p:nvSpPr>
        <p:spPr>
          <a:xfrm>
            <a:off x="184730" y="483204"/>
            <a:ext cx="4996870" cy="646331"/>
          </a:xfrm>
          <a:prstGeom prst="rect">
            <a:avLst/>
          </a:prstGeom>
          <a:noFill/>
        </p:spPr>
        <p:txBody>
          <a:bodyPr wrap="square">
            <a:spAutoFit/>
          </a:bodyPr>
          <a:lstStyle/>
          <a:p>
            <a:r>
              <a:rPr lang="en-US" sz="3600" dirty="0"/>
              <a:t>7-Event Handling:</a:t>
            </a:r>
          </a:p>
        </p:txBody>
      </p:sp>
      <p:sp>
        <p:nvSpPr>
          <p:cNvPr id="18" name="TextBox 17">
            <a:extLst>
              <a:ext uri="{FF2B5EF4-FFF2-40B4-BE49-F238E27FC236}">
                <a16:creationId xmlns:a16="http://schemas.microsoft.com/office/drawing/2014/main" id="{0D4E97E4-B1B0-44AE-89DA-55F90D9967A4}"/>
              </a:ext>
            </a:extLst>
          </p:cNvPr>
          <p:cNvSpPr txBox="1"/>
          <p:nvPr/>
        </p:nvSpPr>
        <p:spPr>
          <a:xfrm>
            <a:off x="4121524" y="689392"/>
            <a:ext cx="6100482" cy="369332"/>
          </a:xfrm>
          <a:prstGeom prst="rect">
            <a:avLst/>
          </a:prstGeom>
          <a:noFill/>
        </p:spPr>
        <p:txBody>
          <a:bodyPr wrap="square">
            <a:spAutoFit/>
          </a:bodyPr>
          <a:lstStyle/>
          <a:p>
            <a:r>
              <a:rPr lang="en-US" dirty="0"/>
              <a:t>🖱️</a:t>
            </a:r>
          </a:p>
        </p:txBody>
      </p:sp>
      <p:pic>
        <p:nvPicPr>
          <p:cNvPr id="19" name="Picture 18">
            <a:extLst>
              <a:ext uri="{FF2B5EF4-FFF2-40B4-BE49-F238E27FC236}">
                <a16:creationId xmlns:a16="http://schemas.microsoft.com/office/drawing/2014/main" id="{DC000428-176C-4C6E-A67B-136D8637D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738113984"/>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89E785C-A11F-4827-830D-1D1DBB5BC52B}"/>
              </a:ext>
            </a:extLst>
          </p:cNvPr>
          <p:cNvSpPr txBox="1"/>
          <p:nvPr/>
        </p:nvSpPr>
        <p:spPr>
          <a:xfrm>
            <a:off x="184730" y="483204"/>
            <a:ext cx="5785764" cy="646331"/>
          </a:xfrm>
          <a:prstGeom prst="rect">
            <a:avLst/>
          </a:prstGeom>
          <a:noFill/>
        </p:spPr>
        <p:txBody>
          <a:bodyPr wrap="square">
            <a:spAutoFit/>
          </a:bodyPr>
          <a:lstStyle/>
          <a:p>
            <a:r>
              <a:rPr lang="en-US" sz="3600" dirty="0"/>
              <a:t>Lifting State &amp; Data Flow:</a:t>
            </a:r>
          </a:p>
        </p:txBody>
      </p:sp>
      <p:sp>
        <p:nvSpPr>
          <p:cNvPr id="12" name="TextBox 11">
            <a:extLst>
              <a:ext uri="{FF2B5EF4-FFF2-40B4-BE49-F238E27FC236}">
                <a16:creationId xmlns:a16="http://schemas.microsoft.com/office/drawing/2014/main" id="{CB0FE69A-4123-4144-9DA5-A2416A8BB3DF}"/>
              </a:ext>
            </a:extLst>
          </p:cNvPr>
          <p:cNvSpPr txBox="1"/>
          <p:nvPr/>
        </p:nvSpPr>
        <p:spPr>
          <a:xfrm>
            <a:off x="184730" y="1985634"/>
            <a:ext cx="6167718"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Axis:</a:t>
            </a:r>
            <a:r>
              <a:rPr kumimoji="0" lang="en-US" altLang="en-US" b="0" i="0" u="none" strike="noStrike" cap="none" normalizeH="0" baseline="0" dirty="0">
                <a:ln>
                  <a:noFill/>
                </a:ln>
                <a:solidFill>
                  <a:schemeClr val="tx1"/>
                </a:solidFill>
                <a:effectLst/>
                <a:latin typeface="Arial" panose="020B0604020202020204" pitchFamily="34" charset="0"/>
              </a:rPr>
              <a:t> Lifting State Up</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Usage:</a:t>
            </a:r>
            <a:r>
              <a:rPr kumimoji="0" lang="en-US" altLang="en-US" b="0" i="0" u="none" strike="noStrike" cap="none" normalizeH="0" baseline="0" dirty="0">
                <a:ln>
                  <a:noFill/>
                </a:ln>
                <a:solidFill>
                  <a:schemeClr val="tx1"/>
                </a:solidFill>
                <a:effectLst/>
                <a:latin typeface="Arial" panose="020B0604020202020204" pitchFamily="34" charset="0"/>
              </a:rPr>
              <a:t> Store loans in </a:t>
            </a:r>
            <a:r>
              <a:rPr kumimoji="0" lang="en-US" altLang="en-US" b="0" i="0" u="none" strike="noStrike" cap="none" normalizeH="0" baseline="0" dirty="0" err="1">
                <a:ln>
                  <a:noFill/>
                </a:ln>
                <a:solidFill>
                  <a:schemeClr val="tx1"/>
                </a:solidFill>
                <a:effectLst/>
                <a:latin typeface="Arial Unicode MS"/>
              </a:rPr>
              <a:t>SecApp</a:t>
            </a:r>
            <a:r>
              <a:rPr kumimoji="0" lang="en-US" altLang="en-US" b="0" i="0" u="none" strike="noStrike" cap="none" normalizeH="0" baseline="0" dirty="0">
                <a:ln>
                  <a:noFill/>
                </a:ln>
                <a:solidFill>
                  <a:schemeClr val="tx1"/>
                </a:solidFill>
                <a:effectLst/>
              </a:rPr>
              <a:t> and share with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LoanList</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Challenge:</a:t>
            </a:r>
            <a:r>
              <a:rPr kumimoji="0" lang="en-US" altLang="en-US" b="0" i="0" u="none" strike="noStrike" cap="none" normalizeH="0" baseline="0" dirty="0">
                <a:ln>
                  <a:noFill/>
                </a:ln>
                <a:solidFill>
                  <a:schemeClr val="tx1"/>
                </a:solidFill>
                <a:effectLst/>
                <a:latin typeface="Arial" panose="020B0604020202020204" pitchFamily="34" charset="0"/>
              </a:rPr>
              <a:t> Keep all components in sync when loans are added, edited, or deleted</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Solution (Code):</a:t>
            </a:r>
            <a:r>
              <a:rPr kumimoji="0" lang="en-US" altLang="en-US"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5262A8E9-A9A5-477D-939F-1ED1ACADAB2A}"/>
              </a:ext>
            </a:extLst>
          </p:cNvPr>
          <p:cNvPicPr>
            <a:picLocks noChangeAspect="1"/>
          </p:cNvPicPr>
          <p:nvPr/>
        </p:nvPicPr>
        <p:blipFill>
          <a:blip r:embed="rId3"/>
          <a:stretch>
            <a:fillRect/>
          </a:stretch>
        </p:blipFill>
        <p:spPr>
          <a:xfrm>
            <a:off x="320804" y="4726572"/>
            <a:ext cx="7516274" cy="990738"/>
          </a:xfrm>
          <a:prstGeom prst="rect">
            <a:avLst/>
          </a:prstGeom>
        </p:spPr>
      </p:pic>
      <p:sp>
        <p:nvSpPr>
          <p:cNvPr id="13" name="TextBox 12">
            <a:extLst>
              <a:ext uri="{FF2B5EF4-FFF2-40B4-BE49-F238E27FC236}">
                <a16:creationId xmlns:a16="http://schemas.microsoft.com/office/drawing/2014/main" id="{B17F99FF-0106-44B6-931A-17D828B6F016}"/>
              </a:ext>
            </a:extLst>
          </p:cNvPr>
          <p:cNvSpPr txBox="1"/>
          <p:nvPr/>
        </p:nvSpPr>
        <p:spPr>
          <a:xfrm>
            <a:off x="5488641" y="653345"/>
            <a:ext cx="6100482" cy="369332"/>
          </a:xfrm>
          <a:prstGeom prst="rect">
            <a:avLst/>
          </a:prstGeom>
          <a:noFill/>
        </p:spPr>
        <p:txBody>
          <a:bodyPr wrap="square">
            <a:spAutoFit/>
          </a:bodyPr>
          <a:lstStyle/>
          <a:p>
            <a:r>
              <a:rPr lang="en-US" dirty="0"/>
              <a:t>🔼</a:t>
            </a:r>
          </a:p>
        </p:txBody>
      </p:sp>
      <p:pic>
        <p:nvPicPr>
          <p:cNvPr id="14" name="Picture 13">
            <a:extLst>
              <a:ext uri="{FF2B5EF4-FFF2-40B4-BE49-F238E27FC236}">
                <a16:creationId xmlns:a16="http://schemas.microsoft.com/office/drawing/2014/main" id="{45891ECF-00EA-4895-BBA1-6C6689481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1905303500"/>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2EA3-3BB8-4C62-899C-A820E23EDF7F}"/>
              </a:ext>
            </a:extLst>
          </p:cNvPr>
          <p:cNvSpPr>
            <a:spLocks noGrp="1"/>
          </p:cNvSpPr>
          <p:nvPr>
            <p:ph type="title"/>
          </p:nvPr>
        </p:nvSpPr>
        <p:spPr>
          <a:xfrm>
            <a:off x="1450392" y="2803649"/>
            <a:ext cx="9291215" cy="1049235"/>
          </a:xfrm>
        </p:spPr>
        <p:txBody>
          <a:bodyPr>
            <a:normAutofit/>
          </a:bodyPr>
          <a:lstStyle/>
          <a:p>
            <a:r>
              <a:rPr lang="en-US" sz="4000" b="1" dirty="0"/>
              <a:t>Thank  you</a:t>
            </a:r>
          </a:p>
        </p:txBody>
      </p:sp>
    </p:spTree>
    <p:extLst>
      <p:ext uri="{BB962C8B-B14F-4D97-AF65-F5344CB8AC3E}">
        <p14:creationId xmlns:p14="http://schemas.microsoft.com/office/powerpoint/2010/main" val="306280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74A6F-C4CD-4138-AD44-3C1C37130F1E}"/>
              </a:ext>
            </a:extLst>
          </p:cNvPr>
          <p:cNvSpPr txBox="1"/>
          <p:nvPr/>
        </p:nvSpPr>
        <p:spPr>
          <a:xfrm>
            <a:off x="282108" y="547009"/>
            <a:ext cx="6427694" cy="707886"/>
          </a:xfrm>
          <a:prstGeom prst="rect">
            <a:avLst/>
          </a:prstGeom>
          <a:noFill/>
        </p:spPr>
        <p:txBody>
          <a:bodyPr wrap="square" rtlCol="0">
            <a:spAutoFit/>
          </a:bodyPr>
          <a:lstStyle/>
          <a:p>
            <a:r>
              <a:rPr lang="en-US" sz="4000" b="1" dirty="0"/>
              <a:t>What is React.js?</a:t>
            </a:r>
          </a:p>
        </p:txBody>
      </p:sp>
      <p:pic>
        <p:nvPicPr>
          <p:cNvPr id="6" name="Picture 5">
            <a:extLst>
              <a:ext uri="{FF2B5EF4-FFF2-40B4-BE49-F238E27FC236}">
                <a16:creationId xmlns:a16="http://schemas.microsoft.com/office/drawing/2014/main" id="{4F8D432F-EB09-4AD5-B542-576E340D0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7260" y="2642686"/>
            <a:ext cx="2712104" cy="2712104"/>
          </a:xfrm>
          <a:prstGeom prst="rect">
            <a:avLst/>
          </a:prstGeom>
        </p:spPr>
      </p:pic>
      <p:sp>
        <p:nvSpPr>
          <p:cNvPr id="9" name="Rectangle 2">
            <a:extLst>
              <a:ext uri="{FF2B5EF4-FFF2-40B4-BE49-F238E27FC236}">
                <a16:creationId xmlns:a16="http://schemas.microsoft.com/office/drawing/2014/main" id="{36365DCC-A0E3-4CD6-A50A-9E840465CCE2}"/>
              </a:ext>
            </a:extLst>
          </p:cNvPr>
          <p:cNvSpPr>
            <a:spLocks noChangeArrowheads="1"/>
          </p:cNvSpPr>
          <p:nvPr/>
        </p:nvSpPr>
        <p:spPr bwMode="auto">
          <a:xfrm>
            <a:off x="282108" y="2200081"/>
            <a:ext cx="8709493"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Open-source </a:t>
            </a:r>
            <a:r>
              <a:rPr kumimoji="0" lang="en-US" altLang="en-US" sz="2000" b="1" i="0" u="none" strike="noStrike" cap="none" normalizeH="0" baseline="0" dirty="0">
                <a:ln>
                  <a:noFill/>
                </a:ln>
                <a:solidFill>
                  <a:schemeClr val="tx1"/>
                </a:solidFill>
                <a:effectLst/>
                <a:latin typeface="Arial" panose="020B0604020202020204" pitchFamily="34" charset="0"/>
              </a:rPr>
              <a:t>JavaScript library</a:t>
            </a:r>
            <a:r>
              <a:rPr kumimoji="0" lang="en-US" altLang="en-US" sz="2000" b="0" i="0" u="none" strike="noStrike" cap="none" normalizeH="0" baseline="0" dirty="0">
                <a:ln>
                  <a:noFill/>
                </a:ln>
                <a:solidFill>
                  <a:schemeClr val="tx1"/>
                </a:solidFill>
                <a:effectLst/>
                <a:latin typeface="Arial" panose="020B0604020202020204" pitchFamily="34" charset="0"/>
              </a:rPr>
              <a:t> created by Meta (Facebook)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Used to build </a:t>
            </a:r>
            <a:r>
              <a:rPr kumimoji="0" lang="en-US" altLang="en-US" sz="2000" b="1" i="0" u="none" strike="noStrike" cap="none" normalizeH="0" baseline="0" dirty="0">
                <a:ln>
                  <a:noFill/>
                </a:ln>
                <a:solidFill>
                  <a:schemeClr val="tx1"/>
                </a:solidFill>
                <a:effectLst/>
                <a:latin typeface="Arial" panose="020B0604020202020204" pitchFamily="34" charset="0"/>
              </a:rPr>
              <a:t>dynamic user interfaces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Based on </a:t>
            </a:r>
            <a:r>
              <a:rPr kumimoji="0" lang="en-US" altLang="en-US" sz="2000" b="1" i="0" u="none" strike="noStrike" cap="none" normalizeH="0" baseline="0" dirty="0">
                <a:ln>
                  <a:noFill/>
                </a:ln>
                <a:solidFill>
                  <a:schemeClr val="tx1"/>
                </a:solidFill>
                <a:effectLst/>
                <a:latin typeface="Arial" panose="020B0604020202020204" pitchFamily="34" charset="0"/>
              </a:rPr>
              <a:t>components</a:t>
            </a:r>
            <a:r>
              <a:rPr kumimoji="0" lang="en-US" altLang="en-US" sz="2000" b="0" i="0" u="none" strike="noStrike" cap="none" normalizeH="0" baseline="0" dirty="0">
                <a:ln>
                  <a:noFill/>
                </a:ln>
                <a:solidFill>
                  <a:schemeClr val="tx1"/>
                </a:solidFill>
                <a:effectLst/>
                <a:latin typeface="Arial" panose="020B0604020202020204" pitchFamily="34" charset="0"/>
              </a:rPr>
              <a:t> (reusable building blocks)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1" i="0" u="none" strike="noStrike" cap="none" normalizeH="0" baseline="0" dirty="0">
                <a:ln>
                  <a:noFill/>
                </a:ln>
                <a:solidFill>
                  <a:schemeClr val="tx1"/>
                </a:solidFill>
                <a:effectLst/>
                <a:latin typeface="Arial" panose="020B0604020202020204" pitchFamily="34" charset="0"/>
              </a:rPr>
              <a:t>Virtual DOM</a:t>
            </a:r>
            <a:r>
              <a:rPr kumimoji="0" lang="en-US" altLang="en-US" sz="2000" b="0" i="0" u="none" strike="noStrike" cap="none" normalizeH="0" baseline="0" dirty="0">
                <a:ln>
                  <a:noFill/>
                </a:ln>
                <a:solidFill>
                  <a:schemeClr val="tx1"/>
                </a:solidFill>
                <a:effectLst/>
                <a:latin typeface="Arial" panose="020B0604020202020204" pitchFamily="34" charset="0"/>
              </a:rPr>
              <a:t> for fast rendering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Makes apps </a:t>
            </a:r>
            <a:r>
              <a:rPr kumimoji="0" lang="en-US" altLang="en-US" sz="2000" b="1" i="0" u="none" strike="noStrike" cap="none" normalizeH="0" baseline="0" dirty="0">
                <a:ln>
                  <a:noFill/>
                </a:ln>
                <a:solidFill>
                  <a:schemeClr val="tx1"/>
                </a:solidFill>
                <a:effectLst/>
                <a:latin typeface="Arial" panose="020B0604020202020204" pitchFamily="34" charset="0"/>
              </a:rPr>
              <a:t>interactive, efficient, and scalable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FontTx/>
              <a:buChar char="•"/>
            </a:pPr>
            <a:r>
              <a:rPr lang="en-US" sz="2000" dirty="0">
                <a:latin typeface="Arial" panose="020B0604020202020204" pitchFamily="34" charset="0"/>
              </a:rPr>
              <a:t>one of the most popular tools for modern web development</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109098339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EE997-CF27-45E8-87F8-56217FD5F59E}"/>
              </a:ext>
            </a:extLst>
          </p:cNvPr>
          <p:cNvSpPr txBox="1"/>
          <p:nvPr/>
        </p:nvSpPr>
        <p:spPr>
          <a:xfrm>
            <a:off x="133775" y="224585"/>
            <a:ext cx="7425421" cy="1200329"/>
          </a:xfrm>
          <a:prstGeom prst="rect">
            <a:avLst/>
          </a:prstGeom>
          <a:noFill/>
        </p:spPr>
        <p:txBody>
          <a:bodyPr wrap="square" rtlCol="0">
            <a:spAutoFit/>
          </a:bodyPr>
          <a:lstStyle/>
          <a:p>
            <a:r>
              <a:rPr lang="en-US" sz="3600" dirty="0"/>
              <a:t>Why I Chose React.js for My Loan Project ?</a:t>
            </a:r>
          </a:p>
        </p:txBody>
      </p:sp>
      <p:sp>
        <p:nvSpPr>
          <p:cNvPr id="9" name="Rectangle 4">
            <a:extLst>
              <a:ext uri="{FF2B5EF4-FFF2-40B4-BE49-F238E27FC236}">
                <a16:creationId xmlns:a16="http://schemas.microsoft.com/office/drawing/2014/main" id="{01F5FD6D-B299-41C0-A7FB-F3383BAE9C9D}"/>
              </a:ext>
            </a:extLst>
          </p:cNvPr>
          <p:cNvSpPr>
            <a:spLocks noChangeArrowheads="1"/>
          </p:cNvSpPr>
          <p:nvPr/>
        </p:nvSpPr>
        <p:spPr bwMode="auto">
          <a:xfrm>
            <a:off x="143714" y="2091948"/>
            <a:ext cx="618829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Reusable Components:</a:t>
            </a:r>
            <a:r>
              <a:rPr kumimoji="0" lang="en-US" altLang="en-US" sz="1800" b="0" i="0" u="none" strike="noStrike" cap="none" normalizeH="0" baseline="0" dirty="0">
                <a:ln>
                  <a:noFill/>
                </a:ln>
                <a:solidFill>
                  <a:schemeClr val="tx1"/>
                </a:solidFill>
                <a:effectLst/>
                <a:latin typeface="Arial" panose="020B0604020202020204" pitchFamily="34" charset="0"/>
              </a:rPr>
              <a:t> build </a:t>
            </a:r>
            <a:r>
              <a:rPr kumimoji="0" lang="en-US" altLang="en-US" sz="1400" b="0" i="0" u="none" strike="noStrike" cap="none" normalizeH="0" baseline="0" dirty="0" err="1">
                <a:ln>
                  <a:noFill/>
                </a:ln>
                <a:solidFill>
                  <a:schemeClr val="tx1"/>
                </a:solidFill>
                <a:effectLst/>
                <a:latin typeface="Arial Unicode MS"/>
              </a:rPr>
              <a:t>LoanForm</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LoanList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LoanItem</a:t>
            </a:r>
            <a:r>
              <a:rPr kumimoji="0" lang="en-US" altLang="en-US" sz="1400" b="0" i="0" u="none" strike="noStrike" cap="none" normalizeH="0" baseline="0" dirty="0">
                <a:ln>
                  <a:noFill/>
                </a:ln>
                <a:solidFill>
                  <a:schemeClr val="tx1"/>
                </a:solidFill>
                <a:effectLst/>
              </a:rPr>
              <a:t> once, reuse everywhere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Fast Updates:</a:t>
            </a:r>
            <a:r>
              <a:rPr kumimoji="0" lang="en-US" altLang="en-US" sz="1800" b="0" i="0" u="none" strike="noStrike" cap="none" normalizeH="0" baseline="0" dirty="0">
                <a:ln>
                  <a:noFill/>
                </a:ln>
                <a:solidFill>
                  <a:schemeClr val="tx1"/>
                </a:solidFill>
                <a:effectLst/>
                <a:latin typeface="Arial" panose="020B0604020202020204" pitchFamily="34" charset="0"/>
              </a:rPr>
              <a:t> Virtual DOM updates only the changed parts → instant feedback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State Management:</a:t>
            </a:r>
            <a:r>
              <a:rPr kumimoji="0" lang="en-US" altLang="en-US" sz="1800" b="0" i="0" u="none" strike="noStrike" cap="none" normalizeH="0" baseline="0" dirty="0">
                <a:ln>
                  <a:noFill/>
                </a:ln>
                <a:solidFill>
                  <a:schemeClr val="tx1"/>
                </a:solidFill>
                <a:effectLst/>
                <a:latin typeface="Arial" panose="020B0604020202020204" pitchFamily="34" charset="0"/>
              </a:rPr>
              <a:t> manage form inputs, loans, and edits smoothly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Routing Made Easy:</a:t>
            </a:r>
            <a:r>
              <a:rPr kumimoji="0" lang="en-US" altLang="en-US" sz="1800" b="0" i="0" u="none" strike="noStrike" cap="none" normalizeH="0" baseline="0" dirty="0">
                <a:ln>
                  <a:noFill/>
                </a:ln>
                <a:solidFill>
                  <a:schemeClr val="tx1"/>
                </a:solidFill>
                <a:effectLst/>
                <a:latin typeface="Arial" panose="020B0604020202020204" pitchFamily="34" charset="0"/>
              </a:rPr>
              <a:t> React Router handles page navigation (</a:t>
            </a:r>
            <a:r>
              <a:rPr kumimoji="0" lang="en-US" altLang="en-US" sz="1600" b="0" i="0" u="none" strike="noStrike" cap="none" normalizeH="0" baseline="0" dirty="0" err="1">
                <a:ln>
                  <a:noFill/>
                </a:ln>
                <a:solidFill>
                  <a:schemeClr val="tx1"/>
                </a:solidFill>
                <a:effectLst/>
                <a:latin typeface="Arial Unicode MS"/>
              </a:rPr>
              <a:t>FirstApp</a:t>
            </a:r>
            <a:r>
              <a:rPr kumimoji="0" lang="en-US" altLang="en-US" sz="1600" b="0" i="0" u="none" strike="noStrike" cap="none" normalizeH="0" baseline="0" dirty="0">
                <a:ln>
                  <a:noFill/>
                </a:ln>
                <a:solidFill>
                  <a:schemeClr val="tx1"/>
                </a:solidFill>
                <a:effectLst/>
              </a:rPr>
              <a:t> → </a:t>
            </a:r>
            <a:r>
              <a:rPr kumimoji="0" lang="en-US" altLang="en-US" sz="1600" b="0" i="0" u="none" strike="noStrike" cap="none" normalizeH="0" baseline="0" dirty="0" err="1">
                <a:ln>
                  <a:noFill/>
                </a:ln>
                <a:solidFill>
                  <a:schemeClr val="tx1"/>
                </a:solidFill>
                <a:effectLst/>
                <a:latin typeface="Arial Unicode MS"/>
              </a:rPr>
              <a:t>SecApp</a:t>
            </a:r>
            <a:r>
              <a:rPr lang="en-US" altLang="en-US" sz="1600" dirty="0">
                <a:latin typeface="Arial Unicode MS"/>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Large Community &amp; Ecosystem:</a:t>
            </a:r>
            <a:r>
              <a:rPr kumimoji="0" lang="en-US" altLang="en-US" sz="1800" b="0" i="0" u="none" strike="noStrike" cap="none" normalizeH="0" baseline="0" dirty="0">
                <a:ln>
                  <a:noFill/>
                </a:ln>
                <a:solidFill>
                  <a:schemeClr val="tx1"/>
                </a:solidFill>
                <a:effectLst/>
                <a:latin typeface="Arial" panose="020B0604020202020204" pitchFamily="34" charset="0"/>
              </a:rPr>
              <a:t> easy to find solutions and libraries</a:t>
            </a:r>
          </a:p>
        </p:txBody>
      </p:sp>
      <p:graphicFrame>
        <p:nvGraphicFramePr>
          <p:cNvPr id="10" name="Table 9">
            <a:extLst>
              <a:ext uri="{FF2B5EF4-FFF2-40B4-BE49-F238E27FC236}">
                <a16:creationId xmlns:a16="http://schemas.microsoft.com/office/drawing/2014/main" id="{EF030045-4D43-4ADF-A52A-DDE51A2F58E8}"/>
              </a:ext>
            </a:extLst>
          </p:cNvPr>
          <p:cNvGraphicFramePr>
            <a:graphicFrameLocks noGrp="1"/>
          </p:cNvGraphicFramePr>
          <p:nvPr>
            <p:extLst>
              <p:ext uri="{D42A27DB-BD31-4B8C-83A1-F6EECF244321}">
                <p14:modId xmlns:p14="http://schemas.microsoft.com/office/powerpoint/2010/main" val="814841684"/>
              </p:ext>
            </p:extLst>
          </p:nvPr>
        </p:nvGraphicFramePr>
        <p:xfrm>
          <a:off x="6795248" y="1066801"/>
          <a:ext cx="5282856" cy="4966449"/>
        </p:xfrm>
        <a:graphic>
          <a:graphicData uri="http://schemas.openxmlformats.org/drawingml/2006/table">
            <a:tbl>
              <a:tblPr>
                <a:tableStyleId>{E8B1032C-EA38-4F05-BA0D-38AFFFC7BED3}</a:tableStyleId>
              </a:tblPr>
              <a:tblGrid>
                <a:gridCol w="1760952">
                  <a:extLst>
                    <a:ext uri="{9D8B030D-6E8A-4147-A177-3AD203B41FA5}">
                      <a16:colId xmlns:a16="http://schemas.microsoft.com/office/drawing/2014/main" val="3912362879"/>
                    </a:ext>
                  </a:extLst>
                </a:gridCol>
                <a:gridCol w="1760952">
                  <a:extLst>
                    <a:ext uri="{9D8B030D-6E8A-4147-A177-3AD203B41FA5}">
                      <a16:colId xmlns:a16="http://schemas.microsoft.com/office/drawing/2014/main" val="1761620697"/>
                    </a:ext>
                  </a:extLst>
                </a:gridCol>
                <a:gridCol w="1760952">
                  <a:extLst>
                    <a:ext uri="{9D8B030D-6E8A-4147-A177-3AD203B41FA5}">
                      <a16:colId xmlns:a16="http://schemas.microsoft.com/office/drawing/2014/main" val="1569911146"/>
                    </a:ext>
                  </a:extLst>
                </a:gridCol>
              </a:tblGrid>
              <a:tr h="504523">
                <a:tc>
                  <a:txBody>
                    <a:bodyPr/>
                    <a:lstStyle/>
                    <a:p>
                      <a:r>
                        <a:rPr lang="en-US" sz="1300" dirty="0"/>
                        <a:t>Feature</a:t>
                      </a:r>
                    </a:p>
                  </a:txBody>
                  <a:tcPr marL="67640" marR="67640" marT="33820" marB="33820" anchor="ctr"/>
                </a:tc>
                <a:tc>
                  <a:txBody>
                    <a:bodyPr/>
                    <a:lstStyle/>
                    <a:p>
                      <a:r>
                        <a:rPr lang="en-US" sz="1300" dirty="0"/>
                        <a:t>With React</a:t>
                      </a:r>
                    </a:p>
                  </a:txBody>
                  <a:tcPr marL="67640" marR="67640" marT="33820" marB="33820" anchor="ctr"/>
                </a:tc>
                <a:tc>
                  <a:txBody>
                    <a:bodyPr/>
                    <a:lstStyle/>
                    <a:p>
                      <a:r>
                        <a:rPr lang="en-US" sz="1300" dirty="0"/>
                        <a:t>Without React (Vanilla JS)</a:t>
                      </a:r>
                    </a:p>
                  </a:txBody>
                  <a:tcPr marL="67640" marR="67640" marT="33820" marB="33820" anchor="ctr"/>
                </a:tc>
                <a:extLst>
                  <a:ext uri="{0D108BD9-81ED-4DB2-BD59-A6C34878D82A}">
                    <a16:rowId xmlns:a16="http://schemas.microsoft.com/office/drawing/2014/main" val="903875723"/>
                  </a:ext>
                </a:extLst>
              </a:tr>
              <a:tr h="720002">
                <a:tc>
                  <a:txBody>
                    <a:bodyPr/>
                    <a:lstStyle/>
                    <a:p>
                      <a:r>
                        <a:rPr lang="en-US" sz="1300"/>
                        <a:t>Component Reuse</a:t>
                      </a:r>
                    </a:p>
                  </a:txBody>
                  <a:tcPr marL="67640" marR="67640" marT="33820" marB="33820" anchor="ctr"/>
                </a:tc>
                <a:tc>
                  <a:txBody>
                    <a:bodyPr/>
                    <a:lstStyle/>
                    <a:p>
                      <a:r>
                        <a:rPr lang="en-US" sz="1300"/>
                        <a:t>✅ Reusable components for forms and lists</a:t>
                      </a:r>
                    </a:p>
                  </a:txBody>
                  <a:tcPr marL="67640" marR="67640" marT="33820" marB="33820" anchor="ctr"/>
                </a:tc>
                <a:tc>
                  <a:txBody>
                    <a:bodyPr/>
                    <a:lstStyle/>
                    <a:p>
                      <a:r>
                        <a:rPr lang="en-US" sz="1300" dirty="0"/>
                        <a:t>❌ Need to write duplicate code for similar UI</a:t>
                      </a:r>
                    </a:p>
                  </a:txBody>
                  <a:tcPr marL="67640" marR="67640" marT="33820" marB="33820" anchor="ctr"/>
                </a:tc>
                <a:extLst>
                  <a:ext uri="{0D108BD9-81ED-4DB2-BD59-A6C34878D82A}">
                    <a16:rowId xmlns:a16="http://schemas.microsoft.com/office/drawing/2014/main" val="1251832601"/>
                  </a:ext>
                </a:extLst>
              </a:tr>
              <a:tr h="935481">
                <a:tc>
                  <a:txBody>
                    <a:bodyPr/>
                    <a:lstStyle/>
                    <a:p>
                      <a:r>
                        <a:rPr lang="en-US" sz="1300" dirty="0"/>
                        <a:t>UI Updates</a:t>
                      </a:r>
                    </a:p>
                  </a:txBody>
                  <a:tcPr marL="67640" marR="67640" marT="33820" marB="33820" anchor="ctr"/>
                </a:tc>
                <a:tc>
                  <a:txBody>
                    <a:bodyPr/>
                    <a:lstStyle/>
                    <a:p>
                      <a:r>
                        <a:rPr lang="en-US" sz="1300"/>
                        <a:t>✅ Fast, only updates changed parts (Virtual DOM)</a:t>
                      </a:r>
                    </a:p>
                  </a:txBody>
                  <a:tcPr marL="67640" marR="67640" marT="33820" marB="33820" anchor="ctr"/>
                </a:tc>
                <a:tc>
                  <a:txBody>
                    <a:bodyPr/>
                    <a:lstStyle/>
                    <a:p>
                      <a:r>
                        <a:rPr lang="en-US" sz="1300" dirty="0"/>
                        <a:t>❌ Slow, may require full page refresh or manual DOM manipulation</a:t>
                      </a:r>
                    </a:p>
                  </a:txBody>
                  <a:tcPr marL="67640" marR="67640" marT="33820" marB="33820" anchor="ctr"/>
                </a:tc>
                <a:extLst>
                  <a:ext uri="{0D108BD9-81ED-4DB2-BD59-A6C34878D82A}">
                    <a16:rowId xmlns:a16="http://schemas.microsoft.com/office/drawing/2014/main" val="4017244776"/>
                  </a:ext>
                </a:extLst>
              </a:tr>
              <a:tr h="935481">
                <a:tc>
                  <a:txBody>
                    <a:bodyPr/>
                    <a:lstStyle/>
                    <a:p>
                      <a:r>
                        <a:rPr lang="en-US" sz="1300"/>
                        <a:t>State Handling</a:t>
                      </a:r>
                    </a:p>
                  </a:txBody>
                  <a:tcPr marL="67640" marR="67640" marT="33820" marB="33820" anchor="ctr"/>
                </a:tc>
                <a:tc>
                  <a:txBody>
                    <a:bodyPr/>
                    <a:lstStyle/>
                    <a:p>
                      <a:r>
                        <a:rPr lang="en-US" sz="1300"/>
                        <a:t>✅ useState makes managing input and loan data easy</a:t>
                      </a:r>
                    </a:p>
                  </a:txBody>
                  <a:tcPr marL="67640" marR="67640" marT="33820" marB="33820" anchor="ctr"/>
                </a:tc>
                <a:tc>
                  <a:txBody>
                    <a:bodyPr/>
                    <a:lstStyle/>
                    <a:p>
                      <a:r>
                        <a:rPr lang="en-US" sz="1300" dirty="0"/>
                        <a:t>❌ Harder to track changes across multiple UI elements</a:t>
                      </a:r>
                    </a:p>
                  </a:txBody>
                  <a:tcPr marL="67640" marR="67640" marT="33820" marB="33820" anchor="ctr"/>
                </a:tc>
                <a:extLst>
                  <a:ext uri="{0D108BD9-81ED-4DB2-BD59-A6C34878D82A}">
                    <a16:rowId xmlns:a16="http://schemas.microsoft.com/office/drawing/2014/main" val="3082343657"/>
                  </a:ext>
                </a:extLst>
              </a:tr>
              <a:tr h="935481">
                <a:tc>
                  <a:txBody>
                    <a:bodyPr/>
                    <a:lstStyle/>
                    <a:p>
                      <a:r>
                        <a:rPr lang="en-US" sz="1300"/>
                        <a:t>Navigation</a:t>
                      </a:r>
                    </a:p>
                  </a:txBody>
                  <a:tcPr marL="67640" marR="67640" marT="33820" marB="33820" anchor="ctr"/>
                </a:tc>
                <a:tc>
                  <a:txBody>
                    <a:bodyPr/>
                    <a:lstStyle/>
                    <a:p>
                      <a:r>
                        <a:rPr lang="en-US" sz="1300"/>
                        <a:t>✅ React Router simplifies page switching</a:t>
                      </a:r>
                    </a:p>
                  </a:txBody>
                  <a:tcPr marL="67640" marR="67640" marT="33820" marB="33820" anchor="ctr"/>
                </a:tc>
                <a:tc>
                  <a:txBody>
                    <a:bodyPr/>
                    <a:lstStyle/>
                    <a:p>
                      <a:r>
                        <a:rPr lang="en-US" sz="1300" dirty="0"/>
                        <a:t>❌ Must manually handle DOM changes or use full page reloads</a:t>
                      </a:r>
                    </a:p>
                  </a:txBody>
                  <a:tcPr marL="67640" marR="67640" marT="33820" marB="33820" anchor="ctr"/>
                </a:tc>
                <a:extLst>
                  <a:ext uri="{0D108BD9-81ED-4DB2-BD59-A6C34878D82A}">
                    <a16:rowId xmlns:a16="http://schemas.microsoft.com/office/drawing/2014/main" val="1480200176"/>
                  </a:ext>
                </a:extLst>
              </a:tr>
              <a:tr h="935481">
                <a:tc>
                  <a:txBody>
                    <a:bodyPr/>
                    <a:lstStyle/>
                    <a:p>
                      <a:r>
                        <a:rPr lang="en-US" sz="1300"/>
                        <a:t>Scalability</a:t>
                      </a:r>
                    </a:p>
                  </a:txBody>
                  <a:tcPr marL="67640" marR="67640" marT="33820" marB="33820" anchor="ctr"/>
                </a:tc>
                <a:tc>
                  <a:txBody>
                    <a:bodyPr/>
                    <a:lstStyle/>
                    <a:p>
                      <a:r>
                        <a:rPr lang="en-US" sz="1300"/>
                        <a:t>✅ Easy to add new features, components, or pages</a:t>
                      </a:r>
                    </a:p>
                  </a:txBody>
                  <a:tcPr marL="67640" marR="67640" marT="33820" marB="33820" anchor="ctr"/>
                </a:tc>
                <a:tc>
                  <a:txBody>
                    <a:bodyPr/>
                    <a:lstStyle/>
                    <a:p>
                      <a:r>
                        <a:rPr lang="en-US" sz="1300" dirty="0"/>
                        <a:t>❌ Becomes messy and error-prone as app grows</a:t>
                      </a:r>
                    </a:p>
                  </a:txBody>
                  <a:tcPr marL="67640" marR="67640" marT="33820" marB="33820" anchor="ctr"/>
                </a:tc>
                <a:extLst>
                  <a:ext uri="{0D108BD9-81ED-4DB2-BD59-A6C34878D82A}">
                    <a16:rowId xmlns:a16="http://schemas.microsoft.com/office/drawing/2014/main" val="1821453330"/>
                  </a:ext>
                </a:extLst>
              </a:tr>
            </a:tbl>
          </a:graphicData>
        </a:graphic>
      </p:graphicFrame>
      <p:pic>
        <p:nvPicPr>
          <p:cNvPr id="11" name="Picture 10">
            <a:extLst>
              <a:ext uri="{FF2B5EF4-FFF2-40B4-BE49-F238E27FC236}">
                <a16:creationId xmlns:a16="http://schemas.microsoft.com/office/drawing/2014/main" id="{CC5EAE03-A4A3-46E4-8496-CD3B1633D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7600" y="152120"/>
            <a:ext cx="461962" cy="461962"/>
          </a:xfrm>
          <a:prstGeom prst="rect">
            <a:avLst/>
          </a:prstGeom>
        </p:spPr>
      </p:pic>
    </p:spTree>
    <p:extLst>
      <p:ext uri="{BB962C8B-B14F-4D97-AF65-F5344CB8AC3E}">
        <p14:creationId xmlns:p14="http://schemas.microsoft.com/office/powerpoint/2010/main" val="180559320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1D6A-2F74-46D4-8238-1A0F6AF4DC16}"/>
              </a:ext>
            </a:extLst>
          </p:cNvPr>
          <p:cNvSpPr>
            <a:spLocks noGrp="1"/>
          </p:cNvSpPr>
          <p:nvPr>
            <p:ph type="title"/>
          </p:nvPr>
        </p:nvSpPr>
        <p:spPr>
          <a:xfrm>
            <a:off x="381505" y="804889"/>
            <a:ext cx="11210833" cy="1059305"/>
          </a:xfrm>
        </p:spPr>
        <p:txBody>
          <a:bodyPr/>
          <a:lstStyle/>
          <a:p>
            <a:r>
              <a:rPr lang="en-US" sz="3200" dirty="0"/>
              <a:t>Problem :                   &amp;                 solution :</a:t>
            </a:r>
            <a:endParaRPr lang="en-US" dirty="0"/>
          </a:p>
        </p:txBody>
      </p:sp>
      <p:sp>
        <p:nvSpPr>
          <p:cNvPr id="5" name="Rectangle 1">
            <a:extLst>
              <a:ext uri="{FF2B5EF4-FFF2-40B4-BE49-F238E27FC236}">
                <a16:creationId xmlns:a16="http://schemas.microsoft.com/office/drawing/2014/main" id="{097A66E5-31E8-4BE0-9078-1DED7EB951E9}"/>
              </a:ext>
            </a:extLst>
          </p:cNvPr>
          <p:cNvSpPr>
            <a:spLocks noGrp="1" noChangeArrowheads="1"/>
          </p:cNvSpPr>
          <p:nvPr>
            <p:ph sz="half" idx="1"/>
          </p:nvPr>
        </p:nvSpPr>
        <p:spPr bwMode="auto">
          <a:xfrm>
            <a:off x="290883" y="1965706"/>
            <a:ext cx="52761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Manual tracking leads to </a:t>
            </a:r>
            <a:r>
              <a:rPr kumimoji="0" lang="en-US" altLang="en-US" sz="1800" b="1" i="0" u="none" strike="noStrike" cap="none" normalizeH="0" baseline="0" dirty="0">
                <a:ln>
                  <a:noFill/>
                </a:ln>
                <a:solidFill>
                  <a:schemeClr val="tx1"/>
                </a:solidFill>
                <a:effectLst/>
                <a:latin typeface="Arial" panose="020B0604020202020204" pitchFamily="34" charset="0"/>
              </a:rPr>
              <a:t>mistakes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inefficiency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Loan applications can be </a:t>
            </a:r>
            <a:r>
              <a:rPr kumimoji="0" lang="en-US" altLang="en-US" sz="1800" b="1" i="0" u="none" strike="noStrike" cap="none" normalizeH="0" baseline="0" dirty="0">
                <a:ln>
                  <a:noFill/>
                </a:ln>
                <a:solidFill>
                  <a:schemeClr val="tx1"/>
                </a:solidFill>
                <a:effectLst/>
                <a:latin typeface="Arial" panose="020B0604020202020204" pitchFamily="34" charset="0"/>
              </a:rPr>
              <a:t>confusing and error-prone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systems are often </a:t>
            </a:r>
            <a:r>
              <a:rPr kumimoji="0" lang="en-US" altLang="en-US" sz="1800" b="1" i="0" u="none" strike="noStrike" cap="none" normalizeH="0" baseline="0" dirty="0">
                <a:ln>
                  <a:noFill/>
                </a:ln>
                <a:solidFill>
                  <a:schemeClr val="tx1"/>
                </a:solidFill>
                <a:effectLst/>
                <a:latin typeface="Arial" panose="020B0604020202020204" pitchFamily="34" charset="0"/>
              </a:rPr>
              <a:t>complex and not user-friendly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7983350-8925-4936-9564-675A4519E3AC}"/>
              </a:ext>
            </a:extLst>
          </p:cNvPr>
          <p:cNvSpPr>
            <a:spLocks noGrp="1" noChangeArrowheads="1"/>
          </p:cNvSpPr>
          <p:nvPr>
            <p:ph sz="half" idx="2"/>
          </p:nvPr>
        </p:nvSpPr>
        <p:spPr bwMode="auto">
          <a:xfrm>
            <a:off x="6096000" y="1965706"/>
            <a:ext cx="605346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Built a </a:t>
            </a:r>
            <a:r>
              <a:rPr kumimoji="0" lang="en-US" altLang="en-US" sz="1800" b="1" i="0" u="none" strike="noStrike" cap="none" normalizeH="0" baseline="0" dirty="0">
                <a:ln>
                  <a:noFill/>
                </a:ln>
                <a:solidFill>
                  <a:schemeClr val="tx1"/>
                </a:solidFill>
                <a:effectLst/>
                <a:latin typeface="Arial" panose="020B0604020202020204" pitchFamily="34" charset="0"/>
              </a:rPr>
              <a:t>React.js Loan Portal</a:t>
            </a:r>
            <a:r>
              <a:rPr kumimoji="0" lang="en-US" altLang="en-US" sz="1800" b="0" i="0" u="none" strike="noStrike" cap="none" normalizeH="0" baseline="0" dirty="0">
                <a:ln>
                  <a:noFill/>
                </a:ln>
                <a:solidFill>
                  <a:schemeClr val="tx1"/>
                </a:solidFill>
                <a:effectLst/>
                <a:latin typeface="Arial" panose="020B0604020202020204" pitchFamily="34" charset="0"/>
              </a:rPr>
              <a:t> for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Enter personal info (name, phone, age, employment, salary)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Submit </a:t>
            </a:r>
            <a:r>
              <a:rPr kumimoji="0" lang="en-US" altLang="en-US" sz="1800" b="1" i="0" u="none" strike="noStrike" cap="none" normalizeH="0" baseline="0" dirty="0">
                <a:ln>
                  <a:noFill/>
                </a:ln>
                <a:solidFill>
                  <a:schemeClr val="tx1"/>
                </a:solidFill>
                <a:effectLst/>
                <a:latin typeface="Arial" panose="020B0604020202020204" pitchFamily="34" charset="0"/>
              </a:rPr>
              <a:t>loan applications</a:t>
            </a:r>
            <a:r>
              <a:rPr kumimoji="0" lang="en-US" altLang="en-US" sz="1800" b="0" i="0" u="none" strike="noStrike" cap="none" normalizeH="0" baseline="0" dirty="0">
                <a:ln>
                  <a:noFill/>
                </a:ln>
                <a:solidFill>
                  <a:schemeClr val="tx1"/>
                </a:solidFill>
                <a:effectLst/>
                <a:latin typeface="Arial" panose="020B0604020202020204" pitchFamily="34" charset="0"/>
              </a:rPr>
              <a:t> (amount, reason)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View, edit, and delete</a:t>
            </a:r>
            <a:r>
              <a:rPr kumimoji="0" lang="en-US" altLang="en-US" sz="1800" b="0" i="0" u="none" strike="noStrike" cap="none" normalizeH="0" baseline="0" dirty="0">
                <a:ln>
                  <a:noFill/>
                </a:ln>
                <a:solidFill>
                  <a:schemeClr val="tx1"/>
                </a:solidFill>
                <a:effectLst/>
                <a:latin typeface="Arial" panose="020B0604020202020204" pitchFamily="34" charset="0"/>
              </a:rPr>
              <a:t> submitted loans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 </a:t>
            </a:r>
            <a:r>
              <a:rPr kumimoji="0" lang="en-US" altLang="en-US" sz="1800" b="1" i="0" u="none" strike="noStrike" cap="none" normalizeH="0" baseline="0" dirty="0">
                <a:ln>
                  <a:noFill/>
                </a:ln>
                <a:solidFill>
                  <a:schemeClr val="tx1"/>
                </a:solidFill>
                <a:effectLst/>
                <a:latin typeface="Arial" panose="020B0604020202020204" pitchFamily="34" charset="0"/>
              </a:rPr>
              <a:t>fast, accurate, and interactive</a:t>
            </a:r>
            <a:r>
              <a:rPr kumimoji="0" lang="en-US" altLang="en-US" sz="1800" b="0" i="0" u="none" strike="noStrike" cap="none" normalizeH="0" baseline="0" dirty="0">
                <a:ln>
                  <a:noFill/>
                </a:ln>
                <a:solidFill>
                  <a:schemeClr val="tx1"/>
                </a:solidFill>
                <a:effectLst/>
                <a:latin typeface="Arial" panose="020B0604020202020204" pitchFamily="34" charset="0"/>
              </a:rPr>
              <a:t> experience</a:t>
            </a:r>
          </a:p>
        </p:txBody>
      </p:sp>
      <p:pic>
        <p:nvPicPr>
          <p:cNvPr id="7" name="Picture 6">
            <a:extLst>
              <a:ext uri="{FF2B5EF4-FFF2-40B4-BE49-F238E27FC236}">
                <a16:creationId xmlns:a16="http://schemas.microsoft.com/office/drawing/2014/main" id="{20D8F469-E412-46CA-8111-E39740D34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261064545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F80F51-A872-4721-84A3-A746FE1DB610}"/>
              </a:ext>
            </a:extLst>
          </p:cNvPr>
          <p:cNvSpPr txBox="1"/>
          <p:nvPr/>
        </p:nvSpPr>
        <p:spPr>
          <a:xfrm>
            <a:off x="197224" y="277907"/>
            <a:ext cx="5029200" cy="646331"/>
          </a:xfrm>
          <a:prstGeom prst="rect">
            <a:avLst/>
          </a:prstGeom>
          <a:noFill/>
        </p:spPr>
        <p:txBody>
          <a:bodyPr wrap="square" rtlCol="0">
            <a:spAutoFit/>
          </a:bodyPr>
          <a:lstStyle/>
          <a:p>
            <a:r>
              <a:rPr lang="en-US" sz="3600" dirty="0"/>
              <a:t>Technology Stack :</a:t>
            </a:r>
          </a:p>
        </p:txBody>
      </p:sp>
      <p:sp>
        <p:nvSpPr>
          <p:cNvPr id="5" name="TextBox 4">
            <a:extLst>
              <a:ext uri="{FF2B5EF4-FFF2-40B4-BE49-F238E27FC236}">
                <a16:creationId xmlns:a16="http://schemas.microsoft.com/office/drawing/2014/main" id="{204FB2FF-E704-46DF-9106-6C9D6883AC04}"/>
              </a:ext>
            </a:extLst>
          </p:cNvPr>
          <p:cNvSpPr txBox="1"/>
          <p:nvPr/>
        </p:nvSpPr>
        <p:spPr>
          <a:xfrm>
            <a:off x="264816" y="1584265"/>
            <a:ext cx="8543365"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React.js</a:t>
            </a:r>
            <a:r>
              <a:rPr kumimoji="0" lang="en-US" altLang="en-US" sz="1800" b="0" i="0" u="none" strike="noStrike" cap="none" normalizeH="0" baseline="0" dirty="0">
                <a:ln>
                  <a:noFill/>
                </a:ln>
                <a:solidFill>
                  <a:schemeClr val="tx1"/>
                </a:solidFill>
                <a:effectLst/>
                <a:latin typeface="Arial" panose="020B0604020202020204" pitchFamily="34" charset="0"/>
              </a:rPr>
              <a:t> → Build UI with reusable components (</a:t>
            </a:r>
            <a:r>
              <a:rPr kumimoji="0" lang="en-US" altLang="en-US" b="0" i="0" u="none" strike="noStrike" cap="none" normalizeH="0" baseline="0" dirty="0" err="1">
                <a:ln>
                  <a:noFill/>
                </a:ln>
                <a:solidFill>
                  <a:schemeClr val="tx1"/>
                </a:solidFill>
                <a:effectLst/>
                <a:latin typeface="Arial Unicode MS"/>
              </a:rPr>
              <a:t>LoanForm</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LoanList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LoanItem</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 Router</a:t>
            </a:r>
            <a:r>
              <a:rPr kumimoji="0" lang="en-US" altLang="en-US" sz="1800" b="0" i="0" u="none" strike="noStrike" cap="none" normalizeH="0" baseline="0" dirty="0">
                <a:ln>
                  <a:noFill/>
                </a:ln>
                <a:solidFill>
                  <a:schemeClr val="tx1"/>
                </a:solidFill>
                <a:effectLst/>
                <a:latin typeface="Arial" panose="020B0604020202020204" pitchFamily="34" charset="0"/>
              </a:rPr>
              <a:t> → Navigate between pages (</a:t>
            </a:r>
            <a:r>
              <a:rPr kumimoji="0" lang="en-US" altLang="en-US" b="0" i="0" u="none" strike="noStrike" cap="none" normalizeH="0" baseline="0" dirty="0" err="1">
                <a:ln>
                  <a:noFill/>
                </a:ln>
                <a:solidFill>
                  <a:schemeClr val="tx1"/>
                </a:solidFill>
                <a:effectLst/>
                <a:latin typeface="Arial Unicode MS"/>
              </a:rPr>
              <a:t>FirstApp</a:t>
            </a:r>
            <a:r>
              <a:rPr kumimoji="0" lang="en-US" altLang="en-US" b="0" i="0" u="none" strike="noStrike" cap="none" normalizeH="0" baseline="0" dirty="0">
                <a:ln>
                  <a:noFill/>
                </a:ln>
                <a:solidFill>
                  <a:schemeClr val="tx1"/>
                </a:solidFill>
                <a:effectLst/>
              </a:rPr>
              <a:t> → </a:t>
            </a:r>
            <a:r>
              <a:rPr kumimoji="0" lang="en-US" altLang="en-US" b="0" i="0" u="none" strike="noStrike" cap="none" normalizeH="0" baseline="0" dirty="0" err="1">
                <a:ln>
                  <a:noFill/>
                </a:ln>
                <a:solidFill>
                  <a:schemeClr val="tx1"/>
                </a:solidFill>
                <a:effectLst/>
                <a:latin typeface="Arial Unicode MS"/>
              </a:rPr>
              <a:t>SecApp</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useState</a:t>
            </a:r>
            <a:r>
              <a:rPr kumimoji="0" lang="en-US" altLang="en-US" sz="1800" b="1" i="0" u="none" strike="noStrike" cap="none" normalizeH="0" baseline="0" dirty="0">
                <a:ln>
                  <a:noFill/>
                </a:ln>
                <a:solidFill>
                  <a:schemeClr val="tx1"/>
                </a:solidFill>
                <a:effectLst/>
                <a:latin typeface="Arial" panose="020B0604020202020204" pitchFamily="34" charset="0"/>
              </a:rPr>
              <a:t> Hook</a:t>
            </a:r>
            <a:r>
              <a:rPr kumimoji="0" lang="en-US" altLang="en-US" sz="1800" b="0" i="0" u="none" strike="noStrike" cap="none" normalizeH="0" baseline="0" dirty="0">
                <a:ln>
                  <a:noFill/>
                </a:ln>
                <a:solidFill>
                  <a:schemeClr val="tx1"/>
                </a:solidFill>
                <a:effectLst/>
                <a:latin typeface="Arial" panose="020B0604020202020204" pitchFamily="34" charset="0"/>
              </a:rPr>
              <a:t> → Manage form inputs, loan data, and editing states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useNavigate</a:t>
            </a:r>
            <a:r>
              <a:rPr kumimoji="0" lang="en-US" altLang="en-US" sz="1800" b="1" i="0" u="none" strike="noStrike" cap="none" normalizeH="0" baseline="0" dirty="0">
                <a:ln>
                  <a:noFill/>
                </a:ln>
                <a:solidFill>
                  <a:schemeClr val="tx1"/>
                </a:solidFill>
                <a:effectLst/>
                <a:latin typeface="Arial" panose="020B0604020202020204" pitchFamily="34" charset="0"/>
              </a:rPr>
              <a:t> Hook</a:t>
            </a:r>
            <a:r>
              <a:rPr kumimoji="0" lang="en-US" altLang="en-US" sz="1800" b="0" i="0" u="none" strike="noStrike" cap="none" normalizeH="0" baseline="0" dirty="0">
                <a:ln>
                  <a:noFill/>
                </a:ln>
                <a:solidFill>
                  <a:schemeClr val="tx1"/>
                </a:solidFill>
                <a:effectLst/>
                <a:latin typeface="Arial" panose="020B0604020202020204" pitchFamily="34" charset="0"/>
              </a:rPr>
              <a:t> → Redirect users after validation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Props &amp; Component Structure</a:t>
            </a:r>
            <a:r>
              <a:rPr kumimoji="0" lang="en-US" altLang="en-US" sz="1800" b="0" i="0" u="none" strike="noStrike" cap="none" normalizeH="0" baseline="0" dirty="0">
                <a:ln>
                  <a:noFill/>
                </a:ln>
                <a:solidFill>
                  <a:schemeClr val="tx1"/>
                </a:solidFill>
                <a:effectLst/>
                <a:latin typeface="Arial" panose="020B0604020202020204" pitchFamily="34" charset="0"/>
              </a:rPr>
              <a:t> → Pass data and handler functions between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 (style.css)</a:t>
            </a:r>
            <a:r>
              <a:rPr kumimoji="0" lang="en-US" altLang="en-US" sz="1800" b="0" i="0" u="none" strike="noStrike" cap="none" normalizeH="0" baseline="0" dirty="0">
                <a:ln>
                  <a:noFill/>
                </a:ln>
                <a:solidFill>
                  <a:schemeClr val="tx1"/>
                </a:solidFill>
                <a:effectLst/>
                <a:latin typeface="Arial" panose="020B0604020202020204" pitchFamily="34" charset="0"/>
              </a:rPr>
              <a:t> → Custom styling for forms, buttons, and layout</a:t>
            </a:r>
          </a:p>
        </p:txBody>
      </p:sp>
      <p:pic>
        <p:nvPicPr>
          <p:cNvPr id="6" name="Picture 5">
            <a:extLst>
              <a:ext uri="{FF2B5EF4-FFF2-40B4-BE49-F238E27FC236}">
                <a16:creationId xmlns:a16="http://schemas.microsoft.com/office/drawing/2014/main" id="{EC1AAAE0-7020-4B86-BE5A-1E3E2C0F4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319765830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C6F0A8-C42F-47AD-9F0F-68D5B4D7C0EE}"/>
              </a:ext>
            </a:extLst>
          </p:cNvPr>
          <p:cNvSpPr txBox="1"/>
          <p:nvPr/>
        </p:nvSpPr>
        <p:spPr>
          <a:xfrm>
            <a:off x="322729" y="286871"/>
            <a:ext cx="4080306" cy="646331"/>
          </a:xfrm>
          <a:prstGeom prst="rect">
            <a:avLst/>
          </a:prstGeom>
          <a:noFill/>
        </p:spPr>
        <p:txBody>
          <a:bodyPr wrap="square" rtlCol="0">
            <a:spAutoFit/>
          </a:bodyPr>
          <a:lstStyle/>
          <a:p>
            <a:r>
              <a:rPr lang="en-US" sz="3600" dirty="0"/>
              <a:t>Main Features:</a:t>
            </a:r>
          </a:p>
        </p:txBody>
      </p:sp>
      <p:sp>
        <p:nvSpPr>
          <p:cNvPr id="5" name="TextBox 4">
            <a:extLst>
              <a:ext uri="{FF2B5EF4-FFF2-40B4-BE49-F238E27FC236}">
                <a16:creationId xmlns:a16="http://schemas.microsoft.com/office/drawing/2014/main" id="{58C80C85-5CAA-4674-999D-A4FC69A2EDA1}"/>
              </a:ext>
            </a:extLst>
          </p:cNvPr>
          <p:cNvSpPr txBox="1"/>
          <p:nvPr/>
        </p:nvSpPr>
        <p:spPr>
          <a:xfrm>
            <a:off x="210670" y="933202"/>
            <a:ext cx="6786283"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Validation: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Collects name, phone number, age, employment status, and salary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age and phone number are valid before proceeding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Navigation: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Redirects to loan portal (</a:t>
            </a:r>
            <a:r>
              <a:rPr kumimoji="0" lang="en-US" altLang="en-US" b="0" i="0" u="none" strike="noStrike" cap="none" normalizeH="0" baseline="0" dirty="0" err="1">
                <a:ln>
                  <a:noFill/>
                </a:ln>
                <a:solidFill>
                  <a:schemeClr val="tx1"/>
                </a:solidFill>
                <a:effectLst/>
                <a:latin typeface="Arial Unicode MS"/>
              </a:rPr>
              <a:t>SecApp</a:t>
            </a:r>
            <a:r>
              <a:rPr kumimoji="0" lang="en-US" altLang="en-US" b="0" i="0" u="none" strike="noStrike" cap="none" normalizeH="0" baseline="0" dirty="0">
                <a:ln>
                  <a:noFill/>
                </a:ln>
                <a:solidFill>
                  <a:schemeClr val="tx1"/>
                </a:solidFill>
                <a:effectLst/>
              </a:rPr>
              <a:t>) after successful validation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Loan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new loan applications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View submitted loans (</a:t>
            </a:r>
            <a:r>
              <a:rPr kumimoji="0" lang="en-US" altLang="en-US" b="0" i="0" u="none" strike="noStrike" cap="none" normalizeH="0" baseline="0" dirty="0" err="1">
                <a:ln>
                  <a:noFill/>
                </a:ln>
                <a:solidFill>
                  <a:schemeClr val="tx1"/>
                </a:solidFill>
                <a:effectLst/>
                <a:latin typeface="Arial Unicode MS"/>
              </a:rPr>
              <a:t>LoanList</a:t>
            </a:r>
            <a:r>
              <a:rPr kumimoji="0" lang="en-US" altLang="en-US" b="0" i="0" u="none" strike="noStrike" cap="none" normalizeH="0" baseline="0" dirty="0">
                <a:ln>
                  <a:noFill/>
                </a:ln>
                <a:solidFill>
                  <a:schemeClr val="tx1"/>
                </a:solidFill>
                <a:effectLst/>
              </a:rPr>
              <a:t> &amp; </a:t>
            </a:r>
            <a:r>
              <a:rPr kumimoji="0" lang="en-US" altLang="en-US" b="0" i="0" u="none" strike="noStrike" cap="none" normalizeH="0" baseline="0" dirty="0" err="1">
                <a:ln>
                  <a:noFill/>
                </a:ln>
                <a:solidFill>
                  <a:schemeClr val="tx1"/>
                </a:solidFill>
                <a:effectLst/>
                <a:latin typeface="Arial Unicode MS"/>
              </a:rPr>
              <a:t>LoanItem</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Edit or delete loans dynamically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UI: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Updates reflected immediately using React state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Conditional Rendering: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Shows success/error messages and edit forms only when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D7C1744-7CF3-49D5-9B7B-83D38532B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pic>
        <p:nvPicPr>
          <p:cNvPr id="4" name="Picture 3">
            <a:extLst>
              <a:ext uri="{FF2B5EF4-FFF2-40B4-BE49-F238E27FC236}">
                <a16:creationId xmlns:a16="http://schemas.microsoft.com/office/drawing/2014/main" id="{86897102-ABDB-41D3-A0B5-A284B5BADCF1}"/>
              </a:ext>
            </a:extLst>
          </p:cNvPr>
          <p:cNvPicPr>
            <a:picLocks noChangeAspect="1"/>
          </p:cNvPicPr>
          <p:nvPr/>
        </p:nvPicPr>
        <p:blipFill>
          <a:blip r:embed="rId4"/>
          <a:stretch>
            <a:fillRect/>
          </a:stretch>
        </p:blipFill>
        <p:spPr>
          <a:xfrm>
            <a:off x="6763608" y="933202"/>
            <a:ext cx="2347372" cy="4393096"/>
          </a:xfrm>
          <a:prstGeom prst="rect">
            <a:avLst/>
          </a:prstGeom>
        </p:spPr>
      </p:pic>
      <p:pic>
        <p:nvPicPr>
          <p:cNvPr id="8" name="Picture 7">
            <a:extLst>
              <a:ext uri="{FF2B5EF4-FFF2-40B4-BE49-F238E27FC236}">
                <a16:creationId xmlns:a16="http://schemas.microsoft.com/office/drawing/2014/main" id="{B9F47979-E348-45C9-9F85-5B452E2639BF}"/>
              </a:ext>
            </a:extLst>
          </p:cNvPr>
          <p:cNvPicPr>
            <a:picLocks noChangeAspect="1"/>
          </p:cNvPicPr>
          <p:nvPr/>
        </p:nvPicPr>
        <p:blipFill>
          <a:blip r:embed="rId5"/>
          <a:stretch>
            <a:fillRect/>
          </a:stretch>
        </p:blipFill>
        <p:spPr>
          <a:xfrm>
            <a:off x="9468160" y="933201"/>
            <a:ext cx="2208401" cy="4447761"/>
          </a:xfrm>
          <a:prstGeom prst="rect">
            <a:avLst/>
          </a:prstGeom>
        </p:spPr>
      </p:pic>
    </p:spTree>
    <p:extLst>
      <p:ext uri="{BB962C8B-B14F-4D97-AF65-F5344CB8AC3E}">
        <p14:creationId xmlns:p14="http://schemas.microsoft.com/office/powerpoint/2010/main" val="1383555561"/>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FC3E0-EC5A-46EC-B4D0-A1FE74893624}"/>
              </a:ext>
            </a:extLst>
          </p:cNvPr>
          <p:cNvSpPr txBox="1"/>
          <p:nvPr/>
        </p:nvSpPr>
        <p:spPr>
          <a:xfrm>
            <a:off x="197224" y="259977"/>
            <a:ext cx="4706470" cy="646331"/>
          </a:xfrm>
          <a:prstGeom prst="rect">
            <a:avLst/>
          </a:prstGeom>
          <a:noFill/>
        </p:spPr>
        <p:txBody>
          <a:bodyPr wrap="square" rtlCol="0">
            <a:spAutoFit/>
          </a:bodyPr>
          <a:lstStyle/>
          <a:p>
            <a:r>
              <a:rPr lang="en-US" sz="3600" dirty="0"/>
              <a:t>How It Works:</a:t>
            </a:r>
          </a:p>
        </p:txBody>
      </p:sp>
      <p:sp>
        <p:nvSpPr>
          <p:cNvPr id="5" name="TextBox 4">
            <a:extLst>
              <a:ext uri="{FF2B5EF4-FFF2-40B4-BE49-F238E27FC236}">
                <a16:creationId xmlns:a16="http://schemas.microsoft.com/office/drawing/2014/main" id="{916E2E1A-936B-4EDD-9C95-C7283C866503}"/>
              </a:ext>
            </a:extLst>
          </p:cNvPr>
          <p:cNvSpPr txBox="1"/>
          <p:nvPr/>
        </p:nvSpPr>
        <p:spPr>
          <a:xfrm>
            <a:off x="197224" y="1139390"/>
            <a:ext cx="8175812"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FirstApp</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Unicode MS"/>
              </a:rPr>
              <a:t>LoanForm</a:t>
            </a:r>
            <a:r>
              <a:rPr kumimoji="0" lang="en-US" altLang="en-US" sz="1600" b="1"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Collects personal information (name, phone, age, employment, salary)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Validates inputs before proceeding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Uses </a:t>
            </a:r>
            <a:r>
              <a:rPr kumimoji="0" lang="en-US" altLang="en-US" sz="1600" b="0" i="0" u="none" strike="noStrike" cap="none" normalizeH="0" baseline="0" dirty="0" err="1">
                <a:ln>
                  <a:noFill/>
                </a:ln>
                <a:solidFill>
                  <a:schemeClr val="tx1"/>
                </a:solidFill>
                <a:effectLst/>
                <a:latin typeface="Arial Unicode MS"/>
              </a:rPr>
              <a:t>useNavigate</a:t>
            </a:r>
            <a:r>
              <a:rPr kumimoji="0" lang="en-US" altLang="en-US" sz="1600" b="0" i="0" u="none" strike="noStrike" cap="none" normalizeH="0" baseline="0" dirty="0">
                <a:ln>
                  <a:noFill/>
                </a:ln>
                <a:solidFill>
                  <a:schemeClr val="tx1"/>
                </a:solidFill>
                <a:effectLst/>
              </a:rPr>
              <a:t> to redirect to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SecApp</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SecApp</a:t>
            </a:r>
            <a:r>
              <a:rPr kumimoji="0" lang="en-US" altLang="en-US" sz="1600" b="1" i="0" u="none" strike="noStrike" cap="none" normalizeH="0" baseline="0" dirty="0">
                <a:ln>
                  <a:noFill/>
                </a:ln>
                <a:solidFill>
                  <a:schemeClr val="tx1"/>
                </a:solidFill>
                <a:effectLst/>
                <a:latin typeface="Arial" panose="020B0604020202020204" pitchFamily="34" charset="0"/>
              </a:rPr>
              <a:t> (Loan Portal)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a:rPr>
              <a:t>LoanForm2</a:t>
            </a:r>
            <a:r>
              <a:rPr kumimoji="0" lang="en-US" altLang="en-US" sz="1600" b="0" i="0" u="none" strike="noStrike" cap="none" normalizeH="0" baseline="0" dirty="0">
                <a:ln>
                  <a:noFill/>
                </a:ln>
                <a:solidFill>
                  <a:schemeClr val="tx1"/>
                </a:solidFill>
                <a:effectLst/>
              </a:rPr>
              <a:t> → Submit new loan applications (amount, reason)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LoanList</a:t>
            </a:r>
            <a:r>
              <a:rPr kumimoji="0" lang="en-US" altLang="en-US" sz="1600" b="0" i="0" u="none" strike="noStrike" cap="none" normalizeH="0" baseline="0" dirty="0">
                <a:ln>
                  <a:noFill/>
                </a:ln>
                <a:solidFill>
                  <a:schemeClr val="tx1"/>
                </a:solidFill>
                <a:effectLst/>
              </a:rPr>
              <a:t> → Displays all submitted loans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LoanItem</a:t>
            </a:r>
            <a:r>
              <a:rPr kumimoji="0" lang="en-US" altLang="en-US" sz="1600" b="0" i="0" u="none" strike="noStrike" cap="none" normalizeH="0" baseline="0" dirty="0">
                <a:ln>
                  <a:noFill/>
                </a:ln>
                <a:solidFill>
                  <a:schemeClr val="tx1"/>
                </a:solidFill>
                <a:effectLst/>
              </a:rPr>
              <a:t> → Edit or delete individual loans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State Management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Centralized in </a:t>
            </a:r>
            <a:r>
              <a:rPr kumimoji="0" lang="en-US" altLang="en-US" sz="1600" b="0" i="0" u="none" strike="noStrike" cap="none" normalizeH="0" baseline="0" dirty="0" err="1">
                <a:ln>
                  <a:noFill/>
                </a:ln>
                <a:solidFill>
                  <a:schemeClr val="tx1"/>
                </a:solidFill>
                <a:effectLst/>
                <a:latin typeface="Arial Unicode MS"/>
              </a:rPr>
              <a:t>SecApp</a:t>
            </a:r>
            <a:r>
              <a:rPr kumimoji="0" lang="en-US" altLang="en-US" sz="1600" b="0" i="0" u="none" strike="noStrike" cap="none" normalizeH="0" baseline="0" dirty="0">
                <a:ln>
                  <a:noFill/>
                </a:ln>
                <a:solidFill>
                  <a:schemeClr val="tx1"/>
                </a:solidFill>
                <a:effectLst/>
              </a:rPr>
              <a:t> to share loan data between components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useState</a:t>
            </a:r>
            <a:r>
              <a:rPr kumimoji="0" lang="en-US" altLang="en-US" sz="1600" b="0" i="0" u="none" strike="noStrike" cap="none" normalizeH="0" baseline="0" dirty="0">
                <a:ln>
                  <a:noFill/>
                </a:ln>
                <a:solidFill>
                  <a:schemeClr val="tx1"/>
                </a:solidFill>
                <a:effectLst/>
              </a:rPr>
              <a:t> handles inputs, loans array, and editing states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Conditional Rendering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Shows edit forms when </a:t>
            </a:r>
            <a:r>
              <a:rPr kumimoji="0" lang="en-US" altLang="en-US" sz="1600" b="0" i="0" u="none" strike="noStrike" cap="none" normalizeH="0" baseline="0" dirty="0" err="1">
                <a:ln>
                  <a:noFill/>
                </a:ln>
                <a:solidFill>
                  <a:schemeClr val="tx1"/>
                </a:solidFill>
                <a:effectLst/>
                <a:latin typeface="Arial Unicode MS"/>
              </a:rPr>
              <a:t>isEditing</a:t>
            </a:r>
            <a:r>
              <a:rPr kumimoji="0" lang="en-US" altLang="en-US" sz="1600" b="0" i="0" u="none" strike="noStrike" cap="none" normalizeH="0" baseline="0" dirty="0">
                <a:ln>
                  <a:noFill/>
                </a:ln>
                <a:solidFill>
                  <a:schemeClr val="tx1"/>
                </a:solidFill>
                <a:effectLst/>
              </a:rPr>
              <a:t> is true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Displays success/error messages only when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76811DA-E4FE-44AF-8892-334EF95F8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pic>
        <p:nvPicPr>
          <p:cNvPr id="8" name="Picture 7">
            <a:extLst>
              <a:ext uri="{FF2B5EF4-FFF2-40B4-BE49-F238E27FC236}">
                <a16:creationId xmlns:a16="http://schemas.microsoft.com/office/drawing/2014/main" id="{9DC3D566-9A87-4E3A-A3D6-5A37AF82B5B2}"/>
              </a:ext>
            </a:extLst>
          </p:cNvPr>
          <p:cNvPicPr>
            <a:picLocks noChangeAspect="1"/>
          </p:cNvPicPr>
          <p:nvPr/>
        </p:nvPicPr>
        <p:blipFill>
          <a:blip r:embed="rId4"/>
          <a:stretch>
            <a:fillRect/>
          </a:stretch>
        </p:blipFill>
        <p:spPr>
          <a:xfrm>
            <a:off x="8124558" y="455631"/>
            <a:ext cx="2619642" cy="5557459"/>
          </a:xfrm>
          <a:prstGeom prst="rect">
            <a:avLst/>
          </a:prstGeom>
        </p:spPr>
      </p:pic>
    </p:spTree>
    <p:extLst>
      <p:ext uri="{BB962C8B-B14F-4D97-AF65-F5344CB8AC3E}">
        <p14:creationId xmlns:p14="http://schemas.microsoft.com/office/powerpoint/2010/main" val="323638603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21341" y="385482"/>
            <a:ext cx="3460377" cy="584775"/>
          </a:xfrm>
          <a:prstGeom prst="rect">
            <a:avLst/>
          </a:prstGeom>
          <a:noFill/>
        </p:spPr>
        <p:txBody>
          <a:bodyPr wrap="square" rtlCol="0">
            <a:spAutoFit/>
          </a:bodyPr>
          <a:lstStyle/>
          <a:p>
            <a:r>
              <a:rPr lang="en-US" sz="3200" dirty="0"/>
              <a:t>1-Components :</a:t>
            </a:r>
          </a:p>
        </p:txBody>
      </p:sp>
      <p:sp>
        <p:nvSpPr>
          <p:cNvPr id="5" name="TextBox 4">
            <a:extLst>
              <a:ext uri="{FF2B5EF4-FFF2-40B4-BE49-F238E27FC236}">
                <a16:creationId xmlns:a16="http://schemas.microsoft.com/office/drawing/2014/main" id="{C927AAE8-3811-4114-8EAD-E27EA7FE425B}"/>
              </a:ext>
            </a:extLst>
          </p:cNvPr>
          <p:cNvSpPr txBox="1"/>
          <p:nvPr/>
        </p:nvSpPr>
        <p:spPr>
          <a:xfrm>
            <a:off x="264816" y="1466653"/>
            <a:ext cx="4204447"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Axis:</a:t>
            </a:r>
            <a:r>
              <a:rPr kumimoji="0" lang="en-US" altLang="en-US" sz="1800" b="0" i="0" u="none" strike="noStrike" cap="none" normalizeH="0" baseline="0" dirty="0">
                <a:ln>
                  <a:noFill/>
                </a:ln>
                <a:solidFill>
                  <a:schemeClr val="tx1"/>
                </a:solidFill>
                <a:effectLst/>
                <a:latin typeface="Arial" panose="020B0604020202020204" pitchFamily="34" charset="0"/>
              </a:rPr>
              <a:t>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Usage:</a:t>
            </a:r>
            <a:r>
              <a:rPr kumimoji="0" lang="en-US" altLang="en-US" sz="1800" b="0" i="0" u="none" strike="noStrike" cap="none" normalizeH="0" baseline="0" dirty="0">
                <a:ln>
                  <a:noFill/>
                </a:ln>
                <a:solidFill>
                  <a:schemeClr val="tx1"/>
                </a:solidFill>
                <a:effectLst/>
                <a:latin typeface="Arial" panose="020B0604020202020204" pitchFamily="34" charset="0"/>
              </a:rPr>
              <a:t> Built </a:t>
            </a:r>
            <a:r>
              <a:rPr kumimoji="0" lang="en-US" altLang="en-US" b="0" i="0" u="none" strike="noStrike" cap="none" normalizeH="0" baseline="0" dirty="0" err="1">
                <a:ln>
                  <a:noFill/>
                </a:ln>
                <a:solidFill>
                  <a:schemeClr val="tx1"/>
                </a:solidFill>
                <a:effectLst/>
                <a:latin typeface="Arial Unicode MS"/>
              </a:rPr>
              <a:t>LoanForm</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LoanItem</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LoanList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FirstApp</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SecApp</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Challenge:</a:t>
            </a:r>
            <a:r>
              <a:rPr kumimoji="0" lang="en-US" altLang="en-US" sz="1800" b="0" i="0" u="none" strike="noStrike" cap="none" normalizeH="0" baseline="0" dirty="0">
                <a:ln>
                  <a:noFill/>
                </a:ln>
                <a:solidFill>
                  <a:schemeClr val="tx1"/>
                </a:solidFill>
                <a:effectLst/>
                <a:latin typeface="Arial" panose="020B0604020202020204" pitchFamily="34" charset="0"/>
              </a:rPr>
              <a:t> Managing multiple forms and lists without repeating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 (Code Snippet):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BD3D713-508A-460D-AE85-B7F57D5C0FC9}"/>
              </a:ext>
            </a:extLst>
          </p:cNvPr>
          <p:cNvPicPr>
            <a:picLocks noChangeAspect="1"/>
          </p:cNvPicPr>
          <p:nvPr/>
        </p:nvPicPr>
        <p:blipFill>
          <a:blip r:embed="rId3"/>
          <a:stretch>
            <a:fillRect/>
          </a:stretch>
        </p:blipFill>
        <p:spPr>
          <a:xfrm>
            <a:off x="421341" y="4214950"/>
            <a:ext cx="6211167" cy="666843"/>
          </a:xfrm>
          <a:prstGeom prst="rect">
            <a:avLst/>
          </a:prstGeom>
        </p:spPr>
      </p:pic>
      <p:pic>
        <p:nvPicPr>
          <p:cNvPr id="13" name="Picture 12">
            <a:extLst>
              <a:ext uri="{FF2B5EF4-FFF2-40B4-BE49-F238E27FC236}">
                <a16:creationId xmlns:a16="http://schemas.microsoft.com/office/drawing/2014/main" id="{38351BEB-E250-48BB-8DF4-063525400B41}"/>
              </a:ext>
            </a:extLst>
          </p:cNvPr>
          <p:cNvPicPr>
            <a:picLocks noChangeAspect="1"/>
          </p:cNvPicPr>
          <p:nvPr/>
        </p:nvPicPr>
        <p:blipFill>
          <a:blip r:embed="rId4"/>
          <a:stretch>
            <a:fillRect/>
          </a:stretch>
        </p:blipFill>
        <p:spPr>
          <a:xfrm>
            <a:off x="6839247" y="90854"/>
            <a:ext cx="3901778" cy="6767146"/>
          </a:xfrm>
          <a:prstGeom prst="rect">
            <a:avLst/>
          </a:prstGeom>
        </p:spPr>
      </p:pic>
      <p:graphicFrame>
        <p:nvGraphicFramePr>
          <p:cNvPr id="14" name="Table 13">
            <a:extLst>
              <a:ext uri="{FF2B5EF4-FFF2-40B4-BE49-F238E27FC236}">
                <a16:creationId xmlns:a16="http://schemas.microsoft.com/office/drawing/2014/main" id="{DD677AD8-9F84-49D0-947C-C363FD46B5B5}"/>
              </a:ext>
            </a:extLst>
          </p:cNvPr>
          <p:cNvGraphicFramePr>
            <a:graphicFrameLocks noGrp="1"/>
          </p:cNvGraphicFramePr>
          <p:nvPr/>
        </p:nvGraphicFramePr>
        <p:xfrm>
          <a:off x="1450975" y="3558064"/>
          <a:ext cx="9291638" cy="365760"/>
        </p:xfrm>
        <a:graphic>
          <a:graphicData uri="http://schemas.openxmlformats.org/drawingml/2006/table">
            <a:tbl>
              <a:tblPr/>
              <a:tblGrid>
                <a:gridCol w="9291638">
                  <a:extLst>
                    <a:ext uri="{9D8B030D-6E8A-4147-A177-3AD203B41FA5}">
                      <a16:colId xmlns:a16="http://schemas.microsoft.com/office/drawing/2014/main" val="3420329920"/>
                    </a:ext>
                  </a:extLst>
                </a:gridCol>
              </a:tblGrid>
              <a:tr h="0">
                <a:tc>
                  <a:txBody>
                    <a:bodyPr/>
                    <a:lstStyle/>
                    <a:p>
                      <a:endParaRPr lang="en-US"/>
                    </a:p>
                  </a:txBody>
                  <a:tcPr anchor="ctr">
                    <a:lnL>
                      <a:noFill/>
                    </a:lnL>
                    <a:lnR>
                      <a:noFill/>
                    </a:lnR>
                    <a:lnT>
                      <a:noFill/>
                    </a:lnT>
                    <a:lnB>
                      <a:noFill/>
                    </a:lnB>
                  </a:tcPr>
                </a:tc>
                <a:extLst>
                  <a:ext uri="{0D108BD9-81ED-4DB2-BD59-A6C34878D82A}">
                    <a16:rowId xmlns:a16="http://schemas.microsoft.com/office/drawing/2014/main" val="3327429245"/>
                  </a:ext>
                </a:extLst>
              </a:tr>
            </a:tbl>
          </a:graphicData>
        </a:graphic>
      </p:graphicFrame>
      <p:graphicFrame>
        <p:nvGraphicFramePr>
          <p:cNvPr id="15" name="Table 14">
            <a:extLst>
              <a:ext uri="{FF2B5EF4-FFF2-40B4-BE49-F238E27FC236}">
                <a16:creationId xmlns:a16="http://schemas.microsoft.com/office/drawing/2014/main" id="{C9ECF9F9-BBBA-48E7-8498-E9EC8341C17C}"/>
              </a:ext>
            </a:extLst>
          </p:cNvPr>
          <p:cNvGraphicFramePr>
            <a:graphicFrameLocks noGrp="1"/>
          </p:cNvGraphicFramePr>
          <p:nvPr>
            <p:extLst>
              <p:ext uri="{D42A27DB-BD31-4B8C-83A1-F6EECF244321}">
                <p14:modId xmlns:p14="http://schemas.microsoft.com/office/powerpoint/2010/main" val="1695868612"/>
              </p:ext>
            </p:extLst>
          </p:nvPr>
        </p:nvGraphicFramePr>
        <p:xfrm>
          <a:off x="3526924" y="527799"/>
          <a:ext cx="731311" cy="365760"/>
        </p:xfrm>
        <a:graphic>
          <a:graphicData uri="http://schemas.openxmlformats.org/drawingml/2006/table">
            <a:tbl>
              <a:tblPr/>
              <a:tblGrid>
                <a:gridCol w="731311">
                  <a:extLst>
                    <a:ext uri="{9D8B030D-6E8A-4147-A177-3AD203B41FA5}">
                      <a16:colId xmlns:a16="http://schemas.microsoft.com/office/drawing/2014/main" val="1692987721"/>
                    </a:ext>
                  </a:extLst>
                </a:gridCol>
              </a:tblGrid>
              <a:tr h="0">
                <a:tc>
                  <a:txBody>
                    <a:bodyPr/>
                    <a:lstStyle/>
                    <a:p>
                      <a:r>
                        <a:rPr lang="en-US" dirty="0"/>
                        <a:t>🧩 </a:t>
                      </a:r>
                    </a:p>
                  </a:txBody>
                  <a:tcPr anchor="ctr">
                    <a:lnL>
                      <a:noFill/>
                    </a:lnL>
                    <a:lnR>
                      <a:noFill/>
                    </a:lnR>
                    <a:lnT>
                      <a:noFill/>
                    </a:lnT>
                    <a:lnB>
                      <a:noFill/>
                    </a:lnB>
                  </a:tcPr>
                </a:tc>
                <a:extLst>
                  <a:ext uri="{0D108BD9-81ED-4DB2-BD59-A6C34878D82A}">
                    <a16:rowId xmlns:a16="http://schemas.microsoft.com/office/drawing/2014/main" val="1196262695"/>
                  </a:ext>
                </a:extLst>
              </a:tr>
            </a:tbl>
          </a:graphicData>
        </a:graphic>
      </p:graphicFrame>
      <p:pic>
        <p:nvPicPr>
          <p:cNvPr id="17" name="Picture 16">
            <a:extLst>
              <a:ext uri="{FF2B5EF4-FFF2-40B4-BE49-F238E27FC236}">
                <a16:creationId xmlns:a16="http://schemas.microsoft.com/office/drawing/2014/main" id="{C987DF73-72D0-49D7-BD79-13DA08260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148059790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6167E2-67E2-480B-A0FD-4713FF8E5705}"/>
              </a:ext>
            </a:extLst>
          </p:cNvPr>
          <p:cNvSpPr txBox="1"/>
          <p:nvPr/>
        </p:nvSpPr>
        <p:spPr>
          <a:xfrm>
            <a:off x="431280" y="385482"/>
            <a:ext cx="2850777" cy="584775"/>
          </a:xfrm>
          <a:prstGeom prst="rect">
            <a:avLst/>
          </a:prstGeom>
          <a:noFill/>
        </p:spPr>
        <p:txBody>
          <a:bodyPr wrap="square" rtlCol="0">
            <a:spAutoFit/>
          </a:bodyPr>
          <a:lstStyle/>
          <a:p>
            <a:r>
              <a:rPr lang="en-US" sz="3200" dirty="0"/>
              <a:t>2-Props :</a:t>
            </a:r>
          </a:p>
        </p:txBody>
      </p:sp>
      <p:sp>
        <p:nvSpPr>
          <p:cNvPr id="14" name="TextBox 13">
            <a:extLst>
              <a:ext uri="{FF2B5EF4-FFF2-40B4-BE49-F238E27FC236}">
                <a16:creationId xmlns:a16="http://schemas.microsoft.com/office/drawing/2014/main" id="{C2E74425-EC5B-44C0-B68C-61929CEB8D4E}"/>
              </a:ext>
            </a:extLst>
          </p:cNvPr>
          <p:cNvSpPr txBox="1"/>
          <p:nvPr/>
        </p:nvSpPr>
        <p:spPr>
          <a:xfrm>
            <a:off x="264816" y="1347913"/>
            <a:ext cx="6054105"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Axis:</a:t>
            </a:r>
            <a:r>
              <a:rPr kumimoji="0" lang="en-US" altLang="en-US" b="0" i="0" u="none" strike="noStrike" cap="none" normalizeH="0" baseline="0" dirty="0">
                <a:ln>
                  <a:noFill/>
                </a:ln>
                <a:solidFill>
                  <a:schemeClr val="tx1"/>
                </a:solidFill>
                <a:effectLst/>
                <a:latin typeface="Arial" panose="020B0604020202020204" pitchFamily="34" charset="0"/>
              </a:rPr>
              <a:t> Props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Usage:</a:t>
            </a:r>
            <a:r>
              <a:rPr kumimoji="0" lang="en-US" altLang="en-US" b="0" i="0" u="none" strike="noStrike" cap="none" normalizeH="0" baseline="0" dirty="0">
                <a:ln>
                  <a:noFill/>
                </a:ln>
                <a:solidFill>
                  <a:schemeClr val="tx1"/>
                </a:solidFill>
                <a:effectLst/>
                <a:latin typeface="Arial" panose="020B0604020202020204" pitchFamily="34" charset="0"/>
              </a:rPr>
              <a:t> Pass functions (</a:t>
            </a:r>
            <a:r>
              <a:rPr kumimoji="0" lang="en-US" altLang="en-US" b="0" i="0" u="none" strike="noStrike" cap="none" normalizeH="0" baseline="0" dirty="0" err="1">
                <a:ln>
                  <a:noFill/>
                </a:ln>
                <a:solidFill>
                  <a:schemeClr val="tx1"/>
                </a:solidFill>
                <a:effectLst/>
                <a:latin typeface="Arial Unicode MS"/>
              </a:rPr>
              <a:t>onAddLoan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onDeleteLoan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onUpdateLoan</a:t>
            </a:r>
            <a:r>
              <a:rPr kumimoji="0" lang="en-US" altLang="en-US" b="0" i="0" u="none" strike="noStrike" cap="none" normalizeH="0" baseline="0" dirty="0">
                <a:ln>
                  <a:noFill/>
                </a:ln>
                <a:solidFill>
                  <a:schemeClr val="tx1"/>
                </a:solidFill>
                <a:effectLst/>
              </a:rPr>
              <a:t>) and data (</a:t>
            </a:r>
            <a:r>
              <a:rPr kumimoji="0" lang="en-US" altLang="en-US" b="0" i="0" u="none" strike="noStrike" cap="none" normalizeH="0" baseline="0" dirty="0">
                <a:ln>
                  <a:noFill/>
                </a:ln>
                <a:solidFill>
                  <a:schemeClr val="tx1"/>
                </a:solidFill>
                <a:effectLst/>
                <a:latin typeface="Arial Unicode MS"/>
              </a:rPr>
              <a:t>loan</a:t>
            </a:r>
            <a:r>
              <a:rPr kumimoji="0" lang="en-US" altLang="en-US" b="0" i="0" u="none" strike="noStrike" cap="none" normalizeH="0" baseline="0" dirty="0">
                <a:ln>
                  <a:noFill/>
                </a:ln>
                <a:solidFill>
                  <a:schemeClr val="tx1"/>
                </a:solidFill>
                <a:effectLst/>
              </a:rPr>
              <a:t>) between components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Challenge:</a:t>
            </a:r>
            <a:r>
              <a:rPr kumimoji="0" lang="en-US" altLang="en-US" b="0" i="0" u="none" strike="noStrike" cap="none" normalizeH="0" baseline="0" dirty="0">
                <a:ln>
                  <a:noFill/>
                </a:ln>
                <a:solidFill>
                  <a:schemeClr val="tx1"/>
                </a:solidFill>
                <a:effectLst/>
                <a:latin typeface="Arial" panose="020B0604020202020204" pitchFamily="34" charset="0"/>
              </a:rPr>
              <a:t> Sharing state between </a:t>
            </a:r>
            <a:r>
              <a:rPr kumimoji="0" lang="en-US" altLang="en-US" b="0" i="0" u="none" strike="noStrike" cap="none" normalizeH="0" baseline="0" dirty="0" err="1">
                <a:ln>
                  <a:noFill/>
                </a:ln>
                <a:solidFill>
                  <a:schemeClr val="tx1"/>
                </a:solidFill>
                <a:effectLst/>
                <a:latin typeface="Arial Unicode MS"/>
              </a:rPr>
              <a:t>SecApp</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LoanForm2</a:t>
            </a:r>
            <a:r>
              <a:rPr kumimoji="0" lang="en-US" altLang="en-US" b="0" i="0" u="none" strike="noStrike" cap="none" normalizeH="0" baseline="0" dirty="0">
                <a:ln>
                  <a:noFill/>
                </a:ln>
                <a:solidFill>
                  <a:schemeClr val="tx1"/>
                </a:solidFill>
                <a:effectLst/>
              </a:rPr>
              <a:t> / </a:t>
            </a:r>
            <a:r>
              <a:rPr kumimoji="0" lang="en-US" altLang="en-US" b="0" i="0" u="none" strike="noStrike" cap="none" normalizeH="0" baseline="0" dirty="0" err="1">
                <a:ln>
                  <a:noFill/>
                </a:ln>
                <a:solidFill>
                  <a:schemeClr val="tx1"/>
                </a:solidFill>
                <a:effectLst/>
                <a:latin typeface="Arial Unicode MS"/>
              </a:rPr>
              <a:t>LoanList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Solution (Code Snippet):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F81EC1D7-0CDD-474B-B65E-96828E759B10}"/>
              </a:ext>
            </a:extLst>
          </p:cNvPr>
          <p:cNvPicPr>
            <a:picLocks noChangeAspect="1"/>
          </p:cNvPicPr>
          <p:nvPr/>
        </p:nvPicPr>
        <p:blipFill>
          <a:blip r:embed="rId3"/>
          <a:stretch>
            <a:fillRect/>
          </a:stretch>
        </p:blipFill>
        <p:spPr>
          <a:xfrm>
            <a:off x="264816" y="4530224"/>
            <a:ext cx="8621328" cy="790685"/>
          </a:xfrm>
          <a:prstGeom prst="rect">
            <a:avLst/>
          </a:prstGeom>
        </p:spPr>
      </p:pic>
      <p:pic>
        <p:nvPicPr>
          <p:cNvPr id="16" name="Picture 15">
            <a:extLst>
              <a:ext uri="{FF2B5EF4-FFF2-40B4-BE49-F238E27FC236}">
                <a16:creationId xmlns:a16="http://schemas.microsoft.com/office/drawing/2014/main" id="{C77031DF-17A2-4E5E-89A4-2D31AA832914}"/>
              </a:ext>
            </a:extLst>
          </p:cNvPr>
          <p:cNvPicPr>
            <a:picLocks noChangeAspect="1"/>
          </p:cNvPicPr>
          <p:nvPr/>
        </p:nvPicPr>
        <p:blipFill>
          <a:blip r:embed="rId4"/>
          <a:stretch>
            <a:fillRect/>
          </a:stretch>
        </p:blipFill>
        <p:spPr>
          <a:xfrm>
            <a:off x="394447" y="5963067"/>
            <a:ext cx="6211167" cy="666843"/>
          </a:xfrm>
          <a:prstGeom prst="rect">
            <a:avLst/>
          </a:prstGeom>
        </p:spPr>
      </p:pic>
      <p:sp>
        <p:nvSpPr>
          <p:cNvPr id="17" name="Arrow: Down 16">
            <a:extLst>
              <a:ext uri="{FF2B5EF4-FFF2-40B4-BE49-F238E27FC236}">
                <a16:creationId xmlns:a16="http://schemas.microsoft.com/office/drawing/2014/main" id="{46B7B095-2F3F-4D42-8326-E11A53BAACDE}"/>
              </a:ext>
            </a:extLst>
          </p:cNvPr>
          <p:cNvSpPr/>
          <p:nvPr/>
        </p:nvSpPr>
        <p:spPr>
          <a:xfrm>
            <a:off x="3827929" y="5320909"/>
            <a:ext cx="519953" cy="6495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7E7CAE7-E1EC-413C-AE70-34AA86B56D62}"/>
              </a:ext>
            </a:extLst>
          </p:cNvPr>
          <p:cNvSpPr txBox="1"/>
          <p:nvPr/>
        </p:nvSpPr>
        <p:spPr>
          <a:xfrm>
            <a:off x="2162736" y="521089"/>
            <a:ext cx="454959" cy="369332"/>
          </a:xfrm>
          <a:prstGeom prst="rect">
            <a:avLst/>
          </a:prstGeom>
          <a:noFill/>
        </p:spPr>
        <p:txBody>
          <a:bodyPr wrap="square">
            <a:spAutoFit/>
          </a:bodyPr>
          <a:lstStyle/>
          <a:p>
            <a:r>
              <a:rPr lang="en-US" dirty="0"/>
              <a:t>📤</a:t>
            </a:r>
          </a:p>
        </p:txBody>
      </p:sp>
      <p:pic>
        <p:nvPicPr>
          <p:cNvPr id="20" name="Picture 19">
            <a:extLst>
              <a:ext uri="{FF2B5EF4-FFF2-40B4-BE49-F238E27FC236}">
                <a16:creationId xmlns:a16="http://schemas.microsoft.com/office/drawing/2014/main" id="{36EBFED6-26DB-4448-B711-5ABB106F5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9658" y="187626"/>
            <a:ext cx="404045" cy="404045"/>
          </a:xfrm>
          <a:prstGeom prst="rect">
            <a:avLst/>
          </a:prstGeom>
        </p:spPr>
      </p:pic>
    </p:spTree>
    <p:extLst>
      <p:ext uri="{BB962C8B-B14F-4D97-AF65-F5344CB8AC3E}">
        <p14:creationId xmlns:p14="http://schemas.microsoft.com/office/powerpoint/2010/main" val="3129506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3703</TotalTime>
  <Words>908</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Calibri</vt:lpstr>
      <vt:lpstr>Rockwell</vt:lpstr>
      <vt:lpstr>Gallery</vt:lpstr>
      <vt:lpstr>React.js</vt:lpstr>
      <vt:lpstr>PowerPoint Presentation</vt:lpstr>
      <vt:lpstr>PowerPoint Presentation</vt:lpstr>
      <vt:lpstr>Problem :                   &amp;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pierre khoury</dc:creator>
  <cp:lastModifiedBy>pierre khoury</cp:lastModifiedBy>
  <cp:revision>5</cp:revision>
  <dcterms:created xsi:type="dcterms:W3CDTF">2025-08-22T19:35:43Z</dcterms:created>
  <dcterms:modified xsi:type="dcterms:W3CDTF">2025-09-02T20:15:28Z</dcterms:modified>
</cp:coreProperties>
</file>