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73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1 : Formulation du problème" id="{0F2ECC92-DDB1-4BAB-9A44-07486D9171F3}">
          <p14:sldIdLst>
            <p14:sldId id="256"/>
            <p14:sldId id="257"/>
            <p14:sldId id="258"/>
            <p14:sldId id="272"/>
            <p14:sldId id="259"/>
            <p14:sldId id="273"/>
            <p14:sldId id="260"/>
          </p14:sldIdLst>
        </p14:section>
        <p14:section name="Section 2 : Description de la méthode numérique" id="{0C56ED26-4511-477D-B264-2823014FD2B4}">
          <p14:sldIdLst>
            <p14:sldId id="261"/>
            <p14:sldId id="262"/>
            <p14:sldId id="263"/>
          </p14:sldIdLst>
        </p14:section>
        <p14:section name="Section 4 : Évaluation préliminaire de la performance du code numérique" id="{51D05BA0-CC68-4328-A839-8F544AB02ED3}">
          <p14:sldIdLst>
            <p14:sldId id="264"/>
            <p14:sldId id="265"/>
          </p14:sldIdLst>
        </p14:section>
        <p14:section name="Section 5 : Résultats et analyse préliminaires" id="{E795ED72-D092-4F69-9F95-C3F05AC37133}">
          <p14:sldIdLst>
            <p14:sldId id="266"/>
            <p14:sldId id="267"/>
            <p14:sldId id="268"/>
          </p14:sldIdLst>
        </p14:section>
        <p14:section name="Sections 6 : Conclusion et améliorations" id="{78D50EFC-F57B-4444-863A-17BC05BE590C}">
          <p14:sldIdLst>
            <p14:sldId id="269"/>
            <p14:sldId id="270"/>
          </p14:sldIdLst>
        </p14:section>
        <p14:section name="Référence" id="{53E0AF86-4725-481A-ACC5-3479488F6FD0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ACCA7D-8BC4-41DC-B807-39B44362B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390" y="1281961"/>
            <a:ext cx="8433887" cy="2054256"/>
          </a:xfrm>
        </p:spPr>
        <p:txBody>
          <a:bodyPr/>
          <a:lstStyle/>
          <a:p>
            <a:pPr algn="l"/>
            <a:r>
              <a:rPr lang="fr-FR" sz="4400" dirty="0">
                <a:solidFill>
                  <a:srgbClr val="286D9F"/>
                </a:solidFill>
              </a:rPr>
              <a:t>Conception de la forme d'un objet pour minimiser/maximiser sa surface équivalente sonar</a:t>
            </a:r>
            <a:endParaRPr lang="fr-CA" sz="4400" dirty="0">
              <a:solidFill>
                <a:srgbClr val="286D9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16B99B-543D-45DD-8602-5C9482F35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6866" y="5001916"/>
            <a:ext cx="3366937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Pierre-Luc Thériault (1876713)</a:t>
            </a:r>
          </a:p>
          <a:p>
            <a:pPr algn="l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Jie Ou Yang              (1895692)</a:t>
            </a:r>
          </a:p>
          <a:p>
            <a:pPr algn="l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Jean-Michel Fortier  (1899112)</a:t>
            </a:r>
            <a:endParaRPr lang="fr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215FAACF-D01C-4476-86E5-3482B2E4ACDA}"/>
              </a:ext>
            </a:extLst>
          </p:cNvPr>
          <p:cNvSpPr txBox="1">
            <a:spLocks/>
          </p:cNvSpPr>
          <p:nvPr/>
        </p:nvSpPr>
        <p:spPr>
          <a:xfrm>
            <a:off x="4569743" y="4466624"/>
            <a:ext cx="1201180" cy="3717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Équipe 11</a:t>
            </a:r>
            <a:endParaRPr lang="fr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593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Défis surmontés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Défis d’implémentation de l’algorithme et solutions utilisées pour surmonter ces défis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66093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Utilisation de la mémoire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Comportement et limites de votre code en temps et en mémoire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9171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Influence sur la performance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Qu’est-ce qui influence la performance du code ? (ex : qualité des conditions initiales, paramètres de l’algorithme, génération de nombres aléatoires, etc.)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79484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2228834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Résultats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/>
              <a:t>Résultats présentés avec des outils de visualisation efficaces (graphes, animations, etc.)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56747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1820570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Analyse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Selon le projet : analyse de convergence en fonction du pas de discrétisation, analyse de convergence/précision en fonction des paramètres de l’algorithme, analyse statistique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89991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2405003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Discussion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Discussion sur la qualité des résultats : est-ce que vos résultats représentent adéquatement les phénomènes physiques que vous avez modélisés ?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79558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2144944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Synthèse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Synthèse de la présentation en quelques phrases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31799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3352959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Améliorations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Améliorations désirées pour compléter le projet à votre entière satisfaction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05811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3352959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Références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31970" y="1507650"/>
            <a:ext cx="712784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[1] P. Mathew, «</a:t>
            </a:r>
            <a:r>
              <a:rPr lang="en-US" sz="1400" i="1" dirty="0"/>
              <a:t>Application of SONAR in ships»</a:t>
            </a:r>
            <a:r>
              <a:rPr lang="fr-FR" sz="1400" dirty="0"/>
              <a:t>, </a:t>
            </a:r>
            <a:r>
              <a:rPr lang="fr-FR" sz="1400" dirty="0" err="1"/>
              <a:t>ResearchGate</a:t>
            </a:r>
            <a:r>
              <a:rPr lang="fr-FR" sz="1400" dirty="0"/>
              <a:t>, </a:t>
            </a:r>
            <a:r>
              <a:rPr lang="fr-CA" sz="1400" dirty="0"/>
              <a:t>https://www.researchgate.net/figure/Figure-Application-of-SONAR-in-ships_fig1_325895667 </a:t>
            </a:r>
            <a:r>
              <a:rPr lang="fr-FR" sz="1400" dirty="0"/>
              <a:t>[En ligne ; Page disponible le 8 avril 2020].</a:t>
            </a:r>
          </a:p>
          <a:p>
            <a:endParaRPr lang="fr-FR" sz="600" dirty="0"/>
          </a:p>
          <a:p>
            <a:r>
              <a:rPr lang="fr-FR" sz="1400" dirty="0"/>
              <a:t>[2] </a:t>
            </a:r>
            <a:r>
              <a:rPr lang="fr-FR" sz="1400" dirty="0" err="1"/>
              <a:t>Elbit</a:t>
            </a:r>
            <a:r>
              <a:rPr lang="fr-FR" sz="1400" dirty="0"/>
              <a:t> </a:t>
            </a:r>
            <a:r>
              <a:rPr lang="fr-FR" sz="1400" dirty="0" err="1"/>
              <a:t>Systems</a:t>
            </a:r>
            <a:r>
              <a:rPr lang="fr-FR" sz="1400" dirty="0"/>
              <a:t>, «</a:t>
            </a:r>
            <a:r>
              <a:rPr lang="fr-FR" sz="1400" i="1" dirty="0"/>
              <a:t>C-BASS</a:t>
            </a:r>
            <a:r>
              <a:rPr lang="fr-FR" sz="1400" dirty="0"/>
              <a:t>», Hull </a:t>
            </a:r>
            <a:r>
              <a:rPr lang="fr-FR" sz="1400" dirty="0" err="1"/>
              <a:t>Mounted</a:t>
            </a:r>
            <a:r>
              <a:rPr lang="fr-FR" sz="1400" dirty="0"/>
              <a:t> Sonar, https://www.elbitsystems-uk.com/what-we-do/naval/underwater-warfare/sonar-systems [En ligne ; Page disponible le 8 avril 2020].</a:t>
            </a:r>
          </a:p>
          <a:p>
            <a:endParaRPr lang="fr-FR" sz="600" dirty="0"/>
          </a:p>
          <a:p>
            <a:r>
              <a:rPr lang="fr-CA" sz="1400" dirty="0"/>
              <a:t>[3] </a:t>
            </a:r>
          </a:p>
        </p:txBody>
      </p:sp>
    </p:spTree>
    <p:extLst>
      <p:ext uri="{BB962C8B-B14F-4D97-AF65-F5344CB8AC3E}">
        <p14:creationId xmlns:p14="http://schemas.microsoft.com/office/powerpoint/2010/main" val="33556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4"/>
            <a:ext cx="5640357" cy="84045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Description du projet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C19EC21-A93F-4BD7-8F71-F5673BE33A10}"/>
              </a:ext>
            </a:extLst>
          </p:cNvPr>
          <p:cNvSpPr txBox="1"/>
          <p:nvPr/>
        </p:nvSpPr>
        <p:spPr>
          <a:xfrm>
            <a:off x="6263864" y="91043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Introduction, mise en contexte et objectifs du projet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0F4619-DD9D-4BBF-9D5D-7C96DA77201D}"/>
              </a:ext>
            </a:extLst>
          </p:cNvPr>
          <p:cNvSpPr txBox="1"/>
          <p:nvPr/>
        </p:nvSpPr>
        <p:spPr>
          <a:xfrm>
            <a:off x="521930" y="1404961"/>
            <a:ext cx="802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Différentes utilisations d’un SONAR (Sound Navigation And </a:t>
            </a:r>
            <a:r>
              <a:rPr lang="fr-CA" dirty="0" err="1"/>
              <a:t>Ranging</a:t>
            </a:r>
            <a:r>
              <a:rPr lang="fr-CA" dirty="0"/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62D5244-BBC1-4DC0-9CD7-F74B98F11FDB}"/>
              </a:ext>
            </a:extLst>
          </p:cNvPr>
          <p:cNvSpPr txBox="1"/>
          <p:nvPr/>
        </p:nvSpPr>
        <p:spPr>
          <a:xfrm>
            <a:off x="521930" y="5083708"/>
            <a:ext cx="8913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Objectif du projet : déterminer la géométrie et les propriétés d’un objet dans l’eau</a:t>
            </a:r>
          </a:p>
          <a:p>
            <a:r>
              <a:rPr lang="fr-FR" dirty="0"/>
              <a:t>qui permettraient de minimiser ou maximiser sa capacité à être détecté par un</a:t>
            </a:r>
          </a:p>
          <a:p>
            <a:r>
              <a:rPr lang="fr-FR" dirty="0"/>
              <a:t>SONAR constitué d’une source et d’un détecteur ponctuel.</a:t>
            </a:r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A5CA4EB-98C2-45FF-8BD7-2BE973537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0"/>
          <a:stretch/>
        </p:blipFill>
        <p:spPr>
          <a:xfrm>
            <a:off x="5516505" y="2299748"/>
            <a:ext cx="3233213" cy="20242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D3A6C3E-7351-4367-BB2E-E5F3744F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943" y="2299748"/>
            <a:ext cx="3233213" cy="202291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5A182D7-6668-4823-AF6C-1221605F9D07}"/>
              </a:ext>
            </a:extLst>
          </p:cNvPr>
          <p:cNvSpPr txBox="1"/>
          <p:nvPr/>
        </p:nvSpPr>
        <p:spPr>
          <a:xfrm>
            <a:off x="1301943" y="4322660"/>
            <a:ext cx="32332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Figure 1 : Utilisation d’un SONAR pour mesurer la profondeur sous le bateau [1]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A587ADC-CBBD-4A76-93FC-D842F27E6734}"/>
              </a:ext>
            </a:extLst>
          </p:cNvPr>
          <p:cNvSpPr txBox="1"/>
          <p:nvPr/>
        </p:nvSpPr>
        <p:spPr>
          <a:xfrm>
            <a:off x="5516505" y="4337825"/>
            <a:ext cx="32332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Figure 2 : Utilisation d’un SONAR pour déterminer la position d’un objet submergé [2]</a:t>
            </a:r>
          </a:p>
        </p:txBody>
      </p:sp>
    </p:spTree>
    <p:extLst>
      <p:ext uri="{BB962C8B-B14F-4D97-AF65-F5344CB8AC3E}">
        <p14:creationId xmlns:p14="http://schemas.microsoft.com/office/powerpoint/2010/main" val="130731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8780636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Modélisation des phénomènes physiques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2F5128-18F1-47A4-B9C1-1B3FF686D290}"/>
              </a:ext>
            </a:extLst>
          </p:cNvPr>
          <p:cNvSpPr txBox="1"/>
          <p:nvPr/>
        </p:nvSpPr>
        <p:spPr>
          <a:xfrm>
            <a:off x="5133657" y="90083"/>
            <a:ext cx="7058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Description des phénomènes physiques qui régissent le problème, </a:t>
            </a:r>
          </a:p>
          <a:p>
            <a:r>
              <a:rPr lang="fr-FR" dirty="0"/>
              <a:t>avec les équations mathématiques qui les modélisent 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719FD71-EADB-4472-A086-4BD775559D5E}"/>
              </a:ext>
            </a:extLst>
          </p:cNvPr>
          <p:cNvSpPr txBox="1"/>
          <p:nvPr/>
        </p:nvSpPr>
        <p:spPr>
          <a:xfrm>
            <a:off x="455643" y="1450233"/>
            <a:ext cx="485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Les équations couplées pression-vitesse</a:t>
            </a:r>
          </a:p>
          <a:p>
            <a:r>
              <a:rPr lang="fr-CA" dirty="0"/>
              <a:t>valables pour les milieux dispersifs (1) et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22C189A-D656-4E8B-9BB9-0D248CB96E49}"/>
                  </a:ext>
                </a:extLst>
              </p:cNvPr>
              <p:cNvSpPr txBox="1"/>
              <p:nvPr/>
            </p:nvSpPr>
            <p:spPr>
              <a:xfrm>
                <a:off x="965028" y="2189295"/>
                <a:ext cx="3839449" cy="423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acc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fr-CA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CA" b="0" dirty="0">
                    <a:ea typeface="Cambria Math" panose="02040503050406030204" pitchFamily="18" charset="0"/>
                  </a:rPr>
                  <a:t>    (1)</a:t>
                </a: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22C189A-D656-4E8B-9BB9-0D248CB96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28" y="2189295"/>
                <a:ext cx="3839449" cy="423193"/>
              </a:xfrm>
              <a:prstGeom prst="rect">
                <a:avLst/>
              </a:prstGeom>
              <a:blipFill>
                <a:blip r:embed="rId2"/>
                <a:stretch>
                  <a:fillRect l="-952" t="-17143" r="-3016" b="-1714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CFAF421-357F-4448-8308-59C5BBA4406F}"/>
                  </a:ext>
                </a:extLst>
              </p:cNvPr>
              <p:cNvSpPr txBox="1"/>
              <p:nvPr/>
            </p:nvSpPr>
            <p:spPr>
              <a:xfrm>
                <a:off x="1058515" y="2705220"/>
                <a:ext cx="3745962" cy="423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fr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acc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CA" b="0" dirty="0">
                    <a:ea typeface="Cambria Math" panose="02040503050406030204" pitchFamily="18" charset="0"/>
                  </a:rPr>
                  <a:t>    (2)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CFAF421-357F-4448-8308-59C5BBA44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15" y="2705220"/>
                <a:ext cx="3745962" cy="423193"/>
              </a:xfrm>
              <a:prstGeom prst="rect">
                <a:avLst/>
              </a:prstGeom>
              <a:blipFill>
                <a:blip r:embed="rId3"/>
                <a:stretch>
                  <a:fillRect l="-1140" t="-18841" r="-2932" b="-1739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>
            <a:extLst>
              <a:ext uri="{FF2B5EF4-FFF2-40B4-BE49-F238E27FC236}">
                <a16:creationId xmlns:a16="http://schemas.microsoft.com/office/drawing/2014/main" id="{8D959CD3-CE76-429A-B4EB-1F0992B7CB32}"/>
              </a:ext>
            </a:extLst>
          </p:cNvPr>
          <p:cNvSpPr txBox="1"/>
          <p:nvPr/>
        </p:nvSpPr>
        <p:spPr>
          <a:xfrm>
            <a:off x="455643" y="3360256"/>
            <a:ext cx="460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Définitions de pression et vitesse (3) et 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D7AB396-591A-4F59-8C2F-95AC93848709}"/>
                  </a:ext>
                </a:extLst>
              </p:cNvPr>
              <p:cNvSpPr txBox="1"/>
              <p:nvPr/>
            </p:nvSpPr>
            <p:spPr>
              <a:xfrm>
                <a:off x="2169642" y="3876180"/>
                <a:ext cx="2050690" cy="423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acc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CA" dirty="0"/>
                  <a:t>    (3)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D7AB396-591A-4F59-8C2F-95AC93848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642" y="3876180"/>
                <a:ext cx="2050690" cy="423193"/>
              </a:xfrm>
              <a:prstGeom prst="rect">
                <a:avLst/>
              </a:prstGeom>
              <a:blipFill>
                <a:blip r:embed="rId4"/>
                <a:stretch>
                  <a:fillRect l="-4464" t="-18841" r="-6250" b="-1739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E291460-B9FC-4048-BAF0-01DD54C35C6C}"/>
                  </a:ext>
                </a:extLst>
              </p:cNvPr>
              <p:cNvSpPr txBox="1"/>
              <p:nvPr/>
            </p:nvSpPr>
            <p:spPr>
              <a:xfrm>
                <a:off x="1465282" y="4391840"/>
                <a:ext cx="275505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fr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CA" b="0" dirty="0">
                    <a:ea typeface="Cambria Math" panose="02040503050406030204" pitchFamily="18" charset="0"/>
                  </a:rPr>
                  <a:t>    (4)</a:t>
                </a: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E291460-B9FC-4048-BAF0-01DD54C35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282" y="4391840"/>
                <a:ext cx="2755050" cy="310598"/>
              </a:xfrm>
              <a:prstGeom prst="rect">
                <a:avLst/>
              </a:prstGeom>
              <a:blipFill>
                <a:blip r:embed="rId5"/>
                <a:stretch>
                  <a:fillRect l="-3097" t="-27451" r="-4425" b="-4509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07D4FB33-A4EA-4512-B8A9-B8436E8F9FCF}"/>
              </a:ext>
            </a:extLst>
          </p:cNvPr>
          <p:cNvSpPr txBox="1"/>
          <p:nvPr/>
        </p:nvSpPr>
        <p:spPr>
          <a:xfrm>
            <a:off x="5572222" y="2377364"/>
            <a:ext cx="434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L’équation utilisée pour les méthodes de résolutions numériques dans le domaine fréquentiel (5)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C03CBC9-F606-49BD-B4C0-C0FE0FF9C82B}"/>
                  </a:ext>
                </a:extLst>
              </p:cNvPr>
              <p:cNvSpPr txBox="1"/>
              <p:nvPr/>
            </p:nvSpPr>
            <p:spPr>
              <a:xfrm>
                <a:off x="6249628" y="3429000"/>
                <a:ext cx="2986651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𝜔𝛼</m:t>
                          </m:r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   (5)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C03CBC9-F606-49BD-B4C0-C0FE0FF9C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628" y="3429000"/>
                <a:ext cx="2986651" cy="6279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86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8780636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Modélisation des phénomènes physiques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2F5128-18F1-47A4-B9C1-1B3FF686D290}"/>
              </a:ext>
            </a:extLst>
          </p:cNvPr>
          <p:cNvSpPr txBox="1"/>
          <p:nvPr/>
        </p:nvSpPr>
        <p:spPr>
          <a:xfrm>
            <a:off x="5133657" y="90083"/>
            <a:ext cx="7058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Description des phénomènes physiques qui régissent le problème, </a:t>
            </a:r>
          </a:p>
          <a:p>
            <a:r>
              <a:rPr lang="fr-FR" dirty="0"/>
              <a:t>avec les équations mathématiques qui les modélisent 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719FD71-EADB-4472-A086-4BD775559D5E}"/>
              </a:ext>
            </a:extLst>
          </p:cNvPr>
          <p:cNvSpPr txBox="1"/>
          <p:nvPr/>
        </p:nvSpPr>
        <p:spPr>
          <a:xfrm>
            <a:off x="275437" y="2347058"/>
            <a:ext cx="485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La vitesse du son </a:t>
            </a:r>
            <a:r>
              <a:rPr lang="fr-CA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fr-CA" dirty="0"/>
              <a:t> en fonction de la densité du milieu </a:t>
            </a:r>
            <a:r>
              <a:rPr lang="el-GR" i="1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fr-CA" dirty="0"/>
              <a:t> et du coefficient d’élasticité du milieu </a:t>
            </a:r>
            <a:r>
              <a:rPr lang="fr-CA" i="1" dirty="0">
                <a:latin typeface="Cambria Math" panose="02040503050406030204" pitchFamily="18" charset="0"/>
                <a:ea typeface="Cambria Math" panose="02040503050406030204" pitchFamily="18" charset="0"/>
              </a:rPr>
              <a:t>B. </a:t>
            </a:r>
            <a:r>
              <a:rPr lang="fr-CA" dirty="0"/>
              <a:t>(6)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9C79CB36-0E21-40CD-A7D2-7B941ADE85AD}"/>
                  </a:ext>
                </a:extLst>
              </p:cNvPr>
              <p:cNvSpPr txBox="1"/>
              <p:nvPr/>
            </p:nvSpPr>
            <p:spPr>
              <a:xfrm>
                <a:off x="2039236" y="3270388"/>
                <a:ext cx="1330621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ra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fr-CA" b="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9C79CB36-0E21-40CD-A7D2-7B941ADE8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236" y="3270388"/>
                <a:ext cx="1330621" cy="818366"/>
              </a:xfrm>
              <a:prstGeom prst="rect">
                <a:avLst/>
              </a:prstGeom>
              <a:blipFill>
                <a:blip r:embed="rId2"/>
                <a:stretch>
                  <a:fillRect b="-74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ZoneTexte 12">
            <a:extLst>
              <a:ext uri="{FF2B5EF4-FFF2-40B4-BE49-F238E27FC236}">
                <a16:creationId xmlns:a16="http://schemas.microsoft.com/office/drawing/2014/main" id="{52A40CC4-99C2-4E5E-AEFB-047B14B5EE2F}"/>
              </a:ext>
            </a:extLst>
          </p:cNvPr>
          <p:cNvSpPr txBox="1"/>
          <p:nvPr/>
        </p:nvSpPr>
        <p:spPr>
          <a:xfrm>
            <a:off x="5357152" y="2347058"/>
            <a:ext cx="485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Détermination de la Surface Équivalente Radar </a:t>
            </a:r>
            <a:r>
              <a:rPr lang="fr-CA" i="1" dirty="0"/>
              <a:t>SER </a:t>
            </a:r>
            <a:r>
              <a:rPr lang="fr-CA" dirty="0"/>
              <a:t>(7)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A488C1D-ECA9-430C-893A-4F404EC830A3}"/>
                  </a:ext>
                </a:extLst>
              </p:cNvPr>
              <p:cNvSpPr txBox="1"/>
              <p:nvPr/>
            </p:nvSpPr>
            <p:spPr>
              <a:xfrm>
                <a:off x="5862048" y="3150446"/>
                <a:ext cx="3771866" cy="983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𝑆𝐸𝑅</m:t>
                        </m:r>
                      </m:sub>
                    </m:sSub>
                    <m:r>
                      <a:rPr lang="fr-CA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CA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CA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CA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CA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fr-CA" dirty="0">
                    <a:highlight>
                      <a:srgbClr val="FFFF00"/>
                    </a:highlight>
                  </a:rPr>
                  <a:t>   (7) #équation du rapport</a:t>
                </a:r>
              </a:p>
              <a:p>
                <a:r>
                  <a:rPr lang="fr-CA" dirty="0">
                    <a:highlight>
                      <a:srgbClr val="FFFF00"/>
                    </a:highlight>
                  </a:rPr>
                  <a:t>Où sinon on met l’équation du code</a:t>
                </a:r>
              </a:p>
              <a:p>
                <a:r>
                  <a:rPr lang="fr-CA" dirty="0">
                    <a:highlight>
                      <a:srgbClr val="FFFF00"/>
                    </a:highlight>
                  </a:rPr>
                  <a:t>Où sinon on met l’équation du guide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A488C1D-ECA9-430C-893A-4F404EC83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048" y="3150446"/>
                <a:ext cx="3771866" cy="983539"/>
              </a:xfrm>
              <a:prstGeom prst="rect">
                <a:avLst/>
              </a:prstGeom>
              <a:blipFill>
                <a:blip r:embed="rId3"/>
                <a:stretch>
                  <a:fillRect l="-3883" t="-3106" r="-3074" b="-1304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D8A1D7F-8FE2-4769-8110-DD0930555833}"/>
                  </a:ext>
                </a:extLst>
              </p:cNvPr>
              <p:cNvSpPr txBox="1"/>
              <p:nvPr/>
            </p:nvSpPr>
            <p:spPr>
              <a:xfrm>
                <a:off x="6880649" y="4287733"/>
                <a:ext cx="1243096" cy="6036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𝑆𝐸𝑅</m:t>
                          </m:r>
                        </m:sub>
                      </m:sSub>
                      <m:r>
                        <a:rPr lang="fr-CA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CA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CA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𝑅𝑒𝑓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CA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D8A1D7F-8FE2-4769-8110-DD0930555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649" y="4287733"/>
                <a:ext cx="1243096" cy="603691"/>
              </a:xfrm>
              <a:prstGeom prst="rect">
                <a:avLst/>
              </a:prstGeom>
              <a:blipFill>
                <a:blip r:embed="rId4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14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6893113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Conditions initiales et frontières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612835" y="485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Description des conditions initiales/frontières du problème, avec les équations mathématiques qui les modélisent 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F4C1467-FC45-44E7-AC31-FEB86E2EAF84}"/>
              </a:ext>
            </a:extLst>
          </p:cNvPr>
          <p:cNvSpPr txBox="1"/>
          <p:nvPr/>
        </p:nvSpPr>
        <p:spPr>
          <a:xfrm>
            <a:off x="551722" y="1249961"/>
            <a:ext cx="525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La première condition frontière est la continuité de la pression (8)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757E93-E2E7-43C0-89ED-7D0A63AB4123}"/>
              </a:ext>
            </a:extLst>
          </p:cNvPr>
          <p:cNvSpPr txBox="1"/>
          <p:nvPr/>
        </p:nvSpPr>
        <p:spPr>
          <a:xfrm>
            <a:off x="551722" y="2792567"/>
            <a:ext cx="5454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La deuxième condition frontière est la continuité du vecteur vitesse et du gradient de la pression (9)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0EBB843-D6E7-466E-BCFE-F81B7C9523CC}"/>
              </a:ext>
            </a:extLst>
          </p:cNvPr>
          <p:cNvGrpSpPr/>
          <p:nvPr/>
        </p:nvGrpSpPr>
        <p:grpSpPr>
          <a:xfrm>
            <a:off x="1274030" y="2075750"/>
            <a:ext cx="4251677" cy="481350"/>
            <a:chOff x="1562264" y="2075750"/>
            <a:chExt cx="4251677" cy="4813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CCEF52E2-F4A5-47EB-8739-D5BF7343D634}"/>
                    </a:ext>
                  </a:extLst>
                </p:cNvPr>
                <p:cNvSpPr txBox="1"/>
                <p:nvPr/>
              </p:nvSpPr>
              <p:spPr>
                <a:xfrm>
                  <a:off x="1562264" y="2075750"/>
                  <a:ext cx="3746410" cy="481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A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𝐼𝑛𝑡𝑒𝑟𝑓𝑎𝑐𝑒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A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𝐼𝑛𝑡𝑒𝑟𝑓𝑎𝑐𝑒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CCEF52E2-F4A5-47EB-8739-D5BF7343D6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264" y="2075750"/>
                  <a:ext cx="3746410" cy="481350"/>
                </a:xfrm>
                <a:prstGeom prst="rect">
                  <a:avLst/>
                </a:prstGeom>
                <a:blipFill>
                  <a:blip r:embed="rId2"/>
                  <a:stretch>
                    <a:fillRect l="-3902" t="-193590" r="-488" b="-264103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C8A46702-6D03-4EFD-8103-E1BCD09DA1D1}"/>
                </a:ext>
              </a:extLst>
            </p:cNvPr>
            <p:cNvSpPr txBox="1"/>
            <p:nvPr/>
          </p:nvSpPr>
          <p:spPr>
            <a:xfrm>
              <a:off x="5308674" y="213175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(8)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6FC5548-7C35-4A45-8551-D84C1BF53D92}"/>
                  </a:ext>
                </a:extLst>
              </p:cNvPr>
              <p:cNvSpPr txBox="1"/>
              <p:nvPr/>
            </p:nvSpPr>
            <p:spPr>
              <a:xfrm>
                <a:off x="296617" y="3517718"/>
                <a:ext cx="5965036" cy="3030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fr-CA" dirty="0"/>
                  <a:t>)</a:t>
                </a:r>
                <a:r>
                  <a:rPr lang="fr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m:rPr>
                        <m:nor/>
                      </m:rPr>
                      <a:rPr lang="fr-CA" dirty="0"/>
                      <m:t>)</m:t>
                    </m:r>
                    <m:r>
                      <a:rPr lang="fr-CA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𝐼𝑛𝑡𝑒𝑟𝑓𝑎𝑐𝑒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m:rPr>
                        <m:nor/>
                      </m:rPr>
                      <a:rPr lang="fr-CA" dirty="0"/>
                      <m:t>)</m:t>
                    </m:r>
                    <m:r>
                      <m:rPr>
                        <m:nor/>
                      </m:rPr>
                      <a:rPr lang="fr-CA" dirty="0">
                        <a:ea typeface="Cambria Math" panose="02040503050406030204" pitchFamily="18" charset="0"/>
                      </a:rPr>
                      <m:t> </m:t>
                    </m:r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m:rPr>
                        <m:nor/>
                      </m:rPr>
                      <a:rPr lang="fr-CA" dirty="0"/>
                      <m:t>)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𝐼𝑛𝑡𝑒𝑟𝑓𝑎𝑐𝑒</m:t>
                        </m:r>
                      </m:sub>
                    </m:sSub>
                  </m:oMath>
                </a14:m>
                <a:r>
                  <a:rPr lang="fr-CA" dirty="0"/>
                  <a:t>   </a:t>
                </a:r>
                <a:r>
                  <a:rPr lang="fr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(9)</a:t>
                </a: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6FC5548-7C35-4A45-8551-D84C1BF53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17" y="3517718"/>
                <a:ext cx="5965036" cy="303032"/>
              </a:xfrm>
              <a:prstGeom prst="rect">
                <a:avLst/>
              </a:prstGeom>
              <a:blipFill>
                <a:blip r:embed="rId3"/>
                <a:stretch>
                  <a:fillRect l="-1534" t="-158000" b="-23400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e 12">
            <a:extLst>
              <a:ext uri="{FF2B5EF4-FFF2-40B4-BE49-F238E27FC236}">
                <a16:creationId xmlns:a16="http://schemas.microsoft.com/office/drawing/2014/main" id="{CB0CAA0C-32F5-4A3D-B952-094B799E7C13}"/>
              </a:ext>
            </a:extLst>
          </p:cNvPr>
          <p:cNvGrpSpPr/>
          <p:nvPr/>
        </p:nvGrpSpPr>
        <p:grpSpPr>
          <a:xfrm>
            <a:off x="6708914" y="2693608"/>
            <a:ext cx="3051847" cy="2254283"/>
            <a:chOff x="6612835" y="2419501"/>
            <a:chExt cx="3051847" cy="2254283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69E4532-9DFE-4F54-AF15-C8FD3DD7E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2835" y="2419501"/>
              <a:ext cx="3051847" cy="1823396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0628FBDB-288E-4CF5-BB59-97C9FBC84D53}"/>
                </a:ext>
              </a:extLst>
            </p:cNvPr>
            <p:cNvSpPr txBox="1"/>
            <p:nvPr/>
          </p:nvSpPr>
          <p:spPr>
            <a:xfrm>
              <a:off x="6612835" y="4242897"/>
              <a:ext cx="3051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Figure 3 : Situation physique au point (x,y,v</a:t>
              </a:r>
              <a:r>
                <a:rPr lang="fr-CA" sz="1100" baseline="-25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fr-CA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,v</a:t>
              </a:r>
              <a:r>
                <a:rPr lang="fr-CA" sz="1100" baseline="-25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fr-CA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à l’interface</a:t>
              </a:r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BEF20308-07A2-450B-B07F-0ACE317BCDE7}"/>
              </a:ext>
            </a:extLst>
          </p:cNvPr>
          <p:cNvSpPr txBox="1"/>
          <p:nvPr/>
        </p:nvSpPr>
        <p:spPr>
          <a:xfrm>
            <a:off x="520248" y="4111519"/>
            <a:ext cx="6092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Dans le domaine fréquentiel, on trouve un lien direct entre le vecteur vitesse et le gradient de la pression (10)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FE77C47E-3612-49DE-A2A1-FF114A4E2FE5}"/>
              </a:ext>
            </a:extLst>
          </p:cNvPr>
          <p:cNvGrpSpPr/>
          <p:nvPr/>
        </p:nvGrpSpPr>
        <p:grpSpPr>
          <a:xfrm>
            <a:off x="251891" y="4849922"/>
            <a:ext cx="6477616" cy="639406"/>
            <a:chOff x="251891" y="4849922"/>
            <a:chExt cx="6477616" cy="6394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239111DF-5A35-4048-B581-6598A001D0B5}"/>
                    </a:ext>
                  </a:extLst>
                </p:cNvPr>
                <p:cNvSpPr txBox="1"/>
                <p:nvPr/>
              </p:nvSpPr>
              <p:spPr>
                <a:xfrm>
                  <a:off x="251891" y="4849922"/>
                  <a:ext cx="5965036" cy="6394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</m:acc>
                            <m:sSub>
                              <m:sSubPr>
                                <m:ctrlP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fr-CA" dirty="0"/>
                              <m:t>)</m:t>
                            </m:r>
                            <m:r>
                              <a:rPr lang="fr-CA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fr-CA" dirty="0"/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sSub>
                          <m:sSubPr>
                            <m:ctrlPr>
                              <a:rPr lang="fr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𝐼𝑛𝑡𝑒𝑟𝑓𝑎𝑐𝑒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</m:acc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fr-CA" dirty="0"/>
                              <m:t>)</m:t>
                            </m:r>
                            <m:r>
                              <a:rPr lang="fr-CA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fr-CA" dirty="0"/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𝐼𝑛𝑡𝑒𝑟𝑓𝑎𝑐𝑒</m:t>
                            </m:r>
                          </m:sub>
                        </m:sSub>
                      </m:oMath>
                    </m:oMathPara>
                  </a14:m>
                  <a:endParaRPr lang="fr-CA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239111DF-5A35-4048-B581-6598A001D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91" y="4849922"/>
                  <a:ext cx="5965036" cy="63940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4E85E37B-3C1C-46D8-A27C-6DA784ED0495}"/>
                </a:ext>
              </a:extLst>
            </p:cNvPr>
            <p:cNvSpPr txBox="1"/>
            <p:nvPr/>
          </p:nvSpPr>
          <p:spPr>
            <a:xfrm>
              <a:off x="6096000" y="49849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429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6893113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Conditions initiales et frontières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612835" y="485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Description des conditions initiales/frontières du problème, avec les équations mathématiques qui les modélisent </a:t>
            </a:r>
            <a:endParaRPr lang="fr-CA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68E114A-0254-469D-8107-3891A64AA282}"/>
              </a:ext>
            </a:extLst>
          </p:cNvPr>
          <p:cNvSpPr txBox="1"/>
          <p:nvPr/>
        </p:nvSpPr>
        <p:spPr>
          <a:xfrm>
            <a:off x="455643" y="1388460"/>
            <a:ext cx="5315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Pour simuler une source ponctuelle, des ondes cylindriques/sphériques seront utilisées comme condition initiale (11)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CFD8F19D-6773-46D5-9909-24122EC36D9A}"/>
              </a:ext>
            </a:extLst>
          </p:cNvPr>
          <p:cNvGrpSpPr/>
          <p:nvPr/>
        </p:nvGrpSpPr>
        <p:grpSpPr>
          <a:xfrm>
            <a:off x="455643" y="2331767"/>
            <a:ext cx="4856765" cy="917046"/>
            <a:chOff x="455643" y="2331767"/>
            <a:chExt cx="4856765" cy="91704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CA459B59-2C36-4681-B2B9-A510B84E80BC}"/>
                    </a:ext>
                  </a:extLst>
                </p:cNvPr>
                <p:cNvSpPr txBox="1"/>
                <p:nvPr/>
              </p:nvSpPr>
              <p:spPr>
                <a:xfrm>
                  <a:off x="455643" y="2331767"/>
                  <a:ext cx="4118755" cy="917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CA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p>
                                          <m:sSupPr>
                                            <m:ctrlPr>
                                              <a:rPr lang="fr-CA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CA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CA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CA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fr-CA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CA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CA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CA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</m:num>
                                  <m:den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oMath>
                    </m:oMathPara>
                  </a14:m>
                  <a:endParaRPr lang="fr-CA" dirty="0"/>
                </a:p>
              </p:txBody>
            </p:sp>
          </mc:Choice>
          <mc:Fallback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CA459B59-2C36-4681-B2B9-A510B84E80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43" y="2331767"/>
                  <a:ext cx="4118755" cy="91704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32AF9FD-2DC7-44B8-91AC-CCFF2611E9E6}"/>
                </a:ext>
              </a:extLst>
            </p:cNvPr>
            <p:cNvSpPr txBox="1"/>
            <p:nvPr/>
          </p:nvSpPr>
          <p:spPr>
            <a:xfrm>
              <a:off x="4678901" y="2689255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(11)</a:t>
              </a:r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601A9E93-9762-41B8-8D84-E11CB3E48E17}"/>
              </a:ext>
            </a:extLst>
          </p:cNvPr>
          <p:cNvSpPr txBox="1"/>
          <p:nvPr/>
        </p:nvSpPr>
        <p:spPr>
          <a:xfrm>
            <a:off x="6705114" y="2008601"/>
            <a:ext cx="364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highlight>
                  <a:srgbClr val="FFFF00"/>
                </a:highlight>
              </a:rPr>
              <a:t>\input{Image de l’onde cylindrique tout seul}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8FD92EC-53FA-4FE2-B718-D653C5E52930}"/>
              </a:ext>
            </a:extLst>
          </p:cNvPr>
          <p:cNvSpPr txBox="1"/>
          <p:nvPr/>
        </p:nvSpPr>
        <p:spPr>
          <a:xfrm>
            <a:off x="455643" y="3602904"/>
            <a:ext cx="7480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Comme conditions frontières aux limites de la simulation, des couches absorbantes </a:t>
            </a:r>
            <a:r>
              <a:rPr lang="fr-CA" i="1" dirty="0"/>
              <a:t>PML</a:t>
            </a:r>
            <a:r>
              <a:rPr lang="fr-CA" dirty="0"/>
              <a:t> sont intégrées. La solution de l’équation d’onde est présenté à l’équation (12). Sa valeur diminuera exponentiellement à l’entrée de la couche absorbante (13).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39B7D2-50E4-49AE-B3A2-C4700DDC3E1A}"/>
              </a:ext>
            </a:extLst>
          </p:cNvPr>
          <p:cNvSpPr txBox="1"/>
          <p:nvPr/>
        </p:nvSpPr>
        <p:spPr>
          <a:xfrm>
            <a:off x="8689560" y="6300132"/>
            <a:ext cx="3318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PML : </a:t>
            </a:r>
            <a:r>
              <a:rPr lang="fr-CA" dirty="0" err="1"/>
              <a:t>Perfectly</a:t>
            </a:r>
            <a:r>
              <a:rPr lang="fr-CA" dirty="0"/>
              <a:t> </a:t>
            </a:r>
            <a:r>
              <a:rPr lang="fr-CA" dirty="0" err="1"/>
              <a:t>Matched</a:t>
            </a:r>
            <a:r>
              <a:rPr lang="fr-CA" dirty="0"/>
              <a:t> Layer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B281D58F-6984-4114-82FD-6C872C97AFC4}"/>
              </a:ext>
            </a:extLst>
          </p:cNvPr>
          <p:cNvGrpSpPr/>
          <p:nvPr/>
        </p:nvGrpSpPr>
        <p:grpSpPr>
          <a:xfrm>
            <a:off x="455643" y="5137248"/>
            <a:ext cx="3214598" cy="733534"/>
            <a:chOff x="455643" y="5137248"/>
            <a:chExt cx="3214598" cy="73353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67E76AD1-3256-4D51-8DB3-937AAC43163C}"/>
                    </a:ext>
                  </a:extLst>
                </p:cNvPr>
                <p:cNvSpPr txBox="1"/>
                <p:nvPr/>
              </p:nvSpPr>
              <p:spPr>
                <a:xfrm>
                  <a:off x="455643" y="5137248"/>
                  <a:ext cx="2581091" cy="7335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acc>
                              <m:accPr>
                                <m:chr m:val="⃗"/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acc>
                                  <m:accPr>
                                    <m:chr m:val="⃗"/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  <m:acc>
                                  <m:accPr>
                                    <m:chr m:val="⃗"/>
                                    <m:ctrlP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fr-CA" dirty="0"/>
                </a:p>
              </p:txBody>
            </p:sp>
          </mc:Choice>
          <mc:Fallback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67E76AD1-3256-4D51-8DB3-937AAC4316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43" y="5137248"/>
                  <a:ext cx="2581091" cy="73353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4F70FE0E-F6EE-4C25-86CC-98E703711DE2}"/>
                </a:ext>
              </a:extLst>
            </p:cNvPr>
            <p:cNvSpPr txBox="1"/>
            <p:nvPr/>
          </p:nvSpPr>
          <p:spPr>
            <a:xfrm>
              <a:off x="3036734" y="531934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(12)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A3309B43-7516-4A80-99BA-293EE5C1B6FB}"/>
              </a:ext>
            </a:extLst>
          </p:cNvPr>
          <p:cNvGrpSpPr/>
          <p:nvPr/>
        </p:nvGrpSpPr>
        <p:grpSpPr>
          <a:xfrm>
            <a:off x="4025995" y="5319349"/>
            <a:ext cx="4454219" cy="369332"/>
            <a:chOff x="4025995" y="5319349"/>
            <a:chExt cx="4454219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4334F313-CD67-4EDF-8B92-A3C7498320DA}"/>
                    </a:ext>
                  </a:extLst>
                </p:cNvPr>
                <p:cNvSpPr txBox="1"/>
                <p:nvPr/>
              </p:nvSpPr>
              <p:spPr>
                <a:xfrm>
                  <a:off x="4025995" y="5337256"/>
                  <a:ext cx="3810146" cy="3345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fr-CA" b="0" i="0" smtClean="0">
                                <a:latin typeface="Cambria Math" panose="02040503050406030204" pitchFamily="18" charset="0"/>
                              </a:rPr>
                              <m:t>Re</m:t>
                            </m:r>
                            <m:d>
                              <m:d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sty m:val="p"/>
                              </m:rPr>
                              <a:rPr lang="fr-CA" b="0" i="0" smtClean="0">
                                <a:latin typeface="Cambria Math" panose="02040503050406030204" pitchFamily="18" charset="0"/>
                              </a:rPr>
                              <m:t>Im</m:t>
                            </m:r>
                            <m:d>
                              <m:d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  <m:r>
                              <m:rPr>
                                <m:sty m:val="p"/>
                              </m:rPr>
                              <a:rPr lang="fr-CA">
                                <a:latin typeface="Cambria Math" panose="02040503050406030204" pitchFamily="18" charset="0"/>
                              </a:rPr>
                              <m:t>Re</m:t>
                            </m:r>
                            <m:d>
                              <m:d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d>
                          </m:sup>
                        </m:s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  <m:r>
                              <m:rPr>
                                <m:sty m:val="p"/>
                              </m:rPr>
                              <a:rPr lang="fr-CA">
                                <a:latin typeface="Cambria Math" panose="02040503050406030204" pitchFamily="18" charset="0"/>
                              </a:rPr>
                              <m:t>Im</m:t>
                            </m:r>
                            <m:d>
                              <m:d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dirty="0"/>
                </a:p>
              </p:txBody>
            </p:sp>
          </mc:Choice>
          <mc:Fallback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4334F313-CD67-4EDF-8B92-A3C749832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5995" y="5337256"/>
                  <a:ext cx="3810146" cy="334515"/>
                </a:xfrm>
                <a:prstGeom prst="rect">
                  <a:avLst/>
                </a:prstGeom>
                <a:blipFill>
                  <a:blip r:embed="rId4"/>
                  <a:stretch>
                    <a:fillRect l="-160" t="-16667" r="-2560" b="-9259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BF3A9947-212A-4C67-AA15-352DE5F5DD32}"/>
                </a:ext>
              </a:extLst>
            </p:cNvPr>
            <p:cNvSpPr txBox="1"/>
            <p:nvPr/>
          </p:nvSpPr>
          <p:spPr>
            <a:xfrm>
              <a:off x="7846707" y="531934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062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4149913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Valeurs typiques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151927" y="3255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Valeurs typiques de la géométrie et des matériaux</a:t>
            </a:r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0661B45-3387-4CB2-AC2F-CEBE572C16BC}"/>
              </a:ext>
            </a:extLst>
          </p:cNvPr>
          <p:cNvSpPr txBox="1"/>
          <p:nvPr/>
        </p:nvSpPr>
        <p:spPr>
          <a:xfrm>
            <a:off x="455643" y="1325461"/>
            <a:ext cx="6795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Le bateau aura comme forme un rectangle avec une pointe triangulaire (Géométrie 1) ou circulaire (Géométrie 2) fig.4. 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486700F-0045-47BD-A95E-4C4AC8CB04B4}"/>
              </a:ext>
            </a:extLst>
          </p:cNvPr>
          <p:cNvGrpSpPr/>
          <p:nvPr/>
        </p:nvGrpSpPr>
        <p:grpSpPr>
          <a:xfrm>
            <a:off x="6600518" y="2287500"/>
            <a:ext cx="3051847" cy="2477498"/>
            <a:chOff x="6600518" y="2287500"/>
            <a:chExt cx="3051847" cy="2477498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3ABC39F4-4A6D-4DB1-87F6-C1BC6F20B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00518" y="2287500"/>
              <a:ext cx="2895819" cy="214038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B40D4757-0BC1-497E-8B9B-D16C0665CF85}"/>
                </a:ext>
              </a:extLst>
            </p:cNvPr>
            <p:cNvSpPr txBox="1"/>
            <p:nvPr/>
          </p:nvSpPr>
          <p:spPr>
            <a:xfrm>
              <a:off x="6600518" y="4503388"/>
              <a:ext cx="30518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Figure 4 : Différentes géométries de l’objet</a:t>
              </a:r>
            </a:p>
          </p:txBody>
        </p:sp>
      </p:grp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3050C28A-26C1-43C6-8CDC-12ECA2330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280794"/>
              </p:ext>
            </p:extLst>
          </p:nvPr>
        </p:nvGraphicFramePr>
        <p:xfrm>
          <a:off x="828400" y="2944528"/>
          <a:ext cx="476308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147">
                  <a:extLst>
                    <a:ext uri="{9D8B030D-6E8A-4147-A177-3AD203B41FA5}">
                      <a16:colId xmlns:a16="http://schemas.microsoft.com/office/drawing/2014/main" val="3233838604"/>
                    </a:ext>
                  </a:extLst>
                </a:gridCol>
                <a:gridCol w="3858936">
                  <a:extLst>
                    <a:ext uri="{9D8B030D-6E8A-4147-A177-3AD203B41FA5}">
                      <a16:colId xmlns:a16="http://schemas.microsoft.com/office/drawing/2014/main" val="400995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8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78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86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625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204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0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08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08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Fonctionnement de la méthode numérique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Étapes et fonctionnement de la méthode numérique, en incluant les équations discrétisées telles que vous les avez programmées (ex : discrétisation d’une équation différentielle, condition initiale, conditions aux frontières, calcul de l’énergie d’un système, génération de nombres aléatoires, etc.)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4678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Paramètres de simulation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Paramètres de l’algorithme (ex : pas de discrétisation, critère de convergence, etc.)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227706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553</TotalTime>
  <Words>920</Words>
  <Application>Microsoft Office PowerPoint</Application>
  <PresentationFormat>Grand écran</PresentationFormat>
  <Paragraphs>88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Trebuchet MS</vt:lpstr>
      <vt:lpstr>Wingdings 3</vt:lpstr>
      <vt:lpstr>Facette</vt:lpstr>
      <vt:lpstr>Conception de la forme d'un objet pour minimiser/maximiser sa surface équivalente sonar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de la forme d'un objet pour minimiser/maximiser sa surface équivalente sonar</dc:title>
  <dc:creator>Jean-Michel Fortier</dc:creator>
  <cp:lastModifiedBy>Jean-Michel Fortier</cp:lastModifiedBy>
  <cp:revision>29</cp:revision>
  <dcterms:created xsi:type="dcterms:W3CDTF">2020-04-07T21:22:56Z</dcterms:created>
  <dcterms:modified xsi:type="dcterms:W3CDTF">2020-04-09T05:58:24Z</dcterms:modified>
</cp:coreProperties>
</file>