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72" r:id="rId5"/>
    <p:sldId id="259" r:id="rId6"/>
    <p:sldId id="273" r:id="rId7"/>
    <p:sldId id="274" r:id="rId8"/>
    <p:sldId id="260" r:id="rId9"/>
    <p:sldId id="261" r:id="rId10"/>
    <p:sldId id="276" r:id="rId11"/>
    <p:sldId id="277" r:id="rId12"/>
    <p:sldId id="278" r:id="rId13"/>
    <p:sldId id="275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1 : Formulation du problème" id="{0F2ECC92-DDB1-4BAB-9A44-07486D9171F3}">
          <p14:sldIdLst>
            <p14:sldId id="256"/>
            <p14:sldId id="257"/>
            <p14:sldId id="258"/>
            <p14:sldId id="272"/>
            <p14:sldId id="259"/>
            <p14:sldId id="273"/>
            <p14:sldId id="274"/>
            <p14:sldId id="260"/>
          </p14:sldIdLst>
        </p14:section>
        <p14:section name="Section 2 : Description de la méthode numérique" id="{0C56ED26-4511-477D-B264-2823014FD2B4}">
          <p14:sldIdLst>
            <p14:sldId id="261"/>
            <p14:sldId id="276"/>
            <p14:sldId id="277"/>
            <p14:sldId id="278"/>
            <p14:sldId id="275"/>
            <p14:sldId id="262"/>
            <p14:sldId id="263"/>
          </p14:sldIdLst>
        </p14:section>
        <p14:section name="Section 4 : Évaluation préliminaire de la performance du code numérique" id="{51D05BA0-CC68-4328-A839-8F544AB02ED3}">
          <p14:sldIdLst>
            <p14:sldId id="264"/>
            <p14:sldId id="265"/>
          </p14:sldIdLst>
        </p14:section>
        <p14:section name="Section 5 : Résultats et analyse préliminaires" id="{E795ED72-D092-4F69-9F95-C3F05AC37133}">
          <p14:sldIdLst>
            <p14:sldId id="266"/>
            <p14:sldId id="267"/>
            <p14:sldId id="268"/>
          </p14:sldIdLst>
        </p14:section>
        <p14:section name="Sections 6 : Conclusion et améliorations" id="{78D50EFC-F57B-4444-863A-17BC05BE590C}">
          <p14:sldIdLst>
            <p14:sldId id="269"/>
            <p14:sldId id="270"/>
          </p14:sldIdLst>
        </p14:section>
        <p14:section name="Référence" id="{53E0AF86-4725-481A-ACC5-3479488F6FD0}">
          <p14:sldIdLst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e" initials="J" lastIdx="2" clrIdx="0">
    <p:extLst>
      <p:ext uri="{19B8F6BF-5375-455C-9EA6-DF929625EA0E}">
        <p15:presenceInfo xmlns:p15="http://schemas.microsoft.com/office/powerpoint/2012/main" userId="Ji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6D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4/9/2020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ACCA7D-8BC4-41DC-B807-39B44362BD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3390" y="1281961"/>
            <a:ext cx="8433887" cy="2054256"/>
          </a:xfrm>
        </p:spPr>
        <p:txBody>
          <a:bodyPr/>
          <a:lstStyle/>
          <a:p>
            <a:pPr algn="l"/>
            <a:r>
              <a:rPr lang="fr-FR" sz="4400" dirty="0">
                <a:solidFill>
                  <a:srgbClr val="286D9F"/>
                </a:solidFill>
              </a:rPr>
              <a:t>Conception de la forme d'un objet pour minimiser/maximiser sa surface équivalente sonar</a:t>
            </a:r>
            <a:endParaRPr lang="fr-CA" sz="4400" dirty="0">
              <a:solidFill>
                <a:srgbClr val="286D9F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C16B99B-543D-45DD-8602-5C9482F354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86866" y="5001916"/>
            <a:ext cx="3366937" cy="1096899"/>
          </a:xfrm>
        </p:spPr>
        <p:txBody>
          <a:bodyPr>
            <a:normAutofit lnSpcReduction="10000"/>
          </a:bodyPr>
          <a:lstStyle/>
          <a:p>
            <a:pPr algn="l"/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Pierre-Luc Thériault (1876713)</a:t>
            </a:r>
          </a:p>
          <a:p>
            <a:pPr algn="l"/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Jie Ou Yang              (1895692)</a:t>
            </a:r>
          </a:p>
          <a:p>
            <a:pPr algn="l"/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Jean-Michel Fortier  (1899112)</a:t>
            </a:r>
            <a:endParaRPr lang="fr-C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215FAACF-D01C-4476-86E5-3482B2E4ACDA}"/>
              </a:ext>
            </a:extLst>
          </p:cNvPr>
          <p:cNvSpPr txBox="1">
            <a:spLocks/>
          </p:cNvSpPr>
          <p:nvPr/>
        </p:nvSpPr>
        <p:spPr>
          <a:xfrm>
            <a:off x="4569743" y="4466624"/>
            <a:ext cx="1201180" cy="3717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>
                <a:solidFill>
                  <a:schemeClr val="tx1"/>
                </a:solidFill>
              </a:rPr>
              <a:t>Équipe 11</a:t>
            </a:r>
            <a:endParaRPr lang="fr-C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95932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EE799C-7398-441E-956D-60778EB6ADFB}"/>
              </a:ext>
            </a:extLst>
          </p:cNvPr>
          <p:cNvSpPr txBox="1">
            <a:spLocks/>
          </p:cNvSpPr>
          <p:nvPr/>
        </p:nvSpPr>
        <p:spPr>
          <a:xfrm>
            <a:off x="455643" y="510175"/>
            <a:ext cx="9015528" cy="73978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A" dirty="0">
                <a:solidFill>
                  <a:srgbClr val="286D9F"/>
                </a:solidFill>
              </a:rPr>
              <a:t>Fonctionnement de la méthode numérique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0A46BD-0FD2-481A-AB72-F6E2A27E0618}"/>
              </a:ext>
            </a:extLst>
          </p:cNvPr>
          <p:cNvSpPr/>
          <p:nvPr/>
        </p:nvSpPr>
        <p:spPr>
          <a:xfrm>
            <a:off x="6188279" y="-436226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/>
              <a:t>Étapes et fonctionnement de la méthode numérique, en incluant les équations discrétisées telles que vous les avez programmées (ex : discrétisation d’une équation différentielle, condition initiale, conditions aux frontières, calcul de l’énergie d’un système, génération de nombres aléatoires, etc.) </a:t>
            </a:r>
            <a:endParaRPr lang="fr-CA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BADA194-35A4-4465-9879-CFB6014BE644}"/>
              </a:ext>
            </a:extLst>
          </p:cNvPr>
          <p:cNvSpPr txBox="1"/>
          <p:nvPr/>
        </p:nvSpPr>
        <p:spPr>
          <a:xfrm>
            <a:off x="455643" y="1802836"/>
            <a:ext cx="85064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En utilisant un </a:t>
            </a:r>
            <a:r>
              <a:rPr lang="fr-CA" dirty="0" err="1"/>
              <a:t>Laplacien</a:t>
            </a:r>
            <a:r>
              <a:rPr lang="fr-CA" dirty="0"/>
              <a:t> à 9 points, on obtient les équations de gradient avant (14) et arrière (15). Une fois discréditée, les équations auront la forme générale de l’équation 16.</a:t>
            </a: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862F21EC-CC60-4154-BA6A-C663B79EE1CC}"/>
              </a:ext>
            </a:extLst>
          </p:cNvPr>
          <p:cNvGrpSpPr/>
          <p:nvPr/>
        </p:nvGrpSpPr>
        <p:grpSpPr>
          <a:xfrm>
            <a:off x="566256" y="2817376"/>
            <a:ext cx="7917745" cy="535531"/>
            <a:chOff x="566256" y="2355711"/>
            <a:chExt cx="7917745" cy="53553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ZoneTexte 4">
                  <a:extLst>
                    <a:ext uri="{FF2B5EF4-FFF2-40B4-BE49-F238E27FC236}">
                      <a16:creationId xmlns:a16="http://schemas.microsoft.com/office/drawing/2014/main" id="{A4206C53-2767-4559-87C9-8CD9924D60FD}"/>
                    </a:ext>
                  </a:extLst>
                </p:cNvPr>
                <p:cNvSpPr txBox="1"/>
                <p:nvPr/>
              </p:nvSpPr>
              <p:spPr>
                <a:xfrm>
                  <a:off x="566256" y="2355711"/>
                  <a:ext cx="7284238" cy="5355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CA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fr-CA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</m:acc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(−3</m:t>
                            </m:r>
                            <m:sSub>
                              <m:sSubPr>
                                <m:ctrlP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  <m:sSub>
                              <m:sSubPr>
                                <m:ctrlPr>
                                  <a:rPr lang="fr-C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fr-C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acc>
                          <m:accPr>
                            <m:chr m:val="̂"/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(−3</m:t>
                            </m:r>
                            <m:sSub>
                              <m:sSubPr>
                                <m:ctrlPr>
                                  <a:rPr lang="fr-C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+2</m:t>
                            </m:r>
                            <m:sSub>
                              <m:sSubPr>
                                <m:ctrlPr>
                                  <a:rPr lang="fr-C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fr-C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fr-CA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acc>
                          <m:accPr>
                            <m:chr m:val="̂"/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CA" dirty="0"/>
                </a:p>
              </p:txBody>
            </p:sp>
          </mc:Choice>
          <mc:Fallback>
            <p:sp>
              <p:nvSpPr>
                <p:cNvPr id="5" name="ZoneTexte 4">
                  <a:extLst>
                    <a:ext uri="{FF2B5EF4-FFF2-40B4-BE49-F238E27FC236}">
                      <a16:creationId xmlns:a16="http://schemas.microsoft.com/office/drawing/2014/main" id="{A4206C53-2767-4559-87C9-8CD9924D60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256" y="2355711"/>
                  <a:ext cx="7284238" cy="53553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9971D1EC-DB0F-4900-B5DD-02FE91E57C2A}"/>
                </a:ext>
              </a:extLst>
            </p:cNvPr>
            <p:cNvSpPr txBox="1"/>
            <p:nvPr/>
          </p:nvSpPr>
          <p:spPr>
            <a:xfrm>
              <a:off x="7850494" y="2438810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(14)</a:t>
              </a:r>
            </a:p>
          </p:txBody>
        </p:sp>
      </p:grp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69F48FEC-DD76-4B64-9412-8A4DB6620C44}"/>
              </a:ext>
            </a:extLst>
          </p:cNvPr>
          <p:cNvGrpSpPr/>
          <p:nvPr/>
        </p:nvGrpSpPr>
        <p:grpSpPr>
          <a:xfrm>
            <a:off x="566257" y="3444117"/>
            <a:ext cx="7594653" cy="535531"/>
            <a:chOff x="566257" y="2982452"/>
            <a:chExt cx="7594653" cy="53553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ZoneTexte 5">
                  <a:extLst>
                    <a:ext uri="{FF2B5EF4-FFF2-40B4-BE49-F238E27FC236}">
                      <a16:creationId xmlns:a16="http://schemas.microsoft.com/office/drawing/2014/main" id="{39B4E4BC-67C9-4738-868B-B1EDB7E0997A}"/>
                    </a:ext>
                  </a:extLst>
                </p:cNvPr>
                <p:cNvSpPr txBox="1"/>
                <p:nvPr/>
              </p:nvSpPr>
              <p:spPr>
                <a:xfrm>
                  <a:off x="566257" y="2982452"/>
                  <a:ext cx="6961146" cy="53553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CA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fr-CA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</m:acc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fr-C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sSub>
                              <m:sSubPr>
                                <m:ctrlP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−1,</m:t>
                                </m:r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+3</m:t>
                            </m:r>
                            <m:sSub>
                              <m:sSubPr>
                                <m:ctrlPr>
                                  <a:rPr lang="fr-C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acc>
                          <m:accPr>
                            <m:chr m:val="̂"/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fr-C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2,</m:t>
                                </m:r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sSub>
                              <m:sSubPr>
                                <m:ctrlPr>
                                  <a:rPr lang="fr-C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−1,</m:t>
                                </m:r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+3</m:t>
                            </m:r>
                            <m:sSub>
                              <m:sSubPr>
                                <m:ctrlPr>
                                  <a:rPr lang="fr-C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fr-CA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acc>
                          <m:accPr>
                            <m:chr m:val="̂"/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CA" dirty="0"/>
                </a:p>
              </p:txBody>
            </p:sp>
          </mc:Choice>
          <mc:Fallback>
            <p:sp>
              <p:nvSpPr>
                <p:cNvPr id="6" name="ZoneTexte 5">
                  <a:extLst>
                    <a:ext uri="{FF2B5EF4-FFF2-40B4-BE49-F238E27FC236}">
                      <a16:creationId xmlns:a16="http://schemas.microsoft.com/office/drawing/2014/main" id="{39B4E4BC-67C9-4738-868B-B1EDB7E099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257" y="2982452"/>
                  <a:ext cx="6961146" cy="53553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4A49BA88-C95A-48A3-8A2A-D95DF9C835B0}"/>
                </a:ext>
              </a:extLst>
            </p:cNvPr>
            <p:cNvSpPr txBox="1"/>
            <p:nvPr/>
          </p:nvSpPr>
          <p:spPr>
            <a:xfrm>
              <a:off x="7527403" y="3065551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(15)</a:t>
              </a:r>
            </a:p>
          </p:txBody>
        </p: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FDCFA658-A8B3-4938-B9F1-C7E7E9F47719}"/>
              </a:ext>
            </a:extLst>
          </p:cNvPr>
          <p:cNvGrpSpPr/>
          <p:nvPr/>
        </p:nvGrpSpPr>
        <p:grpSpPr>
          <a:xfrm>
            <a:off x="455643" y="4389474"/>
            <a:ext cx="8418122" cy="897938"/>
            <a:chOff x="455643" y="3667446"/>
            <a:chExt cx="8418122" cy="89793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ZoneTexte 6">
                  <a:extLst>
                    <a:ext uri="{FF2B5EF4-FFF2-40B4-BE49-F238E27FC236}">
                      <a16:creationId xmlns:a16="http://schemas.microsoft.com/office/drawing/2014/main" id="{7005CEB2-9801-438B-98FC-BCD9B914EF39}"/>
                    </a:ext>
                  </a:extLst>
                </p:cNvPr>
                <p:cNvSpPr txBox="1"/>
                <p:nvPr/>
              </p:nvSpPr>
              <p:spPr>
                <a:xfrm>
                  <a:off x="455643" y="3667446"/>
                  <a:ext cx="7871642" cy="89793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CA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2,</m:t>
                            </m:r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−1,</m:t>
                            </m:r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</m:sSub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sSub>
                          <m:sSubPr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−1,</m:t>
                            </m:r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fr-CA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−1,</m:t>
                            </m:r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sSub>
                          <m:sSubPr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  <m:r>
                          <a:rPr lang="fr-CA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sSub>
                          <m:sSubPr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fr-CA" i="1" dirty="0">
                    <a:latin typeface="Cambria Math" panose="02040503050406030204" pitchFamily="18" charset="0"/>
                  </a:endParaRPr>
                </a:p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CA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fr-CA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CA" i="1">
                            <a:latin typeface="Cambria Math" panose="02040503050406030204" pitchFamily="18" charset="0"/>
                          </a:rPr>
                          <m:t>𝑒</m:t>
                        </m:r>
                        <m:sSub>
                          <m:sSubPr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fr-CA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CA" i="1">
                            <a:latin typeface="Cambria Math" panose="02040503050406030204" pitchFamily="18" charset="0"/>
                          </a:rPr>
                          <m:t>𝑒</m:t>
                        </m:r>
                        <m:sSub>
                          <m:sSubPr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fr-CA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CA" i="1">
                            <a:latin typeface="Cambria Math" panose="02040503050406030204" pitchFamily="18" charset="0"/>
                          </a:rPr>
                          <m:t>𝑒</m:t>
                        </m:r>
                        <m:sSub>
                          <m:sSubPr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fr-CA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CA" i="1">
                            <a:latin typeface="Cambria Math" panose="02040503050406030204" pitchFamily="18" charset="0"/>
                          </a:rPr>
                          <m:t>𝑒</m:t>
                        </m:r>
                        <m:sSub>
                          <m:sSubPr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fr-CA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CA" i="1">
                            <a:latin typeface="Cambria Math" panose="02040503050406030204" pitchFamily="18" charset="0"/>
                          </a:rPr>
                          <m:t>𝑒</m:t>
                        </m:r>
                        <m:sSub>
                          <m:sSubPr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fr-CA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CA" i="1">
                            <a:latin typeface="Cambria Math" panose="02040503050406030204" pitchFamily="18" charset="0"/>
                          </a:rPr>
                          <m:t>𝑒</m:t>
                        </m:r>
                        <m:sSub>
                          <m:sSubPr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fr-CA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CA" i="1">
                            <a:latin typeface="Cambria Math" panose="02040503050406030204" pitchFamily="18" charset="0"/>
                          </a:rPr>
                          <m:t>𝑒</m:t>
                        </m:r>
                        <m:sSub>
                          <m:sSubPr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fr-CA" dirty="0"/>
                </a:p>
              </p:txBody>
            </p:sp>
          </mc:Choice>
          <mc:Fallback>
            <p:sp>
              <p:nvSpPr>
                <p:cNvPr id="7" name="ZoneTexte 6">
                  <a:extLst>
                    <a:ext uri="{FF2B5EF4-FFF2-40B4-BE49-F238E27FC236}">
                      <a16:creationId xmlns:a16="http://schemas.microsoft.com/office/drawing/2014/main" id="{7005CEB2-9801-438B-98FC-BCD9B914EF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643" y="3667446"/>
                  <a:ext cx="7871642" cy="89793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BEC7DABA-06BC-43B9-83B7-F70848751634}"/>
                </a:ext>
              </a:extLst>
            </p:cNvPr>
            <p:cNvSpPr txBox="1"/>
            <p:nvPr/>
          </p:nvSpPr>
          <p:spPr>
            <a:xfrm>
              <a:off x="8240258" y="3931749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(16)</a:t>
              </a:r>
            </a:p>
          </p:txBody>
        </p:sp>
      </p:grpSp>
      <p:sp>
        <p:nvSpPr>
          <p:cNvPr id="14" name="Titre 1">
            <a:extLst>
              <a:ext uri="{FF2B5EF4-FFF2-40B4-BE49-F238E27FC236}">
                <a16:creationId xmlns:a16="http://schemas.microsoft.com/office/drawing/2014/main" id="{6477EBCE-95BC-403D-ABB2-986C07EBD112}"/>
              </a:ext>
            </a:extLst>
          </p:cNvPr>
          <p:cNvSpPr txBox="1">
            <a:spLocks/>
          </p:cNvSpPr>
          <p:nvPr/>
        </p:nvSpPr>
        <p:spPr>
          <a:xfrm>
            <a:off x="455643" y="1391464"/>
            <a:ext cx="9015528" cy="73978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A" sz="2400" dirty="0">
                <a:solidFill>
                  <a:srgbClr val="286D9F"/>
                </a:solidFill>
              </a:rPr>
              <a:t>Forme générale des équations à discréditer</a:t>
            </a:r>
          </a:p>
        </p:txBody>
      </p:sp>
    </p:spTree>
    <p:extLst>
      <p:ext uri="{BB962C8B-B14F-4D97-AF65-F5344CB8AC3E}">
        <p14:creationId xmlns:p14="http://schemas.microsoft.com/office/powerpoint/2010/main" val="2829224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EE799C-7398-441E-956D-60778EB6ADFB}"/>
              </a:ext>
            </a:extLst>
          </p:cNvPr>
          <p:cNvSpPr txBox="1">
            <a:spLocks/>
          </p:cNvSpPr>
          <p:nvPr/>
        </p:nvSpPr>
        <p:spPr>
          <a:xfrm>
            <a:off x="455643" y="510175"/>
            <a:ext cx="9015528" cy="73978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A" dirty="0">
                <a:solidFill>
                  <a:srgbClr val="286D9F"/>
                </a:solidFill>
              </a:rPr>
              <a:t>Fonctionnement de la méthode numérique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0A46BD-0FD2-481A-AB72-F6E2A27E0618}"/>
              </a:ext>
            </a:extLst>
          </p:cNvPr>
          <p:cNvSpPr/>
          <p:nvPr/>
        </p:nvSpPr>
        <p:spPr>
          <a:xfrm>
            <a:off x="6188279" y="-436226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/>
              <a:t>Étapes et fonctionnement de la méthode numérique, en incluant les équations discrétisées telles que vous les avez programmées (ex : discrétisation d’une équation différentielle, condition initiale, conditions aux frontières, calcul de l’énergie d’un système, génération de nombres aléatoires, etc.) </a:t>
            </a:r>
            <a:endParaRPr lang="fr-CA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BADA194-35A4-4465-9879-CFB6014BE644}"/>
              </a:ext>
            </a:extLst>
          </p:cNvPr>
          <p:cNvSpPr txBox="1"/>
          <p:nvPr/>
        </p:nvSpPr>
        <p:spPr>
          <a:xfrm>
            <a:off x="455642" y="1802836"/>
            <a:ext cx="9091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Pour le milieu homogène on a l’équation 17 où </a:t>
            </a:r>
            <a:r>
              <a:rPr lang="fr-CA" i="1" dirty="0">
                <a:latin typeface="Cambria Math" panose="02040503050406030204" pitchFamily="18" charset="0"/>
                <a:ea typeface="Cambria Math" panose="02040503050406030204" pitchFamily="18" charset="0"/>
              </a:rPr>
              <a:t>m</a:t>
            </a:r>
            <a:r>
              <a:rPr lang="fr-CA" dirty="0"/>
              <a:t> est le milieu selon l’eau où le bois.</a:t>
            </a:r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69F48FEC-DD76-4B64-9412-8A4DB6620C44}"/>
              </a:ext>
            </a:extLst>
          </p:cNvPr>
          <p:cNvGrpSpPr/>
          <p:nvPr/>
        </p:nvGrpSpPr>
        <p:grpSpPr>
          <a:xfrm>
            <a:off x="298527" y="3820554"/>
            <a:ext cx="10565216" cy="433388"/>
            <a:chOff x="566257" y="2982452"/>
            <a:chExt cx="7366438" cy="43338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ZoneTexte 5">
                  <a:extLst>
                    <a:ext uri="{FF2B5EF4-FFF2-40B4-BE49-F238E27FC236}">
                      <a16:creationId xmlns:a16="http://schemas.microsoft.com/office/drawing/2014/main" id="{39B4E4BC-67C9-4738-868B-B1EDB7E0997A}"/>
                    </a:ext>
                  </a:extLst>
                </p:cNvPr>
                <p:cNvSpPr txBox="1"/>
                <p:nvPr/>
              </p:nvSpPr>
              <p:spPr>
                <a:xfrm>
                  <a:off x="566257" y="2982452"/>
                  <a:ext cx="6961146" cy="43338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fr-CA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fr-CA" sz="16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fr-CA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A" sz="1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fr-CA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fr-CA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A" sz="16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fr-CA" sz="16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den>
                          </m:f>
                          <m:r>
                            <a:rPr lang="fr-CA" sz="16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fr-CA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CA" sz="1600" i="1">
                              <a:latin typeface="Cambria Math" panose="02040503050406030204" pitchFamily="18" charset="0"/>
                            </a:rPr>
                            <m:t>−2,</m:t>
                          </m:r>
                          <m:r>
                            <a:rPr lang="fr-CA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fr-CA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r-CA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sSub>
                            <m:sSubPr>
                              <m:ctrlPr>
                                <a:rPr lang="fr-CA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fr-CA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CA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fr-CA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fr-CA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16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fr-CA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CA" sz="1600" i="1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fr-CA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fr-CA" sz="16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r-CA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CA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fr-CA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CA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fr-CA" sz="1600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fr-CA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16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fr-CA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CA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CA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CA" sz="16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fr-CA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r-CA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1600" i="1">
                              <a:latin typeface="Cambria Math" panose="02040503050406030204" pitchFamily="18" charset="0"/>
                            </a:rPr>
                            <m:t>4</m:t>
                          </m:r>
                          <m:sSub>
                            <m:sSubPr>
                              <m:ctrlPr>
                                <a:rPr lang="fr-CA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fr-CA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CA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fr-CA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fr-CA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16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fr-CA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CA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CA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CA" sz="16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fr-CA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r-CA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1600" i="1">
                              <a:latin typeface="Cambria Math" panose="02040503050406030204" pitchFamily="18" charset="0"/>
                            </a:rPr>
                            <m:t>3</m:t>
                          </m:r>
                          <m:d>
                            <m:dPr>
                              <m:ctrlPr>
                                <a:rPr lang="fr-CA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CA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A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fr-CA" sz="16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fr-CA" sz="1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fr-CA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A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fr-CA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fr-CA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CA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A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fr-CA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fr-CA" sz="1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fr-CA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A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fr-CA" sz="1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fr-CA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fr-CA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CA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fr-CA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fr-CA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16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fr-CA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CA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CA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fr-CA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r-CA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1600" i="1">
                              <a:latin typeface="Cambria Math" panose="02040503050406030204" pitchFamily="18" charset="0"/>
                            </a:rPr>
                            <m:t>4</m:t>
                          </m:r>
                          <m:sSub>
                            <m:sSubPr>
                              <m:ctrlPr>
                                <a:rPr lang="fr-CA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fr-CA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CA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fr-CA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fr-CA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16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fr-CA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CA" sz="1600" i="1">
                              <a:latin typeface="Cambria Math" panose="02040503050406030204" pitchFamily="18" charset="0"/>
                            </a:rPr>
                            <m:t>+1,</m:t>
                          </m:r>
                          <m:r>
                            <a:rPr lang="fr-CA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fr-CA" sz="16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r-CA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CA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fr-CA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CA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fr-CA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fr-CA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16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fr-CA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CA" sz="16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fr-CA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CA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fr-CA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fr-CA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fr-CA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CA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sSub>
                                <m:sSubPr>
                                  <m:ctrlPr>
                                    <a:rPr lang="fr-CA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A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fr-CA" sz="16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fr-CA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A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fr-CA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den>
                          </m:f>
                          <m:r>
                            <a:rPr lang="fr-CA" sz="16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fr-CA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CA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CA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CA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CA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CA" sz="16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r-CA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CA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fr-CA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CA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fr-CA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fr-CA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16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fr-CA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CA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CA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CA" sz="1600" i="1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  <m:r>
                        <a:rPr lang="fr-CA" sz="1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a14:m>
                  <a:r>
                    <a:rPr lang="fr-CA" sz="1600" dirty="0"/>
                    <a:t> </a:t>
                  </a:r>
                </a:p>
              </p:txBody>
            </p:sp>
          </mc:Choice>
          <mc:Fallback>
            <p:sp>
              <p:nvSpPr>
                <p:cNvPr id="6" name="ZoneTexte 5">
                  <a:extLst>
                    <a:ext uri="{FF2B5EF4-FFF2-40B4-BE49-F238E27FC236}">
                      <a16:creationId xmlns:a16="http://schemas.microsoft.com/office/drawing/2014/main" id="{39B4E4BC-67C9-4738-868B-B1EDB7E099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257" y="2982452"/>
                  <a:ext cx="6961146" cy="433388"/>
                </a:xfrm>
                <a:prstGeom prst="rect">
                  <a:avLst/>
                </a:prstGeom>
                <a:blipFill>
                  <a:blip r:embed="rId2"/>
                  <a:stretch>
                    <a:fillRect l="-549" b="-11268"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4A49BA88-C95A-48A3-8A2A-D95DF9C835B0}"/>
                </a:ext>
              </a:extLst>
            </p:cNvPr>
            <p:cNvSpPr txBox="1"/>
            <p:nvPr/>
          </p:nvSpPr>
          <p:spPr>
            <a:xfrm>
              <a:off x="7457115" y="3014480"/>
              <a:ext cx="4755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(18)</a:t>
              </a:r>
            </a:p>
          </p:txBody>
        </p: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FDCFA658-A8B3-4938-B9F1-C7E7E9F47719}"/>
              </a:ext>
            </a:extLst>
          </p:cNvPr>
          <p:cNvGrpSpPr/>
          <p:nvPr/>
        </p:nvGrpSpPr>
        <p:grpSpPr>
          <a:xfrm>
            <a:off x="298527" y="2112698"/>
            <a:ext cx="9527851" cy="751744"/>
            <a:chOff x="-1817538" y="3547482"/>
            <a:chExt cx="9527851" cy="75174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ZoneTexte 6">
                  <a:extLst>
                    <a:ext uri="{FF2B5EF4-FFF2-40B4-BE49-F238E27FC236}">
                      <a16:creationId xmlns:a16="http://schemas.microsoft.com/office/drawing/2014/main" id="{7005CEB2-9801-438B-98FC-BCD9B914EF39}"/>
                    </a:ext>
                  </a:extLst>
                </p:cNvPr>
                <p:cNvSpPr txBox="1"/>
                <p:nvPr/>
              </p:nvSpPr>
              <p:spPr>
                <a:xfrm>
                  <a:off x="-1817538" y="3547482"/>
                  <a:ext cx="9073381" cy="7517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fr-CA" sz="16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fr-CA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A" sz="16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fr-CA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fr-CA" sz="1600" i="1">
                                    <a:latin typeface="Cambria Math" panose="02040503050406030204" pitchFamily="18" charset="0"/>
                                  </a:rPr>
                                  <m:t>−1,</m:t>
                                </m:r>
                                <m:r>
                                  <a:rPr lang="fr-CA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fr-CA" sz="16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fr-CA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fr-CA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A" sz="16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fr-CA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fr-CA" sz="1600" i="1">
                                    <a:latin typeface="Cambria Math" panose="02040503050406030204" pitchFamily="18" charset="0"/>
                                  </a:rPr>
                                  <m:t>−1,</m:t>
                                </m:r>
                                <m:r>
                                  <a:rPr lang="fr-CA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fr-CA" sz="16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fr-CA" sz="1600" i="1">
                                <a:latin typeface="Cambria Math" panose="02040503050406030204" pitchFamily="18" charset="0"/>
                              </a:rPr>
                              <m:t>+4</m:t>
                            </m:r>
                            <m:sSub>
                              <m:sSubPr>
                                <m:ctrlPr>
                                  <a:rPr lang="fr-CA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A" sz="16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fr-CA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fr-CA" sz="1600" i="1">
                                    <a:latin typeface="Cambria Math" panose="02040503050406030204" pitchFamily="18" charset="0"/>
                                  </a:rPr>
                                  <m:t>−1,</m:t>
                                </m:r>
                                <m:r>
                                  <a:rPr lang="fr-CA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fr-CA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CA" sz="16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  <m:sSub>
                              <m:sSubPr>
                                <m:ctrlPr>
                                  <a:rPr lang="fr-CA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A" sz="16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fr-CA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fr-CA" sz="16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fr-CA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fr-CA" sz="16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fr-CA" sz="1600" i="1">
                                <a:latin typeface="Cambria Math" panose="02040503050406030204" pitchFamily="18" charset="0"/>
                              </a:rPr>
                              <m:t>−(20−6</m:t>
                            </m:r>
                            <m:sSup>
                              <m:sSupPr>
                                <m:ctrlPr>
                                  <a:rPr lang="fr-CA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16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lang="fr-CA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bSup>
                              <m:sSubSupPr>
                                <m:ctrlPr>
                                  <a:rPr lang="fr-CA" sz="1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CA" sz="16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CA" sz="16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  <m:sup>
                                <m:r>
                                  <a:rPr lang="fr-CA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fr-CA" sz="16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sSub>
                              <m:sSubPr>
                                <m:ctrlPr>
                                  <a:rPr lang="fr-CA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A" sz="16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fr-CA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fr-CA" sz="16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fr-CA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fr-CA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CA" sz="16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  <m:sSub>
                              <m:sSubPr>
                                <m:ctrlPr>
                                  <a:rPr lang="fr-CA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A" sz="16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fr-CA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fr-CA" sz="16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  <m:r>
                                  <a:rPr lang="fr-CA" sz="16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fr-CA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fr-CA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CA" sz="16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  <m:sSub>
                              <m:sSubPr>
                                <m:ctrlPr>
                                  <a:rPr lang="fr-CA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A" sz="16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fr-CA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fr-CA" sz="16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fr-CA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fr-CA" sz="16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fr-CA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fr-CA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CA" sz="16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  <m:sSub>
                              <m:sSubPr>
                                <m:ctrlPr>
                                  <a:rPr lang="fr-CA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A" sz="16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fr-CA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fr-CA" sz="16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  <m:r>
                                  <a:rPr lang="fr-CA" sz="16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fr-CA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fr-CA" sz="16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fr-CA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fr-CA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A" sz="16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fr-CA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fr-CA" sz="16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  <m:r>
                                  <a:rPr lang="fr-CA" sz="16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fr-CA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fr-CA" sz="16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fr-CA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fr-CA" sz="16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  <m:sSup>
                              <m:sSupPr>
                                <m:ctrlPr>
                                  <a:rPr lang="fr-CA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CA" sz="16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lang="fr-CA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fr-CA" sz="16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fr-CA" sz="1600" dirty="0"/>
                </a:p>
              </p:txBody>
            </p:sp>
          </mc:Choice>
          <mc:Fallback>
            <p:sp>
              <p:nvSpPr>
                <p:cNvPr id="7" name="ZoneTexte 6">
                  <a:extLst>
                    <a:ext uri="{FF2B5EF4-FFF2-40B4-BE49-F238E27FC236}">
                      <a16:creationId xmlns:a16="http://schemas.microsoft.com/office/drawing/2014/main" id="{7005CEB2-9801-438B-98FC-BCD9B914EF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817538" y="3547482"/>
                  <a:ext cx="9073381" cy="751744"/>
                </a:xfrm>
                <a:prstGeom prst="rect">
                  <a:avLst/>
                </a:prstGeom>
                <a:blipFill>
                  <a:blip r:embed="rId3"/>
                  <a:stretch>
                    <a:fillRect l="-67"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BEC7DABA-06BC-43B9-83B7-F70848751634}"/>
                </a:ext>
              </a:extLst>
            </p:cNvPr>
            <p:cNvSpPr txBox="1"/>
            <p:nvPr/>
          </p:nvSpPr>
          <p:spPr>
            <a:xfrm>
              <a:off x="7076806" y="3819445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(17)</a:t>
              </a:r>
            </a:p>
          </p:txBody>
        </p:sp>
      </p:grpSp>
      <p:sp>
        <p:nvSpPr>
          <p:cNvPr id="14" name="Titre 1">
            <a:extLst>
              <a:ext uri="{FF2B5EF4-FFF2-40B4-BE49-F238E27FC236}">
                <a16:creationId xmlns:a16="http://schemas.microsoft.com/office/drawing/2014/main" id="{6477EBCE-95BC-403D-ABB2-986C07EBD112}"/>
              </a:ext>
            </a:extLst>
          </p:cNvPr>
          <p:cNvSpPr txBox="1">
            <a:spLocks/>
          </p:cNvSpPr>
          <p:nvPr/>
        </p:nvSpPr>
        <p:spPr>
          <a:xfrm>
            <a:off x="455643" y="1391464"/>
            <a:ext cx="3428460" cy="41137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A" sz="2400" dirty="0">
                <a:solidFill>
                  <a:srgbClr val="286D9F"/>
                </a:solidFill>
              </a:rPr>
              <a:t>Équations à discréditer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778E3EB3-C4F7-4ED7-AECE-0A2B0638FF61}"/>
                  </a:ext>
                </a:extLst>
              </p:cNvPr>
              <p:cNvSpPr txBox="1"/>
              <p:nvPr/>
            </p:nvSpPr>
            <p:spPr>
              <a:xfrm>
                <a:off x="455641" y="3011163"/>
                <a:ext cx="9091029" cy="6682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dirty="0"/>
                  <a:t>Pour les conditions frontières aux interfaces, l’équation discréditée dépend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fr-CA" dirty="0"/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fr-CA" dirty="0"/>
                  <a:t> les composantes de la normales à la frontière (18).</a:t>
                </a:r>
              </a:p>
            </p:txBody>
          </p:sp>
        </mc:Choice>
        <mc:Fallback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778E3EB3-C4F7-4ED7-AECE-0A2B0638FF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641" y="3011163"/>
                <a:ext cx="9091029" cy="668260"/>
              </a:xfrm>
              <a:prstGeom prst="rect">
                <a:avLst/>
              </a:prstGeom>
              <a:blipFill>
                <a:blip r:embed="rId4"/>
                <a:stretch>
                  <a:fillRect l="-604" t="-6364" b="-9091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ZoneTexte 15">
            <a:extLst>
              <a:ext uri="{FF2B5EF4-FFF2-40B4-BE49-F238E27FC236}">
                <a16:creationId xmlns:a16="http://schemas.microsoft.com/office/drawing/2014/main" id="{EE57C928-C4AC-4DB6-B0FB-EFF891E19F15}"/>
              </a:ext>
            </a:extLst>
          </p:cNvPr>
          <p:cNvSpPr txBox="1"/>
          <p:nvPr/>
        </p:nvSpPr>
        <p:spPr>
          <a:xfrm>
            <a:off x="5683541" y="2747394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fr-CA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B973505A-CB1E-4DA9-85FB-4C94377CD4D1}"/>
              </a:ext>
            </a:extLst>
          </p:cNvPr>
          <p:cNvSpPr txBox="1"/>
          <p:nvPr/>
        </p:nvSpPr>
        <p:spPr>
          <a:xfrm>
            <a:off x="455640" y="4395073"/>
            <a:ext cx="8621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Pour les conditions frontières aux limites de la cellule, l’équation 19 est utilisée.</a:t>
            </a:r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B10A6B35-8837-4711-97E9-D86EF5F634D1}"/>
              </a:ext>
            </a:extLst>
          </p:cNvPr>
          <p:cNvGrpSpPr/>
          <p:nvPr/>
        </p:nvGrpSpPr>
        <p:grpSpPr>
          <a:xfrm>
            <a:off x="3794714" y="4799268"/>
            <a:ext cx="1495778" cy="369332"/>
            <a:chOff x="3552737" y="4788814"/>
            <a:chExt cx="1495778" cy="36933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D413A9E9-8A1F-4313-80FA-1B223422E906}"/>
                    </a:ext>
                  </a:extLst>
                </p:cNvPr>
                <p:cNvSpPr txBox="1"/>
                <p:nvPr/>
              </p:nvSpPr>
              <p:spPr>
                <a:xfrm>
                  <a:off x="3552737" y="4842780"/>
                  <a:ext cx="813684" cy="2993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CA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fr-CA" dirty="0"/>
                </a:p>
              </p:txBody>
            </p:sp>
          </mc:Choice>
          <mc:Fallback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D413A9E9-8A1F-4313-80FA-1B223422E9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2737" y="4842780"/>
                  <a:ext cx="813684" cy="299313"/>
                </a:xfrm>
                <a:prstGeom prst="rect">
                  <a:avLst/>
                </a:prstGeom>
                <a:blipFill>
                  <a:blip r:embed="rId5"/>
                  <a:stretch>
                    <a:fillRect l="-5970" r="-5224" b="-26531"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FE868C55-6015-48D7-A56B-BFEEB6DBF67E}"/>
                </a:ext>
              </a:extLst>
            </p:cNvPr>
            <p:cNvSpPr txBox="1"/>
            <p:nvPr/>
          </p:nvSpPr>
          <p:spPr>
            <a:xfrm>
              <a:off x="4366421" y="4788814"/>
              <a:ext cx="6820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(19)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0667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EE799C-7398-441E-956D-60778EB6ADFB}"/>
              </a:ext>
            </a:extLst>
          </p:cNvPr>
          <p:cNvSpPr txBox="1">
            <a:spLocks/>
          </p:cNvSpPr>
          <p:nvPr/>
        </p:nvSpPr>
        <p:spPr>
          <a:xfrm>
            <a:off x="455643" y="510175"/>
            <a:ext cx="9015528" cy="73978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A" dirty="0">
                <a:solidFill>
                  <a:srgbClr val="286D9F"/>
                </a:solidFill>
              </a:rPr>
              <a:t>Fonctionnement de la méthode numérique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0A46BD-0FD2-481A-AB72-F6E2A27E0618}"/>
              </a:ext>
            </a:extLst>
          </p:cNvPr>
          <p:cNvSpPr/>
          <p:nvPr/>
        </p:nvSpPr>
        <p:spPr>
          <a:xfrm>
            <a:off x="6188279" y="-436226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/>
              <a:t>Étapes et fonctionnement de la méthode numérique, en incluant les équations discrétisées telles que vous les avez programmées (ex : discrétisation d’une équation différentielle, condition initiale, conditions aux frontières, calcul de l’énergie d’un système, génération de nombres aléatoires, etc.) </a:t>
            </a:r>
            <a:endParaRPr lang="fr-CA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BADA194-35A4-4465-9879-CFB6014BE644}"/>
              </a:ext>
            </a:extLst>
          </p:cNvPr>
          <p:cNvSpPr txBox="1"/>
          <p:nvPr/>
        </p:nvSpPr>
        <p:spPr>
          <a:xfrm>
            <a:off x="455642" y="1802836"/>
            <a:ext cx="9091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Pour les couches absorbantes, l’équation 20 présente la forme discrétisée.</a:t>
            </a:r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FDCFA658-A8B3-4938-B9F1-C7E7E9F47719}"/>
              </a:ext>
            </a:extLst>
          </p:cNvPr>
          <p:cNvGrpSpPr/>
          <p:nvPr/>
        </p:nvGrpSpPr>
        <p:grpSpPr>
          <a:xfrm>
            <a:off x="665367" y="2172168"/>
            <a:ext cx="8425384" cy="1310936"/>
            <a:chOff x="-1817538" y="3547482"/>
            <a:chExt cx="8425384" cy="131093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ZoneTexte 6">
                  <a:extLst>
                    <a:ext uri="{FF2B5EF4-FFF2-40B4-BE49-F238E27FC236}">
                      <a16:creationId xmlns:a16="http://schemas.microsoft.com/office/drawing/2014/main" id="{7005CEB2-9801-438B-98FC-BCD9B914EF39}"/>
                    </a:ext>
                  </a:extLst>
                </p:cNvPr>
                <p:cNvSpPr txBox="1"/>
                <p:nvPr/>
              </p:nvSpPr>
              <p:spPr>
                <a:xfrm>
                  <a:off x="-1817538" y="3547482"/>
                  <a:ext cx="7791877" cy="131093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 xmlns:m="http://schemas.openxmlformats.org/officeDocument/2006/math">
                      <m:d>
                        <m:dPr>
                          <m:ctrlPr>
                            <a:rPr lang="fr-CA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CA" sz="16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fr-CA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A" sz="16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fr-CA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fr-CA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Sup>
                                <m:sSubSupPr>
                                  <m:ctrlPr>
                                    <a:rPr lang="fr-CA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CA" sz="16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fr-CA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  <m:sup>
                                  <m:r>
                                    <a:rPr lang="fr-CA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fr-CA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fr-CA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fr-CA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r-CA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CA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Sup>
                                <m:sSubSupPr>
                                  <m:ctrlPr>
                                    <a:rPr lang="fr-CA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CA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fr-CA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  <m:sup>
                                  <m:r>
                                    <a:rPr lang="fr-CA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sSup>
                                <m:sSupPr>
                                  <m:ctrlPr>
                                    <a:rPr lang="fr-CA" sz="16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fr-CA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fr-CA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sSub>
                        <m:sSubPr>
                          <m:ctrlPr>
                            <a:rPr lang="fr-CA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16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fr-CA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CA" sz="1600" i="1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fr-CA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fr-CA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fr-CA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CA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fr-CA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A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fr-CA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fr-CA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Sup>
                                <m:sSubSupPr>
                                  <m:ctrlPr>
                                    <a:rPr lang="fr-CA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CA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fr-CA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  <m:sup>
                                  <m:r>
                                    <a:rPr lang="fr-CA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fr-CA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fr-CA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  <m:r>
                            <a:rPr lang="fr-CA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r-CA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CA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Sup>
                                <m:sSubSupPr>
                                  <m:ctrlPr>
                                    <a:rPr lang="fr-CA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CA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fr-CA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  <m:sup>
                                  <m:r>
                                    <a:rPr lang="fr-CA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sSup>
                                <m:sSupPr>
                                  <m:ctrlPr>
                                    <a:rPr lang="fr-CA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fr-CA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fr-CA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sSub>
                        <m:sSubPr>
                          <m:ctrlPr>
                            <a:rPr lang="fr-CA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16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fr-CA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CA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CA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CA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fr-CA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fr-CA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fr-CA" sz="16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fr-CA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fr-CA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fr-CA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CA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fr-CA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Sup>
                                <m:sSubSupPr>
                                  <m:ctrlPr>
                                    <a:rPr lang="fr-CA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CA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fr-CA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  <m:sup>
                                  <m:r>
                                    <a:rPr lang="fr-CA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fr-CA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fr-CA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fr-CA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r-CA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CA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sSubSup>
                                <m:sSubSupPr>
                                  <m:ctrlPr>
                                    <a:rPr lang="fr-CA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CA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fr-CA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  <m:sup>
                                  <m:r>
                                    <a:rPr lang="fr-CA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sSup>
                                <m:sSupPr>
                                  <m:ctrlPr>
                                    <a:rPr lang="fr-CA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fr-CA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fr-CA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sSub>
                        <m:sSubPr>
                          <m:ctrlPr>
                            <a:rPr lang="fr-CA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16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fr-CA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CA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CA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a14:m>
                  <a:r>
                    <a:rPr lang="fr-CA" sz="1600" i="1" dirty="0">
                      <a:latin typeface="Cambria Math" panose="02040503050406030204" pitchFamily="18" charset="0"/>
                    </a:rPr>
                    <a:t> 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fr-CA" sz="1600" b="0" dirty="0"/>
                    <a:t>                                             </a:t>
                  </a:r>
                  <a14:m>
                    <m:oMath xmlns:m="http://schemas.openxmlformats.org/officeDocument/2006/math">
                      <m:r>
                        <a:rPr lang="fr-CA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fr-CA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fr-CA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fr-CA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A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fr-CA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fr-CA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Sup>
                                <m:sSubSupPr>
                                  <m:ctrlPr>
                                    <a:rPr lang="fr-CA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CA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fr-CA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  <m:sup>
                                  <m:r>
                                    <a:rPr lang="fr-CA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fr-CA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fr-CA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fr-CA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r-CA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CA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Sup>
                                <m:sSubSupPr>
                                  <m:ctrlPr>
                                    <a:rPr lang="fr-CA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CA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fr-CA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  <m:sup>
                                  <m:r>
                                    <a:rPr lang="fr-CA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sSup>
                                <m:sSupPr>
                                  <m:ctrlPr>
                                    <a:rPr lang="fr-CA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fr-CA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fr-CA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sSub>
                        <m:sSubPr>
                          <m:ctrlPr>
                            <a:rPr lang="fr-CA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16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fr-CA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CA" sz="1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  <m:r>
                            <a:rPr lang="fr-CA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CA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fr-CA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fr-CA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fr-CA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fr-CA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A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fr-CA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fr-CA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Sup>
                                <m:sSubSupPr>
                                  <m:ctrlPr>
                                    <a:rPr lang="fr-CA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CA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fr-CA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  <m:sup>
                                  <m:r>
                                    <a:rPr lang="fr-CA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fr-CA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fr-CA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  <m:r>
                            <a:rPr lang="fr-CA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r-CA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CA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Sup>
                                <m:sSubSupPr>
                                  <m:ctrlPr>
                                    <a:rPr lang="fr-CA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CA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fr-CA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  <m:sup>
                                  <m:r>
                                    <a:rPr lang="fr-CA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sSup>
                                <m:sSupPr>
                                  <m:ctrlPr>
                                    <a:rPr lang="fr-CA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fr-CA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fr-CA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sSub>
                        <m:sSubPr>
                          <m:ctrlPr>
                            <a:rPr lang="fr-CA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16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fr-CA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CA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CA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CA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CA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CA" sz="1600" b="0" i="1" smtClean="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fr-CA" sz="1600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fr-CA" sz="1600" dirty="0"/>
                    <a:t> </a:t>
                  </a:r>
                </a:p>
              </p:txBody>
            </p:sp>
          </mc:Choice>
          <mc:Fallback>
            <p:sp>
              <p:nvSpPr>
                <p:cNvPr id="7" name="ZoneTexte 6">
                  <a:extLst>
                    <a:ext uri="{FF2B5EF4-FFF2-40B4-BE49-F238E27FC236}">
                      <a16:creationId xmlns:a16="http://schemas.microsoft.com/office/drawing/2014/main" id="{7005CEB2-9801-438B-98FC-BCD9B914EF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817538" y="3547482"/>
                  <a:ext cx="7791877" cy="1310936"/>
                </a:xfrm>
                <a:prstGeom prst="rect">
                  <a:avLst/>
                </a:prstGeom>
                <a:blipFill>
                  <a:blip r:embed="rId2"/>
                  <a:stretch>
                    <a:fillRect b="-2791"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BEC7DABA-06BC-43B9-83B7-F70848751634}"/>
                </a:ext>
              </a:extLst>
            </p:cNvPr>
            <p:cNvSpPr txBox="1"/>
            <p:nvPr/>
          </p:nvSpPr>
          <p:spPr>
            <a:xfrm>
              <a:off x="5974339" y="4138505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(20)</a:t>
              </a:r>
            </a:p>
          </p:txBody>
        </p:sp>
      </p:grpSp>
      <p:sp>
        <p:nvSpPr>
          <p:cNvPr id="14" name="Titre 1">
            <a:extLst>
              <a:ext uri="{FF2B5EF4-FFF2-40B4-BE49-F238E27FC236}">
                <a16:creationId xmlns:a16="http://schemas.microsoft.com/office/drawing/2014/main" id="{6477EBCE-95BC-403D-ABB2-986C07EBD112}"/>
              </a:ext>
            </a:extLst>
          </p:cNvPr>
          <p:cNvSpPr txBox="1">
            <a:spLocks/>
          </p:cNvSpPr>
          <p:nvPr/>
        </p:nvSpPr>
        <p:spPr>
          <a:xfrm>
            <a:off x="455643" y="1391464"/>
            <a:ext cx="3428460" cy="41137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A" sz="2400" dirty="0">
                <a:solidFill>
                  <a:srgbClr val="286D9F"/>
                </a:solidFill>
              </a:rPr>
              <a:t>Équations à discréditer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EE57C928-C4AC-4DB6-B0FB-EFF891E19F15}"/>
              </a:ext>
            </a:extLst>
          </p:cNvPr>
          <p:cNvSpPr txBox="1"/>
          <p:nvPr/>
        </p:nvSpPr>
        <p:spPr>
          <a:xfrm>
            <a:off x="5683541" y="2747394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fr-C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A87C9A70-21C3-40FB-91D9-7F46DAC8F22F}"/>
                  </a:ext>
                </a:extLst>
              </p:cNvPr>
              <p:cNvSpPr txBox="1"/>
              <p:nvPr/>
            </p:nvSpPr>
            <p:spPr>
              <a:xfrm>
                <a:off x="455642" y="3599619"/>
                <a:ext cx="6476301" cy="5335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dirty="0"/>
                  <a:t>où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fr-CA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sub>
                    </m:sSub>
                    <m:r>
                      <a:rPr lang="fr-CA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fr-CA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CA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</m:d>
                          </m:e>
                          <m:sup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fr-CA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CA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</m:d>
                            <m:r>
                              <a:rPr lang="fr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fr-CA" dirty="0"/>
                  <a:t> pour </a:t>
                </a:r>
                <a14:m>
                  <m:oMath xmlns:m="http://schemas.openxmlformats.org/officeDocument/2006/math">
                    <m:r>
                      <a:rPr lang="fr-CA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fr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fr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fr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fr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fr-CA" dirty="0"/>
                  <a:t> pour alléger l’écriture</a:t>
                </a:r>
              </a:p>
            </p:txBody>
          </p:sp>
        </mc:Choice>
        <mc:Fallback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A87C9A70-21C3-40FB-91D9-7F46DAC8F2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642" y="3599619"/>
                <a:ext cx="6476301" cy="533544"/>
              </a:xfrm>
              <a:prstGeom prst="rect">
                <a:avLst/>
              </a:prstGeom>
              <a:blipFill>
                <a:blip r:embed="rId3"/>
                <a:stretch>
                  <a:fillRect l="-847" b="-5682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5103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EE799C-7398-441E-956D-60778EB6ADFB}"/>
              </a:ext>
            </a:extLst>
          </p:cNvPr>
          <p:cNvSpPr txBox="1">
            <a:spLocks/>
          </p:cNvSpPr>
          <p:nvPr/>
        </p:nvSpPr>
        <p:spPr>
          <a:xfrm>
            <a:off x="455643" y="510175"/>
            <a:ext cx="9015528" cy="73978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A" dirty="0">
                <a:solidFill>
                  <a:srgbClr val="286D9F"/>
                </a:solidFill>
              </a:rPr>
              <a:t>Formulation champ total/ champ diffus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C48D94-9EA7-4219-9F76-82E9ECE3F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" y="1322070"/>
            <a:ext cx="7804785" cy="264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228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EE799C-7398-441E-956D-60778EB6ADFB}"/>
              </a:ext>
            </a:extLst>
          </p:cNvPr>
          <p:cNvSpPr txBox="1">
            <a:spLocks/>
          </p:cNvSpPr>
          <p:nvPr/>
        </p:nvSpPr>
        <p:spPr>
          <a:xfrm>
            <a:off x="455643" y="510175"/>
            <a:ext cx="9015528" cy="73978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A" dirty="0">
                <a:solidFill>
                  <a:srgbClr val="286D9F"/>
                </a:solidFill>
              </a:rPr>
              <a:t>Paramètres de simulation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0A46BD-0FD2-481A-AB72-F6E2A27E0618}"/>
              </a:ext>
            </a:extLst>
          </p:cNvPr>
          <p:cNvSpPr/>
          <p:nvPr/>
        </p:nvSpPr>
        <p:spPr>
          <a:xfrm>
            <a:off x="2276213" y="290861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/>
              <a:t>Paramètres de l’algorithme (ex : pas de discrétisation, critère de convergence, etc.)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9227706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EE799C-7398-441E-956D-60778EB6ADFB}"/>
              </a:ext>
            </a:extLst>
          </p:cNvPr>
          <p:cNvSpPr txBox="1">
            <a:spLocks/>
          </p:cNvSpPr>
          <p:nvPr/>
        </p:nvSpPr>
        <p:spPr>
          <a:xfrm>
            <a:off x="455643" y="510175"/>
            <a:ext cx="9015528" cy="73978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A" dirty="0">
                <a:solidFill>
                  <a:srgbClr val="286D9F"/>
                </a:solidFill>
              </a:rPr>
              <a:t>Défis surmontés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0A46BD-0FD2-481A-AB72-F6E2A27E0618}"/>
              </a:ext>
            </a:extLst>
          </p:cNvPr>
          <p:cNvSpPr/>
          <p:nvPr/>
        </p:nvSpPr>
        <p:spPr>
          <a:xfrm>
            <a:off x="2276213" y="290861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/>
              <a:t>Défis d’implémentation de l’algorithme et solutions utilisées pour surmonter ces défis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3660938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EE799C-7398-441E-956D-60778EB6ADFB}"/>
              </a:ext>
            </a:extLst>
          </p:cNvPr>
          <p:cNvSpPr txBox="1">
            <a:spLocks/>
          </p:cNvSpPr>
          <p:nvPr/>
        </p:nvSpPr>
        <p:spPr>
          <a:xfrm>
            <a:off x="455643" y="510175"/>
            <a:ext cx="9015528" cy="73978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A" dirty="0">
                <a:solidFill>
                  <a:srgbClr val="286D9F"/>
                </a:solidFill>
              </a:rPr>
              <a:t>Utilisation de la mémoire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0A46BD-0FD2-481A-AB72-F6E2A27E0618}"/>
              </a:ext>
            </a:extLst>
          </p:cNvPr>
          <p:cNvSpPr/>
          <p:nvPr/>
        </p:nvSpPr>
        <p:spPr>
          <a:xfrm>
            <a:off x="2276213" y="290861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/>
              <a:t>Comportement et limites de votre code en temps et en mémoire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691710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EE799C-7398-441E-956D-60778EB6ADFB}"/>
              </a:ext>
            </a:extLst>
          </p:cNvPr>
          <p:cNvSpPr txBox="1">
            <a:spLocks/>
          </p:cNvSpPr>
          <p:nvPr/>
        </p:nvSpPr>
        <p:spPr>
          <a:xfrm>
            <a:off x="455643" y="510175"/>
            <a:ext cx="9015528" cy="73978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A" dirty="0">
                <a:solidFill>
                  <a:srgbClr val="286D9F"/>
                </a:solidFill>
              </a:rPr>
              <a:t>Influence sur la performance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0A46BD-0FD2-481A-AB72-F6E2A27E0618}"/>
              </a:ext>
            </a:extLst>
          </p:cNvPr>
          <p:cNvSpPr/>
          <p:nvPr/>
        </p:nvSpPr>
        <p:spPr>
          <a:xfrm>
            <a:off x="2276213" y="290861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/>
              <a:t>Qu’est-ce qui influence la performance du code ? (ex : qualité des conditions initiales, paramètres de l’algorithme, génération de nombres aléatoires, etc.) 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9794844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EE799C-7398-441E-956D-60778EB6ADFB}"/>
              </a:ext>
            </a:extLst>
          </p:cNvPr>
          <p:cNvSpPr txBox="1">
            <a:spLocks/>
          </p:cNvSpPr>
          <p:nvPr/>
        </p:nvSpPr>
        <p:spPr>
          <a:xfrm>
            <a:off x="455643" y="510175"/>
            <a:ext cx="2228834" cy="73978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A" dirty="0">
                <a:solidFill>
                  <a:srgbClr val="286D9F"/>
                </a:solidFill>
              </a:rPr>
              <a:t>Résultats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0A46BD-0FD2-481A-AB72-F6E2A27E0618}"/>
              </a:ext>
            </a:extLst>
          </p:cNvPr>
          <p:cNvSpPr/>
          <p:nvPr/>
        </p:nvSpPr>
        <p:spPr>
          <a:xfrm>
            <a:off x="2276213" y="290861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/>
              <a:t>Résultats présentés avec des outils de visualisation efficaces (graphes, animations, etc.)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9567478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EE799C-7398-441E-956D-60778EB6ADFB}"/>
              </a:ext>
            </a:extLst>
          </p:cNvPr>
          <p:cNvSpPr txBox="1">
            <a:spLocks/>
          </p:cNvSpPr>
          <p:nvPr/>
        </p:nvSpPr>
        <p:spPr>
          <a:xfrm>
            <a:off x="455643" y="510175"/>
            <a:ext cx="1820570" cy="73978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A" dirty="0">
                <a:solidFill>
                  <a:srgbClr val="286D9F"/>
                </a:solidFill>
              </a:rPr>
              <a:t>Analyse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0A46BD-0FD2-481A-AB72-F6E2A27E0618}"/>
              </a:ext>
            </a:extLst>
          </p:cNvPr>
          <p:cNvSpPr/>
          <p:nvPr/>
        </p:nvSpPr>
        <p:spPr>
          <a:xfrm>
            <a:off x="2276213" y="290861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/>
              <a:t>Selon le projet : analyse de convergence en fonction du pas de discrétisation, analyse de convergence/précision en fonction des paramètres de l’algorithme, analyse statistique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689991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EE799C-7398-441E-956D-60778EB6ADFB}"/>
              </a:ext>
            </a:extLst>
          </p:cNvPr>
          <p:cNvSpPr txBox="1">
            <a:spLocks/>
          </p:cNvSpPr>
          <p:nvPr/>
        </p:nvSpPr>
        <p:spPr>
          <a:xfrm>
            <a:off x="455643" y="510174"/>
            <a:ext cx="5640357" cy="84045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A" dirty="0">
                <a:solidFill>
                  <a:srgbClr val="286D9F"/>
                </a:solidFill>
              </a:rPr>
              <a:t>Description du projet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C19EC21-A93F-4BD7-8F71-F5673BE33A10}"/>
              </a:ext>
            </a:extLst>
          </p:cNvPr>
          <p:cNvSpPr txBox="1"/>
          <p:nvPr/>
        </p:nvSpPr>
        <p:spPr>
          <a:xfrm>
            <a:off x="6263864" y="91043"/>
            <a:ext cx="5698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Introduction, mise en contexte et objectifs du projet</a:t>
            </a:r>
            <a:endParaRPr lang="fr-CA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D0F4619-DD9D-4BBF-9D5D-7C96DA77201D}"/>
              </a:ext>
            </a:extLst>
          </p:cNvPr>
          <p:cNvSpPr txBox="1"/>
          <p:nvPr/>
        </p:nvSpPr>
        <p:spPr>
          <a:xfrm>
            <a:off x="521930" y="1404961"/>
            <a:ext cx="8026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Différentes utilisations d’un SONAR (Sound Navigation And </a:t>
            </a:r>
            <a:r>
              <a:rPr lang="fr-CA" dirty="0" err="1"/>
              <a:t>Ranging</a:t>
            </a:r>
            <a:r>
              <a:rPr lang="fr-CA" dirty="0"/>
              <a:t>)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62D5244-BBC1-4DC0-9CD7-F74B98F11FDB}"/>
              </a:ext>
            </a:extLst>
          </p:cNvPr>
          <p:cNvSpPr txBox="1"/>
          <p:nvPr/>
        </p:nvSpPr>
        <p:spPr>
          <a:xfrm>
            <a:off x="521930" y="5083708"/>
            <a:ext cx="89130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Objectif du projet : déterminer la géométrie et les propriétés d’un objet dans l’eau</a:t>
            </a:r>
          </a:p>
          <a:p>
            <a:r>
              <a:rPr lang="fr-FR" dirty="0"/>
              <a:t>qui permettraient de minimiser ou maximiser sa capacité à être détecté par un</a:t>
            </a:r>
          </a:p>
          <a:p>
            <a:r>
              <a:rPr lang="fr-FR" dirty="0"/>
              <a:t>sonar constitué d’une source et d’un détecteur ponctuel.</a:t>
            </a:r>
            <a:endParaRPr lang="fr-CA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A5CA4EB-98C2-45FF-8BD7-2BE973537F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70"/>
          <a:stretch/>
        </p:blipFill>
        <p:spPr>
          <a:xfrm>
            <a:off x="5516505" y="2299748"/>
            <a:ext cx="3233213" cy="202423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D3A6C3E-7351-4367-BB2E-E5F3744F22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943" y="2299748"/>
            <a:ext cx="3233213" cy="2022912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A5A182D7-6668-4823-AF6C-1221605F9D07}"/>
              </a:ext>
            </a:extLst>
          </p:cNvPr>
          <p:cNvSpPr txBox="1"/>
          <p:nvPr/>
        </p:nvSpPr>
        <p:spPr>
          <a:xfrm>
            <a:off x="1301943" y="4322660"/>
            <a:ext cx="32332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Figure 1 : Utilisation d’un SONAR pour mesurer la profondeur sous le bateau [1]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0A587ADC-CBBD-4A76-93FC-D842F27E6734}"/>
              </a:ext>
            </a:extLst>
          </p:cNvPr>
          <p:cNvSpPr txBox="1"/>
          <p:nvPr/>
        </p:nvSpPr>
        <p:spPr>
          <a:xfrm>
            <a:off x="5516505" y="4337825"/>
            <a:ext cx="32332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Figure 2 : Utilisation d’un SONAR pour déterminer la position d’un objet submergé [2]</a:t>
            </a:r>
          </a:p>
        </p:txBody>
      </p:sp>
    </p:spTree>
    <p:extLst>
      <p:ext uri="{BB962C8B-B14F-4D97-AF65-F5344CB8AC3E}">
        <p14:creationId xmlns:p14="http://schemas.microsoft.com/office/powerpoint/2010/main" val="13073101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EE799C-7398-441E-956D-60778EB6ADFB}"/>
              </a:ext>
            </a:extLst>
          </p:cNvPr>
          <p:cNvSpPr txBox="1">
            <a:spLocks/>
          </p:cNvSpPr>
          <p:nvPr/>
        </p:nvSpPr>
        <p:spPr>
          <a:xfrm>
            <a:off x="455643" y="510175"/>
            <a:ext cx="2405003" cy="73978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A" dirty="0">
                <a:solidFill>
                  <a:srgbClr val="286D9F"/>
                </a:solidFill>
              </a:rPr>
              <a:t>Discussion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0A46BD-0FD2-481A-AB72-F6E2A27E0618}"/>
              </a:ext>
            </a:extLst>
          </p:cNvPr>
          <p:cNvSpPr/>
          <p:nvPr/>
        </p:nvSpPr>
        <p:spPr>
          <a:xfrm>
            <a:off x="2276213" y="290861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/>
              <a:t>Discussion sur la qualité des résultats : est-ce que vos résultats représentent adéquatement les phénomènes physiques que vous avez modélisés ?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0795584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EE799C-7398-441E-956D-60778EB6ADFB}"/>
              </a:ext>
            </a:extLst>
          </p:cNvPr>
          <p:cNvSpPr txBox="1">
            <a:spLocks/>
          </p:cNvSpPr>
          <p:nvPr/>
        </p:nvSpPr>
        <p:spPr>
          <a:xfrm>
            <a:off x="455643" y="510175"/>
            <a:ext cx="2144944" cy="73978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A" dirty="0">
                <a:solidFill>
                  <a:srgbClr val="286D9F"/>
                </a:solidFill>
              </a:rPr>
              <a:t>Synthèse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0A46BD-0FD2-481A-AB72-F6E2A27E0618}"/>
              </a:ext>
            </a:extLst>
          </p:cNvPr>
          <p:cNvSpPr/>
          <p:nvPr/>
        </p:nvSpPr>
        <p:spPr>
          <a:xfrm>
            <a:off x="2276213" y="2908612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/>
              <a:t>Synthèse de la présentation en quelques phrases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3317998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EE799C-7398-441E-956D-60778EB6ADFB}"/>
              </a:ext>
            </a:extLst>
          </p:cNvPr>
          <p:cNvSpPr txBox="1">
            <a:spLocks/>
          </p:cNvSpPr>
          <p:nvPr/>
        </p:nvSpPr>
        <p:spPr>
          <a:xfrm>
            <a:off x="455643" y="510175"/>
            <a:ext cx="3352959" cy="73978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A" dirty="0">
                <a:solidFill>
                  <a:srgbClr val="286D9F"/>
                </a:solidFill>
              </a:rPr>
              <a:t>Améliorations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0A46BD-0FD2-481A-AB72-F6E2A27E0618}"/>
              </a:ext>
            </a:extLst>
          </p:cNvPr>
          <p:cNvSpPr/>
          <p:nvPr/>
        </p:nvSpPr>
        <p:spPr>
          <a:xfrm>
            <a:off x="2276213" y="290861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/>
              <a:t>Améliorations désirées pour compléter le projet à votre entière satisfaction 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1058118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EE799C-7398-441E-956D-60778EB6ADFB}"/>
              </a:ext>
            </a:extLst>
          </p:cNvPr>
          <p:cNvSpPr txBox="1">
            <a:spLocks/>
          </p:cNvSpPr>
          <p:nvPr/>
        </p:nvSpPr>
        <p:spPr>
          <a:xfrm>
            <a:off x="455643" y="510175"/>
            <a:ext cx="3352959" cy="73978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A" dirty="0">
                <a:solidFill>
                  <a:srgbClr val="286D9F"/>
                </a:solidFill>
              </a:rPr>
              <a:t>Références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0A46BD-0FD2-481A-AB72-F6E2A27E0618}"/>
              </a:ext>
            </a:extLst>
          </p:cNvPr>
          <p:cNvSpPr/>
          <p:nvPr/>
        </p:nvSpPr>
        <p:spPr>
          <a:xfrm>
            <a:off x="455643" y="1133356"/>
            <a:ext cx="9115077" cy="4739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/>
              <a:t>[1] P. Mathew, «</a:t>
            </a:r>
            <a:r>
              <a:rPr lang="en-US" sz="1400" i="1" dirty="0"/>
              <a:t>Application of SONAR in ships»</a:t>
            </a:r>
            <a:r>
              <a:rPr lang="fr-FR" sz="1400" dirty="0"/>
              <a:t>, </a:t>
            </a:r>
            <a:r>
              <a:rPr lang="fr-FR" sz="1400" dirty="0" err="1"/>
              <a:t>ResearchGate</a:t>
            </a:r>
            <a:r>
              <a:rPr lang="fr-FR" sz="1400" dirty="0"/>
              <a:t>, </a:t>
            </a:r>
            <a:r>
              <a:rPr lang="fr-CA" sz="1400" dirty="0"/>
              <a:t>https://www.researchgate.net/figure/Figure-Application-of-SONAR-in-ships_fig1_325895667 </a:t>
            </a:r>
            <a:r>
              <a:rPr lang="fr-FR" sz="1400" dirty="0"/>
              <a:t>[En ligne ; Page disponible le 8 avril 2020].</a:t>
            </a:r>
          </a:p>
          <a:p>
            <a:endParaRPr lang="fr-FR" sz="600" dirty="0"/>
          </a:p>
          <a:p>
            <a:r>
              <a:rPr lang="fr-FR" sz="1400" dirty="0"/>
              <a:t>[2] </a:t>
            </a:r>
            <a:r>
              <a:rPr lang="fr-FR" sz="1400" dirty="0" err="1"/>
              <a:t>Elbit</a:t>
            </a:r>
            <a:r>
              <a:rPr lang="fr-FR" sz="1400" dirty="0"/>
              <a:t> </a:t>
            </a:r>
            <a:r>
              <a:rPr lang="fr-FR" sz="1400" dirty="0" err="1"/>
              <a:t>Systems</a:t>
            </a:r>
            <a:r>
              <a:rPr lang="fr-FR" sz="1400" dirty="0"/>
              <a:t>, «</a:t>
            </a:r>
            <a:r>
              <a:rPr lang="fr-FR" sz="1400" i="1" dirty="0"/>
              <a:t>C-BASS</a:t>
            </a:r>
            <a:r>
              <a:rPr lang="fr-FR" sz="1400" dirty="0"/>
              <a:t>», Hull </a:t>
            </a:r>
            <a:r>
              <a:rPr lang="fr-FR" sz="1400" dirty="0" err="1"/>
              <a:t>Mounted</a:t>
            </a:r>
            <a:r>
              <a:rPr lang="fr-FR" sz="1400" dirty="0"/>
              <a:t> Sonar, https://www.elbitsystems-uk.com/what-we-do/naval/underwater-warfare/sonar-systems [En ligne ; Page disponible le 8 avril 2020].</a:t>
            </a:r>
          </a:p>
          <a:p>
            <a:endParaRPr lang="fr-FR" sz="600" dirty="0"/>
          </a:p>
          <a:p>
            <a:r>
              <a:rPr lang="fr-CA" sz="1400" dirty="0"/>
              <a:t>[3] T. K. </a:t>
            </a:r>
            <a:r>
              <a:rPr lang="fr-CA" sz="1400" dirty="0" err="1"/>
              <a:t>Katsibas</a:t>
            </a:r>
            <a:r>
              <a:rPr lang="fr-CA" sz="1400" dirty="0"/>
              <a:t> and C. S. </a:t>
            </a:r>
            <a:r>
              <a:rPr lang="fr-CA" sz="1400" dirty="0" err="1"/>
              <a:t>Antonopoulos</a:t>
            </a:r>
            <a:r>
              <a:rPr lang="fr-CA" sz="1400" dirty="0"/>
              <a:t>, “An efficient </a:t>
            </a:r>
            <a:r>
              <a:rPr lang="fr-CA" sz="1400" dirty="0" err="1"/>
              <a:t>pml</a:t>
            </a:r>
            <a:r>
              <a:rPr lang="fr-CA" sz="1400" dirty="0"/>
              <a:t> </a:t>
            </a:r>
            <a:r>
              <a:rPr lang="fr-CA" sz="1400" dirty="0" err="1"/>
              <a:t>absorbing</a:t>
            </a:r>
            <a:r>
              <a:rPr lang="fr-CA" sz="1400" dirty="0"/>
              <a:t> medium in </a:t>
            </a:r>
            <a:r>
              <a:rPr lang="fr-CA" sz="1400" dirty="0" err="1"/>
              <a:t>fdtd</a:t>
            </a:r>
            <a:r>
              <a:rPr lang="fr-CA" sz="1400" dirty="0"/>
              <a:t> simulations of </a:t>
            </a:r>
            <a:r>
              <a:rPr lang="fr-CA" sz="1400" dirty="0" err="1"/>
              <a:t>acousticscattering</a:t>
            </a:r>
            <a:r>
              <a:rPr lang="fr-CA" sz="1400" dirty="0"/>
              <a:t> in </a:t>
            </a:r>
            <a:r>
              <a:rPr lang="fr-CA" sz="1400" dirty="0" err="1"/>
              <a:t>lossy</a:t>
            </a:r>
            <a:r>
              <a:rPr lang="fr-CA" sz="1400" dirty="0"/>
              <a:t> media,” in2002 IEEE </a:t>
            </a:r>
            <a:r>
              <a:rPr lang="fr-CA" sz="1400" dirty="0" err="1"/>
              <a:t>Ultrasonics</a:t>
            </a:r>
            <a:r>
              <a:rPr lang="fr-CA" sz="1400" dirty="0"/>
              <a:t> Symposium, 2002. Proceedings.,1, pp. 551–554, IEEE,2002.</a:t>
            </a:r>
          </a:p>
          <a:p>
            <a:endParaRPr lang="fr-CA" sz="600" dirty="0"/>
          </a:p>
          <a:p>
            <a:r>
              <a:rPr lang="fr-CA" sz="1400" dirty="0"/>
              <a:t>[4] S. Ernst Schmidt, “</a:t>
            </a:r>
            <a:r>
              <a:rPr lang="fr-CA" sz="1400" dirty="0" err="1"/>
              <a:t>Properties</a:t>
            </a:r>
            <a:r>
              <a:rPr lang="fr-CA" sz="1400" dirty="0"/>
              <a:t> of water and </a:t>
            </a:r>
            <a:r>
              <a:rPr lang="fr-CA" sz="1400" dirty="0" err="1"/>
              <a:t>steam</a:t>
            </a:r>
            <a:r>
              <a:rPr lang="fr-CA" sz="1400" dirty="0"/>
              <a:t> in si-</a:t>
            </a:r>
            <a:r>
              <a:rPr lang="fr-CA" sz="1400" dirty="0" err="1"/>
              <a:t>units</a:t>
            </a:r>
            <a:r>
              <a:rPr lang="fr-CA" sz="1400" dirty="0"/>
              <a:t>,”IEEE Transactions on </a:t>
            </a:r>
            <a:r>
              <a:rPr lang="fr-CA" sz="1400" dirty="0" err="1"/>
              <a:t>antennas</a:t>
            </a:r>
            <a:r>
              <a:rPr lang="fr-CA" sz="1400" dirty="0"/>
              <a:t> and propagation, 1969.</a:t>
            </a:r>
          </a:p>
          <a:p>
            <a:endParaRPr lang="fr-CA" sz="600" dirty="0"/>
          </a:p>
          <a:p>
            <a:r>
              <a:rPr lang="fr-CA" sz="1400" dirty="0"/>
              <a:t>[5] E. </a:t>
            </a:r>
            <a:r>
              <a:rPr lang="fr-CA" sz="1400" dirty="0" err="1"/>
              <a:t>ToolBox</a:t>
            </a:r>
            <a:r>
              <a:rPr lang="fr-CA" sz="1400" dirty="0"/>
              <a:t>, “Wood </a:t>
            </a:r>
            <a:r>
              <a:rPr lang="fr-CA" sz="1400" dirty="0" err="1"/>
              <a:t>species</a:t>
            </a:r>
            <a:r>
              <a:rPr lang="fr-CA" sz="1400" dirty="0"/>
              <a:t> - </a:t>
            </a:r>
            <a:r>
              <a:rPr lang="fr-CA" sz="1400" dirty="0" err="1"/>
              <a:t>moisture</a:t>
            </a:r>
            <a:r>
              <a:rPr lang="fr-CA" sz="1400" dirty="0"/>
              <a:t> content and </a:t>
            </a:r>
            <a:r>
              <a:rPr lang="fr-CA" sz="1400" dirty="0" err="1"/>
              <a:t>weight</a:t>
            </a:r>
            <a:r>
              <a:rPr lang="fr-CA" sz="1400" dirty="0"/>
              <a:t>.”https://www.engineeringtoolbox.com/weigt-wood-d_821.html, 2005. [En ligne ; Page disponible le 14 février 2020].</a:t>
            </a:r>
          </a:p>
          <a:p>
            <a:endParaRPr lang="fr-CA" sz="600" dirty="0"/>
          </a:p>
          <a:p>
            <a:r>
              <a:rPr lang="fr-CA" sz="1400" dirty="0"/>
              <a:t>[6] E.  </a:t>
            </a:r>
            <a:r>
              <a:rPr lang="fr-CA" sz="1400" dirty="0" err="1"/>
              <a:t>ToolBox</a:t>
            </a:r>
            <a:r>
              <a:rPr lang="fr-CA" sz="1400" dirty="0"/>
              <a:t>,  “Water  -  </a:t>
            </a:r>
            <a:r>
              <a:rPr lang="fr-CA" sz="1400" dirty="0" err="1"/>
              <a:t>dynamic</a:t>
            </a:r>
            <a:r>
              <a:rPr lang="fr-CA" sz="1400" dirty="0"/>
              <a:t>  and  </a:t>
            </a:r>
            <a:r>
              <a:rPr lang="fr-CA" sz="1400" dirty="0" err="1"/>
              <a:t>kinematic</a:t>
            </a:r>
            <a:r>
              <a:rPr lang="fr-CA" sz="1400" dirty="0"/>
              <a:t>  </a:t>
            </a:r>
            <a:r>
              <a:rPr lang="fr-CA" sz="1400" dirty="0" err="1"/>
              <a:t>viscosity</a:t>
            </a:r>
            <a:r>
              <a:rPr lang="fr-CA" sz="1400" dirty="0"/>
              <a:t>.”https://www.engineeringtoolbox.com/water-dynamic-kinematic-viscosity-d_596.html?vA=25&amp;units=C#, 2004.  [En ligne ; Page disponible le21 février 2020].</a:t>
            </a:r>
          </a:p>
          <a:p>
            <a:endParaRPr lang="fr-CA" sz="600" dirty="0"/>
          </a:p>
          <a:p>
            <a:r>
              <a:rPr lang="fr-CA" sz="1400" dirty="0"/>
              <a:t>[7] E.   </a:t>
            </a:r>
            <a:r>
              <a:rPr lang="fr-CA" sz="1400" dirty="0" err="1"/>
              <a:t>ToolBox</a:t>
            </a:r>
            <a:r>
              <a:rPr lang="fr-CA" sz="1400" dirty="0"/>
              <a:t>,   “Bulk   </a:t>
            </a:r>
            <a:r>
              <a:rPr lang="fr-CA" sz="1400" dirty="0" err="1"/>
              <a:t>modulus</a:t>
            </a:r>
            <a:r>
              <a:rPr lang="fr-CA" sz="1400" dirty="0"/>
              <a:t>   and   </a:t>
            </a:r>
            <a:r>
              <a:rPr lang="fr-CA" sz="1400" dirty="0" err="1"/>
              <a:t>fluid</a:t>
            </a:r>
            <a:r>
              <a:rPr lang="fr-CA" sz="1400" dirty="0"/>
              <a:t>   </a:t>
            </a:r>
            <a:r>
              <a:rPr lang="fr-CA" sz="1400" dirty="0" err="1"/>
              <a:t>elasticity</a:t>
            </a:r>
            <a:r>
              <a:rPr lang="fr-CA" sz="1400" dirty="0"/>
              <a:t>.”https://www.engineeringtoolbox.com/bulk-modulus-elasticity-d_585.html, 2004. [En ligne ; Page disponible le 21 février 2020].</a:t>
            </a:r>
          </a:p>
          <a:p>
            <a:endParaRPr lang="fr-CA" sz="600" dirty="0"/>
          </a:p>
          <a:p>
            <a:r>
              <a:rPr lang="fr-CA" sz="1400" dirty="0"/>
              <a:t>[8] D. W. Green, J. E. </a:t>
            </a:r>
            <a:r>
              <a:rPr lang="fr-CA" sz="1400" dirty="0" err="1"/>
              <a:t>Winandy</a:t>
            </a:r>
            <a:r>
              <a:rPr lang="fr-CA" sz="1400" dirty="0"/>
              <a:t>, and D. E. </a:t>
            </a:r>
            <a:r>
              <a:rPr lang="fr-CA" sz="1400" dirty="0" err="1"/>
              <a:t>Kretschmann</a:t>
            </a:r>
            <a:r>
              <a:rPr lang="fr-CA" sz="1400" dirty="0"/>
              <a:t>, “</a:t>
            </a:r>
            <a:r>
              <a:rPr lang="fr-CA" sz="1400" dirty="0" err="1"/>
              <a:t>Mechanical</a:t>
            </a:r>
            <a:r>
              <a:rPr lang="fr-CA" sz="1400" dirty="0"/>
              <a:t> </a:t>
            </a:r>
            <a:r>
              <a:rPr lang="fr-CA" sz="1400" dirty="0" err="1"/>
              <a:t>properties</a:t>
            </a:r>
            <a:r>
              <a:rPr lang="fr-CA" sz="1400" dirty="0"/>
              <a:t> of </a:t>
            </a:r>
            <a:r>
              <a:rPr lang="fr-CA" sz="1400" dirty="0" err="1"/>
              <a:t>wood</a:t>
            </a:r>
            <a:r>
              <a:rPr lang="fr-CA" sz="1400" dirty="0"/>
              <a:t>,”Wood </a:t>
            </a:r>
            <a:r>
              <a:rPr lang="fr-CA" sz="1400" dirty="0" err="1"/>
              <a:t>handbook</a:t>
            </a:r>
            <a:r>
              <a:rPr lang="fr-CA" sz="1400" dirty="0"/>
              <a:t> : </a:t>
            </a:r>
            <a:r>
              <a:rPr lang="fr-CA" sz="1400" dirty="0" err="1"/>
              <a:t>woodas</a:t>
            </a:r>
            <a:r>
              <a:rPr lang="fr-CA" sz="1400" dirty="0"/>
              <a:t> an engineering </a:t>
            </a:r>
            <a:r>
              <a:rPr lang="fr-CA" sz="1400" dirty="0" err="1"/>
              <a:t>material</a:t>
            </a:r>
            <a:r>
              <a:rPr lang="fr-CA" sz="1400" dirty="0"/>
              <a:t>. Madison, WI : USDA Forest Service, Forest </a:t>
            </a:r>
            <a:r>
              <a:rPr lang="fr-CA" sz="1400" dirty="0" err="1"/>
              <a:t>Products</a:t>
            </a:r>
            <a:r>
              <a:rPr lang="fr-CA" sz="1400" dirty="0"/>
              <a:t> </a:t>
            </a:r>
            <a:r>
              <a:rPr lang="fr-CA" sz="1400" dirty="0" err="1"/>
              <a:t>Laboratory</a:t>
            </a:r>
            <a:r>
              <a:rPr lang="fr-CA" sz="1400" dirty="0"/>
              <a:t>, 1999. </a:t>
            </a:r>
            <a:r>
              <a:rPr lang="fr-CA" sz="1400" dirty="0" err="1"/>
              <a:t>Generaltechnical</a:t>
            </a:r>
            <a:r>
              <a:rPr lang="fr-CA" sz="1400" dirty="0"/>
              <a:t> report FPL ; GTR-113 : Pages 4.1-4.45113, 1999.</a:t>
            </a:r>
          </a:p>
        </p:txBody>
      </p:sp>
    </p:spTree>
    <p:extLst>
      <p:ext uri="{BB962C8B-B14F-4D97-AF65-F5344CB8AC3E}">
        <p14:creationId xmlns:p14="http://schemas.microsoft.com/office/powerpoint/2010/main" val="335560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EE799C-7398-441E-956D-60778EB6ADFB}"/>
              </a:ext>
            </a:extLst>
          </p:cNvPr>
          <p:cNvSpPr txBox="1">
            <a:spLocks/>
          </p:cNvSpPr>
          <p:nvPr/>
        </p:nvSpPr>
        <p:spPr>
          <a:xfrm>
            <a:off x="455643" y="510175"/>
            <a:ext cx="8780636" cy="73978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A" dirty="0">
                <a:solidFill>
                  <a:srgbClr val="286D9F"/>
                </a:solidFill>
              </a:rPr>
              <a:t>Modélisation des phénomènes physiques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D2F5128-18F1-47A4-B9C1-1B3FF686D290}"/>
              </a:ext>
            </a:extLst>
          </p:cNvPr>
          <p:cNvSpPr txBox="1"/>
          <p:nvPr/>
        </p:nvSpPr>
        <p:spPr>
          <a:xfrm>
            <a:off x="5133657" y="90083"/>
            <a:ext cx="70583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Description des phénomènes physiques qui régissent le problème, </a:t>
            </a:r>
          </a:p>
          <a:p>
            <a:r>
              <a:rPr lang="fr-FR" dirty="0"/>
              <a:t>avec les équations mathématiques qui les modélisent </a:t>
            </a:r>
            <a:endParaRPr lang="fr-CA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719FD71-EADB-4472-A086-4BD775559D5E}"/>
              </a:ext>
            </a:extLst>
          </p:cNvPr>
          <p:cNvSpPr txBox="1"/>
          <p:nvPr/>
        </p:nvSpPr>
        <p:spPr>
          <a:xfrm>
            <a:off x="455643" y="1450233"/>
            <a:ext cx="4858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Les équations couplées pression-vitesse</a:t>
            </a:r>
          </a:p>
          <a:p>
            <a:r>
              <a:rPr lang="fr-CA" dirty="0"/>
              <a:t>valables pour les milieux dispersifs (1) et 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A22C189A-D656-4E8B-9BB9-0D248CB96E49}"/>
                  </a:ext>
                </a:extLst>
              </p:cNvPr>
              <p:cNvSpPr txBox="1"/>
              <p:nvPr/>
            </p:nvSpPr>
            <p:spPr>
              <a:xfrm>
                <a:off x="965028" y="2189295"/>
                <a:ext cx="3839449" cy="4231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CA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f>
                      <m:fPr>
                        <m:ctrlPr>
                          <a:rPr lang="fr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⃗"/>
                            <m:ctrlPr>
                              <a:rPr lang="fr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𝜈</m:t>
                            </m:r>
                          </m:e>
                        </m:acc>
                        <m:d>
                          <m:dPr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fr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fr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fr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fr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  <m:r>
                      <a:rPr lang="fr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fr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acc>
                      <m:accPr>
                        <m:chr m:val="⃗"/>
                        <m:ctrlPr>
                          <a:rPr lang="fr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e>
                    </m:acc>
                    <m:d>
                      <m:d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  <m:r>
                          <a:rPr lang="fr-CA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CA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CA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fr-CA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fr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</m:acc>
                    <m:r>
                      <a:rPr lang="fr-CA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  <m:r>
                          <a:rPr lang="fr-CA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CA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fr-CA" b="0" dirty="0">
                    <a:ea typeface="Cambria Math" panose="02040503050406030204" pitchFamily="18" charset="0"/>
                  </a:rPr>
                  <a:t>    (1)</a:t>
                </a:r>
              </a:p>
            </p:txBody>
          </p:sp>
        </mc:Choice>
        <mc:Fallback xmlns="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A22C189A-D656-4E8B-9BB9-0D248CB96E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028" y="2189295"/>
                <a:ext cx="3839449" cy="423193"/>
              </a:xfrm>
              <a:prstGeom prst="rect">
                <a:avLst/>
              </a:prstGeom>
              <a:blipFill>
                <a:blip r:embed="rId2"/>
                <a:stretch>
                  <a:fillRect l="-952" t="-17143" r="-3016" b="-17143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ACFAF421-357F-4448-8308-59C5BBA4406F}"/>
                  </a:ext>
                </a:extLst>
              </p:cNvPr>
              <p:cNvSpPr txBox="1"/>
              <p:nvPr/>
            </p:nvSpPr>
            <p:spPr>
              <a:xfrm>
                <a:off x="1058515" y="2705220"/>
                <a:ext cx="3745962" cy="4231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CA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fr-CA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den>
                    </m:f>
                    <m:f>
                      <m:fPr>
                        <m:ctrlPr>
                          <a:rPr lang="fr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fr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fr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fr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fr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fr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  <m:r>
                      <a:rPr lang="fr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  <m:r>
                          <a:rPr lang="fr-CA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CA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CA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fr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</m:acc>
                    <m:r>
                      <a:rPr lang="fr-CA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⃗"/>
                        <m:ctrlPr>
                          <a:rPr lang="fr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e>
                    </m:acc>
                    <m:d>
                      <m:d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  <m:r>
                          <a:rPr lang="fr-CA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CA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fr-CA" b="0" dirty="0">
                    <a:ea typeface="Cambria Math" panose="02040503050406030204" pitchFamily="18" charset="0"/>
                  </a:rPr>
                  <a:t>    (2)</a:t>
                </a:r>
              </a:p>
            </p:txBody>
          </p:sp>
        </mc:Choice>
        <mc:Fallback xmlns="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ACFAF421-357F-4448-8308-59C5BBA440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515" y="2705220"/>
                <a:ext cx="3745962" cy="423193"/>
              </a:xfrm>
              <a:prstGeom prst="rect">
                <a:avLst/>
              </a:prstGeom>
              <a:blipFill>
                <a:blip r:embed="rId3"/>
                <a:stretch>
                  <a:fillRect l="-1140" t="-18841" r="-2932" b="-17391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ZoneTexte 6">
            <a:extLst>
              <a:ext uri="{FF2B5EF4-FFF2-40B4-BE49-F238E27FC236}">
                <a16:creationId xmlns:a16="http://schemas.microsoft.com/office/drawing/2014/main" id="{8D959CD3-CE76-429A-B4EB-1F0992B7CB32}"/>
              </a:ext>
            </a:extLst>
          </p:cNvPr>
          <p:cNvSpPr txBox="1"/>
          <p:nvPr/>
        </p:nvSpPr>
        <p:spPr>
          <a:xfrm>
            <a:off x="455643" y="3360256"/>
            <a:ext cx="460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Définitions de pression et vitesse (3) et (4)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8D7AB396-591A-4F59-8C2F-95AC93848709}"/>
                  </a:ext>
                </a:extLst>
              </p:cNvPr>
              <p:cNvSpPr txBox="1"/>
              <p:nvPr/>
            </p:nvSpPr>
            <p:spPr>
              <a:xfrm>
                <a:off x="2169642" y="3876180"/>
                <a:ext cx="2050690" cy="4231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CA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e>
                    </m:acc>
                    <m:d>
                      <m:d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  <m:r>
                          <a:rPr lang="fr-CA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CA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CA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⃗"/>
                            <m:ctrlP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  <m:d>
                          <m:dPr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fr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fr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fr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fr-CA" dirty="0"/>
                  <a:t>    (3)</a:t>
                </a:r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8D7AB396-591A-4F59-8C2F-95AC938487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9642" y="3876180"/>
                <a:ext cx="2050690" cy="423193"/>
              </a:xfrm>
              <a:prstGeom prst="rect">
                <a:avLst/>
              </a:prstGeom>
              <a:blipFill>
                <a:blip r:embed="rId4"/>
                <a:stretch>
                  <a:fillRect l="-4464" t="-18841" r="-6250" b="-17391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BE291460-B9FC-4048-BAF0-01DD54C35C6C}"/>
                  </a:ext>
                </a:extLst>
              </p:cNvPr>
              <p:cNvSpPr txBox="1"/>
              <p:nvPr/>
            </p:nvSpPr>
            <p:spPr>
              <a:xfrm>
                <a:off x="1465282" y="4391840"/>
                <a:ext cx="2755050" cy="3105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  <m:r>
                          <a:rPr lang="fr-CA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CA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CA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fr-CA" b="0" i="1" smtClean="0">
                        <a:latin typeface="Cambria Math" panose="02040503050406030204" pitchFamily="18" charset="0"/>
                      </a:rPr>
                      <m:t>𝐵</m:t>
                    </m:r>
                    <m:acc>
                      <m:accPr>
                        <m:chr m:val="⃗"/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fr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</m:acc>
                    <m:r>
                      <a:rPr lang="fr-CA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⃗"/>
                        <m:ctrlPr>
                          <a:rPr lang="fr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acc>
                    <m:d>
                      <m:d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  <m:r>
                          <a:rPr lang="fr-CA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CA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fr-CA" b="0" dirty="0">
                    <a:ea typeface="Cambria Math" panose="02040503050406030204" pitchFamily="18" charset="0"/>
                  </a:rPr>
                  <a:t>    (4)</a:t>
                </a:r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BE291460-B9FC-4048-BAF0-01DD54C35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5282" y="4391840"/>
                <a:ext cx="2755050" cy="310598"/>
              </a:xfrm>
              <a:prstGeom prst="rect">
                <a:avLst/>
              </a:prstGeom>
              <a:blipFill>
                <a:blip r:embed="rId5"/>
                <a:stretch>
                  <a:fillRect l="-3097" t="-27451" r="-4425" b="-45098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ZoneTexte 9">
            <a:extLst>
              <a:ext uri="{FF2B5EF4-FFF2-40B4-BE49-F238E27FC236}">
                <a16:creationId xmlns:a16="http://schemas.microsoft.com/office/drawing/2014/main" id="{07D4FB33-A4EA-4512-B8A9-B8436E8F9FCF}"/>
              </a:ext>
            </a:extLst>
          </p:cNvPr>
          <p:cNvSpPr txBox="1"/>
          <p:nvPr/>
        </p:nvSpPr>
        <p:spPr>
          <a:xfrm>
            <a:off x="5572222" y="2377364"/>
            <a:ext cx="43414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L’équation utilisée pour les méthodes de résolutions numériques dans le domaine fréquentiel (5)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2C03CBC9-F606-49BD-B4C0-C0FE0FF9C82B}"/>
                  </a:ext>
                </a:extLst>
              </p:cNvPr>
              <p:cNvSpPr txBox="1"/>
              <p:nvPr/>
            </p:nvSpPr>
            <p:spPr>
              <a:xfrm>
                <a:off x="6249628" y="3429000"/>
                <a:ext cx="2986651" cy="6279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CA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fr-CA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fr-CA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den>
                          </m:f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𝜔𝛼</m:t>
                          </m:r>
                        </m:e>
                      </m:d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fr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</m:e>
                            <m:sup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fr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den>
                      </m:f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    (5)</m:t>
                      </m:r>
                    </m:oMath>
                  </m:oMathPara>
                </a14:m>
                <a:endParaRPr lang="fr-CA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2C03CBC9-F606-49BD-B4C0-C0FE0FF9C8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9628" y="3429000"/>
                <a:ext cx="2986651" cy="62799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0863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EE799C-7398-441E-956D-60778EB6ADFB}"/>
              </a:ext>
            </a:extLst>
          </p:cNvPr>
          <p:cNvSpPr txBox="1">
            <a:spLocks/>
          </p:cNvSpPr>
          <p:nvPr/>
        </p:nvSpPr>
        <p:spPr>
          <a:xfrm>
            <a:off x="455643" y="510175"/>
            <a:ext cx="8780636" cy="73978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A" dirty="0">
                <a:solidFill>
                  <a:srgbClr val="286D9F"/>
                </a:solidFill>
              </a:rPr>
              <a:t>Modélisation des phénomènes physiques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D2F5128-18F1-47A4-B9C1-1B3FF686D290}"/>
              </a:ext>
            </a:extLst>
          </p:cNvPr>
          <p:cNvSpPr txBox="1"/>
          <p:nvPr/>
        </p:nvSpPr>
        <p:spPr>
          <a:xfrm>
            <a:off x="5133657" y="90083"/>
            <a:ext cx="70583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Description des phénomènes physiques qui régissent le problème, </a:t>
            </a:r>
          </a:p>
          <a:p>
            <a:r>
              <a:rPr lang="fr-FR" dirty="0"/>
              <a:t>avec les équations mathématiques qui les modélisent </a:t>
            </a:r>
            <a:endParaRPr lang="fr-CA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719FD71-EADB-4472-A086-4BD775559D5E}"/>
              </a:ext>
            </a:extLst>
          </p:cNvPr>
          <p:cNvSpPr txBox="1"/>
          <p:nvPr/>
        </p:nvSpPr>
        <p:spPr>
          <a:xfrm>
            <a:off x="275437" y="2347058"/>
            <a:ext cx="48582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La vitesse du son </a:t>
            </a:r>
            <a:r>
              <a:rPr lang="fr-CA" i="1" dirty="0"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r>
              <a:rPr lang="fr-CA" dirty="0"/>
              <a:t> en fonction de la densité du milieu </a:t>
            </a:r>
            <a:r>
              <a:rPr lang="el-GR" i="1" dirty="0">
                <a:latin typeface="Cambria Math" panose="02040503050406030204" pitchFamily="18" charset="0"/>
                <a:ea typeface="Cambria Math" panose="02040503050406030204" pitchFamily="18" charset="0"/>
              </a:rPr>
              <a:t>ρ</a:t>
            </a:r>
            <a:r>
              <a:rPr lang="fr-CA" dirty="0"/>
              <a:t> et du coefficient d’élasticité du milieu </a:t>
            </a:r>
            <a:r>
              <a:rPr lang="fr-CA" i="1" dirty="0">
                <a:latin typeface="Cambria Math" panose="02040503050406030204" pitchFamily="18" charset="0"/>
                <a:ea typeface="Cambria Math" panose="02040503050406030204" pitchFamily="18" charset="0"/>
              </a:rPr>
              <a:t>B. </a:t>
            </a:r>
            <a:r>
              <a:rPr lang="fr-CA" dirty="0"/>
              <a:t>(6)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9C79CB36-0E21-40CD-A7D2-7B941ADE85AD}"/>
                  </a:ext>
                </a:extLst>
              </p:cNvPr>
              <p:cNvSpPr txBox="1"/>
              <p:nvPr/>
            </p:nvSpPr>
            <p:spPr>
              <a:xfrm>
                <a:off x="2039236" y="3270388"/>
                <a:ext cx="1330621" cy="8183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num>
                            <m:den>
                              <m:r>
                                <a:rPr lang="fr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den>
                          </m:f>
                        </m:e>
                      </m:rad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   </m:t>
                      </m:r>
                      <m:d>
                        <m:d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</m:oMath>
                  </m:oMathPara>
                </a14:m>
                <a:endParaRPr lang="fr-CA" b="0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9C79CB36-0E21-40CD-A7D2-7B941ADE85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236" y="3270388"/>
                <a:ext cx="1330621" cy="818366"/>
              </a:xfrm>
              <a:prstGeom prst="rect">
                <a:avLst/>
              </a:prstGeom>
              <a:blipFill>
                <a:blip r:embed="rId2"/>
                <a:stretch>
                  <a:fillRect b="-741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ZoneTexte 12">
            <a:extLst>
              <a:ext uri="{FF2B5EF4-FFF2-40B4-BE49-F238E27FC236}">
                <a16:creationId xmlns:a16="http://schemas.microsoft.com/office/drawing/2014/main" id="{52A40CC4-99C2-4E5E-AEFB-047B14B5EE2F}"/>
              </a:ext>
            </a:extLst>
          </p:cNvPr>
          <p:cNvSpPr txBox="1"/>
          <p:nvPr/>
        </p:nvSpPr>
        <p:spPr>
          <a:xfrm>
            <a:off x="5357152" y="2347058"/>
            <a:ext cx="4858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Détermination de la Surface Équivalente Radar </a:t>
            </a:r>
            <a:r>
              <a:rPr lang="fr-CA" i="1" dirty="0"/>
              <a:t>SER </a:t>
            </a:r>
            <a:r>
              <a:rPr lang="fr-CA" dirty="0"/>
              <a:t>(7)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7A488C1D-ECA9-430C-893A-4F404EC830A3}"/>
                  </a:ext>
                </a:extLst>
              </p:cNvPr>
              <p:cNvSpPr txBox="1"/>
              <p:nvPr/>
            </p:nvSpPr>
            <p:spPr>
              <a:xfrm>
                <a:off x="5862048" y="3150446"/>
                <a:ext cx="3771866" cy="9835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CA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fr-CA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𝑆𝐸𝑅</m:t>
                        </m:r>
                      </m:sub>
                    </m:sSub>
                    <m:r>
                      <a:rPr lang="fr-CA" b="0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CA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CA" b="0" i="1" smtClean="0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i="1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fr-CA" b="0" i="1" smtClean="0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fr-CA" i="1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i="1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fr-CA" b="0" i="1" smtClean="0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fr-CA" dirty="0">
                    <a:highlight>
                      <a:srgbClr val="FFFF00"/>
                    </a:highlight>
                  </a:rPr>
                  <a:t>   (7) #équation du rapport</a:t>
                </a:r>
              </a:p>
              <a:p>
                <a:r>
                  <a:rPr lang="fr-CA" dirty="0">
                    <a:highlight>
                      <a:srgbClr val="FFFF00"/>
                    </a:highlight>
                  </a:rPr>
                  <a:t>Où sinon on met l’équation du code</a:t>
                </a:r>
              </a:p>
              <a:p>
                <a:r>
                  <a:rPr lang="fr-CA" dirty="0">
                    <a:highlight>
                      <a:srgbClr val="FFFF00"/>
                    </a:highlight>
                  </a:rPr>
                  <a:t>Où sinon on met l’équation du guide</a:t>
                </a:r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7A488C1D-ECA9-430C-893A-4F404EC830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2048" y="3150446"/>
                <a:ext cx="3771866" cy="983539"/>
              </a:xfrm>
              <a:prstGeom prst="rect">
                <a:avLst/>
              </a:prstGeom>
              <a:blipFill>
                <a:blip r:embed="rId3"/>
                <a:stretch>
                  <a:fillRect l="-3883" t="-3106" r="-3074" b="-13043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3D8A1D7F-8FE2-4769-8110-DD0930555833}"/>
                  </a:ext>
                </a:extLst>
              </p:cNvPr>
              <p:cNvSpPr txBox="1"/>
              <p:nvPr/>
            </p:nvSpPr>
            <p:spPr>
              <a:xfrm>
                <a:off x="6880649" y="4287733"/>
                <a:ext cx="1243096" cy="6036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fr-CA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𝑆𝐸𝑅</m:t>
                          </m:r>
                        </m:sub>
                      </m:sSub>
                      <m:r>
                        <a:rPr lang="fr-CA" i="1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CA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CA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fr-CA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𝑒𝑥𝑝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CA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fr-CA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𝑅𝑒𝑓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fr-CA" dirty="0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3D8A1D7F-8FE2-4769-8110-DD09305558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0649" y="4287733"/>
                <a:ext cx="1243096" cy="603691"/>
              </a:xfrm>
              <a:prstGeom prst="rect">
                <a:avLst/>
              </a:prstGeom>
              <a:blipFill>
                <a:blip r:embed="rId4"/>
                <a:stretch>
                  <a:fillRect b="-1010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6144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EE799C-7398-441E-956D-60778EB6ADFB}"/>
              </a:ext>
            </a:extLst>
          </p:cNvPr>
          <p:cNvSpPr txBox="1">
            <a:spLocks/>
          </p:cNvSpPr>
          <p:nvPr/>
        </p:nvSpPr>
        <p:spPr>
          <a:xfrm>
            <a:off x="455643" y="510175"/>
            <a:ext cx="6893113" cy="73978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A" dirty="0">
                <a:solidFill>
                  <a:srgbClr val="286D9F"/>
                </a:solidFill>
              </a:rPr>
              <a:t>Conditions initiales et frontières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0A46BD-0FD2-481A-AB72-F6E2A27E0618}"/>
              </a:ext>
            </a:extLst>
          </p:cNvPr>
          <p:cNvSpPr/>
          <p:nvPr/>
        </p:nvSpPr>
        <p:spPr>
          <a:xfrm>
            <a:off x="6612835" y="4851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/>
              <a:t>Description des conditions initiales/frontières du problème, avec les équations mathématiques qui les modélisent </a:t>
            </a:r>
            <a:endParaRPr lang="fr-CA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F4C1467-FC45-44E7-AC31-FEB86E2EAF84}"/>
              </a:ext>
            </a:extLst>
          </p:cNvPr>
          <p:cNvSpPr txBox="1"/>
          <p:nvPr/>
        </p:nvSpPr>
        <p:spPr>
          <a:xfrm>
            <a:off x="551722" y="1249961"/>
            <a:ext cx="5256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La première condition frontière est la continuité de la pression (8)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F757E93-E2E7-43C0-89ED-7D0A63AB4123}"/>
              </a:ext>
            </a:extLst>
          </p:cNvPr>
          <p:cNvSpPr txBox="1"/>
          <p:nvPr/>
        </p:nvSpPr>
        <p:spPr>
          <a:xfrm>
            <a:off x="551722" y="2792567"/>
            <a:ext cx="5454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La deuxième condition frontière est la continuité du vecteur vitesse et du gradient de la pression (9)</a:t>
            </a: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B0EBB843-D6E7-466E-BCFE-F81B7C9523CC}"/>
              </a:ext>
            </a:extLst>
          </p:cNvPr>
          <p:cNvGrpSpPr/>
          <p:nvPr/>
        </p:nvGrpSpPr>
        <p:grpSpPr>
          <a:xfrm>
            <a:off x="1274030" y="2075750"/>
            <a:ext cx="4251677" cy="481350"/>
            <a:chOff x="1562264" y="2075750"/>
            <a:chExt cx="4251677" cy="48135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ZoneTexte 5">
                  <a:extLst>
                    <a:ext uri="{FF2B5EF4-FFF2-40B4-BE49-F238E27FC236}">
                      <a16:creationId xmlns:a16="http://schemas.microsoft.com/office/drawing/2014/main" id="{CCEF52E2-F4A5-47EB-8739-D5BF7343D634}"/>
                    </a:ext>
                  </a:extLst>
                </p:cNvPr>
                <p:cNvSpPr txBox="1"/>
                <p:nvPr/>
              </p:nvSpPr>
              <p:spPr>
                <a:xfrm>
                  <a:off x="1562264" y="2075750"/>
                  <a:ext cx="3746410" cy="48135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</m:d>
                        <m:sSub>
                          <m:sSubPr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CA">
                                    <a:latin typeface="Cambria Math" panose="02040503050406030204" pitchFamily="18" charset="0"/>
                                  </a:rPr>
                                  <m:t>​</m:t>
                                </m:r>
                              </m:e>
                            </m:d>
                          </m:e>
                          <m:sub>
                            <m:acc>
                              <m:accPr>
                                <m:chr m:val="⃗"/>
                                <m:ctrlP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𝐼𝑛𝑡𝑒𝑟𝑓𝑎𝑐𝑒</m:t>
                            </m:r>
                          </m:sub>
                        </m:sSub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fr-CA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</m:d>
                        <m:sSub>
                          <m:sSubPr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fr-CA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CA">
                                    <a:latin typeface="Cambria Math" panose="02040503050406030204" pitchFamily="18" charset="0"/>
                                  </a:rPr>
                                  <m:t>​</m:t>
                                </m:r>
                              </m:e>
                            </m:d>
                          </m:e>
                          <m:sub>
                            <m:acc>
                              <m:accPr>
                                <m:chr m:val="⃗"/>
                                <m:ctrlPr>
                                  <a:rPr lang="fr-CA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𝐼𝑛𝑡𝑒𝑟𝑓𝑎𝑐𝑒</m:t>
                            </m:r>
                          </m:sub>
                        </m:sSub>
                      </m:oMath>
                    </m:oMathPara>
                  </a14:m>
                  <a:endParaRPr lang="fr-CA" dirty="0"/>
                </a:p>
              </p:txBody>
            </p:sp>
          </mc:Choice>
          <mc:Fallback xmlns="">
            <p:sp>
              <p:nvSpPr>
                <p:cNvPr id="6" name="ZoneTexte 5">
                  <a:extLst>
                    <a:ext uri="{FF2B5EF4-FFF2-40B4-BE49-F238E27FC236}">
                      <a16:creationId xmlns:a16="http://schemas.microsoft.com/office/drawing/2014/main" id="{CCEF52E2-F4A5-47EB-8739-D5BF7343D6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2264" y="2075750"/>
                  <a:ext cx="3746410" cy="481350"/>
                </a:xfrm>
                <a:prstGeom prst="rect">
                  <a:avLst/>
                </a:prstGeom>
                <a:blipFill>
                  <a:blip r:embed="rId2"/>
                  <a:stretch>
                    <a:fillRect l="-3902" t="-193590" r="-488" b="-264103"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C8A46702-6D03-4EFD-8103-E1BCD09DA1D1}"/>
                </a:ext>
              </a:extLst>
            </p:cNvPr>
            <p:cNvSpPr txBox="1"/>
            <p:nvPr/>
          </p:nvSpPr>
          <p:spPr>
            <a:xfrm>
              <a:off x="5308674" y="2131759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(8)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D6FC5548-7C35-4A45-8551-D84C1BF53D92}"/>
                  </a:ext>
                </a:extLst>
              </p:cNvPr>
              <p:cNvSpPr txBox="1"/>
              <p:nvPr/>
            </p:nvSpPr>
            <p:spPr>
              <a:xfrm>
                <a:off x="296617" y="3517718"/>
                <a:ext cx="5965036" cy="3030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CA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𝜈</m:t>
                            </m:r>
                          </m:e>
                        </m:acc>
                      </m:e>
                      <m:sub>
                        <m:r>
                          <a:rPr lang="fr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CA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</m:oMath>
                </a14:m>
                <a:r>
                  <a:rPr lang="fr-CA" dirty="0"/>
                  <a:t>)</a:t>
                </a:r>
                <a:r>
                  <a:rPr lang="fr-CA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fr-CA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fr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</m:e>
                      <m:sub>
                        <m:r>
                          <a:rPr lang="fr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fr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CA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m:rPr>
                        <m:nor/>
                      </m:rPr>
                      <a:rPr lang="fr-CA" dirty="0"/>
                      <m:t>)</m:t>
                    </m:r>
                    <m:r>
                      <a:rPr lang="fr-CA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CA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acc>
                          <m:accPr>
                            <m:chr m:val="⃗"/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  <m:r>
                          <a:rPr lang="fr-CA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fr-CA" i="1">
                            <a:latin typeface="Cambria Math" panose="02040503050406030204" pitchFamily="18" charset="0"/>
                          </a:rPr>
                          <m:t>𝐼𝑛𝑡𝑒𝑟𝑓𝑎𝑐𝑒</m:t>
                        </m:r>
                      </m:sub>
                    </m:sSub>
                    <m:r>
                      <a:rPr lang="fr-CA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𝜈</m:t>
                            </m:r>
                          </m:e>
                        </m:acc>
                      </m:e>
                      <m:sub>
                        <m:r>
                          <a:rPr lang="fr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CA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m:rPr>
                        <m:nor/>
                      </m:rPr>
                      <a:rPr lang="fr-CA" dirty="0"/>
                      <m:t>)</m:t>
                    </m:r>
                    <m:r>
                      <m:rPr>
                        <m:nor/>
                      </m:rPr>
                      <a:rPr lang="fr-CA" dirty="0">
                        <a:ea typeface="Cambria Math" panose="02040503050406030204" pitchFamily="18" charset="0"/>
                      </a:rPr>
                      <m:t> </m:t>
                    </m:r>
                    <m:r>
                      <a:rPr lang="fr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fr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</m:e>
                      <m:sub>
                        <m:r>
                          <a:rPr lang="fr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fr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CA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m:rPr>
                        <m:nor/>
                      </m:rPr>
                      <a:rPr lang="fr-CA" dirty="0"/>
                      <m:t>)</m:t>
                    </m:r>
                    <m:r>
                      <a:rPr lang="fr-CA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CA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acc>
                          <m:accPr>
                            <m:chr m:val="⃗"/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  <m:r>
                          <a:rPr lang="fr-CA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fr-CA" i="1">
                            <a:latin typeface="Cambria Math" panose="02040503050406030204" pitchFamily="18" charset="0"/>
                          </a:rPr>
                          <m:t>𝐼𝑛𝑡𝑒𝑟𝑓𝑎𝑐𝑒</m:t>
                        </m:r>
                      </m:sub>
                    </m:sSub>
                  </m:oMath>
                </a14:m>
                <a:r>
                  <a:rPr lang="fr-CA" dirty="0"/>
                  <a:t>   </a:t>
                </a:r>
                <a:r>
                  <a:rPr lang="fr-C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(9)</a:t>
                </a:r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D6FC5548-7C35-4A45-8551-D84C1BF53D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617" y="3517718"/>
                <a:ext cx="5965036" cy="303032"/>
              </a:xfrm>
              <a:prstGeom prst="rect">
                <a:avLst/>
              </a:prstGeom>
              <a:blipFill>
                <a:blip r:embed="rId3"/>
                <a:stretch>
                  <a:fillRect l="-1534" t="-158000" b="-234000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e 12">
            <a:extLst>
              <a:ext uri="{FF2B5EF4-FFF2-40B4-BE49-F238E27FC236}">
                <a16:creationId xmlns:a16="http://schemas.microsoft.com/office/drawing/2014/main" id="{CB0CAA0C-32F5-4A3D-B952-094B799E7C13}"/>
              </a:ext>
            </a:extLst>
          </p:cNvPr>
          <p:cNvGrpSpPr/>
          <p:nvPr/>
        </p:nvGrpSpPr>
        <p:grpSpPr>
          <a:xfrm>
            <a:off x="6708914" y="2693608"/>
            <a:ext cx="3051847" cy="2254283"/>
            <a:chOff x="6612835" y="2419501"/>
            <a:chExt cx="3051847" cy="2254283"/>
          </a:xfrm>
        </p:grpSpPr>
        <p:pic>
          <p:nvPicPr>
            <p:cNvPr id="11" name="Image 10">
              <a:extLst>
                <a:ext uri="{FF2B5EF4-FFF2-40B4-BE49-F238E27FC236}">
                  <a16:creationId xmlns:a16="http://schemas.microsoft.com/office/drawing/2014/main" id="{569E4532-9DFE-4F54-AF15-C8FD3DD7EA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12835" y="2419501"/>
              <a:ext cx="3051847" cy="1823396"/>
            </a:xfrm>
            <a:prstGeom prst="rect">
              <a:avLst/>
            </a:prstGeom>
          </p:spPr>
        </p:pic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0628FBDB-288E-4CF5-BB59-97C9FBC84D53}"/>
                </a:ext>
              </a:extLst>
            </p:cNvPr>
            <p:cNvSpPr txBox="1"/>
            <p:nvPr/>
          </p:nvSpPr>
          <p:spPr>
            <a:xfrm>
              <a:off x="6612835" y="4242897"/>
              <a:ext cx="305184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11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Figure 3 : Situation physique au point (x,y,v</a:t>
              </a:r>
              <a:r>
                <a:rPr lang="fr-CA" sz="1100" baseline="-25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x</a:t>
              </a:r>
              <a:r>
                <a:rPr lang="fr-CA" sz="11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,v</a:t>
              </a:r>
              <a:r>
                <a:rPr lang="fr-CA" sz="1100" baseline="-25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y</a:t>
              </a:r>
              <a:r>
                <a:rPr lang="fr-CA" sz="11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) à l’interface</a:t>
              </a:r>
            </a:p>
          </p:txBody>
        </p:sp>
      </p:grpSp>
      <p:sp>
        <p:nvSpPr>
          <p:cNvPr id="14" name="ZoneTexte 13">
            <a:extLst>
              <a:ext uri="{FF2B5EF4-FFF2-40B4-BE49-F238E27FC236}">
                <a16:creationId xmlns:a16="http://schemas.microsoft.com/office/drawing/2014/main" id="{BEF20308-07A2-450B-B07F-0ACE317BCDE7}"/>
              </a:ext>
            </a:extLst>
          </p:cNvPr>
          <p:cNvSpPr txBox="1"/>
          <p:nvPr/>
        </p:nvSpPr>
        <p:spPr>
          <a:xfrm>
            <a:off x="520248" y="4111519"/>
            <a:ext cx="6092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Dans le domaine fréquentiel, on trouve un lien direct entre le vecteur vitesse et le gradient de la pression (10)</a:t>
            </a:r>
          </a:p>
        </p:txBody>
      </p: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FE77C47E-3612-49DE-A2A1-FF114A4E2FE5}"/>
              </a:ext>
            </a:extLst>
          </p:cNvPr>
          <p:cNvGrpSpPr/>
          <p:nvPr/>
        </p:nvGrpSpPr>
        <p:grpSpPr>
          <a:xfrm>
            <a:off x="251891" y="4849922"/>
            <a:ext cx="6477616" cy="639406"/>
            <a:chOff x="251891" y="4849922"/>
            <a:chExt cx="6477616" cy="63940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ZoneTexte 14">
                  <a:extLst>
                    <a:ext uri="{FF2B5EF4-FFF2-40B4-BE49-F238E27FC236}">
                      <a16:creationId xmlns:a16="http://schemas.microsoft.com/office/drawing/2014/main" id="{239111DF-5A35-4048-B581-6598A001D0B5}"/>
                    </a:ext>
                  </a:extLst>
                </p:cNvPr>
                <p:cNvSpPr txBox="1"/>
                <p:nvPr/>
              </p:nvSpPr>
              <p:spPr>
                <a:xfrm>
                  <a:off x="251891" y="4849922"/>
                  <a:ext cx="5965036" cy="63940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fr-CA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acc>
                              <m:accPr>
                                <m:chr m:val="⃗"/>
                                <m:ctrlPr>
                                  <a:rPr lang="fr-CA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fr-CA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∇</m:t>
                                </m:r>
                              </m:e>
                            </m:acc>
                            <m:sSub>
                              <m:sSubPr>
                                <m:ctrlPr>
                                  <a:rPr lang="fr-CA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acc>
                              <m:accPr>
                                <m:chr m:val="⃗"/>
                                <m:ctrlPr>
                                  <a:rPr lang="fr-CA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  <m:r>
                              <m:rPr>
                                <m:nor/>
                              </m:rPr>
                              <a:rPr lang="fr-CA" dirty="0"/>
                              <m:t>)</m:t>
                            </m:r>
                            <m:r>
                              <a:rPr lang="fr-CA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b>
                              <m:sSubPr>
                                <m:ctrlPr>
                                  <a:rPr lang="fr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fr-CA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fr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  <m: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acc>
                              <m:accPr>
                                <m:chr m:val="⃗"/>
                                <m:ctrlPr>
                                  <a:rPr lang="fr-CA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  <m:r>
                              <m:rPr>
                                <m:nor/>
                              </m:rPr>
                              <a:rPr lang="fr-CA" dirty="0"/>
                              <m:t>)</m:t>
                            </m:r>
                          </m:num>
                          <m:den>
                            <m:sSub>
                              <m:sSubPr>
                                <m:ctrlPr>
                                  <a:rPr lang="fr-CA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A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fr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fr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fr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fr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fr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  <m:sSub>
                          <m:sSubPr>
                            <m:ctrlPr>
                              <a:rPr lang="fr-CA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</m:e>
                          <m:sub>
                            <m:acc>
                              <m:accPr>
                                <m:chr m:val="⃗"/>
                                <m:ctrlPr>
                                  <a:rPr lang="fr-CA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𝐼𝑛𝑡𝑒𝑟𝑓𝑎𝑐𝑒</m:t>
                            </m:r>
                          </m:sub>
                        </m:sSub>
                        <m:r>
                          <a:rPr lang="fr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acc>
                              <m:accPr>
                                <m:chr m:val="⃗"/>
                                <m:ctrlPr>
                                  <a:rPr lang="fr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fr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∇</m:t>
                                </m:r>
                              </m:e>
                            </m:acc>
                            <m:sSub>
                              <m:sSubPr>
                                <m:ctrlPr>
                                  <a:rPr lang="fr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acc>
                              <m:accPr>
                                <m:chr m:val="⃗"/>
                                <m:ctrlPr>
                                  <a:rPr lang="fr-CA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  <m:r>
                              <m:rPr>
                                <m:nor/>
                              </m:rPr>
                              <a:rPr lang="fr-CA" dirty="0"/>
                              <m:t>)</m:t>
                            </m:r>
                            <m:r>
                              <a:rPr lang="fr-CA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b>
                              <m:sSubPr>
                                <m:ctrlPr>
                                  <a:rPr lang="fr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fr-CA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fr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  <m: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acc>
                              <m:accPr>
                                <m:chr m:val="⃗"/>
                                <m:ctrlPr>
                                  <a:rPr lang="fr-CA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  <m:r>
                              <m:rPr>
                                <m:nor/>
                              </m:rPr>
                              <a:rPr lang="fr-CA" dirty="0"/>
                              <m:t>)</m:t>
                            </m:r>
                          </m:num>
                          <m:den>
                            <m:sSub>
                              <m:sSubPr>
                                <m:ctrlPr>
                                  <a:rPr lang="fr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fr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fr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  <m:sSub>
                          <m:sSubPr>
                            <m:ctrlP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</m:e>
                          <m:sub>
                            <m:acc>
                              <m:accPr>
                                <m:chr m:val="⃗"/>
                                <m:ctrlPr>
                                  <a:rPr lang="fr-CA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𝐼𝑛𝑡𝑒𝑟𝑓𝑎𝑐𝑒</m:t>
                            </m:r>
                          </m:sub>
                        </m:sSub>
                      </m:oMath>
                    </m:oMathPara>
                  </a14:m>
                  <a:endParaRPr lang="fr-CA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5" name="ZoneTexte 14">
                  <a:extLst>
                    <a:ext uri="{FF2B5EF4-FFF2-40B4-BE49-F238E27FC236}">
                      <a16:creationId xmlns:a16="http://schemas.microsoft.com/office/drawing/2014/main" id="{239111DF-5A35-4048-B581-6598A001D0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891" y="4849922"/>
                  <a:ext cx="5965036" cy="63940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4E85E37B-3C1C-46D8-A27C-6DA784ED0495}"/>
                </a:ext>
              </a:extLst>
            </p:cNvPr>
            <p:cNvSpPr txBox="1"/>
            <p:nvPr/>
          </p:nvSpPr>
          <p:spPr>
            <a:xfrm>
              <a:off x="6096000" y="4984959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(10)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24299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EE799C-7398-441E-956D-60778EB6ADFB}"/>
              </a:ext>
            </a:extLst>
          </p:cNvPr>
          <p:cNvSpPr txBox="1">
            <a:spLocks/>
          </p:cNvSpPr>
          <p:nvPr/>
        </p:nvSpPr>
        <p:spPr>
          <a:xfrm>
            <a:off x="455643" y="510175"/>
            <a:ext cx="6893113" cy="73978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A" dirty="0">
                <a:solidFill>
                  <a:srgbClr val="286D9F"/>
                </a:solidFill>
              </a:rPr>
              <a:t>Conditions initiales et frontières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0A46BD-0FD2-481A-AB72-F6E2A27E0618}"/>
              </a:ext>
            </a:extLst>
          </p:cNvPr>
          <p:cNvSpPr/>
          <p:nvPr/>
        </p:nvSpPr>
        <p:spPr>
          <a:xfrm>
            <a:off x="6612835" y="4851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/>
              <a:t>Description des conditions initiales/frontières du problème, avec les équations mathématiques qui les modélisent </a:t>
            </a:r>
            <a:endParaRPr lang="fr-CA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68E114A-0254-469D-8107-3891A64AA282}"/>
              </a:ext>
            </a:extLst>
          </p:cNvPr>
          <p:cNvSpPr txBox="1"/>
          <p:nvPr/>
        </p:nvSpPr>
        <p:spPr>
          <a:xfrm>
            <a:off x="455643" y="1388460"/>
            <a:ext cx="53159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Pour simuler une source ponctuelle, des ondes cylindriques/sphériques seront utilisées comme condition initiale (11)</a:t>
            </a:r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CFD8F19D-6773-46D5-9909-24122EC36D9A}"/>
              </a:ext>
            </a:extLst>
          </p:cNvPr>
          <p:cNvGrpSpPr/>
          <p:nvPr/>
        </p:nvGrpSpPr>
        <p:grpSpPr>
          <a:xfrm>
            <a:off x="455643" y="2331767"/>
            <a:ext cx="4856765" cy="917046"/>
            <a:chOff x="455643" y="2331767"/>
            <a:chExt cx="4856765" cy="91704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ZoneTexte 3">
                  <a:extLst>
                    <a:ext uri="{FF2B5EF4-FFF2-40B4-BE49-F238E27FC236}">
                      <a16:creationId xmlns:a16="http://schemas.microsoft.com/office/drawing/2014/main" id="{CA459B59-2C36-4681-B2B9-A510B84E80BC}"/>
                    </a:ext>
                  </a:extLst>
                </p:cNvPr>
                <p:cNvSpPr txBox="1"/>
                <p:nvPr/>
              </p:nvSpPr>
              <p:spPr>
                <a:xfrm>
                  <a:off x="455643" y="2331767"/>
                  <a:ext cx="4118755" cy="91704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fr-CA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⁡</m:t>
                            </m:r>
                            <m:d>
                              <m:dPr>
                                <m:ctrlP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fr-CA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CA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fr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fr-CA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sSup>
                                          <m:sSupPr>
                                            <m:ctrlPr>
                                              <a:rPr lang="fr-CA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fr-CA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fr-CA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fr-CA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fr-CA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fr-CA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fr-CA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fr-CA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e>
                                          <m:sup>
                                            <m:r>
                                              <a:rPr lang="fr-CA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fr-CA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p>
                                          <m:sSupPr>
                                            <m:ctrlPr>
                                              <a:rPr lang="fr-CA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fr-CA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fr-CA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fr-CA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fr-CA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fr-CA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fr-CA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fr-CA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e>
                                          <m:sup>
                                            <m:r>
                                              <a:rPr lang="fr-CA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rad>
                                  </m:num>
                                  <m:den>
                                    <m:r>
                                      <a:rPr lang="fr-CA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den>
                                </m:f>
                              </m:e>
                            </m:d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fr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fr-CA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fr-CA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CA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fr-CA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fr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fr-CA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fr-CA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CA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fr-CA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fr-CA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</m:den>
                        </m:f>
                      </m:oMath>
                    </m:oMathPara>
                  </a14:m>
                  <a:endParaRPr lang="fr-CA" dirty="0"/>
                </a:p>
              </p:txBody>
            </p:sp>
          </mc:Choice>
          <mc:Fallback xmlns="">
            <p:sp>
              <p:nvSpPr>
                <p:cNvPr id="4" name="ZoneTexte 3">
                  <a:extLst>
                    <a:ext uri="{FF2B5EF4-FFF2-40B4-BE49-F238E27FC236}">
                      <a16:creationId xmlns:a16="http://schemas.microsoft.com/office/drawing/2014/main" id="{CA459B59-2C36-4681-B2B9-A510B84E80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643" y="2331767"/>
                  <a:ext cx="4118755" cy="917046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D32AF9FD-2DC7-44B8-91AC-CCFF2611E9E6}"/>
                </a:ext>
              </a:extLst>
            </p:cNvPr>
            <p:cNvSpPr txBox="1"/>
            <p:nvPr/>
          </p:nvSpPr>
          <p:spPr>
            <a:xfrm>
              <a:off x="4678901" y="2689255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(11)</a:t>
              </a:r>
            </a:p>
          </p:txBody>
        </p:sp>
      </p:grpSp>
      <p:sp>
        <p:nvSpPr>
          <p:cNvPr id="5" name="ZoneTexte 4">
            <a:extLst>
              <a:ext uri="{FF2B5EF4-FFF2-40B4-BE49-F238E27FC236}">
                <a16:creationId xmlns:a16="http://schemas.microsoft.com/office/drawing/2014/main" id="{601A9E93-9762-41B8-8D84-E11CB3E48E17}"/>
              </a:ext>
            </a:extLst>
          </p:cNvPr>
          <p:cNvSpPr txBox="1"/>
          <p:nvPr/>
        </p:nvSpPr>
        <p:spPr>
          <a:xfrm>
            <a:off x="6705114" y="2008601"/>
            <a:ext cx="3643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highlight>
                  <a:srgbClr val="FFFF00"/>
                </a:highlight>
              </a:rPr>
              <a:t>\input{Image de l’onde cylindrique tout seul}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8FD92EC-53FA-4FE2-B718-D653C5E52930}"/>
              </a:ext>
            </a:extLst>
          </p:cNvPr>
          <p:cNvSpPr txBox="1"/>
          <p:nvPr/>
        </p:nvSpPr>
        <p:spPr>
          <a:xfrm>
            <a:off x="455643" y="3602904"/>
            <a:ext cx="74803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Comme conditions frontières aux limites de la simulation, des couches absorbantes </a:t>
            </a:r>
            <a:r>
              <a:rPr lang="fr-CA" i="1" dirty="0"/>
              <a:t>PML</a:t>
            </a:r>
            <a:r>
              <a:rPr lang="fr-CA" dirty="0"/>
              <a:t> sont intégrées. Les équations décrivant ces conditions sont présentées aux équations 12 et 13.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B39B7D2-50E4-49AE-B3A2-C4700DDC3E1A}"/>
              </a:ext>
            </a:extLst>
          </p:cNvPr>
          <p:cNvSpPr txBox="1"/>
          <p:nvPr/>
        </p:nvSpPr>
        <p:spPr>
          <a:xfrm>
            <a:off x="8689560" y="6300132"/>
            <a:ext cx="3318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PML : </a:t>
            </a:r>
            <a:r>
              <a:rPr lang="fr-CA" dirty="0" err="1"/>
              <a:t>Perfectly</a:t>
            </a:r>
            <a:r>
              <a:rPr lang="fr-CA" dirty="0"/>
              <a:t> </a:t>
            </a:r>
            <a:r>
              <a:rPr lang="fr-CA" dirty="0" err="1"/>
              <a:t>Matched</a:t>
            </a:r>
            <a:r>
              <a:rPr lang="fr-CA" dirty="0"/>
              <a:t> Layer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67E76AD1-3256-4D51-8DB3-937AAC43163C}"/>
                  </a:ext>
                </a:extLst>
              </p:cNvPr>
              <p:cNvSpPr txBox="1"/>
              <p:nvPr/>
            </p:nvSpPr>
            <p:spPr>
              <a:xfrm>
                <a:off x="8936912" y="4665913"/>
                <a:ext cx="2581091" cy="7335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acc>
                            <m:accPr>
                              <m:chr m:val="⃗"/>
                              <m:ctrlP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acc>
                                <m:accPr>
                                  <m:chr m:val="⃗"/>
                                  <m:ctrlPr>
                                    <a:rPr lang="fr-CA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CA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acc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sSup>
                            <m:sSupPr>
                              <m:ctrlP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acc>
                                <m:accPr>
                                  <m:chr m:val="⃗"/>
                                  <m:ctrlPr>
                                    <a:rPr lang="fr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CA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acc>
                              <m:acc>
                                <m:accPr>
                                  <m:chr m:val="⃗"/>
                                  <m:ctrlPr>
                                    <a:rPr lang="fr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CA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fr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r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fr-CA" dirty="0"/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67E76AD1-3256-4D51-8DB3-937AAC4316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6912" y="4665913"/>
                <a:ext cx="2581091" cy="7335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4334F313-CD67-4EDF-8B92-A3C7498320DA}"/>
                  </a:ext>
                </a:extLst>
              </p:cNvPr>
              <p:cNvSpPr txBox="1"/>
              <p:nvPr/>
            </p:nvSpPr>
            <p:spPr>
              <a:xfrm>
                <a:off x="8197758" y="4198365"/>
                <a:ext cx="3810146" cy="3345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acc>
                            <m:accPr>
                              <m:chr m:val="⃗"/>
                              <m:ctrlPr>
                                <a:rPr lang="fr-CA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fr-CA" b="0" i="0" smtClean="0">
                              <a:latin typeface="Cambria Math" panose="02040503050406030204" pitchFamily="18" charset="0"/>
                            </a:rPr>
                            <m:t>Re</m:t>
                          </m:r>
                          <m:d>
                            <m:dPr>
                              <m:ctrlP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CA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CA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</m:d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m:rPr>
                              <m:sty m:val="p"/>
                            </m:rPr>
                            <a:rPr lang="fr-CA" b="0" i="0" smtClean="0">
                              <a:latin typeface="Cambria Math" panose="02040503050406030204" pitchFamily="18" charset="0"/>
                            </a:rPr>
                            <m:t>Im</m:t>
                          </m:r>
                          <m:d>
                            <m:dPr>
                              <m:ctrlP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CA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CA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</m:d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CA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𝑖</m:t>
                          </m:r>
                          <m:acc>
                            <m:accPr>
                              <m:chr m:val="⃗"/>
                              <m:ctrlPr>
                                <a:rPr lang="fr-CA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  <m:r>
                            <m:rPr>
                              <m:sty m:val="p"/>
                            </m:rPr>
                            <a:rPr lang="fr-CA">
                              <a:latin typeface="Cambria Math" panose="02040503050406030204" pitchFamily="18" charset="0"/>
                            </a:rPr>
                            <m:t>Re</m:t>
                          </m:r>
                          <m:d>
                            <m:dPr>
                              <m:ctrlPr>
                                <a:rPr lang="fr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CA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CA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</m:d>
                        </m:sup>
                      </m:sSup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fr-CA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⃗"/>
                              <m:ctrlPr>
                                <a:rPr lang="fr-CA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  <m:r>
                            <m:rPr>
                              <m:sty m:val="p"/>
                            </m:rPr>
                            <a:rPr lang="fr-CA">
                              <a:latin typeface="Cambria Math" panose="02040503050406030204" pitchFamily="18" charset="0"/>
                            </a:rPr>
                            <m:t>Im</m:t>
                          </m:r>
                          <m:d>
                            <m:dPr>
                              <m:ctrlPr>
                                <a:rPr lang="fr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CA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CA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</m:d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4334F313-CD67-4EDF-8B92-A3C7498320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7758" y="4198365"/>
                <a:ext cx="3810146" cy="334515"/>
              </a:xfrm>
              <a:prstGeom prst="rect">
                <a:avLst/>
              </a:prstGeom>
              <a:blipFill>
                <a:blip r:embed="rId4"/>
                <a:stretch>
                  <a:fillRect l="-160" t="-16364" r="-2400" b="-7273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e 18">
            <a:extLst>
              <a:ext uri="{FF2B5EF4-FFF2-40B4-BE49-F238E27FC236}">
                <a16:creationId xmlns:a16="http://schemas.microsoft.com/office/drawing/2014/main" id="{C758A252-8DEC-45BB-96AE-9691F144C9D3}"/>
              </a:ext>
            </a:extLst>
          </p:cNvPr>
          <p:cNvGrpSpPr/>
          <p:nvPr/>
        </p:nvGrpSpPr>
        <p:grpSpPr>
          <a:xfrm>
            <a:off x="2193930" y="5441379"/>
            <a:ext cx="2778955" cy="567463"/>
            <a:chOff x="2428950" y="5601756"/>
            <a:chExt cx="2778955" cy="567463"/>
          </a:xfrm>
        </p:grpSpPr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BF3A9947-212A-4C67-AA15-352DE5F5DD32}"/>
                </a:ext>
              </a:extLst>
            </p:cNvPr>
            <p:cNvSpPr txBox="1"/>
            <p:nvPr/>
          </p:nvSpPr>
          <p:spPr>
            <a:xfrm>
              <a:off x="4574398" y="5700821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(13)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EE8FEC50-193D-403C-BC60-7C3621ED8DCA}"/>
                    </a:ext>
                  </a:extLst>
                </p:cNvPr>
                <p:cNvSpPr txBox="1"/>
                <p:nvPr/>
              </p:nvSpPr>
              <p:spPr>
                <a:xfrm>
                  <a:off x="2428950" y="5601756"/>
                  <a:ext cx="2029658" cy="56746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=1+ </m:t>
                        </m:r>
                        <m:f>
                          <m:fPr>
                            <m:ctrlP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num>
                          <m:den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den>
                        </m:f>
                        <m:f>
                          <m:fPr>
                            <m:ctrlP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den>
                        </m:f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EE8FEC50-193D-403C-BC60-7C3621ED8D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8950" y="5601756"/>
                  <a:ext cx="2029658" cy="56746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413479F3-020E-46A7-9CB2-2ACB261815CF}"/>
              </a:ext>
            </a:extLst>
          </p:cNvPr>
          <p:cNvGrpSpPr/>
          <p:nvPr/>
        </p:nvGrpSpPr>
        <p:grpSpPr>
          <a:xfrm>
            <a:off x="1537160" y="4669842"/>
            <a:ext cx="4730078" cy="627929"/>
            <a:chOff x="1723233" y="4705896"/>
            <a:chExt cx="4730078" cy="627929"/>
          </a:xfrm>
        </p:grpSpPr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4F70FE0E-F6EE-4C25-86CC-98E703711DE2}"/>
                </a:ext>
              </a:extLst>
            </p:cNvPr>
            <p:cNvSpPr txBox="1"/>
            <p:nvPr/>
          </p:nvSpPr>
          <p:spPr>
            <a:xfrm>
              <a:off x="5819804" y="4835194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(12)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003D2D0D-0D3C-475B-91BF-156AA8591FA5}"/>
                    </a:ext>
                  </a:extLst>
                </p:cNvPr>
                <p:cNvSpPr txBox="1"/>
                <p:nvPr/>
              </p:nvSpPr>
              <p:spPr>
                <a:xfrm>
                  <a:off x="1723233" y="4705896"/>
                  <a:ext cx="4096571" cy="62792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den>
                        </m:f>
                        <m:f>
                          <m:f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</m:num>
                          <m:den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den>
                            </m:f>
                            <m:f>
                              <m:f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num>
                              <m:den>
                                <m:r>
                                  <a:rPr lang="en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den>
                        </m:f>
                        <m:f>
                          <m:f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</m:num>
                          <m:den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den>
                            </m:f>
                            <m:f>
                              <m:f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num>
                              <m:den>
                                <m:r>
                                  <a:rPr lang="en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den>
                            </m:f>
                          </m:e>
                        </m:d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CA" b="0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003D2D0D-0D3C-475B-91BF-156AA8591F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3233" y="4705896"/>
                  <a:ext cx="4096571" cy="62792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" name="Signe de multiplication 20">
            <a:extLst>
              <a:ext uri="{FF2B5EF4-FFF2-40B4-BE49-F238E27FC236}">
                <a16:creationId xmlns:a16="http://schemas.microsoft.com/office/drawing/2014/main" id="{C1036B8C-A294-40CB-AFC9-AF3B69AF925C}"/>
              </a:ext>
            </a:extLst>
          </p:cNvPr>
          <p:cNvSpPr/>
          <p:nvPr/>
        </p:nvSpPr>
        <p:spPr>
          <a:xfrm>
            <a:off x="8253686" y="3292307"/>
            <a:ext cx="3728124" cy="3013666"/>
          </a:xfrm>
          <a:prstGeom prst="mathMultiply">
            <a:avLst>
              <a:gd name="adj1" fmla="val 5729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80626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EE799C-7398-441E-956D-60778EB6ADFB}"/>
              </a:ext>
            </a:extLst>
          </p:cNvPr>
          <p:cNvSpPr txBox="1">
            <a:spLocks/>
          </p:cNvSpPr>
          <p:nvPr/>
        </p:nvSpPr>
        <p:spPr>
          <a:xfrm>
            <a:off x="455643" y="510175"/>
            <a:ext cx="6893113" cy="73978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A" dirty="0">
                <a:solidFill>
                  <a:srgbClr val="286D9F"/>
                </a:solidFill>
              </a:rPr>
              <a:t>Importance des PMLs</a:t>
            </a:r>
          </a:p>
        </p:txBody>
      </p:sp>
      <p:pic>
        <p:nvPicPr>
          <p:cNvPr id="18" name="PML">
            <a:hlinkClick r:id="" action="ppaction://media"/>
            <a:extLst>
              <a:ext uri="{FF2B5EF4-FFF2-40B4-BE49-F238E27FC236}">
                <a16:creationId xmlns:a16="http://schemas.microsoft.com/office/drawing/2014/main" id="{D638BE9F-ED6A-4197-8270-967572969F81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896891" y="1249961"/>
            <a:ext cx="8398218" cy="4821943"/>
          </a:xfrm>
          <a:prstGeom prst="rect">
            <a:avLst/>
          </a:prstGeom>
        </p:spPr>
      </p:pic>
      <p:sp>
        <p:nvSpPr>
          <p:cNvPr id="20" name="ZoneTexte 10">
            <a:extLst>
              <a:ext uri="{FF2B5EF4-FFF2-40B4-BE49-F238E27FC236}">
                <a16:creationId xmlns:a16="http://schemas.microsoft.com/office/drawing/2014/main" id="{6C686932-408F-4A52-A456-ECC5BD316C56}"/>
              </a:ext>
            </a:extLst>
          </p:cNvPr>
          <p:cNvSpPr txBox="1"/>
          <p:nvPr/>
        </p:nvSpPr>
        <p:spPr>
          <a:xfrm>
            <a:off x="1896891" y="6071904"/>
            <a:ext cx="83982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Vidéo 1 : Comparaison entre une propagation d’onde avec PML et une propagation sans PML [3]</a:t>
            </a:r>
          </a:p>
        </p:txBody>
      </p:sp>
    </p:spTree>
    <p:extLst>
      <p:ext uri="{BB962C8B-B14F-4D97-AF65-F5344CB8AC3E}">
        <p14:creationId xmlns:p14="http://schemas.microsoft.com/office/powerpoint/2010/main" val="4230701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193" fill="hold"/>
                                        <p:tgtEl>
                                          <p:spTgt spid="1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EE799C-7398-441E-956D-60778EB6ADFB}"/>
              </a:ext>
            </a:extLst>
          </p:cNvPr>
          <p:cNvSpPr txBox="1">
            <a:spLocks/>
          </p:cNvSpPr>
          <p:nvPr/>
        </p:nvSpPr>
        <p:spPr>
          <a:xfrm>
            <a:off x="455643" y="510175"/>
            <a:ext cx="4149913" cy="73978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A" dirty="0">
                <a:solidFill>
                  <a:srgbClr val="286D9F"/>
                </a:solidFill>
              </a:rPr>
              <a:t>Valeurs typiques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0A46BD-0FD2-481A-AB72-F6E2A27E0618}"/>
              </a:ext>
            </a:extLst>
          </p:cNvPr>
          <p:cNvSpPr/>
          <p:nvPr/>
        </p:nvSpPr>
        <p:spPr>
          <a:xfrm>
            <a:off x="6151927" y="32550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/>
              <a:t>Valeurs typiques de la géométrie et des matériaux</a:t>
            </a:r>
            <a:endParaRPr lang="fr-CA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0661B45-3387-4CB2-AC2F-CEBE572C16BC}"/>
              </a:ext>
            </a:extLst>
          </p:cNvPr>
          <p:cNvSpPr txBox="1"/>
          <p:nvPr/>
        </p:nvSpPr>
        <p:spPr>
          <a:xfrm>
            <a:off x="455643" y="1168005"/>
            <a:ext cx="6795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Le bateau aura comme forme un rectangle avec une pointe triangulaire (Géométrie 1) ou circulaire (Géométrie 2) fig.4.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au 8">
                <a:extLst>
                  <a:ext uri="{FF2B5EF4-FFF2-40B4-BE49-F238E27FC236}">
                    <a16:creationId xmlns:a16="http://schemas.microsoft.com/office/drawing/2014/main" id="{3050C28A-26C1-43C6-8CDC-12ECA23307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68109437"/>
                  </p:ext>
                </p:extLst>
              </p:nvPr>
            </p:nvGraphicFramePr>
            <p:xfrm>
              <a:off x="396920" y="1971792"/>
              <a:ext cx="6356218" cy="40888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95652">
                      <a:extLst>
                        <a:ext uri="{9D8B030D-6E8A-4147-A177-3AD203B41FA5}">
                          <a16:colId xmlns:a16="http://schemas.microsoft.com/office/drawing/2014/main" val="3233838604"/>
                        </a:ext>
                      </a:extLst>
                    </a:gridCol>
                    <a:gridCol w="3405931">
                      <a:extLst>
                        <a:ext uri="{9D8B030D-6E8A-4147-A177-3AD203B41FA5}">
                          <a16:colId xmlns:a16="http://schemas.microsoft.com/office/drawing/2014/main" val="4009959583"/>
                        </a:ext>
                      </a:extLst>
                    </a:gridCol>
                    <a:gridCol w="1954635">
                      <a:extLst>
                        <a:ext uri="{9D8B030D-6E8A-4147-A177-3AD203B41FA5}">
                          <a16:colId xmlns:a16="http://schemas.microsoft.com/office/drawing/2014/main" val="2632752830"/>
                        </a:ext>
                      </a:extLst>
                    </a:gridCol>
                  </a:tblGrid>
                  <a:tr h="3804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1600" dirty="0"/>
                            <a:t>Symbole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CA" sz="1600" dirty="0"/>
                            <a:t>Nom du paramètre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1600" dirty="0"/>
                            <a:t>Valeur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628887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CA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fr-CA" sz="1600" b="0" i="1" smtClean="0">
                                        <a:latin typeface="Cambria Math" panose="02040503050406030204" pitchFamily="18" charset="0"/>
                                      </a:rPr>
                                      <m:t>𝑒𝑎𝑢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CA" sz="1600" dirty="0"/>
                            <a:t>Densité de l’eau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CA" sz="1600" dirty="0"/>
                            <a:t>998.30 kg/m</a:t>
                          </a:r>
                          <a:r>
                            <a:rPr lang="fr-CA" sz="1600" baseline="30000" dirty="0"/>
                            <a:t>3</a:t>
                          </a:r>
                          <a:endParaRPr lang="fr-CA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267881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CA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fr-CA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𝑏𝑜𝑖𝑠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CA" sz="1600" dirty="0"/>
                            <a:t>Densité du bois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CA" sz="1600" dirty="0"/>
                            <a:t>640.72 kg/m</a:t>
                          </a:r>
                          <a:r>
                            <a:rPr lang="fr-CA" sz="1600" baseline="30000" dirty="0"/>
                            <a:t>3</a:t>
                          </a:r>
                          <a:endParaRPr lang="fr-CA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5862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CA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fr-CA" sz="1600" b="0" i="1" smtClean="0">
                                        <a:latin typeface="Cambria Math" panose="02040503050406030204" pitchFamily="18" charset="0"/>
                                      </a:rPr>
                                      <m:t>𝑒𝑎𝑢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CA" sz="1600" dirty="0"/>
                            <a:t>Coefficient d’atténuation de l’eau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CA" sz="1600" dirty="0"/>
                            <a:t>1.18 Pa</a:t>
                          </a:r>
                          <a:r>
                            <a:rPr lang="fr-CA" sz="1600" baseline="30000" dirty="0"/>
                            <a:t>-1</a:t>
                          </a:r>
                          <a:r>
                            <a:rPr lang="fr-CA" sz="1600" baseline="0" dirty="0"/>
                            <a:t>s</a:t>
                          </a:r>
                          <a:r>
                            <a:rPr lang="fr-CA" sz="1600" baseline="30000" dirty="0"/>
                            <a:t>-1</a:t>
                          </a:r>
                          <a:endParaRPr lang="fr-CA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76252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CA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fr-CA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𝑏𝑜𝑖𝑠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CA" sz="1600" dirty="0"/>
                            <a:t>Coefficient d’atténuation du bois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CA" sz="1600" dirty="0"/>
                            <a:t>3.21×10</a:t>
                          </a:r>
                          <a:r>
                            <a:rPr lang="fr-CA" sz="1600" baseline="30000" dirty="0"/>
                            <a:t>-4</a:t>
                          </a:r>
                          <a:r>
                            <a:rPr lang="fr-CA" sz="1600" dirty="0"/>
                            <a:t> Pa</a:t>
                          </a:r>
                          <a:r>
                            <a:rPr lang="fr-CA" sz="1600" baseline="30000" dirty="0"/>
                            <a:t>-1</a:t>
                          </a:r>
                          <a:r>
                            <a:rPr lang="fr-CA" sz="1600" baseline="0" dirty="0"/>
                            <a:t>s</a:t>
                          </a:r>
                          <a:r>
                            <a:rPr lang="fr-CA" sz="1600" baseline="30000" dirty="0"/>
                            <a:t>-1</a:t>
                          </a:r>
                          <a:endParaRPr lang="fr-CA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702048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CA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16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fr-CA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𝑒𝑎𝑢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CA" sz="1600" dirty="0"/>
                            <a:t>Module d’élasticité de l’eau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CA" sz="1600" dirty="0"/>
                            <a:t>2.15×10</a:t>
                          </a:r>
                          <a:r>
                            <a:rPr lang="fr-CA" sz="1600" baseline="30000" dirty="0"/>
                            <a:t>9</a:t>
                          </a:r>
                          <a:r>
                            <a:rPr lang="fr-CA" sz="1600" dirty="0"/>
                            <a:t> Pa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26059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CA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16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fr-CA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𝑏𝑜𝑖𝑠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CA" sz="1600" dirty="0"/>
                            <a:t>Module d’élasticité du bois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CA" sz="1600" dirty="0"/>
                            <a:t>10</a:t>
                          </a:r>
                          <a:r>
                            <a:rPr lang="fr-CA" sz="1600" baseline="30000" dirty="0"/>
                            <a:t>10</a:t>
                          </a:r>
                          <a:r>
                            <a:rPr lang="fr-CA" sz="1600" dirty="0"/>
                            <a:t> Pa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620881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CA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oMath>
                            </m:oMathPara>
                          </a14:m>
                          <a:endParaRPr lang="fr-CA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CA" sz="1600" dirty="0"/>
                            <a:t>Plage de fréquences du sonar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CA" sz="1600" dirty="0"/>
                            <a:t>100 Hz à 10 kHz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54912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CA" sz="16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oMath>
                            </m:oMathPara>
                          </a14:m>
                          <a:endParaRPr lang="fr-CA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CA" sz="1600" dirty="0"/>
                            <a:t>Plage de pas de discrétisation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CA" sz="1600" dirty="0"/>
                            <a:t>1.7 cm à 17 cm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866833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CA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fr-CA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CA" sz="1600" dirty="0"/>
                            <a:t>Angle de la pointe du triangle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sz="1600" dirty="0"/>
                            <a:t>π</a:t>
                          </a:r>
                          <a:r>
                            <a:rPr lang="fr-CA" sz="1600" dirty="0"/>
                            <a:t>/8 rad à 7</a:t>
                          </a:r>
                          <a:r>
                            <a:rPr lang="el-GR" sz="1600" dirty="0"/>
                            <a:t>π</a:t>
                          </a:r>
                          <a:r>
                            <a:rPr lang="fr-CA" sz="1600" dirty="0"/>
                            <a:t>/8 rad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529286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CA" sz="1600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oMath>
                            </m:oMathPara>
                          </a14:m>
                          <a:endParaRPr lang="fr-CA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CA" sz="1600" dirty="0"/>
                            <a:t>Rayon du cercle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CA" sz="1600" dirty="0"/>
                            <a:t>0.5m à 2.5m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19531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au 8">
                <a:extLst>
                  <a:ext uri="{FF2B5EF4-FFF2-40B4-BE49-F238E27FC236}">
                    <a16:creationId xmlns:a16="http://schemas.microsoft.com/office/drawing/2014/main" id="{3050C28A-26C1-43C6-8CDC-12ECA23307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68109437"/>
                  </p:ext>
                </p:extLst>
              </p:nvPr>
            </p:nvGraphicFramePr>
            <p:xfrm>
              <a:off x="396920" y="1971792"/>
              <a:ext cx="6356218" cy="40888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95652">
                      <a:extLst>
                        <a:ext uri="{9D8B030D-6E8A-4147-A177-3AD203B41FA5}">
                          <a16:colId xmlns:a16="http://schemas.microsoft.com/office/drawing/2014/main" val="3233838604"/>
                        </a:ext>
                      </a:extLst>
                    </a:gridCol>
                    <a:gridCol w="3405931">
                      <a:extLst>
                        <a:ext uri="{9D8B030D-6E8A-4147-A177-3AD203B41FA5}">
                          <a16:colId xmlns:a16="http://schemas.microsoft.com/office/drawing/2014/main" val="4009959583"/>
                        </a:ext>
                      </a:extLst>
                    </a:gridCol>
                    <a:gridCol w="1954635">
                      <a:extLst>
                        <a:ext uri="{9D8B030D-6E8A-4147-A177-3AD203B41FA5}">
                          <a16:colId xmlns:a16="http://schemas.microsoft.com/office/drawing/2014/main" val="2632752830"/>
                        </a:ext>
                      </a:extLst>
                    </a:gridCol>
                  </a:tblGrid>
                  <a:tr h="3804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1600" dirty="0"/>
                            <a:t>Symbole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CA" sz="1600" dirty="0"/>
                            <a:t>Nom du paramètre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1600" dirty="0"/>
                            <a:t>Valeur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628887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613" t="-106667" r="-542331" b="-9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CA" sz="1600" dirty="0"/>
                            <a:t>Densité de l’eau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CA" sz="1600" dirty="0"/>
                            <a:t>998.30 kg/m</a:t>
                          </a:r>
                          <a:r>
                            <a:rPr lang="fr-CA" sz="1600" baseline="30000" dirty="0"/>
                            <a:t>3</a:t>
                          </a:r>
                          <a:endParaRPr lang="fr-CA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267881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613" t="-203279" r="-542331" b="-80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CA" sz="1600" dirty="0"/>
                            <a:t>Densité du bois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CA" sz="1600" dirty="0"/>
                            <a:t>640.72 kg/m</a:t>
                          </a:r>
                          <a:r>
                            <a:rPr lang="fr-CA" sz="1600" baseline="30000" dirty="0"/>
                            <a:t>3</a:t>
                          </a:r>
                          <a:endParaRPr lang="fr-CA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5862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613" t="-303279" r="-542331" b="-70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CA" sz="1600" dirty="0"/>
                            <a:t>Coefficient d’atténuation de l’eau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CA" sz="1600" dirty="0"/>
                            <a:t>1.18 Pa</a:t>
                          </a:r>
                          <a:r>
                            <a:rPr lang="fr-CA" sz="1600" baseline="30000" dirty="0"/>
                            <a:t>-1</a:t>
                          </a:r>
                          <a:r>
                            <a:rPr lang="fr-CA" sz="1600" baseline="0" dirty="0"/>
                            <a:t>s</a:t>
                          </a:r>
                          <a:r>
                            <a:rPr lang="fr-CA" sz="1600" baseline="30000" dirty="0"/>
                            <a:t>-1</a:t>
                          </a:r>
                          <a:endParaRPr lang="fr-CA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76252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613" t="-403279" r="-542331" b="-60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CA" sz="1600" dirty="0"/>
                            <a:t>Coefficient d’atténuation du bois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CA" sz="1600" dirty="0"/>
                            <a:t>3.21×10</a:t>
                          </a:r>
                          <a:r>
                            <a:rPr lang="fr-CA" sz="1600" baseline="30000" dirty="0"/>
                            <a:t>-4</a:t>
                          </a:r>
                          <a:r>
                            <a:rPr lang="fr-CA" sz="1600" dirty="0"/>
                            <a:t> Pa</a:t>
                          </a:r>
                          <a:r>
                            <a:rPr lang="fr-CA" sz="1600" baseline="30000" dirty="0"/>
                            <a:t>-1</a:t>
                          </a:r>
                          <a:r>
                            <a:rPr lang="fr-CA" sz="1600" baseline="0" dirty="0"/>
                            <a:t>s</a:t>
                          </a:r>
                          <a:r>
                            <a:rPr lang="fr-CA" sz="1600" baseline="30000" dirty="0"/>
                            <a:t>-1</a:t>
                          </a:r>
                          <a:endParaRPr lang="fr-CA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702048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613" t="-503279" r="-542331" b="-50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CA" sz="1600" dirty="0"/>
                            <a:t>Module d’élasticité de l’eau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CA" sz="1600" dirty="0"/>
                            <a:t>2.15×10</a:t>
                          </a:r>
                          <a:r>
                            <a:rPr lang="fr-CA" sz="1600" baseline="30000" dirty="0"/>
                            <a:t>9</a:t>
                          </a:r>
                          <a:r>
                            <a:rPr lang="fr-CA" sz="1600" dirty="0"/>
                            <a:t> Pa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26059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613" t="-603279" r="-542331" b="-40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CA" sz="1600" dirty="0"/>
                            <a:t>Module d’élasticité du bois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CA" sz="1600" dirty="0"/>
                            <a:t>10</a:t>
                          </a:r>
                          <a:r>
                            <a:rPr lang="fr-CA" sz="1600" baseline="30000" dirty="0"/>
                            <a:t>10</a:t>
                          </a:r>
                          <a:r>
                            <a:rPr lang="fr-CA" sz="1600" dirty="0"/>
                            <a:t> Pa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620881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613" t="-703279" r="-542331" b="-30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CA" sz="1600" dirty="0"/>
                            <a:t>Plage de fréquences du sonar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CA" sz="1600" dirty="0"/>
                            <a:t>100 Hz à 10 kHz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54912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613" t="-803279" r="-542331" b="-20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CA" sz="1600" dirty="0"/>
                            <a:t>Plage de pas de discrétisation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CA" sz="1600" dirty="0"/>
                            <a:t>1.7 cm à 17 cm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866833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613" t="-903279" r="-542331" b="-10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CA" sz="1600" dirty="0"/>
                            <a:t>Angle de la pointe du triangle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sz="1600" dirty="0"/>
                            <a:t>π</a:t>
                          </a:r>
                          <a:r>
                            <a:rPr lang="fr-CA" sz="1600" dirty="0"/>
                            <a:t>/8 rad à 7</a:t>
                          </a:r>
                          <a:r>
                            <a:rPr lang="el-GR" sz="1600" dirty="0"/>
                            <a:t>π</a:t>
                          </a:r>
                          <a:r>
                            <a:rPr lang="fr-CA" sz="1600" dirty="0"/>
                            <a:t>/8 rad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529286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613" t="-1003279" r="-542331" b="-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CA" sz="1600" dirty="0"/>
                            <a:t>Rayon du cercle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CA" sz="1600" dirty="0"/>
                            <a:t>0.5m à 2.5m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195317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21" name="Groupe 20">
            <a:extLst>
              <a:ext uri="{FF2B5EF4-FFF2-40B4-BE49-F238E27FC236}">
                <a16:creationId xmlns:a16="http://schemas.microsoft.com/office/drawing/2014/main" id="{9E7EF0E7-ECAA-4BD1-A76E-39B02B91C377}"/>
              </a:ext>
            </a:extLst>
          </p:cNvPr>
          <p:cNvGrpSpPr/>
          <p:nvPr/>
        </p:nvGrpSpPr>
        <p:grpSpPr>
          <a:xfrm>
            <a:off x="6820320" y="1578298"/>
            <a:ext cx="3096853" cy="2437899"/>
            <a:chOff x="6820320" y="2114025"/>
            <a:chExt cx="3096853" cy="2437899"/>
          </a:xfrm>
        </p:grpSpPr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E486700F-0045-47BD-A95E-4C4AC8CB04B4}"/>
                </a:ext>
              </a:extLst>
            </p:cNvPr>
            <p:cNvGrpSpPr/>
            <p:nvPr/>
          </p:nvGrpSpPr>
          <p:grpSpPr>
            <a:xfrm>
              <a:off x="6820320" y="2114026"/>
              <a:ext cx="3068610" cy="2437898"/>
              <a:chOff x="6522503" y="2034447"/>
              <a:chExt cx="3243343" cy="2765729"/>
            </a:xfrm>
          </p:grpSpPr>
          <p:pic>
            <p:nvPicPr>
              <p:cNvPr id="4" name="Image 3">
                <a:extLst>
                  <a:ext uri="{FF2B5EF4-FFF2-40B4-BE49-F238E27FC236}">
                    <a16:creationId xmlns:a16="http://schemas.microsoft.com/office/drawing/2014/main" id="{3ABC39F4-4A6D-4DB1-87F6-C1BC6F20B67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-1" t="-11823" r="-9308" b="-1"/>
              <a:stretch/>
            </p:blipFill>
            <p:spPr>
              <a:xfrm>
                <a:off x="6600518" y="2034447"/>
                <a:ext cx="3165328" cy="2393442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B40D4757-0BC1-497E-8B9B-D16C0665CF85}"/>
                  </a:ext>
                </a:extLst>
              </p:cNvPr>
              <p:cNvSpPr txBox="1"/>
              <p:nvPr/>
            </p:nvSpPr>
            <p:spPr>
              <a:xfrm>
                <a:off x="6522503" y="4503387"/>
                <a:ext cx="3165328" cy="2967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sz="11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Figure 4 : Différentes géométries de l’objet</a:t>
                </a:r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22F84F0-7834-4F8B-9A9E-02C50ED54CAD}"/>
                </a:ext>
              </a:extLst>
            </p:cNvPr>
            <p:cNvSpPr/>
            <p:nvPr/>
          </p:nvSpPr>
          <p:spPr>
            <a:xfrm>
              <a:off x="6894132" y="2114027"/>
              <a:ext cx="2994793" cy="2302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B7D90D6-2025-4A79-AE19-67CE31181EDE}"/>
                </a:ext>
              </a:extLst>
            </p:cNvPr>
            <p:cNvSpPr/>
            <p:nvPr/>
          </p:nvSpPr>
          <p:spPr>
            <a:xfrm rot="5400000">
              <a:off x="8805014" y="3113700"/>
              <a:ext cx="1867975" cy="230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cxnSp>
          <p:nvCxnSpPr>
            <p:cNvPr id="11" name="Connecteur droit avec flèche 10">
              <a:extLst>
                <a:ext uri="{FF2B5EF4-FFF2-40B4-BE49-F238E27FC236}">
                  <a16:creationId xmlns:a16="http://schemas.microsoft.com/office/drawing/2014/main" id="{9BCF5204-D6E6-4E46-8D36-6A74AF22B785}"/>
                </a:ext>
              </a:extLst>
            </p:cNvPr>
            <p:cNvCxnSpPr>
              <a:cxnSpLocks/>
            </p:cNvCxnSpPr>
            <p:nvPr/>
          </p:nvCxnSpPr>
          <p:spPr>
            <a:xfrm>
              <a:off x="9687465" y="2372819"/>
              <a:ext cx="0" cy="675181"/>
            </a:xfrm>
            <a:prstGeom prst="straightConnector1">
              <a:avLst/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" name="Connecteur droit avec flèche 9">
              <a:extLst>
                <a:ext uri="{FF2B5EF4-FFF2-40B4-BE49-F238E27FC236}">
                  <a16:creationId xmlns:a16="http://schemas.microsoft.com/office/drawing/2014/main" id="{2BE8FB74-F4A1-43D5-B9C0-583FE76D581A}"/>
                </a:ext>
              </a:extLst>
            </p:cNvPr>
            <p:cNvCxnSpPr/>
            <p:nvPr/>
          </p:nvCxnSpPr>
          <p:spPr>
            <a:xfrm>
              <a:off x="7608498" y="2254370"/>
              <a:ext cx="1949570" cy="0"/>
            </a:xfrm>
            <a:prstGeom prst="straightConnector1">
              <a:avLst/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9F28084-019F-405B-A958-3261AEAAB35C}"/>
                </a:ext>
              </a:extLst>
            </p:cNvPr>
            <p:cNvSpPr/>
            <p:nvPr/>
          </p:nvSpPr>
          <p:spPr>
            <a:xfrm>
              <a:off x="8512040" y="2118750"/>
              <a:ext cx="257727" cy="2302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6494218B-EDCC-4851-9EB5-DFFBFEE04108}"/>
                </a:ext>
              </a:extLst>
            </p:cNvPr>
            <p:cNvSpPr txBox="1"/>
            <p:nvPr/>
          </p:nvSpPr>
          <p:spPr>
            <a:xfrm>
              <a:off x="8440414" y="2114025"/>
              <a:ext cx="4009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1200" dirty="0"/>
                <a:t>5m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6635937-81F9-4F79-A032-278B8B5BB6E1}"/>
                </a:ext>
              </a:extLst>
            </p:cNvPr>
            <p:cNvSpPr/>
            <p:nvPr/>
          </p:nvSpPr>
          <p:spPr>
            <a:xfrm>
              <a:off x="9610137" y="2603115"/>
              <a:ext cx="257727" cy="2302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082EA234-F814-43C2-BD64-766888502FA6}"/>
                </a:ext>
              </a:extLst>
            </p:cNvPr>
            <p:cNvSpPr txBox="1"/>
            <p:nvPr/>
          </p:nvSpPr>
          <p:spPr>
            <a:xfrm>
              <a:off x="9516195" y="2571909"/>
              <a:ext cx="4009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1200" dirty="0"/>
                <a:t>1m</a:t>
              </a:r>
            </a:p>
          </p:txBody>
        </p:sp>
      </p:grpSp>
      <p:sp>
        <p:nvSpPr>
          <p:cNvPr id="22" name="ZoneTexte 21">
            <a:extLst>
              <a:ext uri="{FF2B5EF4-FFF2-40B4-BE49-F238E27FC236}">
                <a16:creationId xmlns:a16="http://schemas.microsoft.com/office/drawing/2014/main" id="{D26EE1FE-0C7E-4F21-AF4D-2512C100F2A1}"/>
              </a:ext>
            </a:extLst>
          </p:cNvPr>
          <p:cNvSpPr txBox="1"/>
          <p:nvPr/>
        </p:nvSpPr>
        <p:spPr>
          <a:xfrm>
            <a:off x="6820320" y="4320870"/>
            <a:ext cx="29947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dirty="0"/>
              <a:t>La simulation mesurera entre 20 et 30 mètres de chaque côté. Un émetteur et un récepteur seront placés à 1m de distance.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358F7104-D82F-4FC5-931D-24C64F6B78A1}"/>
              </a:ext>
            </a:extLst>
          </p:cNvPr>
          <p:cNvSpPr txBox="1"/>
          <p:nvPr/>
        </p:nvSpPr>
        <p:spPr>
          <a:xfrm>
            <a:off x="455642" y="6071292"/>
            <a:ext cx="62974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Tableau 1 : Paramètres physiques et géométriques de la situation [3],[4],[5],[6],[7],[8]. </a:t>
            </a:r>
          </a:p>
        </p:txBody>
      </p:sp>
    </p:spTree>
    <p:extLst>
      <p:ext uri="{BB962C8B-B14F-4D97-AF65-F5344CB8AC3E}">
        <p14:creationId xmlns:p14="http://schemas.microsoft.com/office/powerpoint/2010/main" val="119408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EE799C-7398-441E-956D-60778EB6ADFB}"/>
              </a:ext>
            </a:extLst>
          </p:cNvPr>
          <p:cNvSpPr txBox="1">
            <a:spLocks/>
          </p:cNvSpPr>
          <p:nvPr/>
        </p:nvSpPr>
        <p:spPr>
          <a:xfrm>
            <a:off x="455643" y="510175"/>
            <a:ext cx="9015528" cy="73978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A" dirty="0">
                <a:solidFill>
                  <a:srgbClr val="286D9F"/>
                </a:solidFill>
              </a:rPr>
              <a:t>Fonctionnement de la méthode numérique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0A46BD-0FD2-481A-AB72-F6E2A27E0618}"/>
              </a:ext>
            </a:extLst>
          </p:cNvPr>
          <p:cNvSpPr/>
          <p:nvPr/>
        </p:nvSpPr>
        <p:spPr>
          <a:xfrm>
            <a:off x="6188279" y="-436226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/>
              <a:t>Étapes et fonctionnement de la méthode numérique, en incluant les équations discrétisées telles que vous les avez programmées (ex : discrétisation d’une équation différentielle, condition initiale, conditions aux frontières, calcul de l’énergie d’un système, génération de nombres aléatoires, etc.) </a:t>
            </a:r>
            <a:endParaRPr lang="fr-CA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6A8A025-D423-4A49-BA37-79DF0E490258}"/>
              </a:ext>
            </a:extLst>
          </p:cNvPr>
          <p:cNvSpPr txBox="1"/>
          <p:nvPr/>
        </p:nvSpPr>
        <p:spPr>
          <a:xfrm>
            <a:off x="360727" y="1249961"/>
            <a:ext cx="70048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Les points de la grille physique (fig.5) sont séparées en situation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Les points 0 : Frontière finale.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Les points 1 et 2 : Milieu homogène. 1=eau, 2=bois.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Les points 3 à 13 : Conditions frontières du bateau.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Les points 14 à 21 : Couches absorbantes entourant la simulation</a:t>
            </a:r>
            <a:endParaRPr lang="fr-CA" sz="1600" dirty="0"/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41AE47AF-A067-4B61-908C-D125BFA4316A}"/>
              </a:ext>
            </a:extLst>
          </p:cNvPr>
          <p:cNvGrpSpPr/>
          <p:nvPr/>
        </p:nvGrpSpPr>
        <p:grpSpPr>
          <a:xfrm>
            <a:off x="3257623" y="2692839"/>
            <a:ext cx="4177994" cy="4090645"/>
            <a:chOff x="1293258" y="2482995"/>
            <a:chExt cx="4626078" cy="4529361"/>
          </a:xfrm>
          <a:solidFill>
            <a:schemeClr val="bg1"/>
          </a:solidFill>
        </p:grpSpPr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B8D17851-6BAC-4BFC-B1E3-91885B22C6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73858" y="2482995"/>
              <a:ext cx="4464879" cy="3864830"/>
            </a:xfrm>
            <a:prstGeom prst="rect">
              <a:avLst/>
            </a:prstGeom>
            <a:grpFill/>
          </p:spPr>
        </p:pic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604CFB8A-3163-4D18-A566-E6096A90E9EB}"/>
                </a:ext>
              </a:extLst>
            </p:cNvPr>
            <p:cNvSpPr txBox="1"/>
            <p:nvPr/>
          </p:nvSpPr>
          <p:spPr>
            <a:xfrm>
              <a:off x="1293258" y="6347825"/>
              <a:ext cx="4626078" cy="6645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fr-CA" sz="11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Figure 5 : Les situations pour chaque points, où A est le bateau sans pointe, B avec une pointe circulaire et C une pointe triangulaire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678616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901</TotalTime>
  <Words>1878</Words>
  <Application>Microsoft Office PowerPoint</Application>
  <PresentationFormat>Grand écran</PresentationFormat>
  <Paragraphs>177</Paragraphs>
  <Slides>23</Slides>
  <Notes>0</Notes>
  <HiddenSlides>0</HiddenSlides>
  <MMClips>1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8" baseType="lpstr">
      <vt:lpstr>Arial</vt:lpstr>
      <vt:lpstr>Cambria Math</vt:lpstr>
      <vt:lpstr>Trebuchet MS</vt:lpstr>
      <vt:lpstr>Wingdings 3</vt:lpstr>
      <vt:lpstr>Facette</vt:lpstr>
      <vt:lpstr>Conception de la forme d'un objet pour minimiser/maximiser sa surface équivalente sonar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Conception de la forme d'un objet pour minimiser/maximiser sa surface équivalente sonar</dc:title>
  <dc:creator>Jean-Michel Fortier</dc:creator>
  <cp:lastModifiedBy>Jean-Michel Fortier</cp:lastModifiedBy>
  <cp:revision>53</cp:revision>
  <dcterms:created xsi:type="dcterms:W3CDTF">2020-04-07T21:22:56Z</dcterms:created>
  <dcterms:modified xsi:type="dcterms:W3CDTF">2020-04-10T04:29:47Z</dcterms:modified>
</cp:coreProperties>
</file>