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79" r:id="rId8"/>
    <p:sldId id="260" r:id="rId9"/>
    <p:sldId id="261" r:id="rId10"/>
    <p:sldId id="276" r:id="rId11"/>
    <p:sldId id="277" r:id="rId12"/>
    <p:sldId id="278" r:id="rId13"/>
    <p:sldId id="275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 : Formulation du problème" id="{0F2ECC92-DDB1-4BAB-9A44-07486D9171F3}">
          <p14:sldIdLst>
            <p14:sldId id="256"/>
            <p14:sldId id="257"/>
            <p14:sldId id="258"/>
            <p14:sldId id="272"/>
            <p14:sldId id="259"/>
            <p14:sldId id="273"/>
            <p14:sldId id="279"/>
            <p14:sldId id="260"/>
          </p14:sldIdLst>
        </p14:section>
        <p14:section name="Section 2 : Description de la méthode numérique" id="{0C56ED26-4511-477D-B264-2823014FD2B4}">
          <p14:sldIdLst>
            <p14:sldId id="261"/>
            <p14:sldId id="276"/>
            <p14:sldId id="277"/>
            <p14:sldId id="278"/>
            <p14:sldId id="275"/>
            <p14:sldId id="262"/>
            <p14:sldId id="263"/>
          </p14:sldIdLst>
        </p14:section>
        <p14:section name="Section 4 : Évaluation préliminaire de la performance du code numérique" id="{51D05BA0-CC68-4328-A839-8F544AB02ED3}">
          <p14:sldIdLst>
            <p14:sldId id="264"/>
            <p14:sldId id="265"/>
          </p14:sldIdLst>
        </p14:section>
        <p14:section name="Section 5 : Résultats et analyse préliminaires" id="{E795ED72-D092-4F69-9F95-C3F05AC37133}">
          <p14:sldIdLst>
            <p14:sldId id="266"/>
            <p14:sldId id="267"/>
            <p14:sldId id="268"/>
          </p14:sldIdLst>
        </p14:section>
        <p14:section name="Sections 6 : Conclusion et améliorations" id="{78D50EFC-F57B-4444-863A-17BC05BE590C}">
          <p14:sldIdLst>
            <p14:sldId id="269"/>
            <p14:sldId id="270"/>
          </p14:sldIdLst>
        </p14:section>
        <p14:section name="Référence" id="{53E0AF86-4725-481A-ACC5-3479488F6FD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" initials="J" lastIdx="2" clrIdx="0">
    <p:extLst>
      <p:ext uri="{19B8F6BF-5375-455C-9EA6-DF929625EA0E}">
        <p15:presenceInfo xmlns:p15="http://schemas.microsoft.com/office/powerpoint/2012/main" userId="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CCA7D-8BC4-41DC-B807-39B44362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90" y="1281961"/>
            <a:ext cx="8433887" cy="2054256"/>
          </a:xfrm>
        </p:spPr>
        <p:txBody>
          <a:bodyPr/>
          <a:lstStyle/>
          <a:p>
            <a:pPr algn="l"/>
            <a:r>
              <a:rPr lang="fr-FR" sz="4400" dirty="0">
                <a:solidFill>
                  <a:srgbClr val="286D9F"/>
                </a:solidFill>
              </a:rPr>
              <a:t>Conception de la forme d'un objet pour minimiser/maximiser sa surface équivalente sonar</a:t>
            </a:r>
            <a:endParaRPr lang="fr-CA" sz="4400" dirty="0">
              <a:solidFill>
                <a:srgbClr val="286D9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16B99B-543D-45DD-8602-5C9482F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866" y="5001916"/>
            <a:ext cx="3366937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Pierre-Luc Thériault (1876713)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Jie Ou Yang              (1895692)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Jean-Michel Fortier  (1899112)</a:t>
            </a: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15FAACF-D01C-4476-86E5-3482B2E4ACDA}"/>
              </a:ext>
            </a:extLst>
          </p:cNvPr>
          <p:cNvSpPr txBox="1">
            <a:spLocks/>
          </p:cNvSpPr>
          <p:nvPr/>
        </p:nvSpPr>
        <p:spPr>
          <a:xfrm>
            <a:off x="4569743" y="4466624"/>
            <a:ext cx="1201180" cy="37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Équipe 11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9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DA194-35A4-4465-9879-CFB6014BE644}"/>
              </a:ext>
            </a:extLst>
          </p:cNvPr>
          <p:cNvSpPr txBox="1"/>
          <p:nvPr/>
        </p:nvSpPr>
        <p:spPr>
          <a:xfrm>
            <a:off x="455643" y="1802836"/>
            <a:ext cx="8506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En utilisant un </a:t>
            </a:r>
            <a:r>
              <a:rPr lang="fr-CA" dirty="0" err="1"/>
              <a:t>Laplacien</a:t>
            </a:r>
            <a:r>
              <a:rPr lang="fr-CA" dirty="0"/>
              <a:t> à 9 points, on obtient les équations de gradient avant (14) et arrière (15). Une fois discréditée, les équations auront la forme générale de l’équation 16.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62F21EC-CC60-4154-BA6A-C663B79EE1CC}"/>
              </a:ext>
            </a:extLst>
          </p:cNvPr>
          <p:cNvGrpSpPr/>
          <p:nvPr/>
        </p:nvGrpSpPr>
        <p:grpSpPr>
          <a:xfrm>
            <a:off x="566256" y="2817376"/>
            <a:ext cx="7917745" cy="535531"/>
            <a:chOff x="566256" y="2355711"/>
            <a:chExt cx="7917745" cy="5355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A4206C53-2767-4559-87C9-8CD9924D60FD}"/>
                    </a:ext>
                  </a:extLst>
                </p:cNvPr>
                <p:cNvSpPr txBox="1"/>
                <p:nvPr/>
              </p:nvSpPr>
              <p:spPr>
                <a:xfrm>
                  <a:off x="566256" y="2355711"/>
                  <a:ext cx="7284238" cy="5355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(−3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(−3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+2,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A4206C53-2767-4559-87C9-8CD9924D6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6" y="2355711"/>
                  <a:ext cx="7284238" cy="5355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971D1EC-DB0F-4900-B5DD-02FE91E57C2A}"/>
                </a:ext>
              </a:extLst>
            </p:cNvPr>
            <p:cNvSpPr txBox="1"/>
            <p:nvPr/>
          </p:nvSpPr>
          <p:spPr>
            <a:xfrm>
              <a:off x="7850494" y="243881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(14)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9F48FEC-DD76-4B64-9412-8A4DB6620C44}"/>
              </a:ext>
            </a:extLst>
          </p:cNvPr>
          <p:cNvGrpSpPr/>
          <p:nvPr/>
        </p:nvGrpSpPr>
        <p:grpSpPr>
          <a:xfrm>
            <a:off x="566257" y="3444117"/>
            <a:ext cx="7594653" cy="535531"/>
            <a:chOff x="566257" y="2982452"/>
            <a:chExt cx="7594653" cy="5355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/>
                <p:nvPr/>
              </p:nvSpPr>
              <p:spPr>
                <a:xfrm>
                  <a:off x="566257" y="2982452"/>
                  <a:ext cx="6961146" cy="5355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−2,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7" y="2982452"/>
                  <a:ext cx="6961146" cy="5355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A49BA88-C95A-48A3-8A2A-D95DF9C835B0}"/>
                </a:ext>
              </a:extLst>
            </p:cNvPr>
            <p:cNvSpPr txBox="1"/>
            <p:nvPr/>
          </p:nvSpPr>
          <p:spPr>
            <a:xfrm>
              <a:off x="7527403" y="30655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(15)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CFA658-A8B3-4938-B9F1-C7E7E9F47719}"/>
              </a:ext>
            </a:extLst>
          </p:cNvPr>
          <p:cNvGrpSpPr/>
          <p:nvPr/>
        </p:nvGrpSpPr>
        <p:grpSpPr>
          <a:xfrm>
            <a:off x="455643" y="4389474"/>
            <a:ext cx="8418122" cy="897938"/>
            <a:chOff x="455643" y="3667446"/>
            <a:chExt cx="8418122" cy="897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/>
                <p:nvPr/>
              </p:nvSpPr>
              <p:spPr>
                <a:xfrm>
                  <a:off x="455643" y="3667446"/>
                  <a:ext cx="7871642" cy="8979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−2,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CA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3667446"/>
                  <a:ext cx="7871642" cy="8979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C7DABA-06BC-43B9-83B7-F70848751634}"/>
                </a:ext>
              </a:extLst>
            </p:cNvPr>
            <p:cNvSpPr txBox="1"/>
            <p:nvPr/>
          </p:nvSpPr>
          <p:spPr>
            <a:xfrm>
              <a:off x="8240258" y="393174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(16)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6477EBCE-95BC-403D-ABB2-986C07EBD112}"/>
              </a:ext>
            </a:extLst>
          </p:cNvPr>
          <p:cNvSpPr txBox="1">
            <a:spLocks/>
          </p:cNvSpPr>
          <p:nvPr/>
        </p:nvSpPr>
        <p:spPr>
          <a:xfrm>
            <a:off x="455643" y="1391464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rgbClr val="286D9F"/>
                </a:solidFill>
              </a:rPr>
              <a:t>Forme générale des équations à discréditer</a:t>
            </a:r>
          </a:p>
        </p:txBody>
      </p:sp>
    </p:spTree>
    <p:extLst>
      <p:ext uri="{BB962C8B-B14F-4D97-AF65-F5344CB8AC3E}">
        <p14:creationId xmlns:p14="http://schemas.microsoft.com/office/powerpoint/2010/main" val="282922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DA194-35A4-4465-9879-CFB6014BE644}"/>
              </a:ext>
            </a:extLst>
          </p:cNvPr>
          <p:cNvSpPr txBox="1"/>
          <p:nvPr/>
        </p:nvSpPr>
        <p:spPr>
          <a:xfrm>
            <a:off x="455642" y="1802836"/>
            <a:ext cx="90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le milieu homogène on a l’équation 17 où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fr-CA" dirty="0"/>
              <a:t> est le milieu selon l’eau où le bois.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9F48FEC-DD76-4B64-9412-8A4DB6620C44}"/>
              </a:ext>
            </a:extLst>
          </p:cNvPr>
          <p:cNvGrpSpPr/>
          <p:nvPr/>
        </p:nvGrpSpPr>
        <p:grpSpPr>
          <a:xfrm>
            <a:off x="298527" y="3820554"/>
            <a:ext cx="10565216" cy="441852"/>
            <a:chOff x="566257" y="2982452"/>
            <a:chExt cx="7366438" cy="441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/>
                <p:nvPr/>
              </p:nvSpPr>
              <p:spPr>
                <a:xfrm>
                  <a:off x="566257" y="2982452"/>
                  <a:ext cx="6961146" cy="4418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CA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fr-CA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7" y="2982452"/>
                  <a:ext cx="6961146" cy="441852"/>
                </a:xfrm>
                <a:prstGeom prst="rect">
                  <a:avLst/>
                </a:prstGeom>
                <a:blipFill>
                  <a:blip r:embed="rId2"/>
                  <a:stretch>
                    <a:fillRect l="-549" b="-972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A49BA88-C95A-48A3-8A2A-D95DF9C835B0}"/>
                </a:ext>
              </a:extLst>
            </p:cNvPr>
            <p:cNvSpPr txBox="1"/>
            <p:nvPr/>
          </p:nvSpPr>
          <p:spPr>
            <a:xfrm>
              <a:off x="7457115" y="3014480"/>
              <a:ext cx="47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(18)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CFA658-A8B3-4938-B9F1-C7E7E9F47719}"/>
              </a:ext>
            </a:extLst>
          </p:cNvPr>
          <p:cNvGrpSpPr/>
          <p:nvPr/>
        </p:nvGrpSpPr>
        <p:grpSpPr>
          <a:xfrm>
            <a:off x="298527" y="2112698"/>
            <a:ext cx="9527851" cy="751744"/>
            <a:chOff x="-1817538" y="3547482"/>
            <a:chExt cx="9527851" cy="751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/>
                <p:nvPr/>
              </p:nvSpPr>
              <p:spPr>
                <a:xfrm>
                  <a:off x="-1817538" y="3547482"/>
                  <a:ext cx="9073381" cy="7517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A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−(20−6</m:t>
                            </m:r>
                            <m:sSup>
                              <m:sSup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CA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CA" sz="16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17538" y="3547482"/>
                  <a:ext cx="9073381" cy="751744"/>
                </a:xfrm>
                <a:prstGeom prst="rect">
                  <a:avLst/>
                </a:prstGeom>
                <a:blipFill>
                  <a:blip r:embed="rId3"/>
                  <a:stretch>
                    <a:fillRect l="-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C7DABA-06BC-43B9-83B7-F70848751634}"/>
                </a:ext>
              </a:extLst>
            </p:cNvPr>
            <p:cNvSpPr txBox="1"/>
            <p:nvPr/>
          </p:nvSpPr>
          <p:spPr>
            <a:xfrm>
              <a:off x="7076806" y="381944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(17)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6477EBCE-95BC-403D-ABB2-986C07EBD112}"/>
              </a:ext>
            </a:extLst>
          </p:cNvPr>
          <p:cNvSpPr txBox="1">
            <a:spLocks/>
          </p:cNvSpPr>
          <p:nvPr/>
        </p:nvSpPr>
        <p:spPr>
          <a:xfrm>
            <a:off x="455643" y="1391464"/>
            <a:ext cx="3428460" cy="411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rgbClr val="286D9F"/>
                </a:solidFill>
              </a:rPr>
              <a:t>Équations à discréditer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78E3EB3-C4F7-4ED7-AECE-0A2B0638FF61}"/>
                  </a:ext>
                </a:extLst>
              </p:cNvPr>
              <p:cNvSpPr txBox="1"/>
              <p:nvPr/>
            </p:nvSpPr>
            <p:spPr>
              <a:xfrm>
                <a:off x="455641" y="3011163"/>
                <a:ext cx="9091029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Pour les conditions frontières aux interfaces, l’équation discréditée dépend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fr-CA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CA" dirty="0"/>
                  <a:t> les composantes de la normales à la frontière (18).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78E3EB3-C4F7-4ED7-AECE-0A2B0638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1" y="3011163"/>
                <a:ext cx="9091029" cy="668260"/>
              </a:xfrm>
              <a:prstGeom prst="rect">
                <a:avLst/>
              </a:prstGeom>
              <a:blipFill>
                <a:blip r:embed="rId4"/>
                <a:stretch>
                  <a:fillRect l="-604" t="-6364" b="-90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EE57C928-C4AC-4DB6-B0FB-EFF891E19F15}"/>
              </a:ext>
            </a:extLst>
          </p:cNvPr>
          <p:cNvSpPr txBox="1"/>
          <p:nvPr/>
        </p:nvSpPr>
        <p:spPr>
          <a:xfrm>
            <a:off x="5683541" y="27473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73505A-CB1E-4DA9-85FB-4C94377CD4D1}"/>
              </a:ext>
            </a:extLst>
          </p:cNvPr>
          <p:cNvSpPr txBox="1"/>
          <p:nvPr/>
        </p:nvSpPr>
        <p:spPr>
          <a:xfrm>
            <a:off x="455640" y="4395073"/>
            <a:ext cx="86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les conditions frontières aux limites de la cellule, l’équation 19 est utilisée.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10A6B35-8837-4711-97E9-D86EF5F634D1}"/>
              </a:ext>
            </a:extLst>
          </p:cNvPr>
          <p:cNvGrpSpPr/>
          <p:nvPr/>
        </p:nvGrpSpPr>
        <p:grpSpPr>
          <a:xfrm>
            <a:off x="3794714" y="4799268"/>
            <a:ext cx="1495778" cy="369332"/>
            <a:chOff x="3552737" y="4788814"/>
            <a:chExt cx="149577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D413A9E9-8A1F-4313-80FA-1B223422E906}"/>
                    </a:ext>
                  </a:extLst>
                </p:cNvPr>
                <p:cNvSpPr txBox="1"/>
                <p:nvPr/>
              </p:nvSpPr>
              <p:spPr>
                <a:xfrm>
                  <a:off x="3552737" y="4842780"/>
                  <a:ext cx="81368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D413A9E9-8A1F-4313-80FA-1B223422E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737" y="4842780"/>
                  <a:ext cx="813684" cy="299313"/>
                </a:xfrm>
                <a:prstGeom prst="rect">
                  <a:avLst/>
                </a:prstGeom>
                <a:blipFill>
                  <a:blip r:embed="rId5"/>
                  <a:stretch>
                    <a:fillRect l="-5970" r="-5224" b="-2653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E868C55-6015-48D7-A56B-BFEEB6DBF67E}"/>
                </a:ext>
              </a:extLst>
            </p:cNvPr>
            <p:cNvSpPr txBox="1"/>
            <p:nvPr/>
          </p:nvSpPr>
          <p:spPr>
            <a:xfrm>
              <a:off x="4366421" y="4788814"/>
              <a:ext cx="682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(19)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66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DA194-35A4-4465-9879-CFB6014BE644}"/>
              </a:ext>
            </a:extLst>
          </p:cNvPr>
          <p:cNvSpPr txBox="1"/>
          <p:nvPr/>
        </p:nvSpPr>
        <p:spPr>
          <a:xfrm>
            <a:off x="455642" y="1802836"/>
            <a:ext cx="90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les couches absorbantes, l’équation 20 présente la forme discrétisée.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CFA658-A8B3-4938-B9F1-C7E7E9F47719}"/>
              </a:ext>
            </a:extLst>
          </p:cNvPr>
          <p:cNvGrpSpPr/>
          <p:nvPr/>
        </p:nvGrpSpPr>
        <p:grpSpPr>
          <a:xfrm>
            <a:off x="665367" y="2172168"/>
            <a:ext cx="8425384" cy="1310936"/>
            <a:chOff x="-1817538" y="3547482"/>
            <a:chExt cx="8425384" cy="1310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/>
                <p:nvPr/>
              </p:nvSpPr>
              <p:spPr>
                <a:xfrm>
                  <a:off x="-1817538" y="3547482"/>
                  <a:ext cx="7791877" cy="13109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fr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fr-CA" sz="1600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fr-CA" sz="1600" b="0" dirty="0"/>
                    <a:t>                                             </a:t>
                  </a:r>
                  <a14:m>
                    <m:oMath xmlns:m="http://schemas.openxmlformats.org/officeDocument/2006/math"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CA" sz="16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CA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17538" y="3547482"/>
                  <a:ext cx="7791877" cy="1310936"/>
                </a:xfrm>
                <a:prstGeom prst="rect">
                  <a:avLst/>
                </a:prstGeom>
                <a:blipFill>
                  <a:blip r:embed="rId2"/>
                  <a:stretch>
                    <a:fillRect b="-279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C7DABA-06BC-43B9-83B7-F70848751634}"/>
                </a:ext>
              </a:extLst>
            </p:cNvPr>
            <p:cNvSpPr txBox="1"/>
            <p:nvPr/>
          </p:nvSpPr>
          <p:spPr>
            <a:xfrm>
              <a:off x="5974339" y="413850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(20)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6477EBCE-95BC-403D-ABB2-986C07EBD112}"/>
              </a:ext>
            </a:extLst>
          </p:cNvPr>
          <p:cNvSpPr txBox="1">
            <a:spLocks/>
          </p:cNvSpPr>
          <p:nvPr/>
        </p:nvSpPr>
        <p:spPr>
          <a:xfrm>
            <a:off x="455643" y="1391464"/>
            <a:ext cx="3428460" cy="411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rgbClr val="286D9F"/>
                </a:solidFill>
              </a:rPr>
              <a:t>Équations à discréditer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57C928-C4AC-4DB6-B0FB-EFF891E19F15}"/>
              </a:ext>
            </a:extLst>
          </p:cNvPr>
          <p:cNvSpPr txBox="1"/>
          <p:nvPr/>
        </p:nvSpPr>
        <p:spPr>
          <a:xfrm>
            <a:off x="5683541" y="27473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87C9A70-21C3-40FB-91D9-7F46DAC8F22F}"/>
                  </a:ext>
                </a:extLst>
              </p:cNvPr>
              <p:cNvSpPr txBox="1"/>
              <p:nvPr/>
            </p:nvSpPr>
            <p:spPr>
              <a:xfrm>
                <a:off x="455642" y="3599619"/>
                <a:ext cx="6476301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CA" dirty="0"/>
                  <a:t> pour </a:t>
                </a:r>
                <a14:m>
                  <m:oMath xmlns:m="http://schemas.openxmlformats.org/officeDocument/2006/math"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CA" dirty="0"/>
                  <a:t> pour alléger l’écriture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87C9A70-21C3-40FB-91D9-7F46DAC8F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2" y="3599619"/>
                <a:ext cx="6476301" cy="533544"/>
              </a:xfrm>
              <a:prstGeom prst="rect">
                <a:avLst/>
              </a:prstGeom>
              <a:blipFill>
                <a:blip r:embed="rId3"/>
                <a:stretch>
                  <a:fillRect l="-847" b="-56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0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2" y="510175"/>
            <a:ext cx="1014501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Formulation champ total/champ diffus (TF/SF)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48D94-9EA7-4219-9F76-82E9ECE3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322070"/>
            <a:ext cx="7804785" cy="2647237"/>
          </a:xfrm>
          <a:prstGeom prst="rect">
            <a:avLst/>
          </a:prstGeom>
        </p:spPr>
      </p:pic>
      <p:sp>
        <p:nvSpPr>
          <p:cNvPr id="5" name="ZoneTexte 7">
            <a:extLst>
              <a:ext uri="{FF2B5EF4-FFF2-40B4-BE49-F238E27FC236}">
                <a16:creationId xmlns:a16="http://schemas.microsoft.com/office/drawing/2014/main" id="{5C14CBB1-C17D-4319-B133-751C837C6977}"/>
              </a:ext>
            </a:extLst>
          </p:cNvPr>
          <p:cNvSpPr txBox="1"/>
          <p:nvPr/>
        </p:nvSpPr>
        <p:spPr>
          <a:xfrm>
            <a:off x="714375" y="3969307"/>
            <a:ext cx="780478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6 : La figure à droite montre le champ total sans obstacle. La figure du milieu montre le champ total avec obstacle. La figure à droite montre le champ diffus.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7">
                <a:extLst>
                  <a:ext uri="{FF2B5EF4-FFF2-40B4-BE49-F238E27FC236}">
                    <a16:creationId xmlns:a16="http://schemas.microsoft.com/office/drawing/2014/main" id="{A039B88B-3664-4CE5-B6D0-2D97691ED908}"/>
                  </a:ext>
                </a:extLst>
              </p:cNvPr>
              <p:cNvSpPr txBox="1"/>
              <p:nvPr/>
            </p:nvSpPr>
            <p:spPr>
              <a:xfrm>
                <a:off x="714375" y="5376944"/>
                <a:ext cx="282519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𝑇𝐹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</m:oMath>
                </a14:m>
                <a:r>
                  <a:rPr lang="fr-CA" dirty="0"/>
                  <a:t>    (21)</a:t>
                </a:r>
              </a:p>
            </p:txBody>
          </p:sp>
        </mc:Choice>
        <mc:Fallback xmlns="">
          <p:sp>
            <p:nvSpPr>
              <p:cNvPr id="6" name="ZoneTexte 7">
                <a:extLst>
                  <a:ext uri="{FF2B5EF4-FFF2-40B4-BE49-F238E27FC236}">
                    <a16:creationId xmlns:a16="http://schemas.microsoft.com/office/drawing/2014/main" id="{A039B88B-3664-4CE5-B6D0-2D97691E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5376944"/>
                <a:ext cx="2825197" cy="317972"/>
              </a:xfrm>
              <a:prstGeom prst="rect">
                <a:avLst/>
              </a:prstGeom>
              <a:blipFill>
                <a:blip r:embed="rId3"/>
                <a:stretch>
                  <a:fillRect l="-3017" t="-13462" r="-4310" b="-44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7">
                <a:extLst>
                  <a:ext uri="{FF2B5EF4-FFF2-40B4-BE49-F238E27FC236}">
                    <a16:creationId xmlns:a16="http://schemas.microsoft.com/office/drawing/2014/main" id="{82D8775E-A2AF-4F3E-B1FF-E83D0B26EA96}"/>
                  </a:ext>
                </a:extLst>
              </p:cNvPr>
              <p:cNvSpPr txBox="1"/>
              <p:nvPr/>
            </p:nvSpPr>
            <p:spPr>
              <a:xfrm>
                <a:off x="714374" y="5765905"/>
                <a:ext cx="2218043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𝑆𝐹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</m:oMath>
                </a14:m>
                <a:r>
                  <a:rPr lang="fr-CA" dirty="0"/>
                  <a:t>    (22)</a:t>
                </a:r>
              </a:p>
            </p:txBody>
          </p:sp>
        </mc:Choice>
        <mc:Fallback xmlns="">
          <p:sp>
            <p:nvSpPr>
              <p:cNvPr id="7" name="ZoneTexte 7">
                <a:extLst>
                  <a:ext uri="{FF2B5EF4-FFF2-40B4-BE49-F238E27FC236}">
                    <a16:creationId xmlns:a16="http://schemas.microsoft.com/office/drawing/2014/main" id="{82D8775E-A2AF-4F3E-B1FF-E83D0B26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4" y="5765905"/>
                <a:ext cx="2218043" cy="317972"/>
              </a:xfrm>
              <a:prstGeom prst="rect">
                <a:avLst/>
              </a:prstGeom>
              <a:blipFill>
                <a:blip r:embed="rId4"/>
                <a:stretch>
                  <a:fillRect l="-3846" t="-13462" r="-5769" b="-4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EEFC1C2-12A3-4173-B58D-1124095D0EEC}"/>
                  </a:ext>
                </a:extLst>
              </p:cNvPr>
              <p:cNvSpPr txBox="1"/>
              <p:nvPr/>
            </p:nvSpPr>
            <p:spPr>
              <a:xfrm>
                <a:off x="714374" y="6154866"/>
                <a:ext cx="3255956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𝑇𝐹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𝑆𝐹</m:t>
                        </m:r>
                      </m:sub>
                    </m:sSub>
                  </m:oMath>
                </a14:m>
                <a:r>
                  <a:rPr lang="fr-CA" dirty="0"/>
                  <a:t> (23)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EEFC1C2-12A3-4173-B58D-1124095D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4" y="6154866"/>
                <a:ext cx="3255956" cy="317972"/>
              </a:xfrm>
              <a:prstGeom prst="rect">
                <a:avLst/>
              </a:prstGeom>
              <a:blipFill>
                <a:blip r:embed="rId5"/>
                <a:stretch>
                  <a:fillRect l="-2434" t="-26923" r="-3745" b="-4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3">
            <a:extLst>
              <a:ext uri="{FF2B5EF4-FFF2-40B4-BE49-F238E27FC236}">
                <a16:creationId xmlns:a16="http://schemas.microsoft.com/office/drawing/2014/main" id="{F77257F8-A650-4629-9A87-1A11323C140D}"/>
              </a:ext>
            </a:extLst>
          </p:cNvPr>
          <p:cNvSpPr txBox="1"/>
          <p:nvPr/>
        </p:nvSpPr>
        <p:spPr>
          <a:xfrm>
            <a:off x="714375" y="4429257"/>
            <a:ext cx="940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Cette méthode fait la soustraction du champ total avec la source par le champ total sans la source. Elle permet de mettre en évidence l’interaction entre le champ et l’objet</a:t>
            </a:r>
          </a:p>
          <a:p>
            <a:r>
              <a:rPr lang="fr-CA" dirty="0"/>
              <a:t>Formulation:</a:t>
            </a:r>
          </a:p>
        </p:txBody>
      </p:sp>
    </p:spTree>
    <p:extLst>
      <p:ext uri="{BB962C8B-B14F-4D97-AF65-F5344CB8AC3E}">
        <p14:creationId xmlns:p14="http://schemas.microsoft.com/office/powerpoint/2010/main" val="43922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Paramètres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Paramètres de l’algorithme (ex : pas de discrétisation, critère de convergence,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2277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Défis surmontés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Défis d’implémentation de l’algorithme et solutions utilisées pour surmonter ces défis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609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Utilisation de la mémoire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Comportement et limites de votre code en temps et en mémoire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17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Influence sur la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Qu’est-ce qui influence la performance du code ? (ex : qualité des conditions initiales, paramètres de l’algorithme,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948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22883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Résultats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Résultats présentés avec des outils de visualisation efficaces (graphes, animations,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5674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1820570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Analyse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Selon le projet : analyse de convergence en fonction du pas de discrétisation, analyse de convergence/précision en fonction des paramètres de l’algorithme, analyse statistique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99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4"/>
            <a:ext cx="5640357" cy="8404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Description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19EC21-A93F-4BD7-8F71-F5673BE33A10}"/>
              </a:ext>
            </a:extLst>
          </p:cNvPr>
          <p:cNvSpPr txBox="1"/>
          <p:nvPr/>
        </p:nvSpPr>
        <p:spPr>
          <a:xfrm>
            <a:off x="6263864" y="91043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Introduction, mise en contexte et objectifs du projet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0F4619-DD9D-4BBF-9D5D-7C96DA77201D}"/>
              </a:ext>
            </a:extLst>
          </p:cNvPr>
          <p:cNvSpPr txBox="1"/>
          <p:nvPr/>
        </p:nvSpPr>
        <p:spPr>
          <a:xfrm>
            <a:off x="521930" y="1404961"/>
            <a:ext cx="802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Différentes utilisations d’un SONAR (Sound Navigation And </a:t>
            </a:r>
            <a:r>
              <a:rPr lang="fr-CA" dirty="0" err="1"/>
              <a:t>Ranging</a:t>
            </a:r>
            <a:r>
              <a:rPr lang="fr-CA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2D5244-BBC1-4DC0-9CD7-F74B98F11FDB}"/>
              </a:ext>
            </a:extLst>
          </p:cNvPr>
          <p:cNvSpPr txBox="1"/>
          <p:nvPr/>
        </p:nvSpPr>
        <p:spPr>
          <a:xfrm>
            <a:off x="521930" y="5083708"/>
            <a:ext cx="891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Objectif du projet : déterminer la géométrie et les propriétés d’un objet dans l’eau</a:t>
            </a:r>
          </a:p>
          <a:p>
            <a:r>
              <a:rPr lang="fr-FR" dirty="0"/>
              <a:t>qui permettraient de minimiser ou maximiser sa capacité à être détecté par un</a:t>
            </a:r>
          </a:p>
          <a:p>
            <a:r>
              <a:rPr lang="fr-FR" dirty="0"/>
              <a:t>sonar constitué d’une source et d’un détecteur ponctuel.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5CA4EB-98C2-45FF-8BD7-2BE97353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"/>
          <a:stretch/>
        </p:blipFill>
        <p:spPr>
          <a:xfrm>
            <a:off x="5516505" y="2299748"/>
            <a:ext cx="3233213" cy="20242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3A6C3E-7351-4367-BB2E-E5F3744F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43" y="2299748"/>
            <a:ext cx="3233213" cy="20229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5A182D7-6668-4823-AF6C-1221605F9D07}"/>
              </a:ext>
            </a:extLst>
          </p:cNvPr>
          <p:cNvSpPr txBox="1"/>
          <p:nvPr/>
        </p:nvSpPr>
        <p:spPr>
          <a:xfrm>
            <a:off x="1301943" y="4322660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1 : Utilisation d’un SONAR pour mesurer la profondeur sous le bateau [1]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587ADC-CBBD-4A76-93FC-D842F27E6734}"/>
              </a:ext>
            </a:extLst>
          </p:cNvPr>
          <p:cNvSpPr txBox="1"/>
          <p:nvPr/>
        </p:nvSpPr>
        <p:spPr>
          <a:xfrm>
            <a:off x="5516505" y="4337825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 : Utilisation d’un SONAR pour déterminer la position d’un objet submergé [2]</a:t>
            </a:r>
          </a:p>
        </p:txBody>
      </p:sp>
    </p:spTree>
    <p:extLst>
      <p:ext uri="{BB962C8B-B14F-4D97-AF65-F5344CB8AC3E}">
        <p14:creationId xmlns:p14="http://schemas.microsoft.com/office/powerpoint/2010/main" val="1307310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40500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Discussion sur la qualité des résultats : est-ce que vos résultats représentent adéquatement les phénomènes physiques que vous avez modélisés 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955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14494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Synthèse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Synthèse de la présentation en quelques phrases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1799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Améliorations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Améliorations désirées pour compléter le projet à votre entière satisfaction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581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Références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455643" y="1133356"/>
            <a:ext cx="911507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[1] P. Mathew, «</a:t>
            </a:r>
            <a:r>
              <a:rPr lang="en-US" sz="1400" i="1" dirty="0"/>
              <a:t>Application of SONAR in ships»</a:t>
            </a:r>
            <a:r>
              <a:rPr lang="fr-FR" sz="1400" dirty="0"/>
              <a:t>, </a:t>
            </a:r>
            <a:r>
              <a:rPr lang="fr-FR" sz="1400" dirty="0" err="1"/>
              <a:t>ResearchGate</a:t>
            </a:r>
            <a:r>
              <a:rPr lang="fr-FR" sz="1400" dirty="0"/>
              <a:t>, </a:t>
            </a:r>
            <a:r>
              <a:rPr lang="fr-CA" sz="1400" dirty="0"/>
              <a:t>https://www.researchgate.net/figure/Figure-Application-of-SONAR-in-ships_fig1_325895667 </a:t>
            </a:r>
            <a:r>
              <a:rPr lang="fr-FR" sz="1400" dirty="0"/>
              <a:t>[En ligne ; Page disponible le 8 avril 2020].</a:t>
            </a:r>
          </a:p>
          <a:p>
            <a:endParaRPr lang="fr-FR" sz="600" dirty="0"/>
          </a:p>
          <a:p>
            <a:r>
              <a:rPr lang="fr-FR" sz="1400" dirty="0"/>
              <a:t>[2] </a:t>
            </a:r>
            <a:r>
              <a:rPr lang="fr-FR" sz="1400" dirty="0" err="1"/>
              <a:t>Elbit</a:t>
            </a:r>
            <a:r>
              <a:rPr lang="fr-FR" sz="1400" dirty="0"/>
              <a:t> </a:t>
            </a:r>
            <a:r>
              <a:rPr lang="fr-FR" sz="1400" dirty="0" err="1"/>
              <a:t>Systems</a:t>
            </a:r>
            <a:r>
              <a:rPr lang="fr-FR" sz="1400" dirty="0"/>
              <a:t>, «</a:t>
            </a:r>
            <a:r>
              <a:rPr lang="fr-FR" sz="1400" i="1" dirty="0"/>
              <a:t>C-BASS</a:t>
            </a:r>
            <a:r>
              <a:rPr lang="fr-FR" sz="1400" dirty="0"/>
              <a:t>», Hull </a:t>
            </a:r>
            <a:r>
              <a:rPr lang="fr-FR" sz="1400" dirty="0" err="1"/>
              <a:t>Mounted</a:t>
            </a:r>
            <a:r>
              <a:rPr lang="fr-FR" sz="1400" dirty="0"/>
              <a:t> Sonar, https://www.elbitsystems-uk.com/what-we-do/naval/underwater-warfare/sonar-systems [En ligne ; Page disponible le 8 avril 2020].</a:t>
            </a:r>
          </a:p>
          <a:p>
            <a:endParaRPr lang="fr-FR" sz="600" dirty="0"/>
          </a:p>
          <a:p>
            <a:r>
              <a:rPr lang="fr-CA" sz="1400" dirty="0"/>
              <a:t>[3] T. K. </a:t>
            </a:r>
            <a:r>
              <a:rPr lang="fr-CA" sz="1400" dirty="0" err="1"/>
              <a:t>Katsibas</a:t>
            </a:r>
            <a:r>
              <a:rPr lang="fr-CA" sz="1400" dirty="0"/>
              <a:t> and C. S. </a:t>
            </a:r>
            <a:r>
              <a:rPr lang="fr-CA" sz="1400" dirty="0" err="1"/>
              <a:t>Antonopoulos</a:t>
            </a:r>
            <a:r>
              <a:rPr lang="fr-CA" sz="1400" dirty="0"/>
              <a:t>, “An efficient </a:t>
            </a:r>
            <a:r>
              <a:rPr lang="fr-CA" sz="1400" dirty="0" err="1"/>
              <a:t>pml</a:t>
            </a:r>
            <a:r>
              <a:rPr lang="fr-CA" sz="1400" dirty="0"/>
              <a:t> </a:t>
            </a:r>
            <a:r>
              <a:rPr lang="fr-CA" sz="1400" dirty="0" err="1"/>
              <a:t>absorbing</a:t>
            </a:r>
            <a:r>
              <a:rPr lang="fr-CA" sz="1400" dirty="0"/>
              <a:t> medium in </a:t>
            </a:r>
            <a:r>
              <a:rPr lang="fr-CA" sz="1400" dirty="0" err="1"/>
              <a:t>fdtd</a:t>
            </a:r>
            <a:r>
              <a:rPr lang="fr-CA" sz="1400" dirty="0"/>
              <a:t> simulations of </a:t>
            </a:r>
            <a:r>
              <a:rPr lang="fr-CA" sz="1400" dirty="0" err="1"/>
              <a:t>acousticscattering</a:t>
            </a:r>
            <a:r>
              <a:rPr lang="fr-CA" sz="1400" dirty="0"/>
              <a:t> in </a:t>
            </a:r>
            <a:r>
              <a:rPr lang="fr-CA" sz="1400" dirty="0" err="1"/>
              <a:t>lossy</a:t>
            </a:r>
            <a:r>
              <a:rPr lang="fr-CA" sz="1400" dirty="0"/>
              <a:t> media,” in2002 IEEE </a:t>
            </a:r>
            <a:r>
              <a:rPr lang="fr-CA" sz="1400" dirty="0" err="1"/>
              <a:t>Ultrasonics</a:t>
            </a:r>
            <a:r>
              <a:rPr lang="fr-CA" sz="1400" dirty="0"/>
              <a:t> Symposium, 2002. Proceedings.,1, pp. 551–554, IEEE,2002.</a:t>
            </a:r>
          </a:p>
          <a:p>
            <a:endParaRPr lang="fr-CA" sz="600" dirty="0"/>
          </a:p>
          <a:p>
            <a:r>
              <a:rPr lang="fr-CA" sz="1400" dirty="0"/>
              <a:t>[4] S. Ernst Schmidt, “</a:t>
            </a:r>
            <a:r>
              <a:rPr lang="fr-CA" sz="1400" dirty="0" err="1"/>
              <a:t>Properties</a:t>
            </a:r>
            <a:r>
              <a:rPr lang="fr-CA" sz="1400" dirty="0"/>
              <a:t> of water and </a:t>
            </a:r>
            <a:r>
              <a:rPr lang="fr-CA" sz="1400" dirty="0" err="1"/>
              <a:t>steam</a:t>
            </a:r>
            <a:r>
              <a:rPr lang="fr-CA" sz="1400" dirty="0"/>
              <a:t> in si-</a:t>
            </a:r>
            <a:r>
              <a:rPr lang="fr-CA" sz="1400" dirty="0" err="1"/>
              <a:t>units</a:t>
            </a:r>
            <a:r>
              <a:rPr lang="fr-CA" sz="1400" dirty="0"/>
              <a:t>,”IEEE Transactions on </a:t>
            </a:r>
            <a:r>
              <a:rPr lang="fr-CA" sz="1400" dirty="0" err="1"/>
              <a:t>antennas</a:t>
            </a:r>
            <a:r>
              <a:rPr lang="fr-CA" sz="1400" dirty="0"/>
              <a:t> and propagation, 1969.</a:t>
            </a:r>
          </a:p>
          <a:p>
            <a:endParaRPr lang="fr-CA" sz="600" dirty="0"/>
          </a:p>
          <a:p>
            <a:r>
              <a:rPr lang="fr-CA" sz="1400" dirty="0"/>
              <a:t>[5] E. </a:t>
            </a:r>
            <a:r>
              <a:rPr lang="fr-CA" sz="1400" dirty="0" err="1"/>
              <a:t>ToolBox</a:t>
            </a:r>
            <a:r>
              <a:rPr lang="fr-CA" sz="1400" dirty="0"/>
              <a:t>, “Wood </a:t>
            </a:r>
            <a:r>
              <a:rPr lang="fr-CA" sz="1400" dirty="0" err="1"/>
              <a:t>species</a:t>
            </a:r>
            <a:r>
              <a:rPr lang="fr-CA" sz="1400" dirty="0"/>
              <a:t> - </a:t>
            </a:r>
            <a:r>
              <a:rPr lang="fr-CA" sz="1400" dirty="0" err="1"/>
              <a:t>moisture</a:t>
            </a:r>
            <a:r>
              <a:rPr lang="fr-CA" sz="1400" dirty="0"/>
              <a:t> content and </a:t>
            </a:r>
            <a:r>
              <a:rPr lang="fr-CA" sz="1400" dirty="0" err="1"/>
              <a:t>weight</a:t>
            </a:r>
            <a:r>
              <a:rPr lang="fr-CA" sz="1400" dirty="0"/>
              <a:t>.”https://www.engineeringtoolbox.com/weigt-wood-d_821.html, 2005. [En ligne ; Page disponible le 14 février 2020].</a:t>
            </a:r>
          </a:p>
          <a:p>
            <a:endParaRPr lang="fr-CA" sz="600" dirty="0"/>
          </a:p>
          <a:p>
            <a:r>
              <a:rPr lang="fr-CA" sz="1400" dirty="0"/>
              <a:t>[6] E.  </a:t>
            </a:r>
            <a:r>
              <a:rPr lang="fr-CA" sz="1400" dirty="0" err="1"/>
              <a:t>ToolBox</a:t>
            </a:r>
            <a:r>
              <a:rPr lang="fr-CA" sz="1400" dirty="0"/>
              <a:t>,  “Water  -  </a:t>
            </a:r>
            <a:r>
              <a:rPr lang="fr-CA" sz="1400" dirty="0" err="1"/>
              <a:t>dynamic</a:t>
            </a:r>
            <a:r>
              <a:rPr lang="fr-CA" sz="1400" dirty="0"/>
              <a:t>  and  </a:t>
            </a:r>
            <a:r>
              <a:rPr lang="fr-CA" sz="1400" dirty="0" err="1"/>
              <a:t>kinematic</a:t>
            </a:r>
            <a:r>
              <a:rPr lang="fr-CA" sz="1400" dirty="0"/>
              <a:t>  </a:t>
            </a:r>
            <a:r>
              <a:rPr lang="fr-CA" sz="1400" dirty="0" err="1"/>
              <a:t>viscosity</a:t>
            </a:r>
            <a:r>
              <a:rPr lang="fr-CA" sz="1400" dirty="0"/>
              <a:t>.”https://www.engineeringtoolbox.com/water-dynamic-kinematic-viscosity-d_596.html?vA=25&amp;units=C#, 2004.  [En ligne ; Page disponible le21 février 2020].</a:t>
            </a:r>
          </a:p>
          <a:p>
            <a:endParaRPr lang="fr-CA" sz="600" dirty="0"/>
          </a:p>
          <a:p>
            <a:r>
              <a:rPr lang="fr-CA" sz="1400" dirty="0"/>
              <a:t>[7] E.   </a:t>
            </a:r>
            <a:r>
              <a:rPr lang="fr-CA" sz="1400" dirty="0" err="1"/>
              <a:t>ToolBox</a:t>
            </a:r>
            <a:r>
              <a:rPr lang="fr-CA" sz="1400" dirty="0"/>
              <a:t>,   “Bulk   </a:t>
            </a:r>
            <a:r>
              <a:rPr lang="fr-CA" sz="1400" dirty="0" err="1"/>
              <a:t>modulus</a:t>
            </a:r>
            <a:r>
              <a:rPr lang="fr-CA" sz="1400" dirty="0"/>
              <a:t>   and   </a:t>
            </a:r>
            <a:r>
              <a:rPr lang="fr-CA" sz="1400" dirty="0" err="1"/>
              <a:t>fluid</a:t>
            </a:r>
            <a:r>
              <a:rPr lang="fr-CA" sz="1400" dirty="0"/>
              <a:t>   </a:t>
            </a:r>
            <a:r>
              <a:rPr lang="fr-CA" sz="1400" dirty="0" err="1"/>
              <a:t>elasticity</a:t>
            </a:r>
            <a:r>
              <a:rPr lang="fr-CA" sz="1400" dirty="0"/>
              <a:t>.”https://www.engineeringtoolbox.com/bulk-modulus-elasticity-d_585.html, 2004. [En ligne ; Page disponible le 21 février 2020].</a:t>
            </a:r>
          </a:p>
          <a:p>
            <a:endParaRPr lang="fr-CA" sz="600" dirty="0"/>
          </a:p>
          <a:p>
            <a:r>
              <a:rPr lang="fr-CA" sz="1400" dirty="0"/>
              <a:t>[8] D. W. Green, J. E. </a:t>
            </a:r>
            <a:r>
              <a:rPr lang="fr-CA" sz="1400" dirty="0" err="1"/>
              <a:t>Winandy</a:t>
            </a:r>
            <a:r>
              <a:rPr lang="fr-CA" sz="1400" dirty="0"/>
              <a:t>, and D. E. </a:t>
            </a:r>
            <a:r>
              <a:rPr lang="fr-CA" sz="1400" dirty="0" err="1"/>
              <a:t>Kretschmann</a:t>
            </a:r>
            <a:r>
              <a:rPr lang="fr-CA" sz="1400" dirty="0"/>
              <a:t>, “</a:t>
            </a:r>
            <a:r>
              <a:rPr lang="fr-CA" sz="1400" dirty="0" err="1"/>
              <a:t>Mechanical</a:t>
            </a:r>
            <a:r>
              <a:rPr lang="fr-CA" sz="1400" dirty="0"/>
              <a:t> </a:t>
            </a:r>
            <a:r>
              <a:rPr lang="fr-CA" sz="1400" dirty="0" err="1"/>
              <a:t>properties</a:t>
            </a:r>
            <a:r>
              <a:rPr lang="fr-CA" sz="1400" dirty="0"/>
              <a:t> of </a:t>
            </a:r>
            <a:r>
              <a:rPr lang="fr-CA" sz="1400" dirty="0" err="1"/>
              <a:t>wood</a:t>
            </a:r>
            <a:r>
              <a:rPr lang="fr-CA" sz="1400" dirty="0"/>
              <a:t>,”Wood </a:t>
            </a:r>
            <a:r>
              <a:rPr lang="fr-CA" sz="1400" dirty="0" err="1"/>
              <a:t>handbook</a:t>
            </a:r>
            <a:r>
              <a:rPr lang="fr-CA" sz="1400" dirty="0"/>
              <a:t> : </a:t>
            </a:r>
            <a:r>
              <a:rPr lang="fr-CA" sz="1400" dirty="0" err="1"/>
              <a:t>woodas</a:t>
            </a:r>
            <a:r>
              <a:rPr lang="fr-CA" sz="1400" dirty="0"/>
              <a:t> an engineering </a:t>
            </a:r>
            <a:r>
              <a:rPr lang="fr-CA" sz="1400" dirty="0" err="1"/>
              <a:t>material</a:t>
            </a:r>
            <a:r>
              <a:rPr lang="fr-CA" sz="1400" dirty="0"/>
              <a:t>. Madison, WI : USDA Forest Service, Forest </a:t>
            </a:r>
            <a:r>
              <a:rPr lang="fr-CA" sz="1400" dirty="0" err="1"/>
              <a:t>Products</a:t>
            </a:r>
            <a:r>
              <a:rPr lang="fr-CA" sz="1400" dirty="0"/>
              <a:t> </a:t>
            </a:r>
            <a:r>
              <a:rPr lang="fr-CA" sz="1400" dirty="0" err="1"/>
              <a:t>Laboratory</a:t>
            </a:r>
            <a:r>
              <a:rPr lang="fr-CA" sz="1400" dirty="0"/>
              <a:t>, 1999. </a:t>
            </a:r>
            <a:r>
              <a:rPr lang="fr-CA" sz="1400" dirty="0" err="1"/>
              <a:t>Generaltechnical</a:t>
            </a:r>
            <a:r>
              <a:rPr lang="fr-CA" sz="1400" dirty="0"/>
              <a:t> report FPL ; GTR-113 : Pages 4.1-4.45113, 1999.</a:t>
            </a:r>
          </a:p>
        </p:txBody>
      </p:sp>
    </p:spTree>
    <p:extLst>
      <p:ext uri="{BB962C8B-B14F-4D97-AF65-F5344CB8AC3E}">
        <p14:creationId xmlns:p14="http://schemas.microsoft.com/office/powerpoint/2010/main" val="3355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455643" y="1450233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équations couplées pression-vitesse</a:t>
            </a:r>
          </a:p>
          <a:p>
            <a:r>
              <a:rPr lang="fr-CA" dirty="0"/>
              <a:t>valables pour les milieux dispersifs (1) et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/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(1)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blipFill>
                <a:blip r:embed="rId2"/>
                <a:stretch>
                  <a:fillRect l="-952" t="-17143" r="-3016" b="-171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/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(2)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blipFill>
                <a:blip r:embed="rId3"/>
                <a:stretch>
                  <a:fillRect l="-1140" t="-18841" r="-2932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8D959CD3-CE76-429A-B4EB-1F0992B7CB32}"/>
              </a:ext>
            </a:extLst>
          </p:cNvPr>
          <p:cNvSpPr txBox="1"/>
          <p:nvPr/>
        </p:nvSpPr>
        <p:spPr>
          <a:xfrm>
            <a:off x="455643" y="3360256"/>
            <a:ext cx="46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Définitions de pression et vitesse (3) et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/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CA" dirty="0"/>
                  <a:t>    (3)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blipFill>
                <a:blip r:embed="rId4"/>
                <a:stretch>
                  <a:fillRect l="-4464" t="-18841" r="-6250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/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(4)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blipFill>
                <a:blip r:embed="rId5"/>
                <a:stretch>
                  <a:fillRect l="-3097" t="-27451" r="-4425" b="-4509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07D4FB33-A4EA-4512-B8A9-B8436E8F9FCF}"/>
              </a:ext>
            </a:extLst>
          </p:cNvPr>
          <p:cNvSpPr txBox="1"/>
          <p:nvPr/>
        </p:nvSpPr>
        <p:spPr>
          <a:xfrm>
            <a:off x="5572222" y="2377364"/>
            <a:ext cx="434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L’équation utilisée pour les méthodes de résolutions numériques dans le domaine fréquentiel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/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𝜔𝛼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275437" y="1602882"/>
            <a:ext cx="485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vitesse du son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fr-CA" dirty="0"/>
              <a:t> en fonction de la densité du milieu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fr-CA" dirty="0"/>
              <a:t> et du coefficient d’élasticité du milieu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B. </a:t>
            </a:r>
            <a:r>
              <a:rPr lang="fr-CA" dirty="0"/>
              <a:t>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/>
              <p:nvPr/>
            </p:nvSpPr>
            <p:spPr>
              <a:xfrm>
                <a:off x="2039236" y="2526212"/>
                <a:ext cx="133062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fr-CA" b="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36" y="2526212"/>
                <a:ext cx="1330621" cy="818366"/>
              </a:xfrm>
              <a:prstGeom prst="rect">
                <a:avLst/>
              </a:prstGeom>
              <a:blipFill>
                <a:blip r:embed="rId2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52A40CC4-99C2-4E5E-AEFB-047B14B5EE2F}"/>
              </a:ext>
            </a:extLst>
          </p:cNvPr>
          <p:cNvSpPr txBox="1"/>
          <p:nvPr/>
        </p:nvSpPr>
        <p:spPr>
          <a:xfrm>
            <a:off x="5357152" y="1602882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Détermination de la Surface Équivalente Radar </a:t>
            </a:r>
            <a:r>
              <a:rPr lang="fr-CA" i="1" dirty="0"/>
              <a:t>SER </a:t>
            </a:r>
            <a:r>
              <a:rPr lang="fr-CA" dirty="0"/>
              <a:t>(7)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3B2722A-D69C-4AE9-99E1-6AD3A8D04130}"/>
              </a:ext>
            </a:extLst>
          </p:cNvPr>
          <p:cNvGrpSpPr/>
          <p:nvPr/>
        </p:nvGrpSpPr>
        <p:grpSpPr>
          <a:xfrm>
            <a:off x="6007810" y="2348013"/>
            <a:ext cx="3425313" cy="575863"/>
            <a:chOff x="6007810" y="2993389"/>
            <a:chExt cx="2764033" cy="5758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F442E28A-47E8-400E-B6CC-517A30756812}"/>
                    </a:ext>
                  </a:extLst>
                </p:cNvPr>
                <p:cNvSpPr txBox="1"/>
                <p:nvPr/>
              </p:nvSpPr>
              <p:spPr>
                <a:xfrm>
                  <a:off x="6007810" y="2993389"/>
                  <a:ext cx="2258766" cy="5758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𝑆𝐸𝑅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𝑟𝑒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ç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𝑖𝑛𝑐𝑖𝑑𝑒𝑛𝑡</m:t>
                                </m:r>
                              </m:sub>
                            </m:sSub>
                          </m:den>
                        </m:f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𝑏𝑎𝑡𝑒𝑎𝑢</m:t>
                                </m:r>
                              </m:sub>
                            </m:sSub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F442E28A-47E8-400E-B6CC-517A30756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810" y="2993389"/>
                  <a:ext cx="2258766" cy="5758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124CEB7-5113-4767-9868-C7D887F3EF97}"/>
                </a:ext>
              </a:extLst>
            </p:cNvPr>
            <p:cNvSpPr txBox="1"/>
            <p:nvPr/>
          </p:nvSpPr>
          <p:spPr>
            <a:xfrm>
              <a:off x="8266576" y="309665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(7)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AF4F362A-F95E-4021-9934-B3B2DBA26E15}"/>
              </a:ext>
            </a:extLst>
          </p:cNvPr>
          <p:cNvSpPr txBox="1"/>
          <p:nvPr/>
        </p:nvSpPr>
        <p:spPr>
          <a:xfrm>
            <a:off x="3010780" y="5926857"/>
            <a:ext cx="46927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3 : Schéma de la situation où </a:t>
            </a:r>
            <a:r>
              <a:rPr lang="fr-CA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fr-CA" sz="1100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reçu</a:t>
            </a:r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 la somme des puissances réfléchies par l’objet et </a:t>
            </a:r>
            <a:r>
              <a:rPr lang="fr-CA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fr-CA" sz="1100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incident</a:t>
            </a:r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 la somme des puissance émise par la source contenu dans le cercle de 1m de rayon.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BD118F-B5E4-462F-96F7-DE1365EE2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571" y="3022676"/>
            <a:ext cx="2953162" cy="28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4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4C1467-FC45-44E7-AC31-FEB86E2EAF84}"/>
              </a:ext>
            </a:extLst>
          </p:cNvPr>
          <p:cNvSpPr txBox="1"/>
          <p:nvPr/>
        </p:nvSpPr>
        <p:spPr>
          <a:xfrm>
            <a:off x="551722" y="1249961"/>
            <a:ext cx="525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condition frontière est la continuité de la pression (8)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757E93-E2E7-43C0-89ED-7D0A63AB4123}"/>
              </a:ext>
            </a:extLst>
          </p:cNvPr>
          <p:cNvSpPr txBox="1"/>
          <p:nvPr/>
        </p:nvSpPr>
        <p:spPr>
          <a:xfrm>
            <a:off x="551722" y="2792567"/>
            <a:ext cx="545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deuxième condition frontière est la continuité du vecteur vitesse et du gradient de la pression (9)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0EBB843-D6E7-466E-BCFE-F81B7C9523CC}"/>
              </a:ext>
            </a:extLst>
          </p:cNvPr>
          <p:cNvGrpSpPr/>
          <p:nvPr/>
        </p:nvGrpSpPr>
        <p:grpSpPr>
          <a:xfrm>
            <a:off x="1274030" y="2075750"/>
            <a:ext cx="4251677" cy="481350"/>
            <a:chOff x="1562264" y="2075750"/>
            <a:chExt cx="4251677" cy="481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/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blipFill>
                  <a:blip r:embed="rId2"/>
                  <a:stretch>
                    <a:fillRect l="-3902" t="-193590" r="-488" b="-26410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8A46702-6D03-4EFD-8103-E1BCD09DA1D1}"/>
                </a:ext>
              </a:extLst>
            </p:cNvPr>
            <p:cNvSpPr txBox="1"/>
            <p:nvPr/>
          </p:nvSpPr>
          <p:spPr>
            <a:xfrm>
              <a:off x="5308674" y="21317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(8)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/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fr-CA" dirty="0"/>
                  <a:t>)</a:t>
                </a:r>
                <a:r>
                  <a:rPr lang="fr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m:rPr>
                        <m:nor/>
                      </m:rPr>
                      <a:rPr lang="fr-CA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</m:oMath>
                </a14:m>
                <a:r>
                  <a:rPr lang="fr-CA" dirty="0"/>
                  <a:t>   </a:t>
                </a:r>
                <a:r>
                  <a:rPr lang="fr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(9)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blipFill>
                <a:blip r:embed="rId3"/>
                <a:stretch>
                  <a:fillRect l="-1534" t="-158000" b="-23400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CB0CAA0C-32F5-4A3D-B952-094B799E7C13}"/>
              </a:ext>
            </a:extLst>
          </p:cNvPr>
          <p:cNvGrpSpPr/>
          <p:nvPr/>
        </p:nvGrpSpPr>
        <p:grpSpPr>
          <a:xfrm>
            <a:off x="6708914" y="2693608"/>
            <a:ext cx="3051847" cy="2254283"/>
            <a:chOff x="6612835" y="2419501"/>
            <a:chExt cx="3051847" cy="225428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69E4532-9DFE-4F54-AF15-C8FD3DD7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835" y="2419501"/>
              <a:ext cx="3051847" cy="1823396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628FBDB-288E-4CF5-BB59-97C9FBC84D53}"/>
                </a:ext>
              </a:extLst>
            </p:cNvPr>
            <p:cNvSpPr txBox="1"/>
            <p:nvPr/>
          </p:nvSpPr>
          <p:spPr>
            <a:xfrm>
              <a:off x="6612835" y="4242897"/>
              <a:ext cx="3051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4 : Situation physique au point (x,y,v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à l’interface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EF20308-07A2-450B-B07F-0ACE317BCDE7}"/>
              </a:ext>
            </a:extLst>
          </p:cNvPr>
          <p:cNvSpPr txBox="1"/>
          <p:nvPr/>
        </p:nvSpPr>
        <p:spPr>
          <a:xfrm>
            <a:off x="520248" y="4111519"/>
            <a:ext cx="609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le domaine fréquentiel, on trouve un lien direct entre le vecteur vitesse et le gradient de la pression (10)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E77C47E-3612-49DE-A2A1-FF114A4E2FE5}"/>
              </a:ext>
            </a:extLst>
          </p:cNvPr>
          <p:cNvGrpSpPr/>
          <p:nvPr/>
        </p:nvGrpSpPr>
        <p:grpSpPr>
          <a:xfrm>
            <a:off x="251891" y="4849922"/>
            <a:ext cx="6477616" cy="639406"/>
            <a:chOff x="251891" y="4849922"/>
            <a:chExt cx="6477616" cy="639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/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E85E37B-3C1C-46D8-A27C-6DA784ED0495}"/>
                </a:ext>
              </a:extLst>
            </p:cNvPr>
            <p:cNvSpPr txBox="1"/>
            <p:nvPr/>
          </p:nvSpPr>
          <p:spPr>
            <a:xfrm>
              <a:off x="6096000" y="49849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29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8E114A-0254-469D-8107-3891A64AA282}"/>
              </a:ext>
            </a:extLst>
          </p:cNvPr>
          <p:cNvSpPr txBox="1"/>
          <p:nvPr/>
        </p:nvSpPr>
        <p:spPr>
          <a:xfrm>
            <a:off x="455643" y="1388460"/>
            <a:ext cx="53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simuler une source ponctuelle, des ondes cylindriques/sphériques seront utilisées comme condition initiale (11)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FD8F19D-6773-46D5-9909-24122EC36D9A}"/>
              </a:ext>
            </a:extLst>
          </p:cNvPr>
          <p:cNvGrpSpPr/>
          <p:nvPr/>
        </p:nvGrpSpPr>
        <p:grpSpPr>
          <a:xfrm>
            <a:off x="455643" y="2331767"/>
            <a:ext cx="4856765" cy="917046"/>
            <a:chOff x="455643" y="2331767"/>
            <a:chExt cx="4856765" cy="917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/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32AF9FD-2DC7-44B8-91AC-CCFF2611E9E6}"/>
                </a:ext>
              </a:extLst>
            </p:cNvPr>
            <p:cNvSpPr txBox="1"/>
            <p:nvPr/>
          </p:nvSpPr>
          <p:spPr>
            <a:xfrm>
              <a:off x="4678901" y="26892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(11)</a:t>
              </a: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01A9E93-9762-41B8-8D84-E11CB3E48E17}"/>
              </a:ext>
            </a:extLst>
          </p:cNvPr>
          <p:cNvSpPr txBox="1"/>
          <p:nvPr/>
        </p:nvSpPr>
        <p:spPr>
          <a:xfrm>
            <a:off x="6705114" y="2008601"/>
            <a:ext cx="36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ighlight>
                  <a:srgbClr val="FFFF00"/>
                </a:highlight>
              </a:rPr>
              <a:t>\input{Image de l’onde cylindrique tout seul}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FD92EC-53FA-4FE2-B718-D653C5E52930}"/>
              </a:ext>
            </a:extLst>
          </p:cNvPr>
          <p:cNvSpPr txBox="1"/>
          <p:nvPr/>
        </p:nvSpPr>
        <p:spPr>
          <a:xfrm>
            <a:off x="455643" y="3602904"/>
            <a:ext cx="748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Comme conditions frontières aux limites de la simulation, des couches absorbantes </a:t>
            </a:r>
            <a:r>
              <a:rPr lang="fr-CA" i="1" dirty="0"/>
              <a:t>PML</a:t>
            </a:r>
            <a:r>
              <a:rPr lang="fr-CA" dirty="0"/>
              <a:t> sont intégrées. Les équations décrivant ces conditions sont présentées aux équations 12 et 13.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39B7D2-50E4-49AE-B3A2-C4700DDC3E1A}"/>
              </a:ext>
            </a:extLst>
          </p:cNvPr>
          <p:cNvSpPr txBox="1"/>
          <p:nvPr/>
        </p:nvSpPr>
        <p:spPr>
          <a:xfrm>
            <a:off x="8689560" y="6300132"/>
            <a:ext cx="331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PML : </a:t>
            </a:r>
            <a:r>
              <a:rPr lang="fr-CA" dirty="0" err="1"/>
              <a:t>Perfectly</a:t>
            </a:r>
            <a:r>
              <a:rPr lang="fr-CA" dirty="0"/>
              <a:t> </a:t>
            </a:r>
            <a:r>
              <a:rPr lang="fr-CA" dirty="0" err="1"/>
              <a:t>Matched</a:t>
            </a:r>
            <a:r>
              <a:rPr lang="fr-CA" dirty="0"/>
              <a:t>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7E76AD1-3256-4D51-8DB3-937AAC43163C}"/>
                  </a:ext>
                </a:extLst>
              </p:cNvPr>
              <p:cNvSpPr txBox="1"/>
              <p:nvPr/>
            </p:nvSpPr>
            <p:spPr>
              <a:xfrm>
                <a:off x="8936912" y="4665913"/>
                <a:ext cx="2581091" cy="73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7E76AD1-3256-4D51-8DB3-937AAC43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912" y="4665913"/>
                <a:ext cx="2581091" cy="733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334F313-CD67-4EDF-8B92-A3C7498320DA}"/>
                  </a:ext>
                </a:extLst>
              </p:cNvPr>
              <p:cNvSpPr txBox="1"/>
              <p:nvPr/>
            </p:nvSpPr>
            <p:spPr>
              <a:xfrm>
                <a:off x="8197758" y="4198365"/>
                <a:ext cx="3810146" cy="334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334F313-CD67-4EDF-8B92-A3C74983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58" y="4198365"/>
                <a:ext cx="3810146" cy="334515"/>
              </a:xfrm>
              <a:prstGeom prst="rect">
                <a:avLst/>
              </a:prstGeom>
              <a:blipFill>
                <a:blip r:embed="rId4"/>
                <a:stretch>
                  <a:fillRect l="-160" t="-16364" r="-2400" b="-727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58A252-8DEC-45BB-96AE-9691F144C9D3}"/>
              </a:ext>
            </a:extLst>
          </p:cNvPr>
          <p:cNvGrpSpPr/>
          <p:nvPr/>
        </p:nvGrpSpPr>
        <p:grpSpPr>
          <a:xfrm>
            <a:off x="2193930" y="5441379"/>
            <a:ext cx="2778955" cy="567463"/>
            <a:chOff x="2428950" y="5601756"/>
            <a:chExt cx="2778955" cy="567463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F3A9947-212A-4C67-AA15-352DE5F5DD32}"/>
                </a:ext>
              </a:extLst>
            </p:cNvPr>
            <p:cNvSpPr txBox="1"/>
            <p:nvPr/>
          </p:nvSpPr>
          <p:spPr>
            <a:xfrm>
              <a:off x="4574398" y="570082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(13)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FEC50-193D-403C-BC60-7C3621ED8DCA}"/>
                    </a:ext>
                  </a:extLst>
                </p:cNvPr>
                <p:cNvSpPr txBox="1"/>
                <p:nvPr/>
              </p:nvSpPr>
              <p:spPr>
                <a:xfrm>
                  <a:off x="2428950" y="5601756"/>
                  <a:ext cx="2029658" cy="567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=1+ 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FEC50-193D-403C-BC60-7C3621ED8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950" y="5601756"/>
                  <a:ext cx="2029658" cy="5674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13479F3-020E-46A7-9CB2-2ACB261815CF}"/>
              </a:ext>
            </a:extLst>
          </p:cNvPr>
          <p:cNvGrpSpPr/>
          <p:nvPr/>
        </p:nvGrpSpPr>
        <p:grpSpPr>
          <a:xfrm>
            <a:off x="1537160" y="4669842"/>
            <a:ext cx="4730078" cy="627929"/>
            <a:chOff x="1723233" y="4705896"/>
            <a:chExt cx="4730078" cy="627929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F70FE0E-F6EE-4C25-86CC-98E703711DE2}"/>
                </a:ext>
              </a:extLst>
            </p:cNvPr>
            <p:cNvSpPr txBox="1"/>
            <p:nvPr/>
          </p:nvSpPr>
          <p:spPr>
            <a:xfrm>
              <a:off x="5819804" y="483519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D2D0D-0D3C-475B-91BF-156AA8591FA5}"/>
                    </a:ext>
                  </a:extLst>
                </p:cNvPr>
                <p:cNvSpPr txBox="1"/>
                <p:nvPr/>
              </p:nvSpPr>
              <p:spPr>
                <a:xfrm>
                  <a:off x="1723233" y="4705896"/>
                  <a:ext cx="4096571" cy="627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D2D0D-0D3C-475B-91BF-156AA8591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233" y="4705896"/>
                  <a:ext cx="4096571" cy="6279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igne de multiplication 20">
            <a:extLst>
              <a:ext uri="{FF2B5EF4-FFF2-40B4-BE49-F238E27FC236}">
                <a16:creationId xmlns:a16="http://schemas.microsoft.com/office/drawing/2014/main" id="{C1036B8C-A294-40CB-AFC9-AF3B69AF925C}"/>
              </a:ext>
            </a:extLst>
          </p:cNvPr>
          <p:cNvSpPr/>
          <p:nvPr/>
        </p:nvSpPr>
        <p:spPr>
          <a:xfrm>
            <a:off x="8253686" y="3292307"/>
            <a:ext cx="3728124" cy="3013666"/>
          </a:xfrm>
          <a:prstGeom prst="mathMultiply">
            <a:avLst>
              <a:gd name="adj1" fmla="val 5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06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Importance des PMLs</a:t>
            </a:r>
          </a:p>
        </p:txBody>
      </p:sp>
      <p:pic>
        <p:nvPicPr>
          <p:cNvPr id="18" name="PML">
            <a:hlinkClick r:id="" action="ppaction://media"/>
            <a:extLst>
              <a:ext uri="{FF2B5EF4-FFF2-40B4-BE49-F238E27FC236}">
                <a16:creationId xmlns:a16="http://schemas.microsoft.com/office/drawing/2014/main" id="{D638BE9F-ED6A-4197-8270-967572969F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67219" y="1896292"/>
            <a:ext cx="6657562" cy="3822523"/>
          </a:xfrm>
          <a:prstGeom prst="rect">
            <a:avLst/>
          </a:prstGeom>
        </p:spPr>
      </p:pic>
      <p:sp>
        <p:nvSpPr>
          <p:cNvPr id="20" name="ZoneTexte 10">
            <a:extLst>
              <a:ext uri="{FF2B5EF4-FFF2-40B4-BE49-F238E27FC236}">
                <a16:creationId xmlns:a16="http://schemas.microsoft.com/office/drawing/2014/main" id="{6C686932-408F-4A52-A456-ECC5BD316C56}"/>
              </a:ext>
            </a:extLst>
          </p:cNvPr>
          <p:cNvSpPr txBox="1"/>
          <p:nvPr/>
        </p:nvSpPr>
        <p:spPr>
          <a:xfrm>
            <a:off x="2767219" y="5718815"/>
            <a:ext cx="6657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Vidéo 1 : Comparaison entre une propagation d’onde sans PML (à gauche) et une propagation avec PML (à droite) dans le domaine FDTD [3]</a:t>
            </a:r>
          </a:p>
        </p:txBody>
      </p:sp>
      <p:sp>
        <p:nvSpPr>
          <p:cNvPr id="5" name="ZoneTexte 8">
            <a:extLst>
              <a:ext uri="{FF2B5EF4-FFF2-40B4-BE49-F238E27FC236}">
                <a16:creationId xmlns:a16="http://schemas.microsoft.com/office/drawing/2014/main" id="{F1719F11-900E-4E7F-8CC1-BFC9D37FC2B7}"/>
              </a:ext>
            </a:extLst>
          </p:cNvPr>
          <p:cNvSpPr txBox="1"/>
          <p:nvPr/>
        </p:nvSpPr>
        <p:spPr>
          <a:xfrm>
            <a:off x="455643" y="1249961"/>
            <a:ext cx="868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Une cellule de simulation sans réflexions est importante pour une résolution de l’état stationnaire</a:t>
            </a:r>
          </a:p>
        </p:txBody>
      </p:sp>
    </p:spTree>
    <p:extLst>
      <p:ext uri="{BB962C8B-B14F-4D97-AF65-F5344CB8AC3E}">
        <p14:creationId xmlns:p14="http://schemas.microsoft.com/office/powerpoint/2010/main" val="2745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9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41499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Valeurs typiques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51927" y="3255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Valeurs typiques de la géométrie et des matériaux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661B45-3387-4CB2-AC2F-CEBE572C16BC}"/>
              </a:ext>
            </a:extLst>
          </p:cNvPr>
          <p:cNvSpPr txBox="1"/>
          <p:nvPr/>
        </p:nvSpPr>
        <p:spPr>
          <a:xfrm>
            <a:off x="455643" y="1168005"/>
            <a:ext cx="679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 bateau aura comme forme un rectangle avec une pointe triangulaire (Géométrie 1) ou circulaire (Géométrie 2) fig.5.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3050C28A-26C1-43C6-8CDC-12ECA2330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109437"/>
                  </p:ext>
                </p:extLst>
              </p:nvPr>
            </p:nvGraphicFramePr>
            <p:xfrm>
              <a:off x="396920" y="1971792"/>
              <a:ext cx="6356218" cy="4088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5652">
                      <a:extLst>
                        <a:ext uri="{9D8B030D-6E8A-4147-A177-3AD203B41FA5}">
                          <a16:colId xmlns:a16="http://schemas.microsoft.com/office/drawing/2014/main" val="3233838604"/>
                        </a:ext>
                      </a:extLst>
                    </a:gridCol>
                    <a:gridCol w="3405931">
                      <a:extLst>
                        <a:ext uri="{9D8B030D-6E8A-4147-A177-3AD203B41FA5}">
                          <a16:colId xmlns:a16="http://schemas.microsoft.com/office/drawing/2014/main" val="4009959583"/>
                        </a:ext>
                      </a:extLst>
                    </a:gridCol>
                    <a:gridCol w="1954635">
                      <a:extLst>
                        <a:ext uri="{9D8B030D-6E8A-4147-A177-3AD203B41FA5}">
                          <a16:colId xmlns:a16="http://schemas.microsoft.com/office/drawing/2014/main" val="2632752830"/>
                        </a:ext>
                      </a:extLst>
                    </a:gridCol>
                  </a:tblGrid>
                  <a:tr h="380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Symbole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Nom du paramètre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Valeur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88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998.30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88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640.72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8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Coefficient d’atténuation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1.18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62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Coefficient d’atténuation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3.21×10</a:t>
                          </a:r>
                          <a:r>
                            <a:rPr lang="fr-CA" sz="1600" baseline="30000" dirty="0"/>
                            <a:t>-4</a:t>
                          </a:r>
                          <a:r>
                            <a:rPr lang="fr-CA" sz="1600" dirty="0"/>
                            <a:t>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2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2.15×10</a:t>
                          </a:r>
                          <a:r>
                            <a:rPr lang="fr-CA" sz="1600" baseline="30000" dirty="0"/>
                            <a:t>9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05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10</a:t>
                          </a:r>
                          <a:r>
                            <a:rPr lang="fr-CA" sz="1600" baseline="30000" dirty="0"/>
                            <a:t>10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088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fréquences du sonar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100 Hz à 10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9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pas de discrétisation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1.7 cm à 17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8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Angle de la pointe du triangle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 à 7</a:t>
                          </a: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92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Rayon du cercle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0.5m à 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95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3050C28A-26C1-43C6-8CDC-12ECA2330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109437"/>
                  </p:ext>
                </p:extLst>
              </p:nvPr>
            </p:nvGraphicFramePr>
            <p:xfrm>
              <a:off x="396920" y="1971792"/>
              <a:ext cx="6356218" cy="4088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5652">
                      <a:extLst>
                        <a:ext uri="{9D8B030D-6E8A-4147-A177-3AD203B41FA5}">
                          <a16:colId xmlns:a16="http://schemas.microsoft.com/office/drawing/2014/main" val="3233838604"/>
                        </a:ext>
                      </a:extLst>
                    </a:gridCol>
                    <a:gridCol w="3405931">
                      <a:extLst>
                        <a:ext uri="{9D8B030D-6E8A-4147-A177-3AD203B41FA5}">
                          <a16:colId xmlns:a16="http://schemas.microsoft.com/office/drawing/2014/main" val="4009959583"/>
                        </a:ext>
                      </a:extLst>
                    </a:gridCol>
                    <a:gridCol w="1954635">
                      <a:extLst>
                        <a:ext uri="{9D8B030D-6E8A-4147-A177-3AD203B41FA5}">
                          <a16:colId xmlns:a16="http://schemas.microsoft.com/office/drawing/2014/main" val="2632752830"/>
                        </a:ext>
                      </a:extLst>
                    </a:gridCol>
                  </a:tblGrid>
                  <a:tr h="380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Symbole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Nom du paramètre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Valeur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88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06667" r="-542331" b="-9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998.30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88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203279" r="-542331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640.72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8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303279" r="-542331" b="-7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Coefficient d’atténuation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1.18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62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403279" r="-542331" b="-6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Coefficient d’atténuation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3.21×10</a:t>
                          </a:r>
                          <a:r>
                            <a:rPr lang="fr-CA" sz="1600" baseline="30000" dirty="0"/>
                            <a:t>-4</a:t>
                          </a:r>
                          <a:r>
                            <a:rPr lang="fr-CA" sz="1600" dirty="0"/>
                            <a:t>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2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503279" r="-542331" b="-5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2.15×10</a:t>
                          </a:r>
                          <a:r>
                            <a:rPr lang="fr-CA" sz="1600" baseline="30000" dirty="0"/>
                            <a:t>9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05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603279" r="-542331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10</a:t>
                          </a:r>
                          <a:r>
                            <a:rPr lang="fr-CA" sz="1600" baseline="30000" dirty="0"/>
                            <a:t>10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088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703279" r="-542331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fréquences du sonar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100 Hz à 10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9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803279" r="-542331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pas de discrétisation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1.7 cm à 17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8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903279" r="-542331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Angle de la pointe du triangle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 à 7</a:t>
                          </a: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92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003279" r="-54233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Rayon du cercle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0.5m à 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953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9E7EF0E7-ECAA-4BD1-A76E-39B02B91C377}"/>
              </a:ext>
            </a:extLst>
          </p:cNvPr>
          <p:cNvGrpSpPr/>
          <p:nvPr/>
        </p:nvGrpSpPr>
        <p:grpSpPr>
          <a:xfrm>
            <a:off x="6820320" y="1578298"/>
            <a:ext cx="3096853" cy="2437899"/>
            <a:chOff x="6820320" y="2114025"/>
            <a:chExt cx="3096853" cy="243789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486700F-0045-47BD-A95E-4C4AC8CB04B4}"/>
                </a:ext>
              </a:extLst>
            </p:cNvPr>
            <p:cNvGrpSpPr/>
            <p:nvPr/>
          </p:nvGrpSpPr>
          <p:grpSpPr>
            <a:xfrm>
              <a:off x="6820320" y="2114026"/>
              <a:ext cx="3068610" cy="2437898"/>
              <a:chOff x="6522503" y="2034447"/>
              <a:chExt cx="3243343" cy="2765729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3ABC39F4-4A6D-4DB1-87F6-C1BC6F20B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t="-11823" r="-9308" b="-1"/>
              <a:stretch/>
            </p:blipFill>
            <p:spPr>
              <a:xfrm>
                <a:off x="6600518" y="2034447"/>
                <a:ext cx="3165328" cy="239344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40D4757-0BC1-497E-8B9B-D16C0665CF85}"/>
                  </a:ext>
                </a:extLst>
              </p:cNvPr>
              <p:cNvSpPr txBox="1"/>
              <p:nvPr/>
            </p:nvSpPr>
            <p:spPr>
              <a:xfrm>
                <a:off x="6522503" y="4503387"/>
                <a:ext cx="3165328" cy="296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Figure 5 : Différentes géométries de l’objet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2F84F0-7834-4F8B-9A9E-02C50ED54CAD}"/>
                </a:ext>
              </a:extLst>
            </p:cNvPr>
            <p:cNvSpPr/>
            <p:nvPr/>
          </p:nvSpPr>
          <p:spPr>
            <a:xfrm>
              <a:off x="6894132" y="2114027"/>
              <a:ext cx="2994793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7D90D6-2025-4A79-AE19-67CE31181EDE}"/>
                </a:ext>
              </a:extLst>
            </p:cNvPr>
            <p:cNvSpPr/>
            <p:nvPr/>
          </p:nvSpPr>
          <p:spPr>
            <a:xfrm rot="5400000">
              <a:off x="8805014" y="3113700"/>
              <a:ext cx="1867975" cy="230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BCF5204-D6E6-4E46-8D36-6A74AF22B785}"/>
                </a:ext>
              </a:extLst>
            </p:cNvPr>
            <p:cNvCxnSpPr>
              <a:cxnSpLocks/>
            </p:cNvCxnSpPr>
            <p:nvPr/>
          </p:nvCxnSpPr>
          <p:spPr>
            <a:xfrm>
              <a:off x="9687465" y="2372819"/>
              <a:ext cx="0" cy="67518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2BE8FB74-F4A1-43D5-B9C0-583FE76D581A}"/>
                </a:ext>
              </a:extLst>
            </p:cNvPr>
            <p:cNvCxnSpPr/>
            <p:nvPr/>
          </p:nvCxnSpPr>
          <p:spPr>
            <a:xfrm>
              <a:off x="7608498" y="2254370"/>
              <a:ext cx="194957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F28084-019F-405B-A958-3261AEAAB35C}"/>
                </a:ext>
              </a:extLst>
            </p:cNvPr>
            <p:cNvSpPr/>
            <p:nvPr/>
          </p:nvSpPr>
          <p:spPr>
            <a:xfrm>
              <a:off x="8512040" y="2118750"/>
              <a:ext cx="257727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494218B-EDCC-4851-9EB5-DFFBFEE04108}"/>
                </a:ext>
              </a:extLst>
            </p:cNvPr>
            <p:cNvSpPr txBox="1"/>
            <p:nvPr/>
          </p:nvSpPr>
          <p:spPr>
            <a:xfrm>
              <a:off x="8440414" y="2114025"/>
              <a:ext cx="400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/>
                <a:t>5m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635937-81F9-4F79-A032-278B8B5BB6E1}"/>
                </a:ext>
              </a:extLst>
            </p:cNvPr>
            <p:cNvSpPr/>
            <p:nvPr/>
          </p:nvSpPr>
          <p:spPr>
            <a:xfrm>
              <a:off x="9610137" y="2603115"/>
              <a:ext cx="257727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82EA234-F814-43C2-BD64-766888502FA6}"/>
                </a:ext>
              </a:extLst>
            </p:cNvPr>
            <p:cNvSpPr txBox="1"/>
            <p:nvPr/>
          </p:nvSpPr>
          <p:spPr>
            <a:xfrm>
              <a:off x="9516195" y="2571909"/>
              <a:ext cx="400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/>
                <a:t>1m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D26EE1FE-0C7E-4F21-AF4D-2512C100F2A1}"/>
              </a:ext>
            </a:extLst>
          </p:cNvPr>
          <p:cNvSpPr txBox="1"/>
          <p:nvPr/>
        </p:nvSpPr>
        <p:spPr>
          <a:xfrm>
            <a:off x="6820320" y="4320870"/>
            <a:ext cx="2994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La simulation mesurera entre 20 et 30 mètres de chaque côté. Un émetteur et un récepteur seront placés à 1m de distance.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58F7104-D82F-4FC5-931D-24C64F6B78A1}"/>
              </a:ext>
            </a:extLst>
          </p:cNvPr>
          <p:cNvSpPr txBox="1"/>
          <p:nvPr/>
        </p:nvSpPr>
        <p:spPr>
          <a:xfrm>
            <a:off x="455642" y="6071292"/>
            <a:ext cx="629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 1 : Paramètres physiques et géométriques de la situation [3],[4],[5],[6],[7],[8]. </a:t>
            </a:r>
          </a:p>
        </p:txBody>
      </p:sp>
    </p:spTree>
    <p:extLst>
      <p:ext uri="{BB962C8B-B14F-4D97-AF65-F5344CB8AC3E}">
        <p14:creationId xmlns:p14="http://schemas.microsoft.com/office/powerpoint/2010/main" val="11940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A8A025-D423-4A49-BA37-79DF0E490258}"/>
              </a:ext>
            </a:extLst>
          </p:cNvPr>
          <p:cNvSpPr txBox="1"/>
          <p:nvPr/>
        </p:nvSpPr>
        <p:spPr>
          <a:xfrm>
            <a:off x="360727" y="1249961"/>
            <a:ext cx="7004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Les points de la grille physique (fig.6) sont séparées en situation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0 : Frontière finale.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1 et 2 : Milieu homogène. 1=eau, 2=bois.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3 à 13 : Conditions frontières du bateau.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14 à 21 : Couches absorbantes entourant la simulation</a:t>
            </a:r>
            <a:endParaRPr lang="fr-CA" sz="16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1AE47AF-A067-4B61-908C-D125BFA4316A}"/>
              </a:ext>
            </a:extLst>
          </p:cNvPr>
          <p:cNvGrpSpPr/>
          <p:nvPr/>
        </p:nvGrpSpPr>
        <p:grpSpPr>
          <a:xfrm>
            <a:off x="3257623" y="2692839"/>
            <a:ext cx="4177994" cy="4090645"/>
            <a:chOff x="1293258" y="2482995"/>
            <a:chExt cx="4626078" cy="4529361"/>
          </a:xfrm>
          <a:solidFill>
            <a:schemeClr val="bg1"/>
          </a:solidFill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8D17851-6BAC-4BFC-B1E3-91885B22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3858" y="2482995"/>
              <a:ext cx="4464879" cy="3864830"/>
            </a:xfrm>
            <a:prstGeom prst="rect">
              <a:avLst/>
            </a:prstGeom>
            <a:grpFill/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04CFB8A-3163-4D18-A566-E6096A90E9EB}"/>
                </a:ext>
              </a:extLst>
            </p:cNvPr>
            <p:cNvSpPr txBox="1"/>
            <p:nvPr/>
          </p:nvSpPr>
          <p:spPr>
            <a:xfrm>
              <a:off x="1293258" y="6347825"/>
              <a:ext cx="4626078" cy="664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6 : Les situations pour chaque points, où A est le bateau sans pointe, B avec une pointe circulaire et C une pointe triangulaire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786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941</TotalTime>
  <Words>2028</Words>
  <Application>Microsoft Office PowerPoint</Application>
  <PresentationFormat>Widescreen</PresentationFormat>
  <Paragraphs>183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Trebuchet MS</vt:lpstr>
      <vt:lpstr>Wingdings 3</vt:lpstr>
      <vt:lpstr>Facette</vt:lpstr>
      <vt:lpstr>Conception de la forme d'un objet pour minimiser/maximiser sa surface équivalente sonar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de la forme d'un objet pour minimiser/maximiser sa surface équivalente sonar</dc:title>
  <dc:creator>Jean-Michel Fortier</dc:creator>
  <cp:lastModifiedBy>Jie</cp:lastModifiedBy>
  <cp:revision>58</cp:revision>
  <dcterms:created xsi:type="dcterms:W3CDTF">2020-04-07T21:22:56Z</dcterms:created>
  <dcterms:modified xsi:type="dcterms:W3CDTF">2020-04-10T16:33:00Z</dcterms:modified>
</cp:coreProperties>
</file>