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60" r:id="rId9"/>
    <p:sldId id="261" r:id="rId10"/>
    <p:sldId id="275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 : Formulation du problème" id="{0F2ECC92-DDB1-4BAB-9A44-07486D9171F3}">
          <p14:sldIdLst>
            <p14:sldId id="256"/>
            <p14:sldId id="257"/>
            <p14:sldId id="258"/>
            <p14:sldId id="272"/>
            <p14:sldId id="259"/>
            <p14:sldId id="273"/>
            <p14:sldId id="274"/>
            <p14:sldId id="260"/>
          </p14:sldIdLst>
        </p14:section>
        <p14:section name="Section 2 : Description de la méthode numérique" id="{0C56ED26-4511-477D-B264-2823014FD2B4}">
          <p14:sldIdLst>
            <p14:sldId id="261"/>
            <p14:sldId id="275"/>
            <p14:sldId id="262"/>
            <p14:sldId id="263"/>
          </p14:sldIdLst>
        </p14:section>
        <p14:section name="Section 4 : Évaluation préliminaire de la performance du code numérique" id="{51D05BA0-CC68-4328-A839-8F544AB02ED3}">
          <p14:sldIdLst>
            <p14:sldId id="264"/>
            <p14:sldId id="265"/>
          </p14:sldIdLst>
        </p14:section>
        <p14:section name="Section 5 : Résultats et analyse préliminaires" id="{E795ED72-D092-4F69-9F95-C3F05AC37133}">
          <p14:sldIdLst>
            <p14:sldId id="266"/>
            <p14:sldId id="267"/>
            <p14:sldId id="268"/>
          </p14:sldIdLst>
        </p14:section>
        <p14:section name="Sections 6 : Conclusion et améliorations" id="{78D50EFC-F57B-4444-863A-17BC05BE590C}">
          <p14:sldIdLst>
            <p14:sldId id="269"/>
            <p14:sldId id="270"/>
          </p14:sldIdLst>
        </p14:section>
        <p14:section name="Référence" id="{53E0AF86-4725-481A-ACC5-3479488F6FD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" initials="J" lastIdx="2" clrIdx="0">
    <p:extLst>
      <p:ext uri="{19B8F6BF-5375-455C-9EA6-DF929625EA0E}">
        <p15:presenceInfo xmlns:p15="http://schemas.microsoft.com/office/powerpoint/2012/main" userId="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4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0:13:17.038" idx="2">
    <p:pos x="2312" y="3351"/>
    <p:text>Ce serait pas mieux de mettre la version fréquence direct ou on met les deux version?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CCA7D-8BC4-41DC-B807-39B44362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90" y="1281961"/>
            <a:ext cx="8433887" cy="2054256"/>
          </a:xfrm>
        </p:spPr>
        <p:txBody>
          <a:bodyPr/>
          <a:lstStyle/>
          <a:p>
            <a:pPr algn="l"/>
            <a:r>
              <a:rPr lang="fr-FR" sz="4400" dirty="0">
                <a:solidFill>
                  <a:srgbClr val="286D9F"/>
                </a:solidFill>
              </a:rPr>
              <a:t>Conception de la forme d'un objet pour minimiser/maximiser sa surface équivalente sonar</a:t>
            </a:r>
            <a:endParaRPr lang="fr-CA" sz="4400" dirty="0">
              <a:solidFill>
                <a:srgbClr val="286D9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16B99B-543D-45DD-8602-5C9482F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866" y="5001916"/>
            <a:ext cx="3366937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Pierre-Luc Thériault (1876713)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Jie Ou Yang              (1895692)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Jean-Michel Fortier  (1899112)</a:t>
            </a: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15FAACF-D01C-4476-86E5-3482B2E4ACDA}"/>
              </a:ext>
            </a:extLst>
          </p:cNvPr>
          <p:cNvSpPr txBox="1">
            <a:spLocks/>
          </p:cNvSpPr>
          <p:nvPr/>
        </p:nvSpPr>
        <p:spPr>
          <a:xfrm>
            <a:off x="4569743" y="4466624"/>
            <a:ext cx="1201180" cy="37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Équipe 11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9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Formulation champ total/ champ diffus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48D94-9EA7-4219-9F76-82E9ECE3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771650"/>
            <a:ext cx="97726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Paramètres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Paramètres de l’algorithme (ex : pas de discrétisation, critère de convergence,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2277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Défis surmontés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Défis d’implémentation de l’algorithme et solutions utilisées pour surmonter ces défis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609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Utilisation de la mémoire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Comportement et limites de votre code en temps et en mémoire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17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Influence sur la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Qu’est-ce qui influence la performance du code ? (ex : qualité des conditions initiales, paramètres de l’algorithme,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948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22883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Résultats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Résultats présentés avec des outils de visualisation efficaces (graphes, animations,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5674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1820570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Analyse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Selon le projet : analyse de convergence en fonction du pas de discrétisation, analyse de convergence/précision en fonction des paramètres de l’algorithme, analyse statistique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999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40500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Discussion sur la qualité des résultats : est-ce que vos résultats représentent adéquatement les phénomènes physiques que vous avez modélisés 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955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14494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Synthèse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Synthèse de la présentation en quelques phrases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1799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Améliorations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Améliorations désirées pour compléter le projet à votre entière satisfaction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581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4"/>
            <a:ext cx="5640357" cy="8404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Description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19EC21-A93F-4BD7-8F71-F5673BE33A10}"/>
              </a:ext>
            </a:extLst>
          </p:cNvPr>
          <p:cNvSpPr txBox="1"/>
          <p:nvPr/>
        </p:nvSpPr>
        <p:spPr>
          <a:xfrm>
            <a:off x="6263864" y="91043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Introduction, mise en contexte et objectifs du projet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0F4619-DD9D-4BBF-9D5D-7C96DA77201D}"/>
              </a:ext>
            </a:extLst>
          </p:cNvPr>
          <p:cNvSpPr txBox="1"/>
          <p:nvPr/>
        </p:nvSpPr>
        <p:spPr>
          <a:xfrm>
            <a:off x="521930" y="1404961"/>
            <a:ext cx="802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Différentes utilisations d’un SONAR (Sound Navigation And </a:t>
            </a:r>
            <a:r>
              <a:rPr lang="fr-CA" dirty="0" err="1"/>
              <a:t>Ranging</a:t>
            </a:r>
            <a:r>
              <a:rPr lang="fr-CA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2D5244-BBC1-4DC0-9CD7-F74B98F11FDB}"/>
              </a:ext>
            </a:extLst>
          </p:cNvPr>
          <p:cNvSpPr txBox="1"/>
          <p:nvPr/>
        </p:nvSpPr>
        <p:spPr>
          <a:xfrm>
            <a:off x="521930" y="5083708"/>
            <a:ext cx="891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Objectif du projet : déterminer la géométrie et les propriétés d’un objet dans l’eau</a:t>
            </a:r>
          </a:p>
          <a:p>
            <a:r>
              <a:rPr lang="fr-FR" dirty="0"/>
              <a:t>qui permettraient de minimiser ou maximiser sa capacité à être détecté par un</a:t>
            </a:r>
          </a:p>
          <a:p>
            <a:r>
              <a:rPr lang="fr-FR" dirty="0"/>
              <a:t>SONAR constitué d’une source et d’un détecteur ponctuel.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5CA4EB-98C2-45FF-8BD7-2BE97353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"/>
          <a:stretch/>
        </p:blipFill>
        <p:spPr>
          <a:xfrm>
            <a:off x="5516505" y="2299748"/>
            <a:ext cx="3233213" cy="20242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3A6C3E-7351-4367-BB2E-E5F3744F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43" y="2299748"/>
            <a:ext cx="3233213" cy="20229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5A182D7-6668-4823-AF6C-1221605F9D07}"/>
              </a:ext>
            </a:extLst>
          </p:cNvPr>
          <p:cNvSpPr txBox="1"/>
          <p:nvPr/>
        </p:nvSpPr>
        <p:spPr>
          <a:xfrm>
            <a:off x="1301943" y="4322660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1 : Utilisation d’un SONAR pour mesurer la profondeur sous le bateau [1]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587ADC-CBBD-4A76-93FC-D842F27E6734}"/>
              </a:ext>
            </a:extLst>
          </p:cNvPr>
          <p:cNvSpPr txBox="1"/>
          <p:nvPr/>
        </p:nvSpPr>
        <p:spPr>
          <a:xfrm>
            <a:off x="5516505" y="4337825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 : Utilisation d’un SONAR pour déterminer la position d’un objet submergé [2]</a:t>
            </a:r>
          </a:p>
        </p:txBody>
      </p:sp>
    </p:spTree>
    <p:extLst>
      <p:ext uri="{BB962C8B-B14F-4D97-AF65-F5344CB8AC3E}">
        <p14:creationId xmlns:p14="http://schemas.microsoft.com/office/powerpoint/2010/main" val="1307310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Références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31970" y="1507650"/>
            <a:ext cx="71278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[1] P. Mathew, «</a:t>
            </a:r>
            <a:r>
              <a:rPr lang="en-US" sz="1400" i="1" dirty="0"/>
              <a:t>Application of SONAR in ships»</a:t>
            </a:r>
            <a:r>
              <a:rPr lang="fr-FR" sz="1400" dirty="0"/>
              <a:t>, </a:t>
            </a:r>
            <a:r>
              <a:rPr lang="fr-FR" sz="1400" dirty="0" err="1"/>
              <a:t>ResearchGate</a:t>
            </a:r>
            <a:r>
              <a:rPr lang="fr-FR" sz="1400" dirty="0"/>
              <a:t>, </a:t>
            </a:r>
            <a:r>
              <a:rPr lang="fr-CA" sz="1400" dirty="0"/>
              <a:t>https://www.researchgate.net/figure/Figure-Application-of-SONAR-in-ships_fig1_325895667 </a:t>
            </a:r>
            <a:r>
              <a:rPr lang="fr-FR" sz="1400" dirty="0"/>
              <a:t>[En ligne ; Page disponible le 8 avril 2020].</a:t>
            </a:r>
          </a:p>
          <a:p>
            <a:endParaRPr lang="fr-FR" sz="600" dirty="0"/>
          </a:p>
          <a:p>
            <a:r>
              <a:rPr lang="fr-FR" sz="1400" dirty="0"/>
              <a:t>[2] </a:t>
            </a:r>
            <a:r>
              <a:rPr lang="fr-FR" sz="1400" dirty="0" err="1"/>
              <a:t>Elbit</a:t>
            </a:r>
            <a:r>
              <a:rPr lang="fr-FR" sz="1400" dirty="0"/>
              <a:t> </a:t>
            </a:r>
            <a:r>
              <a:rPr lang="fr-FR" sz="1400" dirty="0" err="1"/>
              <a:t>Systems</a:t>
            </a:r>
            <a:r>
              <a:rPr lang="fr-FR" sz="1400" dirty="0"/>
              <a:t>, «</a:t>
            </a:r>
            <a:r>
              <a:rPr lang="fr-FR" sz="1400" i="1" dirty="0"/>
              <a:t>C-BASS</a:t>
            </a:r>
            <a:r>
              <a:rPr lang="fr-FR" sz="1400" dirty="0"/>
              <a:t>», Hull </a:t>
            </a:r>
            <a:r>
              <a:rPr lang="fr-FR" sz="1400" dirty="0" err="1"/>
              <a:t>Mounted</a:t>
            </a:r>
            <a:r>
              <a:rPr lang="fr-FR" sz="1400" dirty="0"/>
              <a:t> Sonar, https://www.elbitsystems-uk.com/what-we-do/naval/underwater-warfare/sonar-systems [En ligne ; Page disponible le 8 avril 2020].</a:t>
            </a:r>
          </a:p>
          <a:p>
            <a:endParaRPr lang="fr-FR" sz="600" dirty="0"/>
          </a:p>
          <a:p>
            <a:r>
              <a:rPr lang="fr-CA" sz="1400" dirty="0"/>
              <a:t>[3] </a:t>
            </a:r>
          </a:p>
        </p:txBody>
      </p:sp>
    </p:spTree>
    <p:extLst>
      <p:ext uri="{BB962C8B-B14F-4D97-AF65-F5344CB8AC3E}">
        <p14:creationId xmlns:p14="http://schemas.microsoft.com/office/powerpoint/2010/main" val="3355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455643" y="1450233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équations couplées pression-vitesse</a:t>
            </a:r>
          </a:p>
          <a:p>
            <a:r>
              <a:rPr lang="fr-CA" dirty="0"/>
              <a:t>valables pour les milieux dispersifs (1) et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/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(1)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blipFill>
                <a:blip r:embed="rId2"/>
                <a:stretch>
                  <a:fillRect l="-952" t="-17143" r="-3016" b="-171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/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(2)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blipFill>
                <a:blip r:embed="rId3"/>
                <a:stretch>
                  <a:fillRect l="-1140" t="-18841" r="-2932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8D959CD3-CE76-429A-B4EB-1F0992B7CB32}"/>
              </a:ext>
            </a:extLst>
          </p:cNvPr>
          <p:cNvSpPr txBox="1"/>
          <p:nvPr/>
        </p:nvSpPr>
        <p:spPr>
          <a:xfrm>
            <a:off x="455643" y="3360256"/>
            <a:ext cx="46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Définitions de pression et vitesse (3) et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/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CA" dirty="0"/>
                  <a:t>    (3)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blipFill>
                <a:blip r:embed="rId4"/>
                <a:stretch>
                  <a:fillRect l="-4464" t="-18841" r="-6250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/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(4)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blipFill>
                <a:blip r:embed="rId5"/>
                <a:stretch>
                  <a:fillRect l="-3097" t="-27451" r="-4425" b="-4509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07D4FB33-A4EA-4512-B8A9-B8436E8F9FCF}"/>
              </a:ext>
            </a:extLst>
          </p:cNvPr>
          <p:cNvSpPr txBox="1"/>
          <p:nvPr/>
        </p:nvSpPr>
        <p:spPr>
          <a:xfrm>
            <a:off x="5572222" y="2377364"/>
            <a:ext cx="434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L’équation utilisée pour les méthodes de résolutions numériques dans le domaine fréquentiel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/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𝜔𝛼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275437" y="2347058"/>
            <a:ext cx="485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vitesse du son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fr-CA" dirty="0"/>
              <a:t> en fonction de la densité du milieu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fr-CA" dirty="0"/>
              <a:t> et du coefficient d’élasticité du milieu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B. </a:t>
            </a:r>
            <a:r>
              <a:rPr lang="fr-CA" dirty="0"/>
              <a:t>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/>
              <p:nvPr/>
            </p:nvSpPr>
            <p:spPr>
              <a:xfrm>
                <a:off x="2039236" y="3270388"/>
                <a:ext cx="133062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fr-CA" b="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36" y="3270388"/>
                <a:ext cx="1330621" cy="818366"/>
              </a:xfrm>
              <a:prstGeom prst="rect">
                <a:avLst/>
              </a:prstGeom>
              <a:blipFill>
                <a:blip r:embed="rId2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52A40CC4-99C2-4E5E-AEFB-047B14B5EE2F}"/>
              </a:ext>
            </a:extLst>
          </p:cNvPr>
          <p:cNvSpPr txBox="1"/>
          <p:nvPr/>
        </p:nvSpPr>
        <p:spPr>
          <a:xfrm>
            <a:off x="5357152" y="2347058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Détermination de la Surface Équivalente Radar </a:t>
            </a:r>
            <a:r>
              <a:rPr lang="fr-CA" i="1" dirty="0"/>
              <a:t>SER </a:t>
            </a:r>
            <a:r>
              <a:rPr lang="fr-CA" dirty="0"/>
              <a:t>(7)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A488C1D-ECA9-430C-893A-4F404EC830A3}"/>
                  </a:ext>
                </a:extLst>
              </p:cNvPr>
              <p:cNvSpPr txBox="1"/>
              <p:nvPr/>
            </p:nvSpPr>
            <p:spPr>
              <a:xfrm>
                <a:off x="5862048" y="3150446"/>
                <a:ext cx="3771866" cy="983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𝑆𝐸𝑅</m:t>
                        </m:r>
                      </m:sub>
                    </m:sSub>
                    <m:r>
                      <a:rPr lang="fr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 dirty="0">
                    <a:highlight>
                      <a:srgbClr val="FFFF00"/>
                    </a:highlight>
                  </a:rPr>
                  <a:t>   (7) #équation du rapport</a:t>
                </a:r>
              </a:p>
              <a:p>
                <a:r>
                  <a:rPr lang="fr-CA" dirty="0">
                    <a:highlight>
                      <a:srgbClr val="FFFF00"/>
                    </a:highlight>
                  </a:rPr>
                  <a:t>Où sinon on met l’équation du code</a:t>
                </a:r>
              </a:p>
              <a:p>
                <a:r>
                  <a:rPr lang="fr-CA" dirty="0">
                    <a:highlight>
                      <a:srgbClr val="FFFF00"/>
                    </a:highlight>
                  </a:rPr>
                  <a:t>Où sinon on met l’équation du guide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A488C1D-ECA9-430C-893A-4F404EC83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48" y="3150446"/>
                <a:ext cx="3771866" cy="983539"/>
              </a:xfrm>
              <a:prstGeom prst="rect">
                <a:avLst/>
              </a:prstGeom>
              <a:blipFill>
                <a:blip r:embed="rId3"/>
                <a:stretch>
                  <a:fillRect l="-3883" t="-3106" r="-3074" b="-130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D8A1D7F-8FE2-4769-8110-DD0930555833}"/>
                  </a:ext>
                </a:extLst>
              </p:cNvPr>
              <p:cNvSpPr txBox="1"/>
              <p:nvPr/>
            </p:nvSpPr>
            <p:spPr>
              <a:xfrm>
                <a:off x="6880649" y="4287733"/>
                <a:ext cx="1243096" cy="603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𝑆𝐸𝑅</m:t>
                          </m:r>
                        </m:sub>
                      </m:sSub>
                      <m:r>
                        <a:rPr lang="fr-CA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CA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D8A1D7F-8FE2-4769-8110-DD093055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649" y="4287733"/>
                <a:ext cx="1243096" cy="603691"/>
              </a:xfrm>
              <a:prstGeom prst="rect">
                <a:avLst/>
              </a:prstGeom>
              <a:blipFill>
                <a:blip r:embed="rId4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14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4C1467-FC45-44E7-AC31-FEB86E2EAF84}"/>
              </a:ext>
            </a:extLst>
          </p:cNvPr>
          <p:cNvSpPr txBox="1"/>
          <p:nvPr/>
        </p:nvSpPr>
        <p:spPr>
          <a:xfrm>
            <a:off x="551722" y="1249961"/>
            <a:ext cx="525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condition frontière est la continuité de la pression (8)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757E93-E2E7-43C0-89ED-7D0A63AB4123}"/>
              </a:ext>
            </a:extLst>
          </p:cNvPr>
          <p:cNvSpPr txBox="1"/>
          <p:nvPr/>
        </p:nvSpPr>
        <p:spPr>
          <a:xfrm>
            <a:off x="551722" y="2792567"/>
            <a:ext cx="545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deuxième condition frontière est la continuité du vecteur vitesse et du gradient de la pression (9)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0EBB843-D6E7-466E-BCFE-F81B7C9523CC}"/>
              </a:ext>
            </a:extLst>
          </p:cNvPr>
          <p:cNvGrpSpPr/>
          <p:nvPr/>
        </p:nvGrpSpPr>
        <p:grpSpPr>
          <a:xfrm>
            <a:off x="1274030" y="2075750"/>
            <a:ext cx="4251677" cy="481350"/>
            <a:chOff x="1562264" y="2075750"/>
            <a:chExt cx="4251677" cy="481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/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blipFill>
                  <a:blip r:embed="rId2"/>
                  <a:stretch>
                    <a:fillRect l="-3902" t="-193590" r="-488" b="-26410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8A46702-6D03-4EFD-8103-E1BCD09DA1D1}"/>
                </a:ext>
              </a:extLst>
            </p:cNvPr>
            <p:cNvSpPr txBox="1"/>
            <p:nvPr/>
          </p:nvSpPr>
          <p:spPr>
            <a:xfrm>
              <a:off x="5308674" y="21317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(8)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/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fr-CA" dirty="0"/>
                  <a:t>)</a:t>
                </a:r>
                <a:r>
                  <a:rPr lang="fr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m:rPr>
                        <m:nor/>
                      </m:rPr>
                      <a:rPr lang="fr-CA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</m:oMath>
                </a14:m>
                <a:r>
                  <a:rPr lang="fr-CA" dirty="0"/>
                  <a:t>   </a:t>
                </a:r>
                <a:r>
                  <a:rPr lang="fr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(9)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blipFill>
                <a:blip r:embed="rId3"/>
                <a:stretch>
                  <a:fillRect l="-1534" t="-158000" b="-23400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CB0CAA0C-32F5-4A3D-B952-094B799E7C13}"/>
              </a:ext>
            </a:extLst>
          </p:cNvPr>
          <p:cNvGrpSpPr/>
          <p:nvPr/>
        </p:nvGrpSpPr>
        <p:grpSpPr>
          <a:xfrm>
            <a:off x="6708914" y="2693608"/>
            <a:ext cx="3051847" cy="2254283"/>
            <a:chOff x="6612835" y="2419501"/>
            <a:chExt cx="3051847" cy="225428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69E4532-9DFE-4F54-AF15-C8FD3DD7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835" y="2419501"/>
              <a:ext cx="3051847" cy="1823396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628FBDB-288E-4CF5-BB59-97C9FBC84D53}"/>
                </a:ext>
              </a:extLst>
            </p:cNvPr>
            <p:cNvSpPr txBox="1"/>
            <p:nvPr/>
          </p:nvSpPr>
          <p:spPr>
            <a:xfrm>
              <a:off x="6612835" y="4242897"/>
              <a:ext cx="3051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3 : Situation physique au point (x,y,v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à l’interface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EF20308-07A2-450B-B07F-0ACE317BCDE7}"/>
              </a:ext>
            </a:extLst>
          </p:cNvPr>
          <p:cNvSpPr txBox="1"/>
          <p:nvPr/>
        </p:nvSpPr>
        <p:spPr>
          <a:xfrm>
            <a:off x="520248" y="4111519"/>
            <a:ext cx="609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le domaine fréquentiel, on trouve un lien direct entre le vecteur vitesse et le gradient de la pression (10)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E77C47E-3612-49DE-A2A1-FF114A4E2FE5}"/>
              </a:ext>
            </a:extLst>
          </p:cNvPr>
          <p:cNvGrpSpPr/>
          <p:nvPr/>
        </p:nvGrpSpPr>
        <p:grpSpPr>
          <a:xfrm>
            <a:off x="251891" y="4849922"/>
            <a:ext cx="6477616" cy="639406"/>
            <a:chOff x="251891" y="4849922"/>
            <a:chExt cx="6477616" cy="639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/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E85E37B-3C1C-46D8-A27C-6DA784ED0495}"/>
                </a:ext>
              </a:extLst>
            </p:cNvPr>
            <p:cNvSpPr txBox="1"/>
            <p:nvPr/>
          </p:nvSpPr>
          <p:spPr>
            <a:xfrm>
              <a:off x="6096000" y="49849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29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8E114A-0254-469D-8107-3891A64AA282}"/>
              </a:ext>
            </a:extLst>
          </p:cNvPr>
          <p:cNvSpPr txBox="1"/>
          <p:nvPr/>
        </p:nvSpPr>
        <p:spPr>
          <a:xfrm>
            <a:off x="455643" y="1388460"/>
            <a:ext cx="53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simuler une source ponctuelle, des ondes cylindriques/sphériques seront utilisées comme condition initiale (11)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FD8F19D-6773-46D5-9909-24122EC36D9A}"/>
              </a:ext>
            </a:extLst>
          </p:cNvPr>
          <p:cNvGrpSpPr/>
          <p:nvPr/>
        </p:nvGrpSpPr>
        <p:grpSpPr>
          <a:xfrm>
            <a:off x="455643" y="2331767"/>
            <a:ext cx="4856765" cy="917046"/>
            <a:chOff x="455643" y="2331767"/>
            <a:chExt cx="4856765" cy="917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/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32AF9FD-2DC7-44B8-91AC-CCFF2611E9E6}"/>
                </a:ext>
              </a:extLst>
            </p:cNvPr>
            <p:cNvSpPr txBox="1"/>
            <p:nvPr/>
          </p:nvSpPr>
          <p:spPr>
            <a:xfrm>
              <a:off x="4678901" y="26892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(11)</a:t>
              </a: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01A9E93-9762-41B8-8D84-E11CB3E48E17}"/>
              </a:ext>
            </a:extLst>
          </p:cNvPr>
          <p:cNvSpPr txBox="1"/>
          <p:nvPr/>
        </p:nvSpPr>
        <p:spPr>
          <a:xfrm>
            <a:off x="6705114" y="2008601"/>
            <a:ext cx="36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ighlight>
                  <a:srgbClr val="FFFF00"/>
                </a:highlight>
              </a:rPr>
              <a:t>\input{Image de l’onde cylindrique tout seul}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FD92EC-53FA-4FE2-B718-D653C5E52930}"/>
              </a:ext>
            </a:extLst>
          </p:cNvPr>
          <p:cNvSpPr txBox="1"/>
          <p:nvPr/>
        </p:nvSpPr>
        <p:spPr>
          <a:xfrm>
            <a:off x="455643" y="3602904"/>
            <a:ext cx="748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Comme conditions frontières aux limites de la simulation, des couches absorbantes </a:t>
            </a:r>
            <a:r>
              <a:rPr lang="fr-CA" i="1" dirty="0"/>
              <a:t>PML</a:t>
            </a:r>
            <a:r>
              <a:rPr lang="fr-CA" dirty="0"/>
              <a:t> sont intégrées. La solution de l’équation d’onde est présenté à l’équation (12). Sa valeur diminuera exponentiellement à l’entrée de la couche absorbante (13).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39B7D2-50E4-49AE-B3A2-C4700DDC3E1A}"/>
              </a:ext>
            </a:extLst>
          </p:cNvPr>
          <p:cNvSpPr txBox="1"/>
          <p:nvPr/>
        </p:nvSpPr>
        <p:spPr>
          <a:xfrm>
            <a:off x="8689560" y="6300132"/>
            <a:ext cx="331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PML : </a:t>
            </a:r>
            <a:r>
              <a:rPr lang="fr-CA" dirty="0" err="1"/>
              <a:t>Perfectly</a:t>
            </a:r>
            <a:r>
              <a:rPr lang="fr-CA" dirty="0"/>
              <a:t> </a:t>
            </a:r>
            <a:r>
              <a:rPr lang="fr-CA" dirty="0" err="1"/>
              <a:t>Matched</a:t>
            </a:r>
            <a:r>
              <a:rPr lang="fr-CA" dirty="0"/>
              <a:t> Layer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281D58F-6984-4114-82FD-6C872C97AFC4}"/>
              </a:ext>
            </a:extLst>
          </p:cNvPr>
          <p:cNvGrpSpPr/>
          <p:nvPr/>
        </p:nvGrpSpPr>
        <p:grpSpPr>
          <a:xfrm>
            <a:off x="455643" y="5137248"/>
            <a:ext cx="3214598" cy="733534"/>
            <a:chOff x="455643" y="5137248"/>
            <a:chExt cx="3214598" cy="7335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7E76AD1-3256-4D51-8DB3-937AAC43163C}"/>
                    </a:ext>
                  </a:extLst>
                </p:cNvPr>
                <p:cNvSpPr txBox="1"/>
                <p:nvPr/>
              </p:nvSpPr>
              <p:spPr>
                <a:xfrm>
                  <a:off x="455643" y="5137248"/>
                  <a:ext cx="2581091" cy="7335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7E76AD1-3256-4D51-8DB3-937AAC431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5137248"/>
                  <a:ext cx="2581091" cy="7335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F70FE0E-F6EE-4C25-86CC-98E703711DE2}"/>
                </a:ext>
              </a:extLst>
            </p:cNvPr>
            <p:cNvSpPr txBox="1"/>
            <p:nvPr/>
          </p:nvSpPr>
          <p:spPr>
            <a:xfrm>
              <a:off x="3036734" y="531934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(12)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3309B43-7516-4A80-99BA-293EE5C1B6FB}"/>
              </a:ext>
            </a:extLst>
          </p:cNvPr>
          <p:cNvGrpSpPr/>
          <p:nvPr/>
        </p:nvGrpSpPr>
        <p:grpSpPr>
          <a:xfrm>
            <a:off x="4025995" y="5319349"/>
            <a:ext cx="4454219" cy="369332"/>
            <a:chOff x="4025995" y="5319349"/>
            <a:chExt cx="445421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4334F313-CD67-4EDF-8B92-A3C7498320DA}"/>
                    </a:ext>
                  </a:extLst>
                </p:cNvPr>
                <p:cNvSpPr txBox="1"/>
                <p:nvPr/>
              </p:nvSpPr>
              <p:spPr>
                <a:xfrm>
                  <a:off x="4025995" y="5337256"/>
                  <a:ext cx="3810146" cy="334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Re</m:t>
                            </m:r>
                            <m:d>
                              <m:d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Im</m:t>
                            </m:r>
                            <m:d>
                              <m:d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Re</m:t>
                            </m:r>
                            <m:d>
                              <m:d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Im</m:t>
                            </m:r>
                            <m:d>
                              <m:d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4334F313-CD67-4EDF-8B92-A3C749832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995" y="5337256"/>
                  <a:ext cx="3810146" cy="334515"/>
                </a:xfrm>
                <a:prstGeom prst="rect">
                  <a:avLst/>
                </a:prstGeom>
                <a:blipFill>
                  <a:blip r:embed="rId4"/>
                  <a:stretch>
                    <a:fillRect l="-160" t="-16667" r="-2560" b="-925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F3A9947-212A-4C67-AA15-352DE5F5DD32}"/>
                </a:ext>
              </a:extLst>
            </p:cNvPr>
            <p:cNvSpPr txBox="1"/>
            <p:nvPr/>
          </p:nvSpPr>
          <p:spPr>
            <a:xfrm>
              <a:off x="7846707" y="531934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(13)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3D2D0D-0D3C-475B-91BF-156AA8591FA5}"/>
                  </a:ext>
                </a:extLst>
              </p:cNvPr>
              <p:cNvSpPr txBox="1"/>
              <p:nvPr/>
            </p:nvSpPr>
            <p:spPr>
              <a:xfrm>
                <a:off x="1799376" y="5988957"/>
                <a:ext cx="4096571" cy="627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3D2D0D-0D3C-475B-91BF-156AA859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76" y="5988957"/>
                <a:ext cx="4096571" cy="627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8FEC50-193D-403C-BC60-7C3621ED8DCA}"/>
                  </a:ext>
                </a:extLst>
              </p:cNvPr>
              <p:cNvSpPr txBox="1"/>
              <p:nvPr/>
            </p:nvSpPr>
            <p:spPr>
              <a:xfrm>
                <a:off x="6254330" y="5988957"/>
                <a:ext cx="2029658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8FEC50-193D-403C-BC60-7C3621ED8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330" y="5988957"/>
                <a:ext cx="2029658" cy="567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6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Importance des </a:t>
            </a:r>
            <a:r>
              <a:rPr lang="fr-CA" dirty="0" err="1">
                <a:solidFill>
                  <a:srgbClr val="286D9F"/>
                </a:solidFill>
              </a:rPr>
              <a:t>PMLs</a:t>
            </a:r>
            <a:endParaRPr lang="fr-CA" dirty="0">
              <a:solidFill>
                <a:srgbClr val="286D9F"/>
              </a:solidFill>
            </a:endParaRPr>
          </a:p>
        </p:txBody>
      </p:sp>
      <p:pic>
        <p:nvPicPr>
          <p:cNvPr id="18" name="PML">
            <a:hlinkClick r:id="" action="ppaction://media"/>
            <a:extLst>
              <a:ext uri="{FF2B5EF4-FFF2-40B4-BE49-F238E27FC236}">
                <a16:creationId xmlns:a16="http://schemas.microsoft.com/office/drawing/2014/main" id="{D638BE9F-ED6A-4197-8270-967572969F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6891" y="1249961"/>
            <a:ext cx="8398218" cy="4821943"/>
          </a:xfrm>
          <a:prstGeom prst="rect">
            <a:avLst/>
          </a:prstGeom>
        </p:spPr>
      </p:pic>
      <p:sp>
        <p:nvSpPr>
          <p:cNvPr id="20" name="ZoneTexte 10">
            <a:extLst>
              <a:ext uri="{FF2B5EF4-FFF2-40B4-BE49-F238E27FC236}">
                <a16:creationId xmlns:a16="http://schemas.microsoft.com/office/drawing/2014/main" id="{6C686932-408F-4A52-A456-ECC5BD316C56}"/>
              </a:ext>
            </a:extLst>
          </p:cNvPr>
          <p:cNvSpPr txBox="1"/>
          <p:nvPr/>
        </p:nvSpPr>
        <p:spPr>
          <a:xfrm>
            <a:off x="1896891" y="6071904"/>
            <a:ext cx="8398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Vidéo 1 : Comparaison entre une propagation d’onde avec PML et une propagation sans PML [3]</a:t>
            </a:r>
          </a:p>
        </p:txBody>
      </p:sp>
    </p:spTree>
    <p:extLst>
      <p:ext uri="{BB962C8B-B14F-4D97-AF65-F5344CB8AC3E}">
        <p14:creationId xmlns:p14="http://schemas.microsoft.com/office/powerpoint/2010/main" val="42307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9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41499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Valeurs typiques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51927" y="3255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Valeurs typiques de la géométrie et des matériaux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661B45-3387-4CB2-AC2F-CEBE572C16BC}"/>
              </a:ext>
            </a:extLst>
          </p:cNvPr>
          <p:cNvSpPr txBox="1"/>
          <p:nvPr/>
        </p:nvSpPr>
        <p:spPr>
          <a:xfrm>
            <a:off x="455643" y="1325461"/>
            <a:ext cx="679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 bateau aura comme forme un rectangle avec une pointe triangulaire (Géométrie 1) ou circulaire (Géométrie 2) fig.4. 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486700F-0045-47BD-A95E-4C4AC8CB04B4}"/>
              </a:ext>
            </a:extLst>
          </p:cNvPr>
          <p:cNvGrpSpPr/>
          <p:nvPr/>
        </p:nvGrpSpPr>
        <p:grpSpPr>
          <a:xfrm>
            <a:off x="6600518" y="2287500"/>
            <a:ext cx="3051847" cy="2477498"/>
            <a:chOff x="6600518" y="2287500"/>
            <a:chExt cx="3051847" cy="2477498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ABC39F4-4A6D-4DB1-87F6-C1BC6F20B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0518" y="2287500"/>
              <a:ext cx="2895819" cy="21403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40D4757-0BC1-497E-8B9B-D16C0665CF85}"/>
                </a:ext>
              </a:extLst>
            </p:cNvPr>
            <p:cNvSpPr txBox="1"/>
            <p:nvPr/>
          </p:nvSpPr>
          <p:spPr>
            <a:xfrm>
              <a:off x="6600518" y="4503388"/>
              <a:ext cx="3051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4 : Différentes géométries de l’objet</a:t>
              </a:r>
            </a:p>
          </p:txBody>
        </p:sp>
      </p:grp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3050C28A-26C1-43C6-8CDC-12ECA2330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80794"/>
              </p:ext>
            </p:extLst>
          </p:nvPr>
        </p:nvGraphicFramePr>
        <p:xfrm>
          <a:off x="828400" y="2944528"/>
          <a:ext cx="476308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47">
                  <a:extLst>
                    <a:ext uri="{9D8B030D-6E8A-4147-A177-3AD203B41FA5}">
                      <a16:colId xmlns:a16="http://schemas.microsoft.com/office/drawing/2014/main" val="3233838604"/>
                    </a:ext>
                  </a:extLst>
                </a:gridCol>
                <a:gridCol w="3858936">
                  <a:extLst>
                    <a:ext uri="{9D8B030D-6E8A-4147-A177-3AD203B41FA5}">
                      <a16:colId xmlns:a16="http://schemas.microsoft.com/office/drawing/2014/main" val="400995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8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8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0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08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0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3960634" y="124996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6786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600</TotalTime>
  <Words>965</Words>
  <Application>Microsoft Office PowerPoint</Application>
  <PresentationFormat>Widescreen</PresentationFormat>
  <Paragraphs>93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Wingdings 3</vt:lpstr>
      <vt:lpstr>Facette</vt:lpstr>
      <vt:lpstr>Conception de la forme d'un objet pour minimiser/maximiser sa surface équivalente sonar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de la forme d'un objet pour minimiser/maximiser sa surface équivalente sonar</dc:title>
  <dc:creator>Jean-Michel Fortier</dc:creator>
  <cp:lastModifiedBy>Jie</cp:lastModifiedBy>
  <cp:revision>33</cp:revision>
  <dcterms:created xsi:type="dcterms:W3CDTF">2020-04-07T21:22:56Z</dcterms:created>
  <dcterms:modified xsi:type="dcterms:W3CDTF">2020-04-09T14:58:35Z</dcterms:modified>
</cp:coreProperties>
</file>