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0" r:id="rId9"/>
    <p:sldId id="261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58"/>
            <p14:sldId id="272"/>
            <p14:sldId id="259"/>
            <p14:sldId id="273"/>
            <p14:sldId id="274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75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" initials="J" lastIdx="2" clrIdx="0">
    <p:extLst>
      <p:ext uri="{19B8F6BF-5375-455C-9EA6-DF929625EA0E}">
        <p15:presenceInfo xmlns:p15="http://schemas.microsoft.com/office/powerpoint/2012/main" userId="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Formulation champ total/ champ diffus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8D94-9EA7-4219-9F76-82E9ECE3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322070"/>
            <a:ext cx="7804785" cy="26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455643" y="1133356"/>
            <a:ext cx="911507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T. K. </a:t>
            </a:r>
            <a:r>
              <a:rPr lang="fr-CA" sz="1400" dirty="0" err="1"/>
              <a:t>Katsibas</a:t>
            </a:r>
            <a:r>
              <a:rPr lang="fr-CA" sz="1400" dirty="0"/>
              <a:t> and C. S. </a:t>
            </a:r>
            <a:r>
              <a:rPr lang="fr-CA" sz="1400" dirty="0" err="1"/>
              <a:t>Antonopoulos</a:t>
            </a:r>
            <a:r>
              <a:rPr lang="fr-CA" sz="1400" dirty="0"/>
              <a:t>, “An efficient </a:t>
            </a:r>
            <a:r>
              <a:rPr lang="fr-CA" sz="1400" dirty="0" err="1"/>
              <a:t>pml</a:t>
            </a:r>
            <a:r>
              <a:rPr lang="fr-CA" sz="1400" dirty="0"/>
              <a:t> </a:t>
            </a:r>
            <a:r>
              <a:rPr lang="fr-CA" sz="1400" dirty="0" err="1"/>
              <a:t>absorbing</a:t>
            </a:r>
            <a:r>
              <a:rPr lang="fr-CA" sz="1400" dirty="0"/>
              <a:t> medium in </a:t>
            </a:r>
            <a:r>
              <a:rPr lang="fr-CA" sz="1400" dirty="0" err="1"/>
              <a:t>fdtd</a:t>
            </a:r>
            <a:r>
              <a:rPr lang="fr-CA" sz="1400" dirty="0"/>
              <a:t> simulations of </a:t>
            </a:r>
            <a:r>
              <a:rPr lang="fr-CA" sz="1400" dirty="0" err="1"/>
              <a:t>acousticscattering</a:t>
            </a:r>
            <a:r>
              <a:rPr lang="fr-CA" sz="1400" dirty="0"/>
              <a:t> in </a:t>
            </a:r>
            <a:r>
              <a:rPr lang="fr-CA" sz="1400" dirty="0" err="1"/>
              <a:t>lossy</a:t>
            </a:r>
            <a:r>
              <a:rPr lang="fr-CA" sz="1400" dirty="0"/>
              <a:t> media,” in2002 IEEE </a:t>
            </a:r>
            <a:r>
              <a:rPr lang="fr-CA" sz="1400" dirty="0" err="1"/>
              <a:t>Ultrasonics</a:t>
            </a:r>
            <a:r>
              <a:rPr lang="fr-CA" sz="1400" dirty="0"/>
              <a:t> Symposium, 2002. Proceedings.,1, pp. 551–554, IEEE,2002.</a:t>
            </a:r>
          </a:p>
          <a:p>
            <a:endParaRPr lang="fr-CA" sz="600" dirty="0"/>
          </a:p>
          <a:p>
            <a:r>
              <a:rPr lang="fr-CA" sz="1400" dirty="0"/>
              <a:t>[4] S. Ernst Schmidt, “</a:t>
            </a:r>
            <a:r>
              <a:rPr lang="fr-CA" sz="1400" dirty="0" err="1"/>
              <a:t>Properties</a:t>
            </a:r>
            <a:r>
              <a:rPr lang="fr-CA" sz="1400" dirty="0"/>
              <a:t> of water and </a:t>
            </a:r>
            <a:r>
              <a:rPr lang="fr-CA" sz="1400" dirty="0" err="1"/>
              <a:t>steam</a:t>
            </a:r>
            <a:r>
              <a:rPr lang="fr-CA" sz="1400" dirty="0"/>
              <a:t> in si-</a:t>
            </a:r>
            <a:r>
              <a:rPr lang="fr-CA" sz="1400" dirty="0" err="1"/>
              <a:t>units</a:t>
            </a:r>
            <a:r>
              <a:rPr lang="fr-CA" sz="1400" dirty="0"/>
              <a:t>,”IEEE Transactions on </a:t>
            </a:r>
            <a:r>
              <a:rPr lang="fr-CA" sz="1400" dirty="0" err="1"/>
              <a:t>antennas</a:t>
            </a:r>
            <a:r>
              <a:rPr lang="fr-CA" sz="1400" dirty="0"/>
              <a:t> and propagation, 1969.</a:t>
            </a:r>
          </a:p>
          <a:p>
            <a:endParaRPr lang="fr-CA" sz="600" dirty="0"/>
          </a:p>
          <a:p>
            <a:r>
              <a:rPr lang="fr-CA" sz="1400" dirty="0"/>
              <a:t>[5] E. </a:t>
            </a:r>
            <a:r>
              <a:rPr lang="fr-CA" sz="1400" dirty="0" err="1"/>
              <a:t>ToolBox</a:t>
            </a:r>
            <a:r>
              <a:rPr lang="fr-CA" sz="1400" dirty="0"/>
              <a:t>, “Wood </a:t>
            </a:r>
            <a:r>
              <a:rPr lang="fr-CA" sz="1400" dirty="0" err="1"/>
              <a:t>species</a:t>
            </a:r>
            <a:r>
              <a:rPr lang="fr-CA" sz="1400" dirty="0"/>
              <a:t> - </a:t>
            </a:r>
            <a:r>
              <a:rPr lang="fr-CA" sz="1400" dirty="0" err="1"/>
              <a:t>moisture</a:t>
            </a:r>
            <a:r>
              <a:rPr lang="fr-CA" sz="1400" dirty="0"/>
              <a:t> content and </a:t>
            </a:r>
            <a:r>
              <a:rPr lang="fr-CA" sz="1400" dirty="0" err="1"/>
              <a:t>weight</a:t>
            </a:r>
            <a:r>
              <a:rPr lang="fr-CA" sz="1400" dirty="0"/>
              <a:t>.”https://www.engineeringtoolbox.com/weigt-wood-d_821.html, 2005. [En ligne ; Page disponible le 14 février 2020].</a:t>
            </a:r>
          </a:p>
          <a:p>
            <a:endParaRPr lang="fr-CA" sz="600" dirty="0"/>
          </a:p>
          <a:p>
            <a:r>
              <a:rPr lang="fr-CA" sz="1400" dirty="0"/>
              <a:t>[6] E.  </a:t>
            </a:r>
            <a:r>
              <a:rPr lang="fr-CA" sz="1400" dirty="0" err="1"/>
              <a:t>ToolBox</a:t>
            </a:r>
            <a:r>
              <a:rPr lang="fr-CA" sz="1400" dirty="0"/>
              <a:t>,  “Water  -  </a:t>
            </a:r>
            <a:r>
              <a:rPr lang="fr-CA" sz="1400" dirty="0" err="1"/>
              <a:t>dynamic</a:t>
            </a:r>
            <a:r>
              <a:rPr lang="fr-CA" sz="1400" dirty="0"/>
              <a:t>  and  </a:t>
            </a:r>
            <a:r>
              <a:rPr lang="fr-CA" sz="1400" dirty="0" err="1"/>
              <a:t>kinematic</a:t>
            </a:r>
            <a:r>
              <a:rPr lang="fr-CA" sz="1400" dirty="0"/>
              <a:t>  </a:t>
            </a:r>
            <a:r>
              <a:rPr lang="fr-CA" sz="1400" dirty="0" err="1"/>
              <a:t>viscosity</a:t>
            </a:r>
            <a:r>
              <a:rPr lang="fr-CA" sz="1400" dirty="0"/>
              <a:t>.”https://www.engineeringtoolbox.com/water-dynamic-kinematic-viscosity-d_596.html?vA=25&amp;units=C#, 2004.  [En ligne ; Page disponible le21 février 2020].</a:t>
            </a:r>
          </a:p>
          <a:p>
            <a:endParaRPr lang="fr-CA" sz="600" dirty="0"/>
          </a:p>
          <a:p>
            <a:r>
              <a:rPr lang="fr-CA" sz="1400" dirty="0"/>
              <a:t>[7] E.   </a:t>
            </a:r>
            <a:r>
              <a:rPr lang="fr-CA" sz="1400" dirty="0" err="1"/>
              <a:t>ToolBox</a:t>
            </a:r>
            <a:r>
              <a:rPr lang="fr-CA" sz="1400" dirty="0"/>
              <a:t>,   “Bulk   </a:t>
            </a:r>
            <a:r>
              <a:rPr lang="fr-CA" sz="1400" dirty="0" err="1"/>
              <a:t>modulus</a:t>
            </a:r>
            <a:r>
              <a:rPr lang="fr-CA" sz="1400" dirty="0"/>
              <a:t>   and   </a:t>
            </a:r>
            <a:r>
              <a:rPr lang="fr-CA" sz="1400" dirty="0" err="1"/>
              <a:t>fluid</a:t>
            </a:r>
            <a:r>
              <a:rPr lang="fr-CA" sz="1400" dirty="0"/>
              <a:t>   </a:t>
            </a:r>
            <a:r>
              <a:rPr lang="fr-CA" sz="1400" dirty="0" err="1"/>
              <a:t>elasticity</a:t>
            </a:r>
            <a:r>
              <a:rPr lang="fr-CA" sz="1400" dirty="0"/>
              <a:t>.”https://www.engineeringtoolbox.com/bulk-modulus-elasticity-d_585.html, 2004. [En ligne ; Page disponible le 21 février 2020].</a:t>
            </a:r>
          </a:p>
          <a:p>
            <a:endParaRPr lang="fr-CA" sz="600" dirty="0"/>
          </a:p>
          <a:p>
            <a:r>
              <a:rPr lang="fr-CA" sz="1400" dirty="0"/>
              <a:t>[8] D. W. Green, J. E. </a:t>
            </a:r>
            <a:r>
              <a:rPr lang="fr-CA" sz="1400" dirty="0" err="1"/>
              <a:t>Winandy</a:t>
            </a:r>
            <a:r>
              <a:rPr lang="fr-CA" sz="1400" dirty="0"/>
              <a:t>, and D. E. </a:t>
            </a:r>
            <a:r>
              <a:rPr lang="fr-CA" sz="1400" dirty="0" err="1"/>
              <a:t>Kretschmann</a:t>
            </a:r>
            <a:r>
              <a:rPr lang="fr-CA" sz="1400" dirty="0"/>
              <a:t>, “</a:t>
            </a:r>
            <a:r>
              <a:rPr lang="fr-CA" sz="1400" dirty="0" err="1"/>
              <a:t>Mechanical</a:t>
            </a:r>
            <a:r>
              <a:rPr lang="fr-CA" sz="1400" dirty="0"/>
              <a:t> </a:t>
            </a:r>
            <a:r>
              <a:rPr lang="fr-CA" sz="1400" dirty="0" err="1"/>
              <a:t>properties</a:t>
            </a:r>
            <a:r>
              <a:rPr lang="fr-CA" sz="1400" dirty="0"/>
              <a:t> of </a:t>
            </a:r>
            <a:r>
              <a:rPr lang="fr-CA" sz="1400" dirty="0" err="1"/>
              <a:t>wood</a:t>
            </a:r>
            <a:r>
              <a:rPr lang="fr-CA" sz="1400" dirty="0"/>
              <a:t>,”Wood </a:t>
            </a:r>
            <a:r>
              <a:rPr lang="fr-CA" sz="1400" dirty="0" err="1"/>
              <a:t>handbook</a:t>
            </a:r>
            <a:r>
              <a:rPr lang="fr-CA" sz="1400" dirty="0"/>
              <a:t> : </a:t>
            </a:r>
            <a:r>
              <a:rPr lang="fr-CA" sz="1400" dirty="0" err="1"/>
              <a:t>woodas</a:t>
            </a:r>
            <a:r>
              <a:rPr lang="fr-CA" sz="1400" dirty="0"/>
              <a:t> an engineering </a:t>
            </a:r>
            <a:r>
              <a:rPr lang="fr-CA" sz="1400" dirty="0" err="1"/>
              <a:t>material</a:t>
            </a:r>
            <a:r>
              <a:rPr lang="fr-CA" sz="1400" dirty="0"/>
              <a:t>. Madison, WI : USDA Forest Service, Forest </a:t>
            </a:r>
            <a:r>
              <a:rPr lang="fr-CA" sz="1400" dirty="0" err="1"/>
              <a:t>Products</a:t>
            </a:r>
            <a:r>
              <a:rPr lang="fr-CA" sz="1400" dirty="0"/>
              <a:t> </a:t>
            </a:r>
            <a:r>
              <a:rPr lang="fr-CA" sz="1400" dirty="0" err="1"/>
              <a:t>Laboratory</a:t>
            </a:r>
            <a:r>
              <a:rPr lang="fr-CA" sz="1400" dirty="0"/>
              <a:t>, 1999. </a:t>
            </a:r>
            <a:r>
              <a:rPr lang="fr-CA" sz="1400" dirty="0" err="1"/>
              <a:t>Generaltechnical</a:t>
            </a:r>
            <a:r>
              <a:rPr lang="fr-CA" sz="1400" dirty="0"/>
              <a:t> report FPL ; GTR-113 : Pages 4.1-4.45113, 1999.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2347058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2347058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/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𝑆𝐸𝑅</m:t>
                        </m:r>
                      </m:sub>
                    </m:sSub>
                    <m:r>
                      <a:rPr lang="fr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dirty="0">
                    <a:highlight>
                      <a:srgbClr val="FFFF00"/>
                    </a:highlight>
                  </a:rPr>
                  <a:t>   (7) #équation du rapport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code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guide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blipFill>
                <a:blip r:embed="rId3"/>
                <a:stretch>
                  <a:fillRect l="-3883" t="-3106" r="-3074" b="-130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/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𝑆𝐸𝑅</m:t>
                          </m:r>
                        </m:sub>
                      </m:sSub>
                      <m:r>
                        <a:rPr lang="fr-CA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CA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blipFill>
                <a:blip r:embed="rId4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C1467-FC45-44E7-AC31-FEB86E2EAF84}"/>
              </a:ext>
            </a:extLst>
          </p:cNvPr>
          <p:cNvSpPr txBox="1"/>
          <p:nvPr/>
        </p:nvSpPr>
        <p:spPr>
          <a:xfrm>
            <a:off x="551722" y="1249961"/>
            <a:ext cx="525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condition frontière est la continuité de la pression (8)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757E93-E2E7-43C0-89ED-7D0A63AB4123}"/>
              </a:ext>
            </a:extLst>
          </p:cNvPr>
          <p:cNvSpPr txBox="1"/>
          <p:nvPr/>
        </p:nvSpPr>
        <p:spPr>
          <a:xfrm>
            <a:off x="551722" y="2792567"/>
            <a:ext cx="54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deuxième condition frontière est la continuité du vecteur vitesse et du gradient de la pression (9)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EBB843-D6E7-466E-BCFE-F81B7C9523CC}"/>
              </a:ext>
            </a:extLst>
          </p:cNvPr>
          <p:cNvGrpSpPr/>
          <p:nvPr/>
        </p:nvGrpSpPr>
        <p:grpSpPr>
          <a:xfrm>
            <a:off x="1274030" y="2075750"/>
            <a:ext cx="4251677" cy="481350"/>
            <a:chOff x="1562264" y="2075750"/>
            <a:chExt cx="4251677" cy="48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/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blipFill>
                  <a:blip r:embed="rId2"/>
                  <a:stretch>
                    <a:fillRect l="-3902" t="-193590" r="-488" b="-26410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8A46702-6D03-4EFD-8103-E1BCD09DA1D1}"/>
                </a:ext>
              </a:extLst>
            </p:cNvPr>
            <p:cNvSpPr txBox="1"/>
            <p:nvPr/>
          </p:nvSpPr>
          <p:spPr>
            <a:xfrm>
              <a:off x="5308674" y="21317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/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fr-CA" dirty="0"/>
                  <a:t>)</a:t>
                </a:r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m:rPr>
                        <m:nor/>
                      </m:rPr>
                      <a:rPr lang="fr-CA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</m:oMath>
                </a14:m>
                <a:r>
                  <a:rPr lang="fr-CA" dirty="0"/>
                  <a:t>   </a:t>
                </a:r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blipFill>
                <a:blip r:embed="rId3"/>
                <a:stretch>
                  <a:fillRect l="-1534" t="-158000" b="-234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0CAA0C-32F5-4A3D-B952-094B799E7C13}"/>
              </a:ext>
            </a:extLst>
          </p:cNvPr>
          <p:cNvGrpSpPr/>
          <p:nvPr/>
        </p:nvGrpSpPr>
        <p:grpSpPr>
          <a:xfrm>
            <a:off x="6708914" y="2693608"/>
            <a:ext cx="3051847" cy="2254283"/>
            <a:chOff x="6612835" y="2419501"/>
            <a:chExt cx="3051847" cy="22542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9E4532-9DFE-4F54-AF15-C8FD3DD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835" y="2419501"/>
              <a:ext cx="3051847" cy="1823396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628FBDB-288E-4CF5-BB59-97C9FBC84D53}"/>
                </a:ext>
              </a:extLst>
            </p:cNvPr>
            <p:cNvSpPr txBox="1"/>
            <p:nvPr/>
          </p:nvSpPr>
          <p:spPr>
            <a:xfrm>
              <a:off x="6612835" y="4242897"/>
              <a:ext cx="3051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3 : Situation physique au point (x,y,v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à l’interface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EF20308-07A2-450B-B07F-0ACE317BCDE7}"/>
              </a:ext>
            </a:extLst>
          </p:cNvPr>
          <p:cNvSpPr txBox="1"/>
          <p:nvPr/>
        </p:nvSpPr>
        <p:spPr>
          <a:xfrm>
            <a:off x="520248" y="4111519"/>
            <a:ext cx="609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le domaine fréquentiel, on trouve un lien direct entre le vecteur vitesse et le gradient de la pression (10)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77C47E-3612-49DE-A2A1-FF114A4E2FE5}"/>
              </a:ext>
            </a:extLst>
          </p:cNvPr>
          <p:cNvGrpSpPr/>
          <p:nvPr/>
        </p:nvGrpSpPr>
        <p:grpSpPr>
          <a:xfrm>
            <a:off x="251891" y="4849922"/>
            <a:ext cx="6477616" cy="639406"/>
            <a:chOff x="251891" y="4849922"/>
            <a:chExt cx="6477616" cy="63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/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85E37B-3C1C-46D8-A27C-6DA784ED0495}"/>
                </a:ext>
              </a:extLst>
            </p:cNvPr>
            <p:cNvSpPr txBox="1"/>
            <p:nvPr/>
          </p:nvSpPr>
          <p:spPr>
            <a:xfrm>
              <a:off x="6096000" y="49849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8E114A-0254-469D-8107-3891A64AA282}"/>
              </a:ext>
            </a:extLst>
          </p:cNvPr>
          <p:cNvSpPr txBox="1"/>
          <p:nvPr/>
        </p:nvSpPr>
        <p:spPr>
          <a:xfrm>
            <a:off x="455643" y="1388460"/>
            <a:ext cx="53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simuler une source ponctuelle, des ondes cylindriques/sphériques seront utilisées comme condition initiale (11)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D8F19D-6773-46D5-9909-24122EC36D9A}"/>
              </a:ext>
            </a:extLst>
          </p:cNvPr>
          <p:cNvGrpSpPr/>
          <p:nvPr/>
        </p:nvGrpSpPr>
        <p:grpSpPr>
          <a:xfrm>
            <a:off x="455643" y="2331767"/>
            <a:ext cx="4856765" cy="917046"/>
            <a:chOff x="455643" y="2331767"/>
            <a:chExt cx="4856765" cy="91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/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AF9FD-2DC7-44B8-91AC-CCFF2611E9E6}"/>
                </a:ext>
              </a:extLst>
            </p:cNvPr>
            <p:cNvSpPr txBox="1"/>
            <p:nvPr/>
          </p:nvSpPr>
          <p:spPr>
            <a:xfrm>
              <a:off x="4678901" y="26892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(11)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1A9E93-9762-41B8-8D84-E11CB3E48E17}"/>
              </a:ext>
            </a:extLst>
          </p:cNvPr>
          <p:cNvSpPr txBox="1"/>
          <p:nvPr/>
        </p:nvSpPr>
        <p:spPr>
          <a:xfrm>
            <a:off x="6705114" y="2008601"/>
            <a:ext cx="36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\input{Image de l’onde cylindrique tout seul}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FD92EC-53FA-4FE2-B718-D653C5E52930}"/>
              </a:ext>
            </a:extLst>
          </p:cNvPr>
          <p:cNvSpPr txBox="1"/>
          <p:nvPr/>
        </p:nvSpPr>
        <p:spPr>
          <a:xfrm>
            <a:off x="455643" y="3602904"/>
            <a:ext cx="748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Comme conditions frontières aux limites de la simulation, des couches absorbantes </a:t>
            </a:r>
            <a:r>
              <a:rPr lang="fr-CA" i="1" dirty="0"/>
              <a:t>PML</a:t>
            </a:r>
            <a:r>
              <a:rPr lang="fr-CA" dirty="0"/>
              <a:t> sont intégrées. Les équations décrivant ces conditions sont présentées aux équations 12 et 13.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9B7D2-50E4-49AE-B3A2-C4700DDC3E1A}"/>
              </a:ext>
            </a:extLst>
          </p:cNvPr>
          <p:cNvSpPr txBox="1"/>
          <p:nvPr/>
        </p:nvSpPr>
        <p:spPr>
          <a:xfrm>
            <a:off x="8689560" y="6300132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PML : </a:t>
            </a:r>
            <a:r>
              <a:rPr lang="fr-CA" dirty="0" err="1"/>
              <a:t>Perfectly</a:t>
            </a:r>
            <a:r>
              <a:rPr lang="fr-CA" dirty="0"/>
              <a:t> </a:t>
            </a:r>
            <a:r>
              <a:rPr lang="fr-CA" dirty="0" err="1"/>
              <a:t>Matched</a:t>
            </a:r>
            <a:r>
              <a:rPr lang="fr-CA" dirty="0"/>
              <a:t>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/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/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blipFill>
                <a:blip r:embed="rId4"/>
                <a:stretch>
                  <a:fillRect l="-160" t="-16364" r="-2400" b="-72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58A252-8DEC-45BB-96AE-9691F144C9D3}"/>
              </a:ext>
            </a:extLst>
          </p:cNvPr>
          <p:cNvGrpSpPr/>
          <p:nvPr/>
        </p:nvGrpSpPr>
        <p:grpSpPr>
          <a:xfrm>
            <a:off x="2193930" y="5441379"/>
            <a:ext cx="2778955" cy="567463"/>
            <a:chOff x="2428950" y="5601756"/>
            <a:chExt cx="2778955" cy="567463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3A9947-212A-4C67-AA15-352DE5F5DD32}"/>
                </a:ext>
              </a:extLst>
            </p:cNvPr>
            <p:cNvSpPr txBox="1"/>
            <p:nvPr/>
          </p:nvSpPr>
          <p:spPr>
            <a:xfrm>
              <a:off x="4574398" y="570082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(13)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/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=1+ 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13479F3-020E-46A7-9CB2-2ACB261815CF}"/>
              </a:ext>
            </a:extLst>
          </p:cNvPr>
          <p:cNvGrpSpPr/>
          <p:nvPr/>
        </p:nvGrpSpPr>
        <p:grpSpPr>
          <a:xfrm>
            <a:off x="1537160" y="4669842"/>
            <a:ext cx="4730078" cy="627929"/>
            <a:chOff x="1723233" y="4705896"/>
            <a:chExt cx="4730078" cy="62792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70FE0E-F6EE-4C25-86CC-98E703711DE2}"/>
                </a:ext>
              </a:extLst>
            </p:cNvPr>
            <p:cNvSpPr txBox="1"/>
            <p:nvPr/>
          </p:nvSpPr>
          <p:spPr>
            <a:xfrm>
              <a:off x="5819804" y="483519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(12)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/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C1036B8C-A294-40CB-AFC9-AF3B69AF925C}"/>
              </a:ext>
            </a:extLst>
          </p:cNvPr>
          <p:cNvSpPr/>
          <p:nvPr/>
        </p:nvSpPr>
        <p:spPr>
          <a:xfrm>
            <a:off x="8253686" y="3292307"/>
            <a:ext cx="3728124" cy="3013666"/>
          </a:xfrm>
          <a:prstGeom prst="mathMultiply">
            <a:avLst>
              <a:gd name="adj1" fmla="val 5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06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Importance des PMLs</a:t>
            </a:r>
          </a:p>
        </p:txBody>
      </p:sp>
      <p:pic>
        <p:nvPicPr>
          <p:cNvPr id="18" name="PML">
            <a:hlinkClick r:id="" action="ppaction://media"/>
            <a:extLst>
              <a:ext uri="{FF2B5EF4-FFF2-40B4-BE49-F238E27FC236}">
                <a16:creationId xmlns:a16="http://schemas.microsoft.com/office/drawing/2014/main" id="{D638BE9F-ED6A-4197-8270-967572969F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6891" y="1249961"/>
            <a:ext cx="8398218" cy="4821943"/>
          </a:xfrm>
          <a:prstGeom prst="rect">
            <a:avLst/>
          </a:prstGeom>
        </p:spPr>
      </p:pic>
      <p:sp>
        <p:nvSpPr>
          <p:cNvPr id="20" name="ZoneTexte 10">
            <a:extLst>
              <a:ext uri="{FF2B5EF4-FFF2-40B4-BE49-F238E27FC236}">
                <a16:creationId xmlns:a16="http://schemas.microsoft.com/office/drawing/2014/main" id="{6C686932-408F-4A52-A456-ECC5BD316C56}"/>
              </a:ext>
            </a:extLst>
          </p:cNvPr>
          <p:cNvSpPr txBox="1"/>
          <p:nvPr/>
        </p:nvSpPr>
        <p:spPr>
          <a:xfrm>
            <a:off x="1896891" y="6071904"/>
            <a:ext cx="8398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Vidéo 1 : Comparaison entre une propagation d’onde avec PML et une propagation sans PML [3]</a:t>
            </a:r>
          </a:p>
        </p:txBody>
      </p:sp>
    </p:spTree>
    <p:extLst>
      <p:ext uri="{BB962C8B-B14F-4D97-AF65-F5344CB8AC3E}">
        <p14:creationId xmlns:p14="http://schemas.microsoft.com/office/powerpoint/2010/main" val="42307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9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51927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661B45-3387-4CB2-AC2F-CEBE572C16BC}"/>
              </a:ext>
            </a:extLst>
          </p:cNvPr>
          <p:cNvSpPr txBox="1"/>
          <p:nvPr/>
        </p:nvSpPr>
        <p:spPr>
          <a:xfrm>
            <a:off x="455643" y="1168005"/>
            <a:ext cx="67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bateau aura comme forme un rectangle avec une pointe triangulaire (Géométrie 1) ou circulaire (Géométrie 2) fig.4.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6667" r="-542331" b="-9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203279" r="-542331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303279" r="-54233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403279" r="-542331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503279" r="-542331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603279" r="-542331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703279" r="-542331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803279" r="-542331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903279" r="-542331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03279" r="-54233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9E7EF0E7-ECAA-4BD1-A76E-39B02B91C377}"/>
              </a:ext>
            </a:extLst>
          </p:cNvPr>
          <p:cNvGrpSpPr/>
          <p:nvPr/>
        </p:nvGrpSpPr>
        <p:grpSpPr>
          <a:xfrm>
            <a:off x="6820320" y="1578298"/>
            <a:ext cx="3096853" cy="2437899"/>
            <a:chOff x="6820320" y="2114025"/>
            <a:chExt cx="3096853" cy="243789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486700F-0045-47BD-A95E-4C4AC8CB04B4}"/>
                </a:ext>
              </a:extLst>
            </p:cNvPr>
            <p:cNvGrpSpPr/>
            <p:nvPr/>
          </p:nvGrpSpPr>
          <p:grpSpPr>
            <a:xfrm>
              <a:off x="6820320" y="2114026"/>
              <a:ext cx="3068610" cy="2437898"/>
              <a:chOff x="6522503" y="2034447"/>
              <a:chExt cx="3243343" cy="2765729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3ABC39F4-4A6D-4DB1-87F6-C1BC6F20B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t="-11823" r="-9308" b="-1"/>
              <a:stretch/>
            </p:blipFill>
            <p:spPr>
              <a:xfrm>
                <a:off x="6600518" y="2034447"/>
                <a:ext cx="3165328" cy="239344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40D4757-0BC1-497E-8B9B-D16C0665CF85}"/>
                  </a:ext>
                </a:extLst>
              </p:cNvPr>
              <p:cNvSpPr txBox="1"/>
              <p:nvPr/>
            </p:nvSpPr>
            <p:spPr>
              <a:xfrm>
                <a:off x="6522503" y="4503387"/>
                <a:ext cx="3165328" cy="296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Figure 4 : Différentes géométries de l’objet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F84F0-7834-4F8B-9A9E-02C50ED54CAD}"/>
                </a:ext>
              </a:extLst>
            </p:cNvPr>
            <p:cNvSpPr/>
            <p:nvPr/>
          </p:nvSpPr>
          <p:spPr>
            <a:xfrm>
              <a:off x="6894132" y="2114027"/>
              <a:ext cx="2994793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7D90D6-2025-4A79-AE19-67CE31181EDE}"/>
                </a:ext>
              </a:extLst>
            </p:cNvPr>
            <p:cNvSpPr/>
            <p:nvPr/>
          </p:nvSpPr>
          <p:spPr>
            <a:xfrm rot="5400000">
              <a:off x="8805014" y="3113700"/>
              <a:ext cx="1867975" cy="230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BCF5204-D6E6-4E46-8D36-6A74AF22B785}"/>
                </a:ext>
              </a:extLst>
            </p:cNvPr>
            <p:cNvCxnSpPr>
              <a:cxnSpLocks/>
            </p:cNvCxnSpPr>
            <p:nvPr/>
          </p:nvCxnSpPr>
          <p:spPr>
            <a:xfrm>
              <a:off x="9687465" y="2372819"/>
              <a:ext cx="0" cy="67518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BE8FB74-F4A1-43D5-B9C0-583FE76D581A}"/>
                </a:ext>
              </a:extLst>
            </p:cNvPr>
            <p:cNvCxnSpPr/>
            <p:nvPr/>
          </p:nvCxnSpPr>
          <p:spPr>
            <a:xfrm>
              <a:off x="7608498" y="2254370"/>
              <a:ext cx="194957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F28084-019F-405B-A958-3261AEAAB35C}"/>
                </a:ext>
              </a:extLst>
            </p:cNvPr>
            <p:cNvSpPr/>
            <p:nvPr/>
          </p:nvSpPr>
          <p:spPr>
            <a:xfrm>
              <a:off x="8512040" y="2118750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494218B-EDCC-4851-9EB5-DFFBFEE04108}"/>
                </a:ext>
              </a:extLst>
            </p:cNvPr>
            <p:cNvSpPr txBox="1"/>
            <p:nvPr/>
          </p:nvSpPr>
          <p:spPr>
            <a:xfrm>
              <a:off x="8440414" y="2114025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5m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635937-81F9-4F79-A032-278B8B5BB6E1}"/>
                </a:ext>
              </a:extLst>
            </p:cNvPr>
            <p:cNvSpPr/>
            <p:nvPr/>
          </p:nvSpPr>
          <p:spPr>
            <a:xfrm>
              <a:off x="9610137" y="2603115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82EA234-F814-43C2-BD64-766888502FA6}"/>
                </a:ext>
              </a:extLst>
            </p:cNvPr>
            <p:cNvSpPr txBox="1"/>
            <p:nvPr/>
          </p:nvSpPr>
          <p:spPr>
            <a:xfrm>
              <a:off x="9516195" y="2571909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1m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26EE1FE-0C7E-4F21-AF4D-2512C100F2A1}"/>
              </a:ext>
            </a:extLst>
          </p:cNvPr>
          <p:cNvSpPr txBox="1"/>
          <p:nvPr/>
        </p:nvSpPr>
        <p:spPr>
          <a:xfrm>
            <a:off x="6820320" y="4320870"/>
            <a:ext cx="299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La simulation mesurera entre 20 et 30 mètres de chaque côté. Un émetteur et un récepteur seront placés à 1m de distance.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8F7104-D82F-4FC5-931D-24C64F6B78A1}"/>
              </a:ext>
            </a:extLst>
          </p:cNvPr>
          <p:cNvSpPr txBox="1"/>
          <p:nvPr/>
        </p:nvSpPr>
        <p:spPr>
          <a:xfrm>
            <a:off x="455642" y="6071292"/>
            <a:ext cx="629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1 : Paramètres physiques et géométriques de la situation [3],[4],[5],[6],[7],[8]. </a:t>
            </a:r>
          </a:p>
        </p:txBody>
      </p:sp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3960634" y="12499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1363</Words>
  <Application>Microsoft Office PowerPoint</Application>
  <PresentationFormat>Grand écran</PresentationFormat>
  <Paragraphs>140</Paragraphs>
  <Slides>20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Jean-Michel Fortier</cp:lastModifiedBy>
  <cp:revision>38</cp:revision>
  <dcterms:created xsi:type="dcterms:W3CDTF">2020-04-07T21:22:56Z</dcterms:created>
  <dcterms:modified xsi:type="dcterms:W3CDTF">2020-04-09T17:16:13Z</dcterms:modified>
</cp:coreProperties>
</file>