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 : Formulation du problème" id="{0F2ECC92-DDB1-4BAB-9A44-07486D9171F3}">
          <p14:sldIdLst>
            <p14:sldId id="256"/>
            <p14:sldId id="257"/>
            <p14:sldId id="258"/>
            <p14:sldId id="272"/>
            <p14:sldId id="259"/>
            <p14:sldId id="260"/>
          </p14:sldIdLst>
        </p14:section>
        <p14:section name="Section 2 : Description de la méthode numérique" id="{0C56ED26-4511-477D-B264-2823014FD2B4}">
          <p14:sldIdLst>
            <p14:sldId id="261"/>
            <p14:sldId id="262"/>
            <p14:sldId id="263"/>
          </p14:sldIdLst>
        </p14:section>
        <p14:section name="Section 4 : Évaluation préliminaire de la performance du code numérique" id="{51D05BA0-CC68-4328-A839-8F544AB02ED3}">
          <p14:sldIdLst>
            <p14:sldId id="264"/>
            <p14:sldId id="265"/>
          </p14:sldIdLst>
        </p14:section>
        <p14:section name="Section 5 : Résultats et analyse préliminaires" id="{E795ED72-D092-4F69-9F95-C3F05AC37133}">
          <p14:sldIdLst>
            <p14:sldId id="266"/>
            <p14:sldId id="267"/>
            <p14:sldId id="268"/>
          </p14:sldIdLst>
        </p14:section>
        <p14:section name="Sections 6 : Conclusion et améliorations" id="{78D50EFC-F57B-4444-863A-17BC05BE590C}">
          <p14:sldIdLst>
            <p14:sldId id="269"/>
            <p14:sldId id="270"/>
          </p14:sldIdLst>
        </p14:section>
        <p14:section name="Référence" id="{53E0AF86-4725-481A-ACC5-3479488F6FD0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CCA7D-8BC4-41DC-B807-39B44362B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390" y="1281961"/>
            <a:ext cx="8433887" cy="2054256"/>
          </a:xfrm>
        </p:spPr>
        <p:txBody>
          <a:bodyPr/>
          <a:lstStyle/>
          <a:p>
            <a:pPr algn="l"/>
            <a:r>
              <a:rPr lang="fr-FR" sz="4400" dirty="0">
                <a:solidFill>
                  <a:srgbClr val="286D9F"/>
                </a:solidFill>
              </a:rPr>
              <a:t>Conception de la forme d'un objet pour minimiser/maximiser sa surface équivalente sonar</a:t>
            </a:r>
            <a:endParaRPr lang="fr-CA" sz="4400" dirty="0">
              <a:solidFill>
                <a:srgbClr val="286D9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16B99B-543D-45DD-8602-5C9482F35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6866" y="5001916"/>
            <a:ext cx="3366937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Pierre-Luc Thériault (1876713)</a:t>
            </a:r>
          </a:p>
          <a:p>
            <a:pPr algn="l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Jie Ou Yang              (1895692)</a:t>
            </a:r>
          </a:p>
          <a:p>
            <a:pPr algn="l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Jean-Michel Fortier  (1899112)</a:t>
            </a:r>
            <a:endParaRPr lang="fr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215FAACF-D01C-4476-86E5-3482B2E4ACDA}"/>
              </a:ext>
            </a:extLst>
          </p:cNvPr>
          <p:cNvSpPr txBox="1">
            <a:spLocks/>
          </p:cNvSpPr>
          <p:nvPr/>
        </p:nvSpPr>
        <p:spPr>
          <a:xfrm>
            <a:off x="4569743" y="4466624"/>
            <a:ext cx="1201180" cy="3717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Équipe 11</a:t>
            </a:r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9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Utilisation de la mémoire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Comportement et limites de votre code en temps et en mémoire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917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Influence sur la performance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Qu’est-ce qui influence la performance du code ? (ex : qualité des conditions initiales, paramètres de l’algorithme, génération de nombres aléatoires, etc.)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7948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2228834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Résultats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Résultats présentés avec des outils de visualisation efficaces (graphes, animations, etc.)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5674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1820570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Analyse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Selon le projet : analyse de convergence en fonction du pas de discrétisation, analyse de convergence/précision en fonction des paramètres de l’algorithme, analyse statistique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89991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240500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Discussion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Discussion sur la qualité des résultats : est-ce que vos résultats représentent adéquatement les phénomènes physiques que vous avez modélisés ?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79558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2144944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Synthèse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Synthèse de la présentation en quelques phrases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3179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3352959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Améliorations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Améliorations désirées pour compléter le projet à votre entière satisfaction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05811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3352959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Références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31970" y="1507650"/>
            <a:ext cx="712784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[1] P. Mathew, «</a:t>
            </a:r>
            <a:r>
              <a:rPr lang="en-US" sz="1400" i="1" dirty="0"/>
              <a:t>Application of SONAR in ships»</a:t>
            </a:r>
            <a:r>
              <a:rPr lang="fr-FR" sz="1400" dirty="0"/>
              <a:t>, </a:t>
            </a:r>
            <a:r>
              <a:rPr lang="fr-FR" sz="1400" dirty="0" err="1"/>
              <a:t>ResearchGate</a:t>
            </a:r>
            <a:r>
              <a:rPr lang="fr-FR" sz="1400" dirty="0"/>
              <a:t>, </a:t>
            </a:r>
            <a:r>
              <a:rPr lang="fr-CA" sz="1400" dirty="0"/>
              <a:t>https://www.researchgate.net/figure/Figure-Application-of-SONAR-in-ships_fig1_325895667 </a:t>
            </a:r>
            <a:r>
              <a:rPr lang="fr-FR" sz="1400" dirty="0"/>
              <a:t>[En ligne ; Page disponible le 8 avril 2020].</a:t>
            </a:r>
          </a:p>
          <a:p>
            <a:endParaRPr lang="fr-FR" sz="600" dirty="0"/>
          </a:p>
          <a:p>
            <a:r>
              <a:rPr lang="fr-FR" sz="1400" dirty="0"/>
              <a:t>[2] </a:t>
            </a:r>
            <a:r>
              <a:rPr lang="fr-FR" sz="1400" dirty="0" err="1"/>
              <a:t>Elbit</a:t>
            </a:r>
            <a:r>
              <a:rPr lang="fr-FR" sz="1400" dirty="0"/>
              <a:t> </a:t>
            </a:r>
            <a:r>
              <a:rPr lang="fr-FR" sz="1400" dirty="0" err="1"/>
              <a:t>Systems</a:t>
            </a:r>
            <a:r>
              <a:rPr lang="fr-FR" sz="1400" dirty="0"/>
              <a:t>, «</a:t>
            </a:r>
            <a:r>
              <a:rPr lang="fr-FR" sz="1400" i="1" dirty="0"/>
              <a:t>C-BASS</a:t>
            </a:r>
            <a:r>
              <a:rPr lang="fr-FR" sz="1400" dirty="0"/>
              <a:t>», Hull </a:t>
            </a:r>
            <a:r>
              <a:rPr lang="fr-FR" sz="1400" dirty="0" err="1"/>
              <a:t>Mounted</a:t>
            </a:r>
            <a:r>
              <a:rPr lang="fr-FR" sz="1400" dirty="0"/>
              <a:t> Sonar, https://www.elbitsystems-uk.com/what-we-do/naval/underwater-warfare/sonar-systems [En ligne ; Page disponible le 8 avril 2020].</a:t>
            </a:r>
          </a:p>
          <a:p>
            <a:endParaRPr lang="fr-FR" sz="600" dirty="0"/>
          </a:p>
          <a:p>
            <a:r>
              <a:rPr lang="fr-CA" sz="1400" dirty="0"/>
              <a:t>[3] </a:t>
            </a:r>
          </a:p>
        </p:txBody>
      </p:sp>
    </p:spTree>
    <p:extLst>
      <p:ext uri="{BB962C8B-B14F-4D97-AF65-F5344CB8AC3E}">
        <p14:creationId xmlns:p14="http://schemas.microsoft.com/office/powerpoint/2010/main" val="33556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4"/>
            <a:ext cx="5640357" cy="84045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Description du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19EC21-A93F-4BD7-8F71-F5673BE33A10}"/>
              </a:ext>
            </a:extLst>
          </p:cNvPr>
          <p:cNvSpPr txBox="1"/>
          <p:nvPr/>
        </p:nvSpPr>
        <p:spPr>
          <a:xfrm>
            <a:off x="6263864" y="91043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Introduction, mise en contexte et objectifs du projet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0F4619-DD9D-4BBF-9D5D-7C96DA77201D}"/>
              </a:ext>
            </a:extLst>
          </p:cNvPr>
          <p:cNvSpPr txBox="1"/>
          <p:nvPr/>
        </p:nvSpPr>
        <p:spPr>
          <a:xfrm>
            <a:off x="521930" y="1404961"/>
            <a:ext cx="802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Différentes utilisations d’un SONAR (Sound Navigation And </a:t>
            </a:r>
            <a:r>
              <a:rPr lang="fr-CA" dirty="0" err="1"/>
              <a:t>Ranging</a:t>
            </a:r>
            <a:r>
              <a:rPr lang="fr-CA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2D5244-BBC1-4DC0-9CD7-F74B98F11FDB}"/>
              </a:ext>
            </a:extLst>
          </p:cNvPr>
          <p:cNvSpPr txBox="1"/>
          <p:nvPr/>
        </p:nvSpPr>
        <p:spPr>
          <a:xfrm>
            <a:off x="521930" y="5083708"/>
            <a:ext cx="8913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Objectif du projet : déterminer la géométrie et les propriétés d’un objet dans l’eau</a:t>
            </a:r>
          </a:p>
          <a:p>
            <a:r>
              <a:rPr lang="fr-FR" dirty="0"/>
              <a:t>qui permettraient de minimiser ou maximiser sa capacité à être détecté par un</a:t>
            </a:r>
          </a:p>
          <a:p>
            <a:r>
              <a:rPr lang="fr-FR" dirty="0"/>
              <a:t>SONAR constitué d’une source et d’un détecteur ponctuel.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5CA4EB-98C2-45FF-8BD7-2BE973537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0"/>
          <a:stretch/>
        </p:blipFill>
        <p:spPr>
          <a:xfrm>
            <a:off x="5516505" y="2299748"/>
            <a:ext cx="3233213" cy="20242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D3A6C3E-7351-4367-BB2E-E5F3744F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943" y="2299748"/>
            <a:ext cx="3233213" cy="202291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5A182D7-6668-4823-AF6C-1221605F9D07}"/>
              </a:ext>
            </a:extLst>
          </p:cNvPr>
          <p:cNvSpPr txBox="1"/>
          <p:nvPr/>
        </p:nvSpPr>
        <p:spPr>
          <a:xfrm>
            <a:off x="1301943" y="4322660"/>
            <a:ext cx="3233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1 : Utilisation d’un SONAR pour mesurer la profondeur sous le bateau [1]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587ADC-CBBD-4A76-93FC-D842F27E6734}"/>
              </a:ext>
            </a:extLst>
          </p:cNvPr>
          <p:cNvSpPr txBox="1"/>
          <p:nvPr/>
        </p:nvSpPr>
        <p:spPr>
          <a:xfrm>
            <a:off x="5516505" y="4337825"/>
            <a:ext cx="3233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2 : Utilisation d’un SONAR pour déterminer la position d’un objet submergé [2]</a:t>
            </a:r>
          </a:p>
        </p:txBody>
      </p:sp>
    </p:spTree>
    <p:extLst>
      <p:ext uri="{BB962C8B-B14F-4D97-AF65-F5344CB8AC3E}">
        <p14:creationId xmlns:p14="http://schemas.microsoft.com/office/powerpoint/2010/main" val="130731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8780636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Modélisation des phénomènes physiques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2F5128-18F1-47A4-B9C1-1B3FF686D290}"/>
              </a:ext>
            </a:extLst>
          </p:cNvPr>
          <p:cNvSpPr txBox="1"/>
          <p:nvPr/>
        </p:nvSpPr>
        <p:spPr>
          <a:xfrm>
            <a:off x="5133657" y="90083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Description des phénomènes physiques qui régissent le problème, </a:t>
            </a:r>
          </a:p>
          <a:p>
            <a:r>
              <a:rPr lang="fr-FR" dirty="0"/>
              <a:t>avec les équations mathématiques qui les modélisent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19FD71-EADB-4472-A086-4BD775559D5E}"/>
              </a:ext>
            </a:extLst>
          </p:cNvPr>
          <p:cNvSpPr txBox="1"/>
          <p:nvPr/>
        </p:nvSpPr>
        <p:spPr>
          <a:xfrm>
            <a:off x="455643" y="1450233"/>
            <a:ext cx="485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équations couplées pression-vitesse</a:t>
            </a:r>
          </a:p>
          <a:p>
            <a:r>
              <a:rPr lang="fr-CA" dirty="0"/>
              <a:t>valables pour les milieux dispersifs (1) et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22C189A-D656-4E8B-9BB9-0D248CB96E49}"/>
                  </a:ext>
                </a:extLst>
              </p:cNvPr>
              <p:cNvSpPr txBox="1"/>
              <p:nvPr/>
            </p:nvSpPr>
            <p:spPr>
              <a:xfrm>
                <a:off x="965028" y="2189295"/>
                <a:ext cx="3839449" cy="42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fr-CA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CA" b="0" dirty="0">
                    <a:ea typeface="Cambria Math" panose="02040503050406030204" pitchFamily="18" charset="0"/>
                  </a:rPr>
                  <a:t>    (1)</a:t>
                </a:r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22C189A-D656-4E8B-9BB9-0D248CB96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28" y="2189295"/>
                <a:ext cx="3839449" cy="423193"/>
              </a:xfrm>
              <a:prstGeom prst="rect">
                <a:avLst/>
              </a:prstGeom>
              <a:blipFill>
                <a:blip r:embed="rId2"/>
                <a:stretch>
                  <a:fillRect l="-952" t="-17143" r="-3016" b="-1714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CFAF421-357F-4448-8308-59C5BBA4406F}"/>
                  </a:ext>
                </a:extLst>
              </p:cNvPr>
              <p:cNvSpPr txBox="1"/>
              <p:nvPr/>
            </p:nvSpPr>
            <p:spPr>
              <a:xfrm>
                <a:off x="1058515" y="2705220"/>
                <a:ext cx="3745962" cy="42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fr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CA" b="0" dirty="0">
                    <a:ea typeface="Cambria Math" panose="02040503050406030204" pitchFamily="18" charset="0"/>
                  </a:rPr>
                  <a:t>    (2)</a:t>
                </a: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CFAF421-357F-4448-8308-59C5BBA44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15" y="2705220"/>
                <a:ext cx="3745962" cy="423193"/>
              </a:xfrm>
              <a:prstGeom prst="rect">
                <a:avLst/>
              </a:prstGeom>
              <a:blipFill>
                <a:blip r:embed="rId3"/>
                <a:stretch>
                  <a:fillRect l="-1140" t="-18841" r="-2932" b="-173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8D959CD3-CE76-429A-B4EB-1F0992B7CB32}"/>
              </a:ext>
            </a:extLst>
          </p:cNvPr>
          <p:cNvSpPr txBox="1"/>
          <p:nvPr/>
        </p:nvSpPr>
        <p:spPr>
          <a:xfrm>
            <a:off x="455643" y="3360256"/>
            <a:ext cx="46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Définitions de pression et vitesse (3) et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D7AB396-591A-4F59-8C2F-95AC93848709}"/>
                  </a:ext>
                </a:extLst>
              </p:cNvPr>
              <p:cNvSpPr txBox="1"/>
              <p:nvPr/>
            </p:nvSpPr>
            <p:spPr>
              <a:xfrm>
                <a:off x="2169642" y="3876180"/>
                <a:ext cx="2050690" cy="42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CA" dirty="0"/>
                  <a:t>    (3)</a:t>
                </a: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D7AB396-591A-4F59-8C2F-95AC93848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642" y="3876180"/>
                <a:ext cx="2050690" cy="423193"/>
              </a:xfrm>
              <a:prstGeom prst="rect">
                <a:avLst/>
              </a:prstGeom>
              <a:blipFill>
                <a:blip r:embed="rId4"/>
                <a:stretch>
                  <a:fillRect l="-4464" t="-18841" r="-6250" b="-173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E291460-B9FC-4048-BAF0-01DD54C35C6C}"/>
                  </a:ext>
                </a:extLst>
              </p:cNvPr>
              <p:cNvSpPr txBox="1"/>
              <p:nvPr/>
            </p:nvSpPr>
            <p:spPr>
              <a:xfrm>
                <a:off x="1465282" y="4391840"/>
                <a:ext cx="275505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fr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CA" b="0" dirty="0">
                    <a:ea typeface="Cambria Math" panose="02040503050406030204" pitchFamily="18" charset="0"/>
                  </a:rPr>
                  <a:t>    (4)</a:t>
                </a: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E291460-B9FC-4048-BAF0-01DD54C35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282" y="4391840"/>
                <a:ext cx="2755050" cy="310598"/>
              </a:xfrm>
              <a:prstGeom prst="rect">
                <a:avLst/>
              </a:prstGeom>
              <a:blipFill>
                <a:blip r:embed="rId5"/>
                <a:stretch>
                  <a:fillRect l="-3097" t="-27451" r="-4425" b="-4509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07D4FB33-A4EA-4512-B8A9-B8436E8F9FCF}"/>
              </a:ext>
            </a:extLst>
          </p:cNvPr>
          <p:cNvSpPr txBox="1"/>
          <p:nvPr/>
        </p:nvSpPr>
        <p:spPr>
          <a:xfrm>
            <a:off x="5572222" y="2377364"/>
            <a:ext cx="434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L’équation utilisée pour les méthodes de résolutions numériques dans le domaine fréquentiel (5)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C03CBC9-F606-49BD-B4C0-C0FE0FF9C82B}"/>
                  </a:ext>
                </a:extLst>
              </p:cNvPr>
              <p:cNvSpPr txBox="1"/>
              <p:nvPr/>
            </p:nvSpPr>
            <p:spPr>
              <a:xfrm>
                <a:off x="6249628" y="3429000"/>
                <a:ext cx="2986651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𝜔𝛼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   (5)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C03CBC9-F606-49BD-B4C0-C0FE0FF9C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628" y="3429000"/>
                <a:ext cx="2986651" cy="627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86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8780636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Modélisation des phénomènes physiques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2F5128-18F1-47A4-B9C1-1B3FF686D290}"/>
              </a:ext>
            </a:extLst>
          </p:cNvPr>
          <p:cNvSpPr txBox="1"/>
          <p:nvPr/>
        </p:nvSpPr>
        <p:spPr>
          <a:xfrm>
            <a:off x="5133657" y="90083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Description des phénomènes physiques qui régissent le problème, </a:t>
            </a:r>
          </a:p>
          <a:p>
            <a:r>
              <a:rPr lang="fr-FR" dirty="0"/>
              <a:t>avec les équations mathématiques qui les modélisent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19FD71-EADB-4472-A086-4BD775559D5E}"/>
              </a:ext>
            </a:extLst>
          </p:cNvPr>
          <p:cNvSpPr txBox="1"/>
          <p:nvPr/>
        </p:nvSpPr>
        <p:spPr>
          <a:xfrm>
            <a:off x="275437" y="2347058"/>
            <a:ext cx="485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vitesse du son </a:t>
            </a:r>
            <a:r>
              <a:rPr lang="fr-CA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fr-CA" dirty="0"/>
              <a:t> en fonction de la densité du milieu 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fr-CA" dirty="0"/>
              <a:t> et du coefficient d’élasticité du milieu </a:t>
            </a:r>
            <a:r>
              <a:rPr lang="fr-CA" i="1" dirty="0">
                <a:latin typeface="Cambria Math" panose="02040503050406030204" pitchFamily="18" charset="0"/>
                <a:ea typeface="Cambria Math" panose="02040503050406030204" pitchFamily="18" charset="0"/>
              </a:rPr>
              <a:t>B. </a:t>
            </a:r>
            <a:r>
              <a:rPr lang="fr-CA" dirty="0"/>
              <a:t>(6)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C79CB36-0E21-40CD-A7D2-7B941ADE85AD}"/>
                  </a:ext>
                </a:extLst>
              </p:cNvPr>
              <p:cNvSpPr txBox="1"/>
              <p:nvPr/>
            </p:nvSpPr>
            <p:spPr>
              <a:xfrm>
                <a:off x="2039236" y="3270388"/>
                <a:ext cx="1330621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ra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fr-CA" b="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C79CB36-0E21-40CD-A7D2-7B941ADE8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236" y="3270388"/>
                <a:ext cx="1330621" cy="818366"/>
              </a:xfrm>
              <a:prstGeom prst="rect">
                <a:avLst/>
              </a:prstGeom>
              <a:blipFill>
                <a:blip r:embed="rId2"/>
                <a:stretch>
                  <a:fillRect b="-74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>
            <a:extLst>
              <a:ext uri="{FF2B5EF4-FFF2-40B4-BE49-F238E27FC236}">
                <a16:creationId xmlns:a16="http://schemas.microsoft.com/office/drawing/2014/main" id="{52A40CC4-99C2-4E5E-AEFB-047B14B5EE2F}"/>
              </a:ext>
            </a:extLst>
          </p:cNvPr>
          <p:cNvSpPr txBox="1"/>
          <p:nvPr/>
        </p:nvSpPr>
        <p:spPr>
          <a:xfrm>
            <a:off x="5357152" y="2347058"/>
            <a:ext cx="485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Détermination de la Surface Équivalente Radar </a:t>
            </a:r>
            <a:r>
              <a:rPr lang="fr-CA" i="1" dirty="0"/>
              <a:t>SER </a:t>
            </a:r>
            <a:r>
              <a:rPr lang="fr-CA" dirty="0"/>
              <a:t>(7)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A488C1D-ECA9-430C-893A-4F404EC830A3}"/>
                  </a:ext>
                </a:extLst>
              </p:cNvPr>
              <p:cNvSpPr txBox="1"/>
              <p:nvPr/>
            </p:nvSpPr>
            <p:spPr>
              <a:xfrm>
                <a:off x="5862048" y="3150446"/>
                <a:ext cx="3771866" cy="983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𝑆𝐸𝑅</m:t>
                        </m:r>
                      </m:sub>
                    </m:sSub>
                    <m:r>
                      <a:rPr lang="fr-CA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r-CA" dirty="0">
                    <a:highlight>
                      <a:srgbClr val="FFFF00"/>
                    </a:highlight>
                  </a:rPr>
                  <a:t>   (7) #équation du rapport</a:t>
                </a:r>
              </a:p>
              <a:p>
                <a:r>
                  <a:rPr lang="fr-CA" dirty="0">
                    <a:highlight>
                      <a:srgbClr val="FFFF00"/>
                    </a:highlight>
                  </a:rPr>
                  <a:t>Où sinon on met l’équation du code</a:t>
                </a:r>
              </a:p>
              <a:p>
                <a:r>
                  <a:rPr lang="fr-CA" dirty="0">
                    <a:highlight>
                      <a:srgbClr val="FFFF00"/>
                    </a:highlight>
                  </a:rPr>
                  <a:t>Où sinon on met l’équation du guide</a:t>
                </a: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A488C1D-ECA9-430C-893A-4F404EC83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048" y="3150446"/>
                <a:ext cx="3771866" cy="983539"/>
              </a:xfrm>
              <a:prstGeom prst="rect">
                <a:avLst/>
              </a:prstGeom>
              <a:blipFill>
                <a:blip r:embed="rId3"/>
                <a:stretch>
                  <a:fillRect l="-3883" t="-3106" r="-3074" b="-1304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D8A1D7F-8FE2-4769-8110-DD0930555833}"/>
                  </a:ext>
                </a:extLst>
              </p:cNvPr>
              <p:cNvSpPr txBox="1"/>
              <p:nvPr/>
            </p:nvSpPr>
            <p:spPr>
              <a:xfrm>
                <a:off x="6880649" y="4287733"/>
                <a:ext cx="1243096" cy="6036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𝑆𝐸𝑅</m:t>
                          </m:r>
                        </m:sub>
                      </m:sSub>
                      <m:r>
                        <a:rPr lang="fr-CA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CA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D8A1D7F-8FE2-4769-8110-DD0930555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649" y="4287733"/>
                <a:ext cx="1243096" cy="603691"/>
              </a:xfrm>
              <a:prstGeom prst="rect">
                <a:avLst/>
              </a:prstGeom>
              <a:blipFill>
                <a:blip r:embed="rId4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14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68931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Conditions initiales et frontières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Description des conditions initiales/frontières du problème, avec les équations mathématiques qui les modélisent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2429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41499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Valeurs typiques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Valeurs typiques de la géométrie et des matériaux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940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Fonctionnement de la méthode numérique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Étapes et fonctionnement de la méthode numérique, en incluant les équations discrétisées telles que vous les avez programmées (ex : discrétisation d’une équation différentielle, condition initiale, conditions aux frontières, calcul de l’énergie d’un système, génération de nombres aléatoires, etc.)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4678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Paramètres de simulation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Paramètres de l’algorithme (ex : pas de discrétisation, critère de convergence, etc.)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2277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Défis surmontés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Défis d’implémentation de l’algorithme et solutions utilisées pour surmonter ces défis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660938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656</Words>
  <Application>Microsoft Office PowerPoint</Application>
  <PresentationFormat>Grand écran</PresentationFormat>
  <Paragraphs>65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Trebuchet MS</vt:lpstr>
      <vt:lpstr>Wingdings 3</vt:lpstr>
      <vt:lpstr>Facette</vt:lpstr>
      <vt:lpstr>Conception de la forme d'un objet pour minimiser/maximiser sa surface équivalente sonar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de la forme d'un objet pour minimiser/maximiser sa surface équivalente sonar</dc:title>
  <dc:creator>Jean-Michel Fortier</dc:creator>
  <cp:lastModifiedBy>Jean-Michel Fortier</cp:lastModifiedBy>
  <cp:revision>12</cp:revision>
  <dcterms:created xsi:type="dcterms:W3CDTF">2020-04-07T21:22:56Z</dcterms:created>
  <dcterms:modified xsi:type="dcterms:W3CDTF">2020-04-08T21:01:11Z</dcterms:modified>
</cp:coreProperties>
</file>