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6024" r:id="rId4"/>
    <p:sldMasterId id="2147486012" r:id="rId5"/>
  </p:sldMasterIdLst>
  <p:notesMasterIdLst>
    <p:notesMasterId r:id="rId46"/>
  </p:notesMasterIdLst>
  <p:handoutMasterIdLst>
    <p:handoutMasterId r:id="rId47"/>
  </p:handoutMasterIdLst>
  <p:sldIdLst>
    <p:sldId id="260" r:id="rId6"/>
    <p:sldId id="2147470008" r:id="rId7"/>
    <p:sldId id="2147470006" r:id="rId8"/>
    <p:sldId id="2147470005" r:id="rId9"/>
    <p:sldId id="2147469996" r:id="rId10"/>
    <p:sldId id="287" r:id="rId11"/>
    <p:sldId id="288" r:id="rId12"/>
    <p:sldId id="2147469997" r:id="rId13"/>
    <p:sldId id="2147469999" r:id="rId14"/>
    <p:sldId id="2147469989" r:id="rId15"/>
    <p:sldId id="2147470000" r:id="rId16"/>
    <p:sldId id="298" r:id="rId17"/>
    <p:sldId id="302" r:id="rId18"/>
    <p:sldId id="300" r:id="rId19"/>
    <p:sldId id="299" r:id="rId20"/>
    <p:sldId id="2147469998" r:id="rId21"/>
    <p:sldId id="297" r:id="rId22"/>
    <p:sldId id="334" r:id="rId23"/>
    <p:sldId id="2147469987" r:id="rId24"/>
    <p:sldId id="319" r:id="rId25"/>
    <p:sldId id="2147470003" r:id="rId26"/>
    <p:sldId id="2147469993" r:id="rId27"/>
    <p:sldId id="2147469992" r:id="rId28"/>
    <p:sldId id="2147469994" r:id="rId29"/>
    <p:sldId id="2147470001" r:id="rId30"/>
    <p:sldId id="281" r:id="rId31"/>
    <p:sldId id="280" r:id="rId32"/>
    <p:sldId id="283" r:id="rId33"/>
    <p:sldId id="2147470004" r:id="rId34"/>
    <p:sldId id="2147469995" r:id="rId35"/>
    <p:sldId id="2147470002" r:id="rId36"/>
    <p:sldId id="2147469990" r:id="rId37"/>
    <p:sldId id="2147470007" r:id="rId38"/>
    <p:sldId id="2147470010" r:id="rId39"/>
    <p:sldId id="2147470009" r:id="rId40"/>
    <p:sldId id="315" r:id="rId41"/>
    <p:sldId id="316" r:id="rId42"/>
    <p:sldId id="317" r:id="rId43"/>
    <p:sldId id="318" r:id="rId44"/>
    <p:sldId id="2147469991" r:id="rId45"/>
  </p:sldIdLst>
  <p:sldSz cx="12192000" cy="6858000"/>
  <p:notesSz cx="7099300" cy="10234613"/>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eur" initials="M"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BFF"/>
    <a:srgbClr val="8EA9DB"/>
    <a:srgbClr val="C40000"/>
    <a:srgbClr val="A6A6A6"/>
    <a:srgbClr val="00B0F0"/>
    <a:srgbClr val="FFABAB"/>
    <a:srgbClr val="FFB7B7"/>
    <a:srgbClr val="FFC1C1"/>
    <a:srgbClr val="FFD371"/>
    <a:srgbClr val="FA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249" autoAdjust="0"/>
  </p:normalViewPr>
  <p:slideViewPr>
    <p:cSldViewPr snapToGrid="0">
      <p:cViewPr varScale="1">
        <p:scale>
          <a:sx n="66" d="100"/>
          <a:sy n="66" d="100"/>
        </p:scale>
        <p:origin x="872" y="32"/>
      </p:cViewPr>
      <p:guideLst>
        <p:guide orient="horz" pos="2228"/>
        <p:guide pos="3840"/>
      </p:guideLst>
    </p:cSldViewPr>
  </p:slideViewPr>
  <p:notesTextViewPr>
    <p:cViewPr>
      <p:scale>
        <a:sx n="150" d="100"/>
        <a:sy n="150" d="100"/>
      </p:scale>
      <p:origin x="0" y="0"/>
    </p:cViewPr>
  </p:notesTextViewPr>
  <p:notesViewPr>
    <p:cSldViewPr snapToGrid="0">
      <p:cViewPr>
        <p:scale>
          <a:sx n="1" d="2"/>
          <a:sy n="1" d="2"/>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8/10/relationships/authors" Target="author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76257" cy="513127"/>
          </a:xfrm>
          <a:prstGeom prst="rect">
            <a:avLst/>
          </a:prstGeom>
        </p:spPr>
        <p:txBody>
          <a:bodyPr vert="horz" lIns="97045" tIns="48523" rIns="97045" bIns="48523" rtlCol="0"/>
          <a:lstStyle>
            <a:lvl1pPr algn="l">
              <a:defRPr sz="1300"/>
            </a:lvl1pPr>
          </a:lstStyle>
          <a:p>
            <a:endParaRPr lang="fr-FR"/>
          </a:p>
        </p:txBody>
      </p:sp>
      <p:sp>
        <p:nvSpPr>
          <p:cNvPr id="3" name="Espace réservé de la date 2"/>
          <p:cNvSpPr>
            <a:spLocks noGrp="1"/>
          </p:cNvSpPr>
          <p:nvPr>
            <p:ph type="dt" sz="quarter" idx="1"/>
          </p:nvPr>
        </p:nvSpPr>
        <p:spPr>
          <a:xfrm>
            <a:off x="4021439" y="1"/>
            <a:ext cx="3076257" cy="513127"/>
          </a:xfrm>
          <a:prstGeom prst="rect">
            <a:avLst/>
          </a:prstGeom>
        </p:spPr>
        <p:txBody>
          <a:bodyPr vert="horz" lIns="97045" tIns="48523" rIns="97045" bIns="48523" rtlCol="0"/>
          <a:lstStyle>
            <a:lvl1pPr algn="r">
              <a:defRPr sz="1300"/>
            </a:lvl1pPr>
          </a:lstStyle>
          <a:p>
            <a:fld id="{CB433E79-9660-421E-A178-E2AE4D2C3917}" type="datetimeFigureOut">
              <a:rPr lang="fr-FR" smtClean="0"/>
              <a:t>29/03/2024</a:t>
            </a:fld>
            <a:endParaRPr lang="fr-FR"/>
          </a:p>
        </p:txBody>
      </p:sp>
      <p:sp>
        <p:nvSpPr>
          <p:cNvPr id="4" name="Espace réservé du pied de page 3"/>
          <p:cNvSpPr>
            <a:spLocks noGrp="1"/>
          </p:cNvSpPr>
          <p:nvPr>
            <p:ph type="ftr" sz="quarter" idx="2"/>
          </p:nvPr>
        </p:nvSpPr>
        <p:spPr>
          <a:xfrm>
            <a:off x="0" y="9721487"/>
            <a:ext cx="3076257" cy="513127"/>
          </a:xfrm>
          <a:prstGeom prst="rect">
            <a:avLst/>
          </a:prstGeom>
        </p:spPr>
        <p:txBody>
          <a:bodyPr vert="horz" lIns="97045" tIns="48523" rIns="97045" bIns="48523"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439" y="9721487"/>
            <a:ext cx="3076257" cy="513127"/>
          </a:xfrm>
          <a:prstGeom prst="rect">
            <a:avLst/>
          </a:prstGeom>
        </p:spPr>
        <p:txBody>
          <a:bodyPr vert="horz" lIns="97045" tIns="48523" rIns="97045" bIns="48523" rtlCol="0" anchor="b"/>
          <a:lstStyle>
            <a:lvl1pPr algn="r">
              <a:defRPr sz="1300"/>
            </a:lvl1pPr>
          </a:lstStyle>
          <a:p>
            <a:fld id="{7EC32FFA-983E-4305-88E5-3817F2DB7077}" type="slidenum">
              <a:rPr lang="fr-FR" smtClean="0"/>
              <a:t>‹N°›</a:t>
            </a:fld>
            <a:endParaRPr lang="fr-FR"/>
          </a:p>
        </p:txBody>
      </p:sp>
    </p:spTree>
    <p:extLst>
      <p:ext uri="{BB962C8B-B14F-4D97-AF65-F5344CB8AC3E}">
        <p14:creationId xmlns:p14="http://schemas.microsoft.com/office/powerpoint/2010/main" val="18727557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7137" cy="512305"/>
          </a:xfrm>
          <a:prstGeom prst="rect">
            <a:avLst/>
          </a:prstGeom>
        </p:spPr>
        <p:txBody>
          <a:bodyPr vert="horz" lIns="97045" tIns="48523" rIns="97045" bIns="48523" rtlCol="0"/>
          <a:lstStyle>
            <a:lvl1pPr algn="l">
              <a:defRPr sz="1300"/>
            </a:lvl1pPr>
          </a:lstStyle>
          <a:p>
            <a:endParaRPr lang="fr-FR"/>
          </a:p>
        </p:txBody>
      </p:sp>
      <p:sp>
        <p:nvSpPr>
          <p:cNvPr id="3" name="Espace réservé de la date 2"/>
          <p:cNvSpPr>
            <a:spLocks noGrp="1"/>
          </p:cNvSpPr>
          <p:nvPr>
            <p:ph type="dt" idx="1"/>
          </p:nvPr>
        </p:nvSpPr>
        <p:spPr>
          <a:xfrm>
            <a:off x="4020507" y="0"/>
            <a:ext cx="3077137" cy="512305"/>
          </a:xfrm>
          <a:prstGeom prst="rect">
            <a:avLst/>
          </a:prstGeom>
        </p:spPr>
        <p:txBody>
          <a:bodyPr vert="horz" lIns="97045" tIns="48523" rIns="97045" bIns="48523" rtlCol="0"/>
          <a:lstStyle>
            <a:lvl1pPr algn="r">
              <a:defRPr sz="1300"/>
            </a:lvl1pPr>
          </a:lstStyle>
          <a:p>
            <a:fld id="{DF2363BC-8B6B-4697-9CDD-EAE3ACF04EF8}" type="datetimeFigureOut">
              <a:rPr lang="fr-FR" smtClean="0"/>
              <a:t>29/03/2024</a:t>
            </a:fld>
            <a:endParaRPr lang="fr-FR"/>
          </a:p>
        </p:txBody>
      </p:sp>
      <p:sp>
        <p:nvSpPr>
          <p:cNvPr id="4" name="Espace réservé de l'image des diapositives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7045" tIns="48523" rIns="97045" bIns="48523" rtlCol="0" anchor="ctr"/>
          <a:lstStyle/>
          <a:p>
            <a:endParaRPr lang="fr-FR"/>
          </a:p>
        </p:txBody>
      </p:sp>
      <p:sp>
        <p:nvSpPr>
          <p:cNvPr id="5" name="Espace réservé des commentaires 4"/>
          <p:cNvSpPr>
            <a:spLocks noGrp="1"/>
          </p:cNvSpPr>
          <p:nvPr>
            <p:ph type="body" sz="quarter" idx="3"/>
          </p:nvPr>
        </p:nvSpPr>
        <p:spPr>
          <a:xfrm>
            <a:off x="709600" y="4924990"/>
            <a:ext cx="5680103" cy="4029684"/>
          </a:xfrm>
          <a:prstGeom prst="rect">
            <a:avLst/>
          </a:prstGeom>
        </p:spPr>
        <p:txBody>
          <a:bodyPr vert="horz" lIns="97045" tIns="48523" rIns="97045" bIns="48523"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722309"/>
            <a:ext cx="3077137" cy="512305"/>
          </a:xfrm>
          <a:prstGeom prst="rect">
            <a:avLst/>
          </a:prstGeom>
        </p:spPr>
        <p:txBody>
          <a:bodyPr vert="horz" lIns="97045" tIns="48523" rIns="97045" bIns="48523"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0507" y="9722309"/>
            <a:ext cx="3077137" cy="512305"/>
          </a:xfrm>
          <a:prstGeom prst="rect">
            <a:avLst/>
          </a:prstGeom>
        </p:spPr>
        <p:txBody>
          <a:bodyPr vert="horz" lIns="97045" tIns="48523" rIns="97045" bIns="48523" rtlCol="0" anchor="b"/>
          <a:lstStyle>
            <a:lvl1pPr algn="r">
              <a:defRPr sz="1300"/>
            </a:lvl1pPr>
          </a:lstStyle>
          <a:p>
            <a:fld id="{9543D952-E12B-48B7-8442-76E9450A3964}" type="slidenum">
              <a:rPr lang="fr-FR" smtClean="0"/>
              <a:t>‹N°›</a:t>
            </a:fld>
            <a:endParaRPr lang="fr-FR"/>
          </a:p>
        </p:txBody>
      </p:sp>
    </p:spTree>
    <p:extLst>
      <p:ext uri="{BB962C8B-B14F-4D97-AF65-F5344CB8AC3E}">
        <p14:creationId xmlns:p14="http://schemas.microsoft.com/office/powerpoint/2010/main" val="411043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Kenza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a:t>
            </a:fld>
            <a:endParaRPr lang="fr-FR"/>
          </a:p>
        </p:txBody>
      </p:sp>
    </p:spTree>
    <p:extLst>
      <p:ext uri="{BB962C8B-B14F-4D97-AF65-F5344CB8AC3E}">
        <p14:creationId xmlns:p14="http://schemas.microsoft.com/office/powerpoint/2010/main" val="62857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31</a:t>
            </a:fld>
            <a:endParaRPr lang="fr-FR"/>
          </a:p>
        </p:txBody>
      </p:sp>
    </p:spTree>
    <p:extLst>
      <p:ext uri="{BB962C8B-B14F-4D97-AF65-F5344CB8AC3E}">
        <p14:creationId xmlns:p14="http://schemas.microsoft.com/office/powerpoint/2010/main" val="172595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4</a:t>
            </a:fld>
            <a:endParaRPr lang="fr-FR"/>
          </a:p>
        </p:txBody>
      </p:sp>
    </p:spTree>
    <p:extLst>
      <p:ext uri="{BB962C8B-B14F-4D97-AF65-F5344CB8AC3E}">
        <p14:creationId xmlns:p14="http://schemas.microsoft.com/office/powerpoint/2010/main" val="25043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9</a:t>
            </a:fld>
            <a:endParaRPr lang="fr-FR"/>
          </a:p>
        </p:txBody>
      </p:sp>
    </p:spTree>
    <p:extLst>
      <p:ext uri="{BB962C8B-B14F-4D97-AF65-F5344CB8AC3E}">
        <p14:creationId xmlns:p14="http://schemas.microsoft.com/office/powerpoint/2010/main" val="99048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11</a:t>
            </a:fld>
            <a:endParaRPr lang="fr-FR"/>
          </a:p>
        </p:txBody>
      </p:sp>
    </p:spTree>
    <p:extLst>
      <p:ext uri="{BB962C8B-B14F-4D97-AF65-F5344CB8AC3E}">
        <p14:creationId xmlns:p14="http://schemas.microsoft.com/office/powerpoint/2010/main" val="260766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16</a:t>
            </a:fld>
            <a:endParaRPr lang="fr-FR"/>
          </a:p>
        </p:txBody>
      </p:sp>
    </p:spTree>
    <p:extLst>
      <p:ext uri="{BB962C8B-B14F-4D97-AF65-F5344CB8AC3E}">
        <p14:creationId xmlns:p14="http://schemas.microsoft.com/office/powerpoint/2010/main" val="2623219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19</a:t>
            </a:fld>
            <a:endParaRPr lang="fr-FR"/>
          </a:p>
        </p:txBody>
      </p:sp>
    </p:spTree>
    <p:extLst>
      <p:ext uri="{BB962C8B-B14F-4D97-AF65-F5344CB8AC3E}">
        <p14:creationId xmlns:p14="http://schemas.microsoft.com/office/powerpoint/2010/main" val="1562289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21</a:t>
            </a:fld>
            <a:endParaRPr lang="fr-FR"/>
          </a:p>
        </p:txBody>
      </p:sp>
    </p:spTree>
    <p:extLst>
      <p:ext uri="{BB962C8B-B14F-4D97-AF65-F5344CB8AC3E}">
        <p14:creationId xmlns:p14="http://schemas.microsoft.com/office/powerpoint/2010/main" val="286204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25</a:t>
            </a:fld>
            <a:endParaRPr lang="fr-FR"/>
          </a:p>
        </p:txBody>
      </p:sp>
    </p:spTree>
    <p:extLst>
      <p:ext uri="{BB962C8B-B14F-4D97-AF65-F5344CB8AC3E}">
        <p14:creationId xmlns:p14="http://schemas.microsoft.com/office/powerpoint/2010/main" val="980948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29</a:t>
            </a:fld>
            <a:endParaRPr lang="fr-FR"/>
          </a:p>
        </p:txBody>
      </p:sp>
    </p:spTree>
    <p:extLst>
      <p:ext uri="{BB962C8B-B14F-4D97-AF65-F5344CB8AC3E}">
        <p14:creationId xmlns:p14="http://schemas.microsoft.com/office/powerpoint/2010/main" val="401235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Tree>
    <p:extLst>
      <p:ext uri="{BB962C8B-B14F-4D97-AF65-F5344CB8AC3E}">
        <p14:creationId xmlns:p14="http://schemas.microsoft.com/office/powerpoint/2010/main" val="418848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914400" y="1844824"/>
            <a:ext cx="10363200" cy="1465162"/>
          </a:xfrm>
        </p:spPr>
        <p:txBody>
          <a:bodyPr anchor="b">
            <a:normAutofit/>
          </a:bodyPr>
          <a:lstStyle>
            <a:lvl1pPr algn="ctr">
              <a:defRPr sz="3600" cap="none" baseline="0"/>
            </a:lvl1pPr>
          </a:lstStyle>
          <a:p>
            <a:r>
              <a:rPr lang="fr-FR"/>
              <a:t>Titre de la présentation</a:t>
            </a:r>
          </a:p>
        </p:txBody>
      </p:sp>
      <p:sp>
        <p:nvSpPr>
          <p:cNvPr id="3" name="Sous-titre 2"/>
          <p:cNvSpPr>
            <a:spLocks noGrp="1"/>
          </p:cNvSpPr>
          <p:nvPr>
            <p:ph type="subTitle" idx="1" hasCustomPrompt="1"/>
          </p:nvPr>
        </p:nvSpPr>
        <p:spPr>
          <a:xfrm>
            <a:off x="911424" y="3573016"/>
            <a:ext cx="10369152" cy="1752600"/>
          </a:xfrm>
        </p:spPr>
        <p:txBody>
          <a:bodyPr/>
          <a:lstStyle>
            <a:lvl1pPr marL="0" indent="0" algn="ctr">
              <a:buNone/>
              <a:defRPr sz="2000" i="1"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Sous-titre de la présentation</a:t>
            </a:r>
          </a:p>
        </p:txBody>
      </p:sp>
      <p:cxnSp>
        <p:nvCxnSpPr>
          <p:cNvPr id="8" name="Connecteur droit 7"/>
          <p:cNvCxnSpPr/>
          <p:nvPr/>
        </p:nvCxnSpPr>
        <p:spPr>
          <a:xfrm>
            <a:off x="480000" y="3429000"/>
            <a:ext cx="1123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Espace réservé pour une image  9"/>
          <p:cNvSpPr>
            <a:spLocks noGrp="1"/>
          </p:cNvSpPr>
          <p:nvPr>
            <p:ph type="pic" sz="quarter" idx="10" hasCustomPrompt="1"/>
          </p:nvPr>
        </p:nvSpPr>
        <p:spPr>
          <a:xfrm>
            <a:off x="4811442" y="543464"/>
            <a:ext cx="2569117" cy="1043186"/>
          </a:xfrm>
        </p:spPr>
        <p:txBody>
          <a:bodyPr/>
          <a:lstStyle>
            <a:lvl1pPr algn="ctr">
              <a:defRPr baseline="0"/>
            </a:lvl1pPr>
          </a:lstStyle>
          <a:p>
            <a:r>
              <a:rPr lang="fr-FR"/>
              <a:t>Cliquez sur l’icône pour insérer votre logo</a:t>
            </a:r>
          </a:p>
        </p:txBody>
      </p:sp>
      <p:sp>
        <p:nvSpPr>
          <p:cNvPr id="4" name="Espace réservé de la date 3"/>
          <p:cNvSpPr>
            <a:spLocks noGrp="1"/>
          </p:cNvSpPr>
          <p:nvPr>
            <p:ph type="dt" sz="half" idx="11"/>
          </p:nvPr>
        </p:nvSpPr>
        <p:spPr>
          <a:xfrm>
            <a:off x="3791744" y="7018945"/>
            <a:ext cx="65" cy="15389"/>
          </a:xfrm>
        </p:spPr>
        <p:txBody>
          <a:bodyPr/>
          <a:lstStyle>
            <a:lvl1pPr>
              <a:defRPr sz="100"/>
            </a:lvl1pPr>
          </a:lstStyle>
          <a:p>
            <a:endParaRPr lang="fr-FR"/>
          </a:p>
        </p:txBody>
      </p:sp>
      <p:sp>
        <p:nvSpPr>
          <p:cNvPr id="5" name="Espace réservé du pied de page 4"/>
          <p:cNvSpPr>
            <a:spLocks noGrp="1"/>
          </p:cNvSpPr>
          <p:nvPr>
            <p:ph type="ftr" sz="quarter" idx="12"/>
          </p:nvPr>
        </p:nvSpPr>
        <p:spPr>
          <a:xfrm>
            <a:off x="4561185" y="7018945"/>
            <a:ext cx="4511145" cy="15389"/>
          </a:xfrm>
          <a:prstGeom prst="rect">
            <a:avLst/>
          </a:prstGeom>
        </p:spPr>
        <p:txBody>
          <a:bodyPr/>
          <a:lstStyle>
            <a:lvl1pPr>
              <a:defRPr sz="100"/>
            </a:lvl1pPr>
          </a:lstStyle>
          <a:p>
            <a:endParaRPr lang="fr-FR"/>
          </a:p>
        </p:txBody>
      </p:sp>
      <p:sp>
        <p:nvSpPr>
          <p:cNvPr id="6" name="Espace réservé du numéro de diapositive 5"/>
          <p:cNvSpPr>
            <a:spLocks noGrp="1"/>
          </p:cNvSpPr>
          <p:nvPr>
            <p:ph type="sldNum" sz="quarter" idx="13"/>
          </p:nvPr>
        </p:nvSpPr>
        <p:spPr>
          <a:xfrm>
            <a:off x="11184565" y="7018945"/>
            <a:ext cx="527435" cy="15389"/>
          </a:xfrm>
        </p:spPr>
        <p:txBody>
          <a:bodyPr/>
          <a:lstStyle>
            <a:lvl1pPr>
              <a:defRPr sz="100"/>
            </a:lvl1pPr>
          </a:lstStyle>
          <a:p>
            <a:pPr>
              <a:defRPr/>
            </a:pPr>
            <a:fld id="{456763B9-5889-4BA9-A3F8-122D4CCC77FE}" type="slidenum">
              <a:rPr lang="fr-FR" smtClean="0"/>
              <a:pPr>
                <a:defRPr/>
              </a:pPr>
              <a:t>‹N°›</a:t>
            </a:fld>
            <a:endParaRPr lang="fr-FR"/>
          </a:p>
        </p:txBody>
      </p:sp>
      <p:pic>
        <p:nvPicPr>
          <p:cNvPr id="7" name="Image 6">
            <a:extLst>
              <a:ext uri="{FF2B5EF4-FFF2-40B4-BE49-F238E27FC236}">
                <a16:creationId xmlns:a16="http://schemas.microsoft.com/office/drawing/2014/main" id="{DB5FEE04-88A8-0F05-06D7-D92CD8AD37C7}"/>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3467" y="6340852"/>
            <a:ext cx="1924484" cy="452156"/>
          </a:xfrm>
          <a:prstGeom prst="rect">
            <a:avLst/>
          </a:prstGeom>
        </p:spPr>
      </p:pic>
      <p:pic>
        <p:nvPicPr>
          <p:cNvPr id="12" name="Image 11" descr="Une image contenant texte, capture d’écran, Police, Bleu électrique&#10;&#10;Description générée automatiquement">
            <a:extLst>
              <a:ext uri="{FF2B5EF4-FFF2-40B4-BE49-F238E27FC236}">
                <a16:creationId xmlns:a16="http://schemas.microsoft.com/office/drawing/2014/main" id="{68B63205-C623-92E5-0815-3ACFFA6E110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5386" y="6138495"/>
            <a:ext cx="582590" cy="719506"/>
          </a:xfrm>
          <a:prstGeom prst="rect">
            <a:avLst/>
          </a:prstGeom>
        </p:spPr>
      </p:pic>
    </p:spTree>
    <p:extLst>
      <p:ext uri="{BB962C8B-B14F-4D97-AF65-F5344CB8AC3E}">
        <p14:creationId xmlns:p14="http://schemas.microsoft.com/office/powerpoint/2010/main" val="261512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
        <p:nvSpPr>
          <p:cNvPr id="9" name="Text Placeholder 7"/>
          <p:cNvSpPr>
            <a:spLocks noGrp="1"/>
          </p:cNvSpPr>
          <p:nvPr>
            <p:ph type="body" sz="quarter" idx="13"/>
          </p:nvPr>
        </p:nvSpPr>
        <p:spPr>
          <a:xfrm>
            <a:off x="469900" y="980728"/>
            <a:ext cx="11252200"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u texte 6"/>
          <p:cNvSpPr>
            <a:spLocks noGrp="1"/>
          </p:cNvSpPr>
          <p:nvPr>
            <p:ph type="body" sz="quarter" idx="14"/>
          </p:nvPr>
        </p:nvSpPr>
        <p:spPr>
          <a:xfrm>
            <a:off x="469900" y="487096"/>
            <a:ext cx="11252200" cy="265112"/>
          </a:xfrm>
        </p:spPr>
        <p:txBody>
          <a:bodyPr vert="horz" lIns="0" tIns="0" rIns="91440" bIns="0" rtlCol="0" anchor="ctr">
            <a:normAutofit/>
          </a:bodyPr>
          <a:lstStyle>
            <a:lvl1pPr algn="ctr">
              <a:defRPr lang="en-GB" i="1" cap="none" baseline="0" dirty="0">
                <a:solidFill>
                  <a:schemeClr val="accent5"/>
                </a:solidFill>
              </a:defRPr>
            </a:lvl1pPr>
          </a:lstStyle>
          <a:p>
            <a:pPr lvl="0" algn="ctr"/>
            <a:endParaRPr lang="en-GB"/>
          </a:p>
        </p:txBody>
      </p:sp>
      <p:sp>
        <p:nvSpPr>
          <p:cNvPr id="12" name="Titre 1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5381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Simpl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3791745" y="6444262"/>
            <a:ext cx="65" cy="138499"/>
          </a:xfrm>
        </p:spPr>
        <p:txBody>
          <a:bodyPr/>
          <a:lstStyle>
            <a:lvl1pPr>
              <a:defRPr>
                <a:solidFill>
                  <a:schemeClr val="bg1">
                    <a:lumMod val="65000"/>
                  </a:schemeClr>
                </a:solidFill>
              </a:defRPr>
            </a:lvl1pPr>
          </a:lstStyle>
          <a:p>
            <a:endParaRPr lang="fr-FR"/>
          </a:p>
        </p:txBody>
      </p:sp>
      <p:sp>
        <p:nvSpPr>
          <p:cNvPr id="6" name="Espace réservé du numéro de diapositive 5"/>
          <p:cNvSpPr>
            <a:spLocks noGrp="1"/>
          </p:cNvSpPr>
          <p:nvPr>
            <p:ph type="sldNum" sz="quarter" idx="12"/>
          </p:nvPr>
        </p:nvSpPr>
        <p:spPr/>
        <p:txBody>
          <a:bodyPr/>
          <a:lstStyle>
            <a:lvl1pPr>
              <a:defRPr>
                <a:solidFill>
                  <a:schemeClr val="bg1">
                    <a:lumMod val="65000"/>
                  </a:schemeClr>
                </a:solidFill>
              </a:defRPr>
            </a:lvl1pPr>
          </a:lstStyle>
          <a:p>
            <a:pPr>
              <a:defRPr/>
            </a:pPr>
            <a:fld id="{456763B9-5889-4BA9-A3F8-122D4CCC77FE}" type="slidenum">
              <a:rPr lang="fr-FR" smtClean="0"/>
              <a:pPr>
                <a:defRPr/>
              </a:pPr>
              <a:t>‹N°›</a:t>
            </a:fld>
            <a:endParaRPr lang="fr-FR"/>
          </a:p>
        </p:txBody>
      </p:sp>
      <p:sp>
        <p:nvSpPr>
          <p:cNvPr id="9" name="Text Placeholder 7"/>
          <p:cNvSpPr>
            <a:spLocks noGrp="1"/>
          </p:cNvSpPr>
          <p:nvPr>
            <p:ph type="body" sz="quarter" idx="13"/>
          </p:nvPr>
        </p:nvSpPr>
        <p:spPr>
          <a:xfrm>
            <a:off x="469900" y="980728"/>
            <a:ext cx="11252200"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2" name="Titre 11"/>
          <p:cNvSpPr>
            <a:spLocks noGrp="1"/>
          </p:cNvSpPr>
          <p:nvPr>
            <p:ph type="title"/>
          </p:nvPr>
        </p:nvSpPr>
        <p:spPr>
          <a:xfrm>
            <a:off x="469900" y="211500"/>
            <a:ext cx="11252200" cy="540708"/>
          </a:xfrm>
        </p:spPr>
        <p:txBody>
          <a:bodyPr/>
          <a:lstStyle/>
          <a:p>
            <a:r>
              <a:rPr lang="fr-FR"/>
              <a:t>Modifiez le style du titre</a:t>
            </a:r>
            <a:endParaRPr lang="en-GB"/>
          </a:p>
        </p:txBody>
      </p:sp>
    </p:spTree>
    <p:extLst>
      <p:ext uri="{BB962C8B-B14F-4D97-AF65-F5344CB8AC3E}">
        <p14:creationId xmlns:p14="http://schemas.microsoft.com/office/powerpoint/2010/main" val="156000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onnes">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
        <p:nvSpPr>
          <p:cNvPr id="9" name="Text Placeholder 7"/>
          <p:cNvSpPr>
            <a:spLocks noGrp="1"/>
          </p:cNvSpPr>
          <p:nvPr>
            <p:ph type="body" sz="quarter" idx="14"/>
          </p:nvPr>
        </p:nvSpPr>
        <p:spPr>
          <a:xfrm>
            <a:off x="469900" y="980728"/>
            <a:ext cx="5434077"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1" name="Text Placeholder 7"/>
          <p:cNvSpPr>
            <a:spLocks noGrp="1"/>
          </p:cNvSpPr>
          <p:nvPr>
            <p:ph type="body" sz="quarter" idx="15"/>
          </p:nvPr>
        </p:nvSpPr>
        <p:spPr>
          <a:xfrm>
            <a:off x="6293356" y="980728"/>
            <a:ext cx="5434077"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3" name="Titre 2"/>
          <p:cNvSpPr>
            <a:spLocks noGrp="1"/>
          </p:cNvSpPr>
          <p:nvPr>
            <p:ph type="title"/>
          </p:nvPr>
        </p:nvSpPr>
        <p:spPr/>
        <p:txBody>
          <a:bodyPr/>
          <a:lstStyle/>
          <a:p>
            <a:r>
              <a:rPr lang="fr-FR"/>
              <a:t>Modifiez le style du titre</a:t>
            </a:r>
            <a:endParaRPr lang="en-GB"/>
          </a:p>
        </p:txBody>
      </p:sp>
      <p:sp>
        <p:nvSpPr>
          <p:cNvPr id="12" name="Espace réservé du texte 6"/>
          <p:cNvSpPr>
            <a:spLocks noGrp="1"/>
          </p:cNvSpPr>
          <p:nvPr>
            <p:ph type="body" sz="quarter" idx="16" hasCustomPrompt="1"/>
          </p:nvPr>
        </p:nvSpPr>
        <p:spPr>
          <a:xfrm>
            <a:off x="469900" y="487096"/>
            <a:ext cx="11252200" cy="265112"/>
          </a:xfrm>
        </p:spPr>
        <p:txBody>
          <a:bodyPr tIns="0" bIns="0" anchor="ctr">
            <a:normAutofit/>
          </a:bodyPr>
          <a:lstStyle>
            <a:lvl1pPr algn="ctr">
              <a:defRPr i="1" cap="none" baseline="0"/>
            </a:lvl1pPr>
          </a:lstStyle>
          <a:p>
            <a:pPr lvl="0"/>
            <a:r>
              <a:rPr lang="fr-FR"/>
              <a:t>Sous-titre</a:t>
            </a:r>
            <a:endParaRPr lang="en-GB"/>
          </a:p>
        </p:txBody>
      </p:sp>
    </p:spTree>
    <p:extLst>
      <p:ext uri="{BB962C8B-B14F-4D97-AF65-F5344CB8AC3E}">
        <p14:creationId xmlns:p14="http://schemas.microsoft.com/office/powerpoint/2010/main" val="287315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it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31372" y="3883115"/>
            <a:ext cx="5472608" cy="1754326"/>
          </a:xfrm>
        </p:spPr>
        <p:txBody>
          <a:bodyPr anchor="ctr">
            <a:normAutofit/>
          </a:bodyPr>
          <a:lstStyle>
            <a:lvl1pPr algn="r">
              <a:defRPr sz="3200" b="1" cap="all"/>
            </a:lvl1pPr>
          </a:lstStyle>
          <a:p>
            <a:r>
              <a:rPr lang="fr-FR"/>
              <a:t>TITRE</a:t>
            </a:r>
            <a:br>
              <a:rPr lang="fr-FR"/>
            </a:br>
            <a:r>
              <a:rPr lang="fr-FR"/>
              <a:t>DU CHAPITRE</a:t>
            </a:r>
          </a:p>
        </p:txBody>
      </p:sp>
      <p:sp>
        <p:nvSpPr>
          <p:cNvPr id="3" name="Espace réservé du texte 2"/>
          <p:cNvSpPr>
            <a:spLocks noGrp="1"/>
          </p:cNvSpPr>
          <p:nvPr>
            <p:ph type="body" idx="1" hasCustomPrompt="1"/>
          </p:nvPr>
        </p:nvSpPr>
        <p:spPr>
          <a:xfrm>
            <a:off x="6288022" y="4575611"/>
            <a:ext cx="5376597" cy="369332"/>
          </a:xfrm>
        </p:spPr>
        <p:txBody>
          <a:bodyPr wrap="square" lIns="90000" anchor="ctr">
            <a:spAutoFit/>
          </a:bodyPr>
          <a:lstStyle>
            <a:lvl1pPr marL="180975" indent="-180975">
              <a:spcBef>
                <a:spcPts val="300"/>
              </a:spcBef>
              <a:buClr>
                <a:schemeClr val="accent6"/>
              </a:buClr>
              <a:buFont typeface="Arial" pitchFamily="34" charset="0"/>
              <a:buChar char="•"/>
              <a:defRPr sz="1800" i="1">
                <a:solidFill>
                  <a:schemeClr val="accent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Sous-titre</a:t>
            </a:r>
          </a:p>
        </p:txBody>
      </p:sp>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cxnSp>
        <p:nvCxnSpPr>
          <p:cNvPr id="8" name="Connecteur droit 7"/>
          <p:cNvCxnSpPr/>
          <p:nvPr/>
        </p:nvCxnSpPr>
        <p:spPr>
          <a:xfrm>
            <a:off x="6096000" y="3756968"/>
            <a:ext cx="0" cy="200662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white">
          <a:xfrm>
            <a:off x="0" y="740869"/>
            <a:ext cx="12192000" cy="19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Espace réservé pour une image  11"/>
          <p:cNvSpPr>
            <a:spLocks noGrp="1"/>
          </p:cNvSpPr>
          <p:nvPr>
            <p:ph type="pic" sz="quarter" idx="13" hasCustomPrompt="1"/>
          </p:nvPr>
        </p:nvSpPr>
        <p:spPr>
          <a:xfrm>
            <a:off x="0" y="0"/>
            <a:ext cx="12192000" cy="3429000"/>
          </a:xfrm>
        </p:spPr>
        <p:txBody>
          <a:bodyPr tIns="720000" anchor="ctr"/>
          <a:lstStyle>
            <a:lvl1pPr algn="ctr">
              <a:defRPr baseline="0"/>
            </a:lvl1pPr>
          </a:lstStyle>
          <a:p>
            <a:r>
              <a:rPr lang="fr-FR"/>
              <a:t>Cliquez sur l’icône pour insérer un visuel</a:t>
            </a:r>
          </a:p>
        </p:txBody>
      </p:sp>
    </p:spTree>
    <p:extLst>
      <p:ext uri="{BB962C8B-B14F-4D97-AF65-F5344CB8AC3E}">
        <p14:creationId xmlns:p14="http://schemas.microsoft.com/office/powerpoint/2010/main" val="29477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me Lin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
        <p:nvSpPr>
          <p:cNvPr id="10" name="Rectangle 9"/>
          <p:cNvSpPr/>
          <p:nvPr/>
        </p:nvSpPr>
        <p:spPr bwMode="white">
          <a:xfrm>
            <a:off x="0" y="740869"/>
            <a:ext cx="12192000" cy="19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Espace réservé pour une image  11"/>
          <p:cNvSpPr>
            <a:spLocks noGrp="1"/>
          </p:cNvSpPr>
          <p:nvPr>
            <p:ph type="pic" sz="quarter" idx="13" hasCustomPrompt="1"/>
          </p:nvPr>
        </p:nvSpPr>
        <p:spPr>
          <a:xfrm>
            <a:off x="0" y="0"/>
            <a:ext cx="12192000" cy="3429000"/>
          </a:xfrm>
        </p:spPr>
        <p:txBody>
          <a:bodyPr tIns="720000" anchor="ctr"/>
          <a:lstStyle>
            <a:lvl1pPr algn="ctr">
              <a:defRPr baseline="0"/>
            </a:lvl1pPr>
          </a:lstStyle>
          <a:p>
            <a:r>
              <a:rPr lang="fr-FR"/>
              <a:t>Cliquez sur l’icône pour insérer un visuel</a:t>
            </a:r>
          </a:p>
        </p:txBody>
      </p:sp>
      <p:sp>
        <p:nvSpPr>
          <p:cNvPr id="17" name="Espace réservé du contenu 2"/>
          <p:cNvSpPr>
            <a:spLocks noGrp="1"/>
          </p:cNvSpPr>
          <p:nvPr>
            <p:ph idx="17" hasCustomPrompt="1"/>
          </p:nvPr>
        </p:nvSpPr>
        <p:spPr bwMode="ltGray">
          <a:xfrm>
            <a:off x="469900" y="3665134"/>
            <a:ext cx="2562635" cy="86657"/>
          </a:xfrm>
          <a:solidFill>
            <a:schemeClr val="accent1"/>
          </a:solidFill>
        </p:spPr>
        <p:txBody>
          <a:bodyPr/>
          <a:lstStyle>
            <a:lvl1pPr>
              <a:defRPr/>
            </a:lvl1pPr>
          </a:lstStyle>
          <a:p>
            <a:pPr lvl="0"/>
            <a:r>
              <a:rPr lang="fr-FR"/>
              <a:t> </a:t>
            </a:r>
          </a:p>
        </p:txBody>
      </p:sp>
      <p:sp>
        <p:nvSpPr>
          <p:cNvPr id="18" name="Espace réservé du contenu 2"/>
          <p:cNvSpPr>
            <a:spLocks noGrp="1"/>
          </p:cNvSpPr>
          <p:nvPr>
            <p:ph idx="18" hasCustomPrompt="1"/>
          </p:nvPr>
        </p:nvSpPr>
        <p:spPr bwMode="ltGray">
          <a:xfrm>
            <a:off x="6273042" y="3665134"/>
            <a:ext cx="2537557" cy="86657"/>
          </a:xfrm>
          <a:solidFill>
            <a:schemeClr val="accent3"/>
          </a:solidFill>
        </p:spPr>
        <p:txBody>
          <a:bodyPr/>
          <a:lstStyle>
            <a:lvl1pPr>
              <a:defRPr/>
            </a:lvl1pPr>
          </a:lstStyle>
          <a:p>
            <a:pPr lvl="0"/>
            <a:r>
              <a:rPr lang="fr-FR"/>
              <a:t> </a:t>
            </a:r>
          </a:p>
        </p:txBody>
      </p:sp>
      <p:sp>
        <p:nvSpPr>
          <p:cNvPr id="19" name="Espace réservé du contenu 2"/>
          <p:cNvSpPr>
            <a:spLocks noGrp="1"/>
          </p:cNvSpPr>
          <p:nvPr>
            <p:ph idx="19" hasCustomPrompt="1"/>
          </p:nvPr>
        </p:nvSpPr>
        <p:spPr bwMode="ltGray">
          <a:xfrm>
            <a:off x="3371471" y="3665134"/>
            <a:ext cx="2562635" cy="86657"/>
          </a:xfrm>
          <a:solidFill>
            <a:schemeClr val="accent2"/>
          </a:solidFill>
        </p:spPr>
        <p:txBody>
          <a:bodyPr/>
          <a:lstStyle>
            <a:lvl1pPr>
              <a:defRPr/>
            </a:lvl1pPr>
          </a:lstStyle>
          <a:p>
            <a:pPr lvl="0"/>
            <a:r>
              <a:rPr lang="fr-FR"/>
              <a:t> </a:t>
            </a:r>
          </a:p>
        </p:txBody>
      </p:sp>
      <p:sp>
        <p:nvSpPr>
          <p:cNvPr id="20" name="Espace réservé du contenu 2"/>
          <p:cNvSpPr>
            <a:spLocks noGrp="1"/>
          </p:cNvSpPr>
          <p:nvPr>
            <p:ph idx="20" hasCustomPrompt="1"/>
          </p:nvPr>
        </p:nvSpPr>
        <p:spPr bwMode="ltGray">
          <a:xfrm>
            <a:off x="9149534" y="3665134"/>
            <a:ext cx="2537557" cy="86657"/>
          </a:xfrm>
          <a:solidFill>
            <a:schemeClr val="accent4"/>
          </a:solidFill>
        </p:spPr>
        <p:txBody>
          <a:bodyPr/>
          <a:lstStyle>
            <a:lvl1pPr>
              <a:defRPr/>
            </a:lvl1pPr>
          </a:lstStyle>
          <a:p>
            <a:pPr lvl="0"/>
            <a:r>
              <a:rPr lang="fr-FR"/>
              <a:t> </a:t>
            </a:r>
          </a:p>
        </p:txBody>
      </p:sp>
      <p:sp>
        <p:nvSpPr>
          <p:cNvPr id="21" name="Text Placeholder 2"/>
          <p:cNvSpPr>
            <a:spLocks noGrp="1"/>
          </p:cNvSpPr>
          <p:nvPr>
            <p:ph type="body" sz="quarter" idx="21"/>
          </p:nvPr>
        </p:nvSpPr>
        <p:spPr>
          <a:xfrm>
            <a:off x="469900"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22" name="Text Placeholder 2"/>
          <p:cNvSpPr>
            <a:spLocks noGrp="1"/>
          </p:cNvSpPr>
          <p:nvPr>
            <p:ph type="body" sz="quarter" idx="22"/>
          </p:nvPr>
        </p:nvSpPr>
        <p:spPr>
          <a:xfrm>
            <a:off x="3371471"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23" name="Text Placeholder 2"/>
          <p:cNvSpPr>
            <a:spLocks noGrp="1"/>
          </p:cNvSpPr>
          <p:nvPr>
            <p:ph type="body" sz="quarter" idx="23"/>
          </p:nvPr>
        </p:nvSpPr>
        <p:spPr>
          <a:xfrm>
            <a:off x="6273041"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24" name="Text Placeholder 2"/>
          <p:cNvSpPr>
            <a:spLocks noGrp="1"/>
          </p:cNvSpPr>
          <p:nvPr>
            <p:ph type="body" sz="quarter" idx="24"/>
          </p:nvPr>
        </p:nvSpPr>
        <p:spPr>
          <a:xfrm>
            <a:off x="9149533"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Tree>
    <p:extLst>
      <p:ext uri="{BB962C8B-B14F-4D97-AF65-F5344CB8AC3E}">
        <p14:creationId xmlns:p14="http://schemas.microsoft.com/office/powerpoint/2010/main" val="289906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V Profil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5055661" y="6444263"/>
            <a:ext cx="551433" cy="138499"/>
          </a:xfrm>
        </p:spPr>
        <p:txBody>
          <a:bodyPr/>
          <a:lstStyle/>
          <a:p>
            <a:pPr fontAlgn="auto">
              <a:spcBef>
                <a:spcPts val="0"/>
              </a:spcBef>
              <a:spcAft>
                <a:spcPts val="0"/>
              </a:spcAft>
              <a:defRPr/>
            </a:pPr>
            <a:fld id="{9F427951-2B4B-4DFB-A9A6-D5F4A81A2369}" type="datetime1">
              <a:rPr lang="fr-FR" smtClean="0">
                <a:solidFill>
                  <a:srgbClr val="B4BAAF"/>
                </a:solidFill>
                <a:latin typeface="Calibri"/>
                <a:cs typeface="+mn-cs"/>
              </a:rPr>
              <a:pPr fontAlgn="auto">
                <a:spcBef>
                  <a:spcPts val="0"/>
                </a:spcBef>
                <a:spcAft>
                  <a:spcPts val="0"/>
                </a:spcAft>
                <a:defRPr/>
              </a:pPr>
              <a:t>29/03/2024</a:t>
            </a:fld>
            <a:endParaRPr lang="fr-FR">
              <a:solidFill>
                <a:srgbClr val="B4BAAF"/>
              </a:solidFill>
              <a:latin typeface="Calibri"/>
              <a:cs typeface="+mn-cs"/>
            </a:endParaRPr>
          </a:p>
        </p:txBody>
      </p:sp>
      <p:sp>
        <p:nvSpPr>
          <p:cNvPr id="4" name="Espace réservé du pied de page 3"/>
          <p:cNvSpPr>
            <a:spLocks noGrp="1"/>
          </p:cNvSpPr>
          <p:nvPr>
            <p:ph type="ftr" sz="quarter" idx="11"/>
          </p:nvPr>
        </p:nvSpPr>
        <p:spPr/>
        <p:txBody>
          <a:bodyPr/>
          <a:lstStyle/>
          <a:p>
            <a:pPr fontAlgn="auto">
              <a:spcBef>
                <a:spcPts val="0"/>
              </a:spcBef>
              <a:spcAft>
                <a:spcPts val="0"/>
              </a:spcAft>
              <a:defRPr/>
            </a:pPr>
            <a:r>
              <a:rPr lang="fr-FR" sz="900">
                <a:solidFill>
                  <a:srgbClr val="B4BAAF"/>
                </a:solidFill>
                <a:latin typeface="Calibri"/>
                <a:cs typeface="+mn-cs"/>
              </a:rPr>
              <a:t>| Titre proposition</a:t>
            </a:r>
          </a:p>
        </p:txBody>
      </p:sp>
      <p:sp>
        <p:nvSpPr>
          <p:cNvPr id="5" name="Espace réservé du numéro de diapositive 4"/>
          <p:cNvSpPr>
            <a:spLocks noGrp="1"/>
          </p:cNvSpPr>
          <p:nvPr>
            <p:ph type="sldNum" sz="quarter" idx="12"/>
          </p:nvPr>
        </p:nvSpPr>
        <p:spPr/>
        <p:txBody>
          <a:bodyPr/>
          <a:lstStyle/>
          <a:p>
            <a:pPr algn="r" fontAlgn="auto">
              <a:spcBef>
                <a:spcPts val="0"/>
              </a:spcBef>
              <a:spcAft>
                <a:spcPts val="0"/>
              </a:spcAft>
              <a:defRPr/>
            </a:pPr>
            <a:fld id="{A405D073-E612-4A17-87D6-A78570FF315E}" type="slidenum">
              <a:rPr lang="fr-FR" smtClean="0">
                <a:solidFill>
                  <a:srgbClr val="B4BAAF"/>
                </a:solidFill>
                <a:latin typeface="Calibri"/>
                <a:cs typeface="+mn-cs"/>
              </a:rPr>
              <a:pPr algn="r" fontAlgn="auto">
                <a:spcBef>
                  <a:spcPts val="0"/>
                </a:spcBef>
                <a:spcAft>
                  <a:spcPts val="0"/>
                </a:spcAft>
                <a:defRPr/>
              </a:pPr>
              <a:t>‹N°›</a:t>
            </a:fld>
            <a:endParaRPr lang="fr-FR">
              <a:solidFill>
                <a:srgbClr val="B4BAAF"/>
              </a:solidFill>
              <a:latin typeface="Calibri"/>
              <a:cs typeface="+mn-cs"/>
            </a:endParaRPr>
          </a:p>
        </p:txBody>
      </p:sp>
      <p:sp>
        <p:nvSpPr>
          <p:cNvPr id="7" name="Titre 6"/>
          <p:cNvSpPr>
            <a:spLocks noGrp="1"/>
          </p:cNvSpPr>
          <p:nvPr>
            <p:ph type="title"/>
          </p:nvPr>
        </p:nvSpPr>
        <p:spPr/>
        <p:txBody>
          <a:bodyPr/>
          <a:lstStyle/>
          <a:p>
            <a:r>
              <a:rPr lang="fr-FR"/>
              <a:t>Modifiez le style du titre</a:t>
            </a:r>
            <a:endParaRPr lang="en-GB"/>
          </a:p>
        </p:txBody>
      </p:sp>
      <p:sp>
        <p:nvSpPr>
          <p:cNvPr id="24" name="Espace réservé du texte 6"/>
          <p:cNvSpPr>
            <a:spLocks noGrp="1"/>
          </p:cNvSpPr>
          <p:nvPr>
            <p:ph type="body" sz="quarter" idx="14" hasCustomPrompt="1"/>
          </p:nvPr>
        </p:nvSpPr>
        <p:spPr>
          <a:xfrm>
            <a:off x="469900" y="487096"/>
            <a:ext cx="11252200" cy="265112"/>
          </a:xfrm>
        </p:spPr>
        <p:txBody>
          <a:bodyPr tIns="0" bIns="0" anchor="ctr">
            <a:normAutofit/>
          </a:bodyPr>
          <a:lstStyle>
            <a:lvl1pPr algn="ctr">
              <a:defRPr i="1" cap="none" baseline="0"/>
            </a:lvl1pPr>
          </a:lstStyle>
          <a:p>
            <a:pPr lvl="0"/>
            <a:r>
              <a:rPr lang="fr-FR"/>
              <a:t>Sous-titre</a:t>
            </a:r>
            <a:endParaRPr lang="en-GB"/>
          </a:p>
        </p:txBody>
      </p:sp>
      <p:sp>
        <p:nvSpPr>
          <p:cNvPr id="9" name="Espace réservé du texte 6"/>
          <p:cNvSpPr>
            <a:spLocks noGrp="1"/>
          </p:cNvSpPr>
          <p:nvPr>
            <p:ph type="body" sz="quarter" idx="35"/>
          </p:nvPr>
        </p:nvSpPr>
        <p:spPr>
          <a:xfrm>
            <a:off x="469900" y="1428402"/>
            <a:ext cx="11242096" cy="1064495"/>
          </a:xfrm>
          <a:noFill/>
          <a:ln>
            <a:noFill/>
          </a:ln>
        </p:spPr>
        <p:txBody>
          <a:bodyPr wrap="square" lIns="72000" tIns="108000" rIns="1260000" bIns="108000">
            <a:spAutoFit/>
          </a:bodyPr>
          <a:lstStyle>
            <a:lvl1pPr>
              <a:spcBef>
                <a:spcPts val="600"/>
              </a:spcBef>
              <a:defRPr sz="1200" b="1"/>
            </a:lvl1pPr>
            <a:lvl2pPr>
              <a:spcBef>
                <a:spcPts val="300"/>
              </a:spcBef>
              <a:defRPr sz="1050"/>
            </a:lvl2pPr>
            <a:lvl3pPr>
              <a:spcBef>
                <a:spcPts val="0"/>
              </a:spcBef>
              <a:defRPr sz="1000"/>
            </a:lvl3pPr>
            <a:lvl4pPr>
              <a:spcBef>
                <a:spcPts val="0"/>
              </a:spcBef>
              <a:defRPr sz="1000"/>
            </a:lvl4pPr>
            <a:lvl5pPr>
              <a:spcBef>
                <a:spcPts val="0"/>
              </a:spcBef>
              <a:defRPr sz="1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contenu 2"/>
          <p:cNvSpPr>
            <a:spLocks noGrp="1"/>
          </p:cNvSpPr>
          <p:nvPr>
            <p:ph idx="24" hasCustomPrompt="1"/>
          </p:nvPr>
        </p:nvSpPr>
        <p:spPr>
          <a:xfrm>
            <a:off x="469900" y="1052737"/>
            <a:ext cx="11242096" cy="241307"/>
          </a:xfrm>
        </p:spPr>
        <p:txBody>
          <a:bodyPr anchor="ctr"/>
          <a:lstStyle>
            <a:lvl1pPr>
              <a:spcBef>
                <a:spcPts val="600"/>
              </a:spcBef>
              <a:defRPr b="1">
                <a:solidFill>
                  <a:schemeClr val="accent1"/>
                </a:solidFill>
              </a:defRPr>
            </a:lvl1pPr>
            <a:lvl2pPr marL="92075" indent="-92075">
              <a:spcBef>
                <a:spcPts val="300"/>
              </a:spcBef>
              <a:buFont typeface="Arial" pitchFamily="34" charset="0"/>
              <a:buChar char=" "/>
              <a:defRPr i="1">
                <a:solidFill>
                  <a:schemeClr val="accent5"/>
                </a:solidFill>
              </a:defRPr>
            </a:lvl2pPr>
          </a:lstStyle>
          <a:p>
            <a:pPr lvl="0"/>
            <a:r>
              <a:rPr lang="fr-FR"/>
              <a:t>Titre</a:t>
            </a:r>
          </a:p>
        </p:txBody>
      </p:sp>
      <p:cxnSp>
        <p:nvCxnSpPr>
          <p:cNvPr id="10" name="Connecteur droit 9"/>
          <p:cNvCxnSpPr/>
          <p:nvPr userDrawn="1"/>
        </p:nvCxnSpPr>
        <p:spPr>
          <a:xfrm flipV="1">
            <a:off x="469901" y="1314188"/>
            <a:ext cx="11098708"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48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A8320BE8-14FC-FA60-8660-9B7019A96F26}"/>
              </a:ext>
            </a:extLst>
          </p:cNvPr>
          <p:cNvSpPr>
            <a:spLocks noGrp="1"/>
          </p:cNvSpPr>
          <p:nvPr>
            <p:ph type="dt" sz="half" idx="2"/>
          </p:nvPr>
        </p:nvSpPr>
        <p:spPr>
          <a:xfrm>
            <a:off x="3791745" y="6444262"/>
            <a:ext cx="65" cy="138499"/>
          </a:xfrm>
          <a:prstGeom prst="rect">
            <a:avLst/>
          </a:prstGeom>
        </p:spPr>
        <p:txBody>
          <a:bodyPr vert="horz" wrap="none" lIns="0" tIns="0" rIns="0" bIns="0" rtlCol="0" anchor="ctr">
            <a:spAutoFit/>
          </a:bodyPr>
          <a:lstStyle>
            <a:lvl1pPr algn="l">
              <a:defRPr sz="900">
                <a:solidFill>
                  <a:schemeClr val="bg1">
                    <a:lumMod val="65000"/>
                  </a:schemeClr>
                </a:solidFill>
              </a:defRPr>
            </a:lvl1pPr>
          </a:lstStyle>
          <a:p>
            <a:endParaRPr lang="fr-FR"/>
          </a:p>
        </p:txBody>
      </p:sp>
      <p:sp>
        <p:nvSpPr>
          <p:cNvPr id="8" name="Espace réservé du numéro de diapositive 5">
            <a:extLst>
              <a:ext uri="{FF2B5EF4-FFF2-40B4-BE49-F238E27FC236}">
                <a16:creationId xmlns:a16="http://schemas.microsoft.com/office/drawing/2014/main" id="{A7A7D303-AC79-B9B8-5262-33C3BCA4CEDA}"/>
              </a:ext>
            </a:extLst>
          </p:cNvPr>
          <p:cNvSpPr>
            <a:spLocks noGrp="1"/>
          </p:cNvSpPr>
          <p:nvPr>
            <p:ph type="sldNum" sz="quarter" idx="4"/>
          </p:nvPr>
        </p:nvSpPr>
        <p:spPr>
          <a:xfrm>
            <a:off x="11194665" y="6444262"/>
            <a:ext cx="527435" cy="138499"/>
          </a:xfrm>
          <a:prstGeom prst="rect">
            <a:avLst/>
          </a:prstGeom>
        </p:spPr>
        <p:txBody>
          <a:bodyPr vert="horz" wrap="square" lIns="0" tIns="0" rIns="0" bIns="0" rtlCol="0" anchor="ctr">
            <a:spAutoFit/>
          </a:bodyPr>
          <a:lstStyle>
            <a:lvl1pPr algn="r">
              <a:defRPr sz="900">
                <a:solidFill>
                  <a:schemeClr val="bg1">
                    <a:lumMod val="65000"/>
                  </a:schemeClr>
                </a:solidFill>
              </a:defRPr>
            </a:lvl1pPr>
          </a:lstStyle>
          <a:p>
            <a:pPr>
              <a:defRPr/>
            </a:pPr>
            <a:fld id="{456763B9-5889-4BA9-A3F8-122D4CCC77FE}" type="slidenum">
              <a:rPr lang="fr-FR" smtClean="0"/>
              <a:pPr>
                <a:defRPr/>
              </a:pPr>
              <a:t>‹N°›</a:t>
            </a:fld>
            <a:endParaRPr lang="fr-FR"/>
          </a:p>
        </p:txBody>
      </p:sp>
      <p:pic>
        <p:nvPicPr>
          <p:cNvPr id="3" name="Image 2">
            <a:extLst>
              <a:ext uri="{FF2B5EF4-FFF2-40B4-BE49-F238E27FC236}">
                <a16:creationId xmlns:a16="http://schemas.microsoft.com/office/drawing/2014/main" id="{31EBD95C-7A8A-AB1D-2020-31687BDD8262}"/>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3467" y="6340852"/>
            <a:ext cx="1924484" cy="452156"/>
          </a:xfrm>
          <a:prstGeom prst="rect">
            <a:avLst/>
          </a:prstGeom>
        </p:spPr>
      </p:pic>
      <p:pic>
        <p:nvPicPr>
          <p:cNvPr id="4" name="Image 3" descr="Une image contenant texte, capture d’écran, Police, Bleu électrique&#10;&#10;Description générée automatiquement">
            <a:extLst>
              <a:ext uri="{FF2B5EF4-FFF2-40B4-BE49-F238E27FC236}">
                <a16:creationId xmlns:a16="http://schemas.microsoft.com/office/drawing/2014/main" id="{D9899401-9754-0B66-5FBE-4E596D0513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75386" y="6138495"/>
            <a:ext cx="582590" cy="719506"/>
          </a:xfrm>
          <a:prstGeom prst="rect">
            <a:avLst/>
          </a:prstGeom>
        </p:spPr>
      </p:pic>
    </p:spTree>
    <p:extLst>
      <p:ext uri="{BB962C8B-B14F-4D97-AF65-F5344CB8AC3E}">
        <p14:creationId xmlns:p14="http://schemas.microsoft.com/office/powerpoint/2010/main" val="3971107715"/>
      </p:ext>
    </p:extLst>
  </p:cSld>
  <p:clrMap bg1="lt1" tx1="dk1" bg2="lt2" tx2="dk2" accent1="accent1" accent2="accent2" accent3="accent3" accent4="accent4" accent5="accent5" accent6="accent6" hlink="hlink" folHlink="folHlink"/>
  <p:sldLayoutIdLst>
    <p:sldLayoutId id="214748602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69900" y="211500"/>
            <a:ext cx="11252200" cy="266400"/>
          </a:xfrm>
          <a:prstGeom prst="rect">
            <a:avLst/>
          </a:prstGeom>
        </p:spPr>
        <p:txBody>
          <a:bodyPr vert="horz" lIns="90000" tIns="0" rIns="91440" bIns="0" rtlCol="0" anchor="ctr" anchorCtr="0">
            <a:normAutofit/>
          </a:bodyPr>
          <a:lstStyle/>
          <a:p>
            <a:r>
              <a:rPr lang="fr-FR"/>
              <a:t>TITRE DE LA SLIDE</a:t>
            </a:r>
          </a:p>
        </p:txBody>
      </p:sp>
      <p:sp>
        <p:nvSpPr>
          <p:cNvPr id="3" name="Espace réservé du texte 2"/>
          <p:cNvSpPr>
            <a:spLocks noGrp="1"/>
          </p:cNvSpPr>
          <p:nvPr>
            <p:ph type="body" idx="1"/>
          </p:nvPr>
        </p:nvSpPr>
        <p:spPr>
          <a:xfrm>
            <a:off x="469900" y="980729"/>
            <a:ext cx="11252200" cy="5145435"/>
          </a:xfrm>
          <a:prstGeom prst="rect">
            <a:avLst/>
          </a:prstGeom>
        </p:spPr>
        <p:txBody>
          <a:bodyPr vert="horz" lIns="0" tIns="45720" rIns="91440" bIns="45720" rtlCol="0">
            <a:normAutofit/>
          </a:bodyPr>
          <a:lstStyle/>
          <a:p>
            <a:pPr lvl="0"/>
            <a:r>
              <a:rPr lang="fr-FR"/>
              <a:t>Votre texte ici</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91745" y="6444262"/>
            <a:ext cx="65" cy="138499"/>
          </a:xfrm>
          <a:prstGeom prst="rect">
            <a:avLst/>
          </a:prstGeom>
        </p:spPr>
        <p:txBody>
          <a:bodyPr vert="horz" wrap="none" lIns="0" tIns="0" rIns="0" bIns="0" rtlCol="0" anchor="ctr">
            <a:spAutoFit/>
          </a:bodyPr>
          <a:lstStyle>
            <a:lvl1pPr algn="l">
              <a:defRPr sz="900">
                <a:solidFill>
                  <a:schemeClr val="bg1">
                    <a:lumMod val="65000"/>
                  </a:schemeClr>
                </a:solidFill>
              </a:defRPr>
            </a:lvl1pPr>
          </a:lstStyle>
          <a:p>
            <a:endParaRPr lang="fr-FR"/>
          </a:p>
        </p:txBody>
      </p:sp>
      <p:sp>
        <p:nvSpPr>
          <p:cNvPr id="6" name="Espace réservé du numéro de diapositive 5"/>
          <p:cNvSpPr>
            <a:spLocks noGrp="1"/>
          </p:cNvSpPr>
          <p:nvPr>
            <p:ph type="sldNum" sz="quarter" idx="4"/>
          </p:nvPr>
        </p:nvSpPr>
        <p:spPr>
          <a:xfrm>
            <a:off x="11194665" y="6444262"/>
            <a:ext cx="527435" cy="138499"/>
          </a:xfrm>
          <a:prstGeom prst="rect">
            <a:avLst/>
          </a:prstGeom>
        </p:spPr>
        <p:txBody>
          <a:bodyPr vert="horz" wrap="square" lIns="0" tIns="0" rIns="0" bIns="0" rtlCol="0" anchor="ctr">
            <a:spAutoFit/>
          </a:bodyPr>
          <a:lstStyle>
            <a:lvl1pPr algn="r">
              <a:defRPr sz="900">
                <a:solidFill>
                  <a:schemeClr val="bg1">
                    <a:lumMod val="65000"/>
                  </a:schemeClr>
                </a:solidFill>
              </a:defRPr>
            </a:lvl1pPr>
          </a:lstStyle>
          <a:p>
            <a:pPr>
              <a:defRPr/>
            </a:pPr>
            <a:fld id="{456763B9-5889-4BA9-A3F8-122D4CCC77FE}" type="slidenum">
              <a:rPr lang="fr-FR" smtClean="0"/>
              <a:pPr>
                <a:defRPr/>
              </a:pPr>
              <a:t>‹N°›</a:t>
            </a:fld>
            <a:endParaRPr lang="fr-FR"/>
          </a:p>
        </p:txBody>
      </p:sp>
      <p:cxnSp>
        <p:nvCxnSpPr>
          <p:cNvPr id="12" name="Connecteur droit 11"/>
          <p:cNvCxnSpPr/>
          <p:nvPr/>
        </p:nvCxnSpPr>
        <p:spPr>
          <a:xfrm>
            <a:off x="480000" y="815452"/>
            <a:ext cx="11232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ABA2A293-A2DF-8BF5-4F07-113084A71C38}"/>
              </a:ext>
            </a:extLst>
          </p:cNvPr>
          <p:cNvPicPr>
            <a:picLocks noChangeAspect="1"/>
          </p:cNvPicPr>
          <p:nvPr userDrawn="1"/>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0781" y="6253290"/>
            <a:ext cx="2297170" cy="539718"/>
          </a:xfrm>
          <a:prstGeom prst="rect">
            <a:avLst/>
          </a:prstGeom>
        </p:spPr>
      </p:pic>
      <p:pic>
        <p:nvPicPr>
          <p:cNvPr id="8" name="Image 7" descr="Une image contenant texte, capture d’écran, Police, Bleu électrique&#10;&#10;Description générée automatiquement">
            <a:extLst>
              <a:ext uri="{FF2B5EF4-FFF2-40B4-BE49-F238E27FC236}">
                <a16:creationId xmlns:a16="http://schemas.microsoft.com/office/drawing/2014/main" id="{58E2A366-12C1-0DE1-3E46-61A9D8D246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475386" y="6138495"/>
            <a:ext cx="582590" cy="719506"/>
          </a:xfrm>
          <a:prstGeom prst="rect">
            <a:avLst/>
          </a:prstGeom>
        </p:spPr>
      </p:pic>
    </p:spTree>
    <p:extLst>
      <p:ext uri="{BB962C8B-B14F-4D97-AF65-F5344CB8AC3E}">
        <p14:creationId xmlns:p14="http://schemas.microsoft.com/office/powerpoint/2010/main" val="213682848"/>
      </p:ext>
    </p:extLst>
  </p:cSld>
  <p:clrMap bg1="lt1" tx1="dk1" bg2="lt2" tx2="dk2" accent1="accent1" accent2="accent2" accent3="accent3" accent4="accent4" accent5="accent5" accent6="accent6" hlink="hlink" folHlink="folHlink"/>
  <p:sldLayoutIdLst>
    <p:sldLayoutId id="2147486013" r:id="rId1"/>
    <p:sldLayoutId id="2147486014" r:id="rId2"/>
    <p:sldLayoutId id="2147486015" r:id="rId3"/>
    <p:sldLayoutId id="2147486016" r:id="rId4"/>
    <p:sldLayoutId id="2147486017" r:id="rId5"/>
    <p:sldLayoutId id="2147486018" r:id="rId6"/>
    <p:sldLayoutId id="2147486029" r:id="rId7"/>
  </p:sldLayoutIdLst>
  <p:hf hdr="0" ftr="0" dt="0"/>
  <p:txStyles>
    <p:titleStyle>
      <a:lvl1pPr algn="ctr" defTabSz="914400" rtl="0" eaLnBrk="1" latinLnBrk="0" hangingPunct="1">
        <a:lnSpc>
          <a:spcPct val="90000"/>
        </a:lnSpc>
        <a:spcBef>
          <a:spcPct val="0"/>
        </a:spcBef>
        <a:buNone/>
        <a:defRPr sz="1800" b="1" kern="1200" cap="all" baseline="0">
          <a:solidFill>
            <a:schemeClr val="accent5"/>
          </a:solidFill>
          <a:latin typeface="+mj-lt"/>
          <a:ea typeface="+mj-ea"/>
          <a:cs typeface="+mj-cs"/>
        </a:defRPr>
      </a:lvl1pPr>
    </p:titleStyle>
    <p:bodyStyle>
      <a:lvl1pPr marL="85725" indent="-85725" algn="l" defTabSz="914400" rtl="0" eaLnBrk="1" latinLnBrk="0" hangingPunct="1">
        <a:spcBef>
          <a:spcPts val="600"/>
        </a:spcBef>
        <a:buClr>
          <a:schemeClr val="accent2"/>
        </a:buClr>
        <a:buFont typeface="Arial" pitchFamily="34" charset="0"/>
        <a:buChar char=" "/>
        <a:defRPr sz="1400" kern="1200">
          <a:solidFill>
            <a:schemeClr val="accent5"/>
          </a:solidFill>
          <a:latin typeface="+mn-lt"/>
          <a:ea typeface="+mn-ea"/>
          <a:cs typeface="+mn-cs"/>
        </a:defRPr>
      </a:lvl1pPr>
      <a:lvl2pPr marL="357188" indent="-173038" algn="l" defTabSz="914400" rtl="0" eaLnBrk="1" latinLnBrk="0" hangingPunct="1">
        <a:spcBef>
          <a:spcPts val="600"/>
        </a:spcBef>
        <a:buClr>
          <a:schemeClr val="accent6"/>
        </a:buClr>
        <a:buFont typeface="Arial" pitchFamily="34" charset="0"/>
        <a:buChar char="•"/>
        <a:defRPr sz="1200" kern="1200">
          <a:solidFill>
            <a:schemeClr val="accent5"/>
          </a:solidFill>
          <a:latin typeface="+mn-lt"/>
          <a:ea typeface="+mn-ea"/>
          <a:cs typeface="+mn-cs"/>
        </a:defRPr>
      </a:lvl2pPr>
      <a:lvl3pPr marL="538163" indent="-163513" algn="l" defTabSz="914400" rtl="0" eaLnBrk="1" latinLnBrk="0" hangingPunct="1">
        <a:spcBef>
          <a:spcPts val="300"/>
        </a:spcBef>
        <a:buClr>
          <a:schemeClr val="accent6"/>
        </a:buClr>
        <a:buFont typeface="Arial" pitchFamily="34" charset="0"/>
        <a:buChar char="-"/>
        <a:defRPr sz="1050" kern="1200">
          <a:solidFill>
            <a:schemeClr val="accent5"/>
          </a:solidFill>
          <a:latin typeface="+mn-lt"/>
          <a:ea typeface="+mn-ea"/>
          <a:cs typeface="+mn-cs"/>
        </a:defRPr>
      </a:lvl3pPr>
      <a:lvl4pPr marL="717550" indent="-177800" algn="l" defTabSz="914400" rtl="0" eaLnBrk="1" latinLnBrk="0" hangingPunct="1">
        <a:spcBef>
          <a:spcPts val="300"/>
        </a:spcBef>
        <a:buClr>
          <a:schemeClr val="accent6"/>
        </a:buClr>
        <a:buFont typeface="Arial" pitchFamily="34" charset="0"/>
        <a:buChar char="-"/>
        <a:defRPr sz="1050" kern="1200">
          <a:solidFill>
            <a:schemeClr val="accent5"/>
          </a:solidFill>
          <a:latin typeface="+mn-lt"/>
          <a:ea typeface="+mn-ea"/>
          <a:cs typeface="+mn-cs"/>
        </a:defRPr>
      </a:lvl4pPr>
      <a:lvl5pPr marL="898525" indent="-180975" algn="l" defTabSz="914400" rtl="0" eaLnBrk="1" latinLnBrk="0" hangingPunct="1">
        <a:spcBef>
          <a:spcPts val="300"/>
        </a:spcBef>
        <a:buClr>
          <a:schemeClr val="accent6"/>
        </a:buClr>
        <a:buFont typeface="Arial" pitchFamily="34" charset="0"/>
        <a:buChar char="-"/>
        <a:defRPr sz="1050" kern="1200">
          <a:solidFill>
            <a:schemeClr val="accent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4D3B-4E2E-6AD8-36BD-A45C25F8F23F}"/>
              </a:ext>
            </a:extLst>
          </p:cNvPr>
          <p:cNvSpPr>
            <a:spLocks noGrp="1"/>
          </p:cNvSpPr>
          <p:nvPr>
            <p:ph type="ctrTitle"/>
          </p:nvPr>
        </p:nvSpPr>
        <p:spPr>
          <a:xfrm>
            <a:off x="1813686" y="1844824"/>
            <a:ext cx="8564628" cy="1465162"/>
          </a:xfrm>
        </p:spPr>
        <p:txBody>
          <a:bodyPr>
            <a:normAutofit/>
          </a:bodyPr>
          <a:lstStyle/>
          <a:p>
            <a:r>
              <a:rPr lang="fr-FR" dirty="0"/>
              <a:t>Projet de refonte du SIRH d’HENNER</a:t>
            </a:r>
          </a:p>
        </p:txBody>
      </p:sp>
      <p:sp>
        <p:nvSpPr>
          <p:cNvPr id="3" name="Sous-titre 2">
            <a:extLst>
              <a:ext uri="{FF2B5EF4-FFF2-40B4-BE49-F238E27FC236}">
                <a16:creationId xmlns:a16="http://schemas.microsoft.com/office/drawing/2014/main" id="{D64B496F-C5A1-C1D0-69E1-B92CF228162F}"/>
              </a:ext>
            </a:extLst>
          </p:cNvPr>
          <p:cNvSpPr>
            <a:spLocks noGrp="1"/>
          </p:cNvSpPr>
          <p:nvPr>
            <p:ph type="subTitle" idx="1"/>
          </p:nvPr>
        </p:nvSpPr>
        <p:spPr>
          <a:xfrm>
            <a:off x="911424" y="3776472"/>
            <a:ext cx="10369152" cy="1549144"/>
          </a:xfrm>
        </p:spPr>
        <p:txBody>
          <a:bodyPr/>
          <a:lstStyle/>
          <a:p>
            <a:r>
              <a:rPr lang="fr-FR" dirty="0"/>
              <a:t>Annexe : Scénarios de POC en vue des soutenances</a:t>
            </a:r>
          </a:p>
          <a:p>
            <a:endParaRPr lang="fr-FR" dirty="0"/>
          </a:p>
          <a:p>
            <a:r>
              <a:rPr lang="fr-FR" dirty="0"/>
              <a:t>Février 2024</a:t>
            </a:r>
          </a:p>
        </p:txBody>
      </p:sp>
      <p:pic>
        <p:nvPicPr>
          <p:cNvPr id="5" name="Image 4">
            <a:extLst>
              <a:ext uri="{FF2B5EF4-FFF2-40B4-BE49-F238E27FC236}">
                <a16:creationId xmlns:a16="http://schemas.microsoft.com/office/drawing/2014/main" id="{E659E43C-450D-EB63-8889-904A2D7A3651}"/>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3467" y="6340852"/>
            <a:ext cx="1924484" cy="452156"/>
          </a:xfrm>
          <a:prstGeom prst="rect">
            <a:avLst/>
          </a:prstGeom>
        </p:spPr>
      </p:pic>
      <p:pic>
        <p:nvPicPr>
          <p:cNvPr id="7" name="Image 6" descr="Une image contenant texte, capture d’écran, Police, Bleu électrique&#10;&#10;Description générée automatiquement">
            <a:extLst>
              <a:ext uri="{FF2B5EF4-FFF2-40B4-BE49-F238E27FC236}">
                <a16:creationId xmlns:a16="http://schemas.microsoft.com/office/drawing/2014/main" id="{A751C52C-FF8C-5A17-C391-FB52F7AE97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0105" y="747522"/>
            <a:ext cx="1271019" cy="1569723"/>
          </a:xfrm>
          <a:prstGeom prst="rect">
            <a:avLst/>
          </a:prstGeom>
        </p:spPr>
      </p:pic>
    </p:spTree>
    <p:extLst>
      <p:ext uri="{BB962C8B-B14F-4D97-AF65-F5344CB8AC3E}">
        <p14:creationId xmlns:p14="http://schemas.microsoft.com/office/powerpoint/2010/main" val="125163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10</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Embauche et </a:t>
            </a:r>
            <a:r>
              <a:rPr lang="fr-FR" err="1">
                <a:ea typeface="+mj-ea"/>
                <a:cs typeface="+mj-cs"/>
              </a:rPr>
              <a:t>onboarding</a:t>
            </a:r>
            <a:endParaRPr lang="fr-FR" sz="1800" err="1">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Processus </a:t>
            </a:r>
            <a:r>
              <a:rPr lang="fr-FR" dirty="0" err="1"/>
              <a:t>Onboarding</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33448" y="939769"/>
            <a:ext cx="10927873" cy="1009888"/>
          </a:xfrm>
        </p:spPr>
        <p:txBody>
          <a:bodyPr vert="horz" lIns="0" tIns="45720" rIns="91440" bIns="45720" rtlCol="0" anchor="t">
            <a:normAutofit fontScale="92500" lnSpcReduction="10000"/>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détailler le fonctionnement du processus d’</a:t>
            </a:r>
            <a:r>
              <a:rPr lang="fr-FR" dirty="0" err="1"/>
              <a:t>onboarding</a:t>
            </a:r>
            <a:r>
              <a:rPr lang="fr-FR" dirty="0"/>
              <a:t> tel que définis ci-dessous. </a:t>
            </a:r>
            <a:endParaRPr lang="fr-FR" dirty="0">
              <a:solidFill>
                <a:srgbClr val="003D71"/>
              </a:solidFill>
              <a:cs typeface="Calibri"/>
            </a:endParaRPr>
          </a:p>
          <a:p>
            <a:pPr marL="0" indent="0">
              <a:spcBef>
                <a:spcPct val="0"/>
              </a:spcBef>
              <a:spcAft>
                <a:spcPct val="0"/>
              </a:spcAft>
              <a:buNone/>
            </a:pPr>
            <a:r>
              <a:rPr lang="fr-FR" b="1" dirty="0">
                <a:solidFill>
                  <a:srgbClr val="00B0F0"/>
                </a:solidFill>
              </a:rPr>
              <a:t>Cette démonstration fait également le lien avec le </a:t>
            </a:r>
            <a:r>
              <a:rPr lang="fr-FR" b="1" dirty="0" err="1">
                <a:solidFill>
                  <a:srgbClr val="00B0F0"/>
                </a:solidFill>
              </a:rPr>
              <a:t>Core</a:t>
            </a:r>
            <a:r>
              <a:rPr lang="fr-FR" b="1" dirty="0">
                <a:solidFill>
                  <a:srgbClr val="00B0F0"/>
                </a:solidFill>
              </a:rPr>
              <a:t> RH, la génération documentaire et les coffre-fort employeur/salariés. </a:t>
            </a:r>
            <a:endParaRPr lang="fr-FR" dirty="0">
              <a:cs typeface="Calibri"/>
            </a:endParaRPr>
          </a:p>
          <a:p>
            <a:pPr marL="0" indent="0" eaLnBrk="0" fontAlgn="base" hangingPunct="0">
              <a:spcBef>
                <a:spcPct val="0"/>
              </a:spcBef>
              <a:spcAft>
                <a:spcPct val="0"/>
              </a:spcAft>
              <a:buClr>
                <a:schemeClr val="tx2"/>
              </a:buClr>
              <a:buSzPct val="80000"/>
              <a:buFont typeface="Wingdings" panose="05000000000000000000" pitchFamily="2" charset="2"/>
              <a:buNone/>
            </a:pPr>
            <a:r>
              <a:rPr lang="fr-FR" b="1" dirty="0">
                <a:solidFill>
                  <a:srgbClr val="00B0F0"/>
                </a:solidFill>
              </a:rPr>
              <a:t>Pour cette démonstration, la solution devra montrer que les étapes de génération de la LIE et du contrat sont OPTIONNELLES (cas des apprentis) &gt; A montrer lors du POC)</a:t>
            </a:r>
            <a:endParaRPr lang="fr-FR" sz="1400" b="1" dirty="0">
              <a:solidFill>
                <a:srgbClr val="00B0F0"/>
              </a:solidFill>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081572"/>
            <a:ext cx="11252199" cy="3973255"/>
          </a:xfrm>
          <a:prstGeom prst="roundRect">
            <a:avLst/>
          </a:prstGeom>
          <a:no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84973" y="1850828"/>
            <a:ext cx="2722033" cy="570821"/>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Embauche et </a:t>
            </a:r>
            <a:r>
              <a:rPr lang="fr-FR" dirty="0" err="1">
                <a:solidFill>
                  <a:schemeClr val="bg1"/>
                </a:solidFill>
              </a:rPr>
              <a:t>Onboarding</a:t>
            </a:r>
            <a:endParaRPr lang="fr-FR" dirty="0">
              <a:solidFill>
                <a:schemeClr val="bg1"/>
              </a:solidFill>
            </a:endParaRPr>
          </a:p>
        </p:txBody>
      </p:sp>
      <p:sp>
        <p:nvSpPr>
          <p:cNvPr id="8" name="ZoneTexte 7">
            <a:extLst>
              <a:ext uri="{FF2B5EF4-FFF2-40B4-BE49-F238E27FC236}">
                <a16:creationId xmlns:a16="http://schemas.microsoft.com/office/drawing/2014/main" id="{09734E87-444E-A3BD-B4E9-7EF2F7A7866E}"/>
              </a:ext>
            </a:extLst>
          </p:cNvPr>
          <p:cNvSpPr txBox="1"/>
          <p:nvPr/>
        </p:nvSpPr>
        <p:spPr>
          <a:xfrm>
            <a:off x="1529054" y="2359019"/>
            <a:ext cx="10230110" cy="3539430"/>
          </a:xfrm>
          <a:prstGeom prst="rect">
            <a:avLst/>
          </a:prstGeom>
          <a:noFill/>
        </p:spPr>
        <p:txBody>
          <a:bodyPr wrap="square" lIns="91440" tIns="45720" rIns="91440" bIns="45720" rtlCol="0" anchor="t">
            <a:spAutoFit/>
          </a:bodyPr>
          <a:lstStyle/>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cs typeface="Arial"/>
              </a:rPr>
              <a:t>Un candidat accepte l’offre faite par Henner</a:t>
            </a:r>
            <a:endParaRPr lang="en-US" dirty="0">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cs typeface="Arial"/>
              </a:rPr>
              <a:t>Une L.I.E est générée et signée électroniquement par le futur collaborateur</a:t>
            </a:r>
            <a:endParaRPr lang="fr-FR" sz="16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Le recruteur / RH change le statut de candidat en « futur collaborateur »</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cs typeface="Arial"/>
              </a:rPr>
              <a:t>Le futur collaborateur reçoit un mail de bienvenue et est invité à se connecter au SIRH pour renseigner des données</a:t>
            </a:r>
            <a:endParaRPr lang="fr-FR" sz="16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Le futur collaborateur se connecte au SIRH (plateforme dédiée) pour déposer des documents nécessaires à l’établissement de son contrat d’embauche et compléter des informations (CNI, numéro de sécurité sociale, etc.)</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Le RH contrôle et collecte les documents (en cas de pièces non conforme, possibilités d’échanger avec le futur collaborateur)</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Le RH génère automatiquement le contrat de travail</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Le collaborateur reçoit le contrat de travail et le signe électroniquement</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Une fois signé, le contrat de travail est déposé dans coffre-fort employeur et le coffre-fort salarié</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Le collaborateur a accès à des contenus en amont de son arrivée chez Henner (formations, documentation, chartes à signer etc.)</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Le manager est notifié de l’arrivée prochaine de son collaborateur</a:t>
            </a:r>
            <a:endParaRPr lang="fr-FR" sz="1600" dirty="0">
              <a:solidFill>
                <a:srgbClr val="002060"/>
              </a:solidFill>
              <a:latin typeface="+mn-lt"/>
              <a:ea typeface="Calibri"/>
            </a:endParaRPr>
          </a:p>
        </p:txBody>
      </p:sp>
      <p:pic>
        <p:nvPicPr>
          <p:cNvPr id="15" name="Google Shape;756;p119">
            <a:extLst>
              <a:ext uri="{FF2B5EF4-FFF2-40B4-BE49-F238E27FC236}">
                <a16:creationId xmlns:a16="http://schemas.microsoft.com/office/drawing/2014/main" id="{3EF54EEF-5012-DC62-41BD-1024BC3A1683}"/>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6" name="Google Shape;759;p119">
            <a:extLst>
              <a:ext uri="{FF2B5EF4-FFF2-40B4-BE49-F238E27FC236}">
                <a16:creationId xmlns:a16="http://schemas.microsoft.com/office/drawing/2014/main" id="{AF50B665-0D6C-8297-9AF6-3995C5207961}"/>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pic>
        <p:nvPicPr>
          <p:cNvPr id="17" name="Google Shape;760;p119">
            <a:extLst>
              <a:ext uri="{FF2B5EF4-FFF2-40B4-BE49-F238E27FC236}">
                <a16:creationId xmlns:a16="http://schemas.microsoft.com/office/drawing/2014/main" id="{C7CC3953-53B4-6864-5E92-7F16BB766825}"/>
              </a:ext>
            </a:extLst>
          </p:cNvPr>
          <p:cNvPicPr preferRelativeResize="0"/>
          <p:nvPr/>
        </p:nvPicPr>
        <p:blipFill rotWithShape="1">
          <a:blip r:embed="rId2">
            <a:alphaModFix/>
          </a:blip>
          <a:srcRect l="38653" t="69841" r="38560" b="7538"/>
          <a:stretch/>
        </p:blipFill>
        <p:spPr>
          <a:xfrm>
            <a:off x="866571" y="4586203"/>
            <a:ext cx="468791" cy="454964"/>
          </a:xfrm>
          <a:prstGeom prst="ellipse">
            <a:avLst/>
          </a:prstGeom>
          <a:noFill/>
          <a:ln>
            <a:noFill/>
          </a:ln>
        </p:spPr>
      </p:pic>
      <p:sp>
        <p:nvSpPr>
          <p:cNvPr id="18" name="Google Shape;767;p119">
            <a:extLst>
              <a:ext uri="{FF2B5EF4-FFF2-40B4-BE49-F238E27FC236}">
                <a16:creationId xmlns:a16="http://schemas.microsoft.com/office/drawing/2014/main" id="{4B478152-869B-7568-35E4-4B52CD549446}"/>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 / </a:t>
            </a:r>
            <a:r>
              <a:rPr lang="en-GB" sz="1000" dirty="0" err="1"/>
              <a:t>Recruteur</a:t>
            </a:r>
            <a:endParaRPr sz="1000" dirty="0"/>
          </a:p>
        </p:txBody>
      </p:sp>
      <p:sp>
        <p:nvSpPr>
          <p:cNvPr id="19" name="Google Shape;768;p119">
            <a:extLst>
              <a:ext uri="{FF2B5EF4-FFF2-40B4-BE49-F238E27FC236}">
                <a16:creationId xmlns:a16="http://schemas.microsoft.com/office/drawing/2014/main" id="{762B3F8E-EC6B-98C6-4290-A311094CC0F2}"/>
              </a:ext>
            </a:extLst>
          </p:cNvPr>
          <p:cNvSpPr txBox="1"/>
          <p:nvPr/>
        </p:nvSpPr>
        <p:spPr>
          <a:xfrm>
            <a:off x="520546" y="50183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20" name="Google Shape;768;p119">
            <a:extLst>
              <a:ext uri="{FF2B5EF4-FFF2-40B4-BE49-F238E27FC236}">
                <a16:creationId xmlns:a16="http://schemas.microsoft.com/office/drawing/2014/main" id="{383F7C40-5B75-82F2-2C48-EDD59095B0EB}"/>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
        <p:nvSpPr>
          <p:cNvPr id="7" name="Ellipse 6">
            <a:extLst>
              <a:ext uri="{FF2B5EF4-FFF2-40B4-BE49-F238E27FC236}">
                <a16:creationId xmlns:a16="http://schemas.microsoft.com/office/drawing/2014/main" id="{18892E8D-6671-EB21-30AB-F5F67F5B06D0}"/>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327728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11</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11</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err="1">
                <a:solidFill>
                  <a:schemeClr val="accent5"/>
                </a:solidFill>
                <a:latin typeface="+mj-lt"/>
              </a:rPr>
              <a:t>Core</a:t>
            </a:r>
            <a:r>
              <a:rPr lang="fr-FR" sz="4400" b="1" dirty="0">
                <a:solidFill>
                  <a:schemeClr val="accent5"/>
                </a:solidFill>
                <a:latin typeface="+mj-lt"/>
              </a:rPr>
              <a:t> HR et Gestion Administrative</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956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12</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Réorganisation </a:t>
            </a:r>
            <a:endParaRPr lang="fr-FR" sz="180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CORE RH &amp; GESTION ADMINISTRATIVE</a:t>
            </a:r>
          </a:p>
        </p:txBody>
      </p:sp>
      <p:sp>
        <p:nvSpPr>
          <p:cNvPr id="5" name="Espace réservé du texte 2">
            <a:extLst>
              <a:ext uri="{FF2B5EF4-FFF2-40B4-BE49-F238E27FC236}">
                <a16:creationId xmlns:a16="http://schemas.microsoft.com/office/drawing/2014/main" id="{8A3DD0CF-4FB8-D69E-611F-72898E7D55D2}"/>
              </a:ext>
            </a:extLst>
          </p:cNvPr>
          <p:cNvSpPr>
            <a:spLocks noGrp="1"/>
          </p:cNvSpPr>
          <p:nvPr>
            <p:ph type="body" sz="quarter" idx="13"/>
          </p:nvPr>
        </p:nvSpPr>
        <p:spPr>
          <a:xfrm>
            <a:off x="577850" y="1107729"/>
            <a:ext cx="11036300" cy="603350"/>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de votre compréhension, effectuer une démonstration d’un cas de réorganisation (création d’une nouvelle structure organisationnelle et rattachement de collaborateurs / managers à celle-ci).</a:t>
            </a:r>
            <a:endParaRPr lang="fr-FR" dirty="0">
              <a:cs typeface="Calibri"/>
            </a:endParaRPr>
          </a:p>
          <a:p>
            <a:pPr>
              <a:buChar char="•"/>
            </a:pPr>
            <a:endParaRPr lang="fr-FR" dirty="0">
              <a:cs typeface="Calibri"/>
            </a:endParaRPr>
          </a:p>
        </p:txBody>
      </p:sp>
      <p:sp>
        <p:nvSpPr>
          <p:cNvPr id="6" name="Rectangle : coins arrondis 5">
            <a:extLst>
              <a:ext uri="{FF2B5EF4-FFF2-40B4-BE49-F238E27FC236}">
                <a16:creationId xmlns:a16="http://schemas.microsoft.com/office/drawing/2014/main" id="{0E3BE6C4-33BD-AC48-526C-19D0EB06E7F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10575C2C-358E-DF46-0628-2B7AEBDB3115}"/>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Réorganisation</a:t>
            </a:r>
          </a:p>
        </p:txBody>
      </p:sp>
      <p:sp>
        <p:nvSpPr>
          <p:cNvPr id="21" name="ZoneTexte 20">
            <a:extLst>
              <a:ext uri="{FF2B5EF4-FFF2-40B4-BE49-F238E27FC236}">
                <a16:creationId xmlns:a16="http://schemas.microsoft.com/office/drawing/2014/main" id="{AF3809A2-CD95-35E4-E7E2-9BCCD0856EF0}"/>
              </a:ext>
            </a:extLst>
          </p:cNvPr>
          <p:cNvSpPr txBox="1"/>
          <p:nvPr/>
        </p:nvSpPr>
        <p:spPr>
          <a:xfrm>
            <a:off x="1972299" y="3138824"/>
            <a:ext cx="9378384" cy="1169551"/>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Création d’une nouvelle structure organisationnelle (département, équipe, division)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Rattacher cette structure à une structure existante</a:t>
            </a:r>
          </a:p>
          <a:p>
            <a:pPr marL="342900" indent="-342900">
              <a:buClr>
                <a:schemeClr val="accent2"/>
              </a:buClr>
              <a:buAutoNum type="arabicPeriod"/>
            </a:pPr>
            <a:r>
              <a:rPr lang="fr-FR" sz="1400" dirty="0">
                <a:solidFill>
                  <a:schemeClr val="accent5"/>
                </a:solidFill>
                <a:latin typeface="+mn-lt"/>
                <a:cs typeface="Calibri"/>
              </a:rPr>
              <a:t>Rattacher cette structure à une section analytique </a:t>
            </a:r>
            <a:endParaRPr lang="fr-FR" sz="1400" dirty="0">
              <a:solidFill>
                <a:schemeClr val="accent5"/>
              </a:solidFill>
              <a:latin typeface="+mn-lt"/>
              <a:ea typeface="Calibri"/>
              <a:cs typeface="Calibri" panose="020F0502020204030204" pitchFamily="34" charset="0"/>
            </a:endParaRP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Rattacher un RH, un manager et des collaborateurs à cette nouvelle structure organisationnelle</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Assigner les rôles / droits / habilitations en conséquence</a:t>
            </a:r>
            <a:endParaRPr lang="fr-FR" sz="1800" baseline="30000" dirty="0">
              <a:solidFill>
                <a:schemeClr val="accent4">
                  <a:lumMod val="50000"/>
                </a:schemeClr>
              </a:solidFill>
              <a:latin typeface="Work Sans" pitchFamily="2" charset="0"/>
              <a:cs typeface="Calibri" panose="020F0502020204030204" pitchFamily="34" charset="0"/>
            </a:endParaRPr>
          </a:p>
        </p:txBody>
      </p:sp>
      <p:pic>
        <p:nvPicPr>
          <p:cNvPr id="12" name="Google Shape;759;p119">
            <a:extLst>
              <a:ext uri="{FF2B5EF4-FFF2-40B4-BE49-F238E27FC236}">
                <a16:creationId xmlns:a16="http://schemas.microsoft.com/office/drawing/2014/main" id="{F3F0E3F6-C639-E45F-FFEE-724AA81C9934}"/>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sp>
        <p:nvSpPr>
          <p:cNvPr id="14" name="Google Shape;767;p119">
            <a:extLst>
              <a:ext uri="{FF2B5EF4-FFF2-40B4-BE49-F238E27FC236}">
                <a16:creationId xmlns:a16="http://schemas.microsoft.com/office/drawing/2014/main" id="{4712DD47-EDD3-78B3-E27F-3FC550A0D9B8}"/>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Admin RH</a:t>
            </a:r>
            <a:endParaRPr sz="1000" dirty="0"/>
          </a:p>
        </p:txBody>
      </p:sp>
      <p:sp>
        <p:nvSpPr>
          <p:cNvPr id="4" name="Ellipse 3">
            <a:extLst>
              <a:ext uri="{FF2B5EF4-FFF2-40B4-BE49-F238E27FC236}">
                <a16:creationId xmlns:a16="http://schemas.microsoft.com/office/drawing/2014/main" id="{E4C10FFB-7FFE-D46B-C71A-CE06F6D44390}"/>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224927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13</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Gestion des délégations</a:t>
            </a:r>
            <a:endParaRPr lang="fr-FR" sz="180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CORE RH &amp; GESTION ADMINISTRATIVE</a:t>
            </a:r>
          </a:p>
        </p:txBody>
      </p:sp>
      <p:sp>
        <p:nvSpPr>
          <p:cNvPr id="5" name="Espace réservé du texte 2">
            <a:extLst>
              <a:ext uri="{FF2B5EF4-FFF2-40B4-BE49-F238E27FC236}">
                <a16:creationId xmlns:a16="http://schemas.microsoft.com/office/drawing/2014/main" id="{8A3DD0CF-4FB8-D69E-611F-72898E7D55D2}"/>
              </a:ext>
            </a:extLst>
          </p:cNvPr>
          <p:cNvSpPr>
            <a:spLocks noGrp="1"/>
          </p:cNvSpPr>
          <p:nvPr>
            <p:ph type="body" sz="quarter" idx="13"/>
          </p:nvPr>
        </p:nvSpPr>
        <p:spPr>
          <a:xfrm>
            <a:off x="577850" y="1107729"/>
            <a:ext cx="11036300" cy="822555"/>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de votre compréhension, effectuer une démonstration d’un cas de délégation. </a:t>
            </a:r>
            <a:endParaRPr lang="fr-FR" dirty="0">
              <a:solidFill>
                <a:srgbClr val="003D71"/>
              </a:solidFill>
              <a:cs typeface="Calibri"/>
            </a:endParaRPr>
          </a:p>
          <a:p>
            <a:pPr marL="0" indent="0">
              <a:spcBef>
                <a:spcPct val="0"/>
              </a:spcBef>
              <a:spcAft>
                <a:spcPct val="0"/>
              </a:spcAft>
              <a:buNone/>
            </a:pPr>
            <a:r>
              <a:rPr lang="fr-FR" b="1" dirty="0">
                <a:solidFill>
                  <a:srgbClr val="00B0F0"/>
                </a:solidFill>
              </a:rPr>
              <a:t>L’objectif est de pouvoir apprécier la capacité de la solution à déléguer à un ou plusieurs acteurs un périmètre de visibilité et un périmètre d’actions.</a:t>
            </a:r>
            <a:endParaRPr lang="fr-FR" dirty="0">
              <a:cs typeface="Calibri"/>
            </a:endParaRPr>
          </a:p>
          <a:p>
            <a:pPr>
              <a:buChar char="•"/>
            </a:pPr>
            <a:endParaRPr lang="fr-FR" dirty="0">
              <a:cs typeface="Calibri"/>
            </a:endParaRPr>
          </a:p>
        </p:txBody>
      </p:sp>
      <p:sp>
        <p:nvSpPr>
          <p:cNvPr id="6" name="Rectangle : coins arrondis 5">
            <a:extLst>
              <a:ext uri="{FF2B5EF4-FFF2-40B4-BE49-F238E27FC236}">
                <a16:creationId xmlns:a16="http://schemas.microsoft.com/office/drawing/2014/main" id="{0E3BE6C4-33BD-AC48-526C-19D0EB06E7F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10575C2C-358E-DF46-0628-2B7AEBDB3115}"/>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Délégation</a:t>
            </a:r>
          </a:p>
        </p:txBody>
      </p:sp>
      <p:sp>
        <p:nvSpPr>
          <p:cNvPr id="21" name="ZoneTexte 20">
            <a:extLst>
              <a:ext uri="{FF2B5EF4-FFF2-40B4-BE49-F238E27FC236}">
                <a16:creationId xmlns:a16="http://schemas.microsoft.com/office/drawing/2014/main" id="{AF3809A2-CD95-35E4-E7E2-9BCCD0856EF0}"/>
              </a:ext>
            </a:extLst>
          </p:cNvPr>
          <p:cNvSpPr txBox="1"/>
          <p:nvPr/>
        </p:nvSpPr>
        <p:spPr>
          <a:xfrm>
            <a:off x="1884587" y="2776959"/>
            <a:ext cx="9472974" cy="2749471"/>
          </a:xfrm>
          <a:prstGeom prst="rect">
            <a:avLst/>
          </a:prstGeom>
          <a:noFill/>
        </p:spPr>
        <p:txBody>
          <a:bodyPr wrap="square" lIns="91440" tIns="45720" rIns="91440" bIns="45720" rtlCol="0" anchor="t">
            <a:spAutoFit/>
          </a:bodyPr>
          <a:lstStyle/>
          <a:p>
            <a:pPr>
              <a:buClr>
                <a:schemeClr val="accent2"/>
              </a:buClr>
            </a:pPr>
            <a:endParaRPr lang="fr-FR" sz="1400" b="1" dirty="0">
              <a:solidFill>
                <a:schemeClr val="accent5"/>
              </a:solidFill>
              <a:latin typeface="+mn-lt"/>
              <a:cs typeface="Calibri" panose="020F0502020204030204" pitchFamily="34" charset="0"/>
            </a:endParaRPr>
          </a:p>
          <a:p>
            <a:pPr>
              <a:buClr>
                <a:schemeClr val="accent2"/>
              </a:buClr>
            </a:pPr>
            <a:r>
              <a:rPr lang="fr-FR" sz="1400" b="1" dirty="0">
                <a:solidFill>
                  <a:schemeClr val="accent5"/>
                </a:solidFill>
                <a:latin typeface="+mn-lt"/>
                <a:cs typeface="Calibri" panose="020F0502020204030204" pitchFamily="34" charset="0"/>
              </a:rPr>
              <a:t>Scénario 1 </a:t>
            </a:r>
          </a:p>
          <a:p>
            <a:pPr marL="342900" indent="-342900">
              <a:buClr>
                <a:schemeClr val="accent2"/>
              </a:buClr>
              <a:buFont typeface="+mj-lt"/>
              <a:buAutoNum type="arabicPeriod"/>
            </a:pPr>
            <a:r>
              <a:rPr lang="fr-FR" sz="1400" dirty="0">
                <a:solidFill>
                  <a:schemeClr val="accent5"/>
                </a:solidFill>
                <a:latin typeface="+mn-lt"/>
                <a:cs typeface="Calibri"/>
              </a:rPr>
              <a:t>En tant que Manager, je souhaite déléguer tout ou partie de mes actions à un autre manager. J’effectue les actions de délégation (exemple : recrutement).</a:t>
            </a:r>
            <a:endParaRPr lang="fr-FR" sz="1400" dirty="0">
              <a:solidFill>
                <a:schemeClr val="accent5"/>
              </a:solidFill>
              <a:latin typeface="+mn-lt"/>
              <a:ea typeface="Calibri"/>
              <a:cs typeface="Calibri"/>
            </a:endParaRPr>
          </a:p>
          <a:p>
            <a:pPr marL="342900" indent="-342900">
              <a:buClr>
                <a:schemeClr val="accent2"/>
              </a:buClr>
              <a:buFont typeface="+mj-lt"/>
              <a:buAutoNum type="arabicPeriod"/>
            </a:pPr>
            <a:endParaRPr lang="fr-FR" sz="1400" b="1" dirty="0">
              <a:solidFill>
                <a:schemeClr val="accent5"/>
              </a:solidFill>
              <a:latin typeface="+mn-lt"/>
              <a:cs typeface="Calibri" panose="020F0502020204030204" pitchFamily="34" charset="0"/>
            </a:endParaRPr>
          </a:p>
          <a:p>
            <a:pPr>
              <a:buClr>
                <a:schemeClr val="accent2"/>
              </a:buClr>
            </a:pPr>
            <a:endParaRPr lang="fr-FR" sz="1400" b="1" dirty="0">
              <a:solidFill>
                <a:schemeClr val="accent5"/>
              </a:solidFill>
              <a:latin typeface="+mn-lt"/>
              <a:cs typeface="Calibri" panose="020F0502020204030204" pitchFamily="34" charset="0"/>
            </a:endParaRPr>
          </a:p>
          <a:p>
            <a:pPr>
              <a:buClr>
                <a:schemeClr val="accent2"/>
              </a:buClr>
            </a:pPr>
            <a:r>
              <a:rPr lang="fr-FR" sz="1400" b="1" dirty="0">
                <a:solidFill>
                  <a:schemeClr val="accent5"/>
                </a:solidFill>
                <a:latin typeface="+mn-lt"/>
                <a:cs typeface="Calibri" panose="020F0502020204030204" pitchFamily="34" charset="0"/>
              </a:rPr>
              <a:t>Scénario 2</a:t>
            </a:r>
          </a:p>
          <a:p>
            <a:pPr marL="342900" indent="-342900">
              <a:buClr>
                <a:schemeClr val="accent2"/>
              </a:buClr>
              <a:buFont typeface="+mj-lt"/>
              <a:buAutoNum type="arabicPeriod"/>
            </a:pPr>
            <a:r>
              <a:rPr lang="fr-FR" sz="1400" dirty="0">
                <a:solidFill>
                  <a:schemeClr val="accent5"/>
                </a:solidFill>
                <a:latin typeface="+mn-lt"/>
                <a:cs typeface="Calibri"/>
              </a:rPr>
              <a:t>En tant que RH, un Manager est absent pour une longue durée, je délègue tout ou partie de ses actions / droits à une ou plusieurs autres personnes dans le groupe Henner (pas nécessairement dans la ligne hiérarchique)</a:t>
            </a:r>
            <a:endParaRPr lang="fr-FR" sz="1400" dirty="0">
              <a:solidFill>
                <a:schemeClr val="accent5"/>
              </a:solidFill>
              <a:latin typeface="+mn-lt"/>
              <a:ea typeface="Calibri"/>
              <a:cs typeface="Calibri"/>
            </a:endParaRPr>
          </a:p>
          <a:p>
            <a:pPr marL="342900" indent="-342900">
              <a:buClr>
                <a:schemeClr val="accent2"/>
              </a:buClr>
              <a:buFont typeface="+mj-lt"/>
              <a:buAutoNum type="arabicPeriod"/>
            </a:pPr>
            <a:r>
              <a:rPr lang="fr-FR" sz="1400" dirty="0">
                <a:solidFill>
                  <a:schemeClr val="accent5"/>
                </a:solidFill>
                <a:latin typeface="+mn-lt"/>
                <a:cs typeface="Calibri"/>
              </a:rPr>
              <a:t>Possibilité de pousser les demandes en attente vers le manager « délégué » et de récupérer les demandes non validées par celui-ci à l'issue de la délégation (exemple : congés, badgeages, offre d’emploi…). </a:t>
            </a:r>
            <a:endParaRPr lang="fr-FR" sz="1400" dirty="0">
              <a:solidFill>
                <a:schemeClr val="accent5"/>
              </a:solidFill>
              <a:latin typeface="+mn-lt"/>
              <a:ea typeface="Calibri"/>
              <a:cs typeface="Calibri"/>
            </a:endParaRPr>
          </a:p>
          <a:p>
            <a:pPr marL="342900" indent="-342900">
              <a:buClr>
                <a:schemeClr val="accent2"/>
              </a:buClr>
              <a:buFont typeface="+mj-lt"/>
              <a:buAutoNum type="arabicPeriod"/>
            </a:pPr>
            <a:endParaRPr lang="fr-FR" sz="1400" b="1" baseline="30000" dirty="0">
              <a:solidFill>
                <a:schemeClr val="accent5"/>
              </a:solidFill>
              <a:latin typeface="+mn-lt"/>
              <a:cs typeface="Calibri" panose="020F0502020204030204" pitchFamily="34" charset="0"/>
            </a:endParaRPr>
          </a:p>
          <a:p>
            <a:pPr>
              <a:buClr>
                <a:schemeClr val="accent2"/>
              </a:buClr>
            </a:pPr>
            <a:endParaRPr lang="fr-FR" sz="1400" b="1" baseline="30000" dirty="0">
              <a:solidFill>
                <a:schemeClr val="accent5"/>
              </a:solidFill>
              <a:latin typeface="+mn-lt"/>
              <a:cs typeface="Calibri" panose="020F0502020204030204" pitchFamily="34" charset="0"/>
            </a:endParaRPr>
          </a:p>
        </p:txBody>
      </p:sp>
      <p:pic>
        <p:nvPicPr>
          <p:cNvPr id="12" name="Google Shape;756;p119">
            <a:extLst>
              <a:ext uri="{FF2B5EF4-FFF2-40B4-BE49-F238E27FC236}">
                <a16:creationId xmlns:a16="http://schemas.microsoft.com/office/drawing/2014/main" id="{6FB56F4D-C8F4-BCAB-8FEF-6C543844EE27}"/>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3" name="Google Shape;759;p119">
            <a:extLst>
              <a:ext uri="{FF2B5EF4-FFF2-40B4-BE49-F238E27FC236}">
                <a16:creationId xmlns:a16="http://schemas.microsoft.com/office/drawing/2014/main" id="{8DC49EA3-9D4B-0995-1B10-9A00E1B3466B}"/>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sp>
        <p:nvSpPr>
          <p:cNvPr id="15" name="Google Shape;767;p119">
            <a:extLst>
              <a:ext uri="{FF2B5EF4-FFF2-40B4-BE49-F238E27FC236}">
                <a16:creationId xmlns:a16="http://schemas.microsoft.com/office/drawing/2014/main" id="{93692AE6-F90F-3511-69F2-AD7533127164}"/>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7" name="Google Shape;768;p119">
            <a:extLst>
              <a:ext uri="{FF2B5EF4-FFF2-40B4-BE49-F238E27FC236}">
                <a16:creationId xmlns:a16="http://schemas.microsoft.com/office/drawing/2014/main" id="{B8FD0F5B-400C-346D-906E-760BF1AD4CF5}"/>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
        <p:nvSpPr>
          <p:cNvPr id="4" name="Ellipse 3">
            <a:extLst>
              <a:ext uri="{FF2B5EF4-FFF2-40B4-BE49-F238E27FC236}">
                <a16:creationId xmlns:a16="http://schemas.microsoft.com/office/drawing/2014/main" id="{05011078-5119-75C1-93DF-6E8C9AB450A3}"/>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158849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14</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Self-Service</a:t>
            </a:r>
            <a:endParaRPr lang="fr-FR" sz="180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CORE RH &amp; GESTION ADMINISTRATIVE</a:t>
            </a:r>
          </a:p>
        </p:txBody>
      </p:sp>
      <p:sp>
        <p:nvSpPr>
          <p:cNvPr id="5" name="Espace réservé du texte 2">
            <a:extLst>
              <a:ext uri="{FF2B5EF4-FFF2-40B4-BE49-F238E27FC236}">
                <a16:creationId xmlns:a16="http://schemas.microsoft.com/office/drawing/2014/main" id="{8A3DD0CF-4FB8-D69E-611F-72898E7D55D2}"/>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de votre compréhension, effectuer une démonstration du self-service et de la mise à jour de données.</a:t>
            </a:r>
            <a:endParaRPr lang="fr-FR" dirty="0">
              <a:cs typeface="Calibri"/>
            </a:endParaRPr>
          </a:p>
          <a:p>
            <a:pPr>
              <a:buChar char="•"/>
            </a:pPr>
            <a:endParaRPr lang="fr-FR" dirty="0">
              <a:cs typeface="Calibri"/>
            </a:endParaRPr>
          </a:p>
        </p:txBody>
      </p:sp>
      <p:sp>
        <p:nvSpPr>
          <p:cNvPr id="6" name="Rectangle : coins arrondis 5">
            <a:extLst>
              <a:ext uri="{FF2B5EF4-FFF2-40B4-BE49-F238E27FC236}">
                <a16:creationId xmlns:a16="http://schemas.microsoft.com/office/drawing/2014/main" id="{0E3BE6C4-33BD-AC48-526C-19D0EB06E7F0}"/>
              </a:ext>
            </a:extLst>
          </p:cNvPr>
          <p:cNvSpPr/>
          <p:nvPr/>
        </p:nvSpPr>
        <p:spPr>
          <a:xfrm>
            <a:off x="459462" y="2313474"/>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10575C2C-358E-DF46-0628-2B7AEBDB3115}"/>
              </a:ext>
            </a:extLst>
          </p:cNvPr>
          <p:cNvSpPr/>
          <p:nvPr/>
        </p:nvSpPr>
        <p:spPr>
          <a:xfrm>
            <a:off x="256262" y="1863443"/>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Self-service et mise à jour de données</a:t>
            </a:r>
          </a:p>
        </p:txBody>
      </p:sp>
      <p:sp>
        <p:nvSpPr>
          <p:cNvPr id="21" name="ZoneTexte 20">
            <a:extLst>
              <a:ext uri="{FF2B5EF4-FFF2-40B4-BE49-F238E27FC236}">
                <a16:creationId xmlns:a16="http://schemas.microsoft.com/office/drawing/2014/main" id="{AF3809A2-CD95-35E4-E7E2-9BCCD0856EF0}"/>
              </a:ext>
            </a:extLst>
          </p:cNvPr>
          <p:cNvSpPr txBox="1"/>
          <p:nvPr/>
        </p:nvSpPr>
        <p:spPr>
          <a:xfrm>
            <a:off x="1758661" y="2888303"/>
            <a:ext cx="9581584" cy="1169551"/>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Calibri (Corps)"/>
                <a:cs typeface="Calibri"/>
              </a:rPr>
              <a:t>Le collaborateur effectue une modification sur son dossier: Changement de RIB avec ajout d’une pièce justificative</a:t>
            </a:r>
          </a:p>
          <a:p>
            <a:pPr marL="342900" indent="-342900">
              <a:buClr>
                <a:schemeClr val="accent2"/>
              </a:buClr>
              <a:buFont typeface="+mj-lt"/>
              <a:buAutoNum type="arabicPeriod"/>
            </a:pPr>
            <a:r>
              <a:rPr lang="fr-FR" sz="1400" dirty="0">
                <a:solidFill>
                  <a:schemeClr val="accent5"/>
                </a:solidFill>
                <a:latin typeface="Calibri (Corps)"/>
                <a:cs typeface="Calibri"/>
              </a:rPr>
              <a:t>La demande arrive chez le RH du périmètre concerné. Le RH visualise la demande de modification ainsi que la pièce justificative avant d’approuver la demande</a:t>
            </a:r>
          </a:p>
          <a:p>
            <a:pPr marL="342900" indent="-342900">
              <a:buClr>
                <a:schemeClr val="accent2"/>
              </a:buClr>
              <a:buFont typeface="+mj-lt"/>
              <a:buAutoNum type="arabicPeriod"/>
            </a:pPr>
            <a:r>
              <a:rPr lang="fr-FR" sz="1400" dirty="0">
                <a:solidFill>
                  <a:schemeClr val="accent5"/>
                </a:solidFill>
                <a:latin typeface="Calibri (Corps)"/>
                <a:cs typeface="Calibri"/>
              </a:rPr>
              <a:t>La donnée est modifiée sur le dossier collaborateur après approbation et le collaborateur est notifié</a:t>
            </a:r>
          </a:p>
          <a:p>
            <a:pPr>
              <a:buClr>
                <a:schemeClr val="accent2"/>
              </a:buClr>
            </a:pPr>
            <a:endParaRPr lang="fr-FR" sz="1400" dirty="0">
              <a:solidFill>
                <a:schemeClr val="accent5"/>
              </a:solidFill>
              <a:latin typeface="Calibri (Corps)"/>
              <a:cs typeface="Calibri" panose="020F0502020204030204" pitchFamily="34" charset="0"/>
            </a:endParaRPr>
          </a:p>
        </p:txBody>
      </p:sp>
      <p:pic>
        <p:nvPicPr>
          <p:cNvPr id="12" name="Google Shape;759;p119">
            <a:extLst>
              <a:ext uri="{FF2B5EF4-FFF2-40B4-BE49-F238E27FC236}">
                <a16:creationId xmlns:a16="http://schemas.microsoft.com/office/drawing/2014/main" id="{4755DF89-7B14-7DA3-AB8D-A948168B10AE}"/>
              </a:ext>
            </a:extLst>
          </p:cNvPr>
          <p:cNvPicPr preferRelativeResize="0"/>
          <p:nvPr/>
        </p:nvPicPr>
        <p:blipFill rotWithShape="1">
          <a:blip r:embed="rId2">
            <a:alphaModFix/>
          </a:blip>
          <a:srcRect l="7104" t="36437" r="70576" b="38828"/>
          <a:stretch/>
        </p:blipFill>
        <p:spPr>
          <a:xfrm>
            <a:off x="868803" y="2921789"/>
            <a:ext cx="443451" cy="480424"/>
          </a:xfrm>
          <a:prstGeom prst="ellipse">
            <a:avLst/>
          </a:prstGeom>
          <a:noFill/>
          <a:ln>
            <a:noFill/>
          </a:ln>
        </p:spPr>
      </p:pic>
      <p:pic>
        <p:nvPicPr>
          <p:cNvPr id="13" name="Google Shape;760;p119">
            <a:extLst>
              <a:ext uri="{FF2B5EF4-FFF2-40B4-BE49-F238E27FC236}">
                <a16:creationId xmlns:a16="http://schemas.microsoft.com/office/drawing/2014/main" id="{EA8D4B12-573C-00F6-559B-706D343F2AF2}"/>
              </a:ext>
            </a:extLst>
          </p:cNvPr>
          <p:cNvPicPr preferRelativeResize="0"/>
          <p:nvPr/>
        </p:nvPicPr>
        <p:blipFill rotWithShape="1">
          <a:blip r:embed="rId2">
            <a:alphaModFix/>
          </a:blip>
          <a:srcRect l="38653" t="69841" r="38560" b="7538"/>
          <a:stretch/>
        </p:blipFill>
        <p:spPr>
          <a:xfrm>
            <a:off x="856133" y="3724541"/>
            <a:ext cx="468791" cy="454964"/>
          </a:xfrm>
          <a:prstGeom prst="ellipse">
            <a:avLst/>
          </a:prstGeom>
          <a:noFill/>
          <a:ln>
            <a:noFill/>
          </a:ln>
        </p:spPr>
      </p:pic>
      <p:sp>
        <p:nvSpPr>
          <p:cNvPr id="14" name="Google Shape;767;p119">
            <a:extLst>
              <a:ext uri="{FF2B5EF4-FFF2-40B4-BE49-F238E27FC236}">
                <a16:creationId xmlns:a16="http://schemas.microsoft.com/office/drawing/2014/main" id="{862C9A7F-7C17-F6FF-3349-BC09BE2E22CF}"/>
              </a:ext>
            </a:extLst>
          </p:cNvPr>
          <p:cNvSpPr txBox="1"/>
          <p:nvPr/>
        </p:nvSpPr>
        <p:spPr>
          <a:xfrm>
            <a:off x="422397" y="3374105"/>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5" name="Google Shape;768;p119">
            <a:extLst>
              <a:ext uri="{FF2B5EF4-FFF2-40B4-BE49-F238E27FC236}">
                <a16:creationId xmlns:a16="http://schemas.microsoft.com/office/drawing/2014/main" id="{BE8B5C57-6417-1481-8886-B47D43A7F714}"/>
              </a:ext>
            </a:extLst>
          </p:cNvPr>
          <p:cNvSpPr txBox="1"/>
          <p:nvPr/>
        </p:nvSpPr>
        <p:spPr>
          <a:xfrm>
            <a:off x="510108" y="4156664"/>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4" name="Ellipse 3">
            <a:extLst>
              <a:ext uri="{FF2B5EF4-FFF2-40B4-BE49-F238E27FC236}">
                <a16:creationId xmlns:a16="http://schemas.microsoft.com/office/drawing/2014/main" id="{EBBC743D-8C62-6721-2387-428A8A9A0592}"/>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118749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15</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Changement de poste</a:t>
            </a:r>
            <a:endParaRPr lang="fr-FR" sz="180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CORE RH &amp; GESTION ADMINISTRATIVE</a:t>
            </a:r>
          </a:p>
        </p:txBody>
      </p:sp>
      <p:sp>
        <p:nvSpPr>
          <p:cNvPr id="5" name="Espace réservé du texte 2">
            <a:extLst>
              <a:ext uri="{FF2B5EF4-FFF2-40B4-BE49-F238E27FC236}">
                <a16:creationId xmlns:a16="http://schemas.microsoft.com/office/drawing/2014/main" id="{8A3DD0CF-4FB8-D69E-611F-72898E7D55D2}"/>
              </a:ext>
            </a:extLst>
          </p:cNvPr>
          <p:cNvSpPr>
            <a:spLocks noGrp="1"/>
          </p:cNvSpPr>
          <p:nvPr>
            <p:ph type="body" sz="quarter" idx="13"/>
          </p:nvPr>
        </p:nvSpPr>
        <p:spPr>
          <a:xfrm>
            <a:off x="577850" y="1107729"/>
            <a:ext cx="11036300" cy="812931"/>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  </a:t>
            </a:r>
            <a:r>
              <a:rPr lang="fr-FR" dirty="0"/>
              <a:t>: Sur la base des éléments fournis dans le cahier des charges et de votre compréhension, effectuer une démonstration d’un changement de poste au sein de l’organisation.</a:t>
            </a:r>
            <a:endParaRPr lang="fr-FR" dirty="0">
              <a:cs typeface="Calibri"/>
            </a:endParaRPr>
          </a:p>
          <a:p>
            <a:pPr marL="0" lvl="0" indent="0" eaLnBrk="0" fontAlgn="base" hangingPunct="0">
              <a:spcBef>
                <a:spcPct val="0"/>
              </a:spcBef>
              <a:spcAft>
                <a:spcPct val="0"/>
              </a:spcAft>
              <a:buClr>
                <a:schemeClr val="tx2"/>
              </a:buClr>
              <a:buSzPct val="80000"/>
              <a:buFont typeface="Wingdings" panose="05000000000000000000" pitchFamily="2" charset="2"/>
              <a:buNone/>
            </a:pPr>
            <a:endParaRPr lang="fr-FR" b="1" i="1" dirty="0">
              <a:solidFill>
                <a:schemeClr val="tx1"/>
              </a:solidFill>
            </a:endParaRPr>
          </a:p>
          <a:p>
            <a:pPr>
              <a:buChar char="•"/>
            </a:pPr>
            <a:endParaRPr lang="fr-FR" dirty="0">
              <a:cs typeface="Calibri"/>
            </a:endParaRPr>
          </a:p>
        </p:txBody>
      </p:sp>
      <p:sp>
        <p:nvSpPr>
          <p:cNvPr id="6" name="Rectangle : coins arrondis 5">
            <a:extLst>
              <a:ext uri="{FF2B5EF4-FFF2-40B4-BE49-F238E27FC236}">
                <a16:creationId xmlns:a16="http://schemas.microsoft.com/office/drawing/2014/main" id="{0E3BE6C4-33BD-AC48-526C-19D0EB06E7F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10575C2C-358E-DF46-0628-2B7AEBDB3115}"/>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Changement de poste</a:t>
            </a:r>
          </a:p>
        </p:txBody>
      </p:sp>
      <p:sp>
        <p:nvSpPr>
          <p:cNvPr id="21" name="ZoneTexte 20">
            <a:extLst>
              <a:ext uri="{FF2B5EF4-FFF2-40B4-BE49-F238E27FC236}">
                <a16:creationId xmlns:a16="http://schemas.microsoft.com/office/drawing/2014/main" id="{AF3809A2-CD95-35E4-E7E2-9BCCD0856EF0}"/>
              </a:ext>
            </a:extLst>
          </p:cNvPr>
          <p:cNvSpPr txBox="1"/>
          <p:nvPr/>
        </p:nvSpPr>
        <p:spPr>
          <a:xfrm>
            <a:off x="1819744" y="2978890"/>
            <a:ext cx="9374921" cy="1815882"/>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Le Manager (N+1) initie une demande de changement de poste pour un collaborateur dans son équipe</a:t>
            </a:r>
          </a:p>
          <a:p>
            <a:pPr marL="342900" indent="-342900">
              <a:buClr>
                <a:schemeClr val="accent2"/>
              </a:buClr>
              <a:buFont typeface="+mj-lt"/>
              <a:buAutoNum type="arabicPeriod"/>
            </a:pPr>
            <a:r>
              <a:rPr lang="fr-FR" sz="1400" dirty="0">
                <a:solidFill>
                  <a:schemeClr val="accent5"/>
                </a:solidFill>
                <a:latin typeface="Calibri (Corps)"/>
                <a:cs typeface="Calibri"/>
              </a:rPr>
              <a:t>Le RH revoit la demande du Manager et la complète / corrige le cas échéant</a:t>
            </a:r>
          </a:p>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Le RH complète la demande en renseignant la nouvelle rémunération et le code analytique puis valide la demande de changement de poste</a:t>
            </a:r>
          </a:p>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Génération d’un avenant et signature par les parties prenantes (étape obligatoire)</a:t>
            </a:r>
          </a:p>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A la date effective, les changements sont visualisés sur le profil du collaborateur</a:t>
            </a:r>
          </a:p>
          <a:p>
            <a:pPr marL="342900" indent="-342900">
              <a:buClr>
                <a:schemeClr val="accent2"/>
              </a:buClr>
              <a:buFont typeface="+mj-lt"/>
              <a:buAutoNum type="arabicPeriod"/>
            </a:pPr>
            <a:r>
              <a:rPr lang="fr-FR" sz="1400" dirty="0">
                <a:solidFill>
                  <a:schemeClr val="accent5"/>
                </a:solidFill>
                <a:latin typeface="Calibri (Corps)"/>
                <a:cs typeface="Calibri"/>
              </a:rPr>
              <a:t>Il est possible également de visualiser la situation historique du collaborateur (avec date d’effet) et de savoir qui a effectué et validé la modification</a:t>
            </a:r>
          </a:p>
        </p:txBody>
      </p:sp>
      <p:pic>
        <p:nvPicPr>
          <p:cNvPr id="12" name="Google Shape;756;p119">
            <a:extLst>
              <a:ext uri="{FF2B5EF4-FFF2-40B4-BE49-F238E27FC236}">
                <a16:creationId xmlns:a16="http://schemas.microsoft.com/office/drawing/2014/main" id="{878C4678-30AE-B9D8-A5B2-851EDA6E63D9}"/>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3" name="Google Shape;759;p119">
            <a:extLst>
              <a:ext uri="{FF2B5EF4-FFF2-40B4-BE49-F238E27FC236}">
                <a16:creationId xmlns:a16="http://schemas.microsoft.com/office/drawing/2014/main" id="{6275C1F7-976E-5503-DD0F-19F481328EF0}"/>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sp>
        <p:nvSpPr>
          <p:cNvPr id="15" name="Google Shape;767;p119">
            <a:extLst>
              <a:ext uri="{FF2B5EF4-FFF2-40B4-BE49-F238E27FC236}">
                <a16:creationId xmlns:a16="http://schemas.microsoft.com/office/drawing/2014/main" id="{BD3C0FB8-8A87-148A-9E9A-DE9EF4F65258}"/>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7" name="Google Shape;768;p119">
            <a:extLst>
              <a:ext uri="{FF2B5EF4-FFF2-40B4-BE49-F238E27FC236}">
                <a16:creationId xmlns:a16="http://schemas.microsoft.com/office/drawing/2014/main" id="{E370DBDD-BC24-87B7-FB0A-079FD70EDAE0}"/>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16" name="Google Shape;760;p119">
            <a:extLst>
              <a:ext uri="{FF2B5EF4-FFF2-40B4-BE49-F238E27FC236}">
                <a16:creationId xmlns:a16="http://schemas.microsoft.com/office/drawing/2014/main" id="{E4B15691-1897-57D4-CB31-A7CA0DF746E9}"/>
              </a:ext>
            </a:extLst>
          </p:cNvPr>
          <p:cNvPicPr preferRelativeResize="0"/>
          <p:nvPr/>
        </p:nvPicPr>
        <p:blipFill rotWithShape="1">
          <a:blip r:embed="rId2">
            <a:alphaModFix/>
          </a:blip>
          <a:srcRect l="38653" t="69841" r="38560" b="7538"/>
          <a:stretch/>
        </p:blipFill>
        <p:spPr>
          <a:xfrm>
            <a:off x="871134" y="4623484"/>
            <a:ext cx="468791" cy="454964"/>
          </a:xfrm>
          <a:prstGeom prst="ellipse">
            <a:avLst/>
          </a:prstGeom>
          <a:noFill/>
          <a:ln>
            <a:noFill/>
          </a:ln>
        </p:spPr>
      </p:pic>
      <p:sp>
        <p:nvSpPr>
          <p:cNvPr id="19" name="Google Shape;768;p119">
            <a:extLst>
              <a:ext uri="{FF2B5EF4-FFF2-40B4-BE49-F238E27FC236}">
                <a16:creationId xmlns:a16="http://schemas.microsoft.com/office/drawing/2014/main" id="{2687C318-25AD-3A7A-54D5-D5B9F63709F2}"/>
              </a:ext>
            </a:extLst>
          </p:cNvPr>
          <p:cNvSpPr txBox="1"/>
          <p:nvPr/>
        </p:nvSpPr>
        <p:spPr>
          <a:xfrm>
            <a:off x="525109" y="5055607"/>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4" name="Ellipse 3">
            <a:extLst>
              <a:ext uri="{FF2B5EF4-FFF2-40B4-BE49-F238E27FC236}">
                <a16:creationId xmlns:a16="http://schemas.microsoft.com/office/drawing/2014/main" id="{947AF69B-3517-ECA3-F38F-403EF1961284}"/>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412217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16</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16</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Coffre-fort employeur &amp; salarié</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7032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17</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Coffre-fort employeur</a:t>
            </a:r>
            <a:endParaRPr lang="fr-FR">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Coffre-fort employeur</a:t>
            </a:r>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détailler le fonctionnement du coffre-fort employeur tel que définis ci-dessous. </a:t>
            </a:r>
            <a:endParaRPr lang="en-US" dirty="0">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292101" y="1785269"/>
            <a:ext cx="11379024" cy="4423501"/>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z</a:t>
            </a: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92100" y="1636904"/>
            <a:ext cx="2722033" cy="307724"/>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Coffre-fort employeur</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395783" y="1958112"/>
            <a:ext cx="10325100" cy="429348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300" b="1" dirty="0">
                <a:solidFill>
                  <a:srgbClr val="002060"/>
                </a:solidFill>
                <a:latin typeface="+mn-lt"/>
              </a:rPr>
              <a:t>Connexion au coffre-fort employeur et exploration </a:t>
            </a:r>
            <a:endParaRPr lang="en-US"/>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300" dirty="0">
                <a:solidFill>
                  <a:srgbClr val="002060"/>
                </a:solidFill>
                <a:latin typeface="+mn-lt"/>
              </a:rPr>
              <a:t>Le RH se connecte et peut </a:t>
            </a:r>
            <a:endParaRPr lang="fr-FR" sz="1300" dirty="0">
              <a:solidFill>
                <a:srgbClr val="002060"/>
              </a:solidFill>
              <a:latin typeface="+mn-lt"/>
              <a:ea typeface="Calibri"/>
            </a:endParaRPr>
          </a:p>
          <a:p>
            <a:pPr marL="979170" lvl="1" indent="-342900" eaLnBrk="0" hangingPunct="0">
              <a:buClr>
                <a:schemeClr val="accent2"/>
              </a:buClr>
              <a:buSzPct val="80000"/>
              <a:buFont typeface="Arial" panose="020B0604020202020204" pitchFamily="34" charset="0"/>
              <a:buChar char="•"/>
            </a:pPr>
            <a:r>
              <a:rPr lang="fr-FR" sz="1300" b="1" dirty="0">
                <a:solidFill>
                  <a:srgbClr val="002060"/>
                </a:solidFill>
                <a:latin typeface="+mn-lt"/>
              </a:rPr>
              <a:t>Télécharger</a:t>
            </a:r>
            <a:r>
              <a:rPr lang="fr-FR" sz="1300" dirty="0">
                <a:solidFill>
                  <a:srgbClr val="002060"/>
                </a:solidFill>
                <a:latin typeface="+mn-lt"/>
              </a:rPr>
              <a:t> de manière </a:t>
            </a:r>
            <a:r>
              <a:rPr lang="fr-FR" sz="1300" b="1" dirty="0">
                <a:solidFill>
                  <a:srgbClr val="002060"/>
                </a:solidFill>
                <a:latin typeface="+mn-lt"/>
              </a:rPr>
              <a:t>individuelle ou en masse</a:t>
            </a:r>
            <a:endParaRPr lang="fr-FR" sz="1300" b="1" dirty="0">
              <a:solidFill>
                <a:srgbClr val="002060"/>
              </a:solidFill>
              <a:latin typeface="+mn-lt"/>
              <a:ea typeface="Calibri"/>
            </a:endParaRPr>
          </a:p>
          <a:p>
            <a:pPr marL="979170" lvl="1" indent="-342900" eaLnBrk="0" hangingPunct="0">
              <a:buClr>
                <a:schemeClr val="accent2"/>
              </a:buClr>
              <a:buSzPct val="80000"/>
              <a:buFont typeface="Arial" panose="020B0604020202020204" pitchFamily="34" charset="0"/>
              <a:buChar char="•"/>
            </a:pPr>
            <a:r>
              <a:rPr lang="fr-FR" sz="1300" b="1" dirty="0">
                <a:solidFill>
                  <a:srgbClr val="002060"/>
                </a:solidFill>
                <a:latin typeface="+mn-lt"/>
              </a:rPr>
              <a:t>Stocker</a:t>
            </a:r>
            <a:r>
              <a:rPr lang="fr-FR" sz="1300" dirty="0">
                <a:solidFill>
                  <a:srgbClr val="002060"/>
                </a:solidFill>
                <a:latin typeface="+mn-lt"/>
              </a:rPr>
              <a:t> dans l'espace dédié tous les documents administratifs liés aux dossiers des salariés tels que contrats, bulletins de paie, évaluations, etc.  Cela de </a:t>
            </a:r>
            <a:r>
              <a:rPr lang="fr-FR" sz="1300" b="1" dirty="0">
                <a:solidFill>
                  <a:srgbClr val="002060"/>
                </a:solidFill>
                <a:latin typeface="+mn-lt"/>
              </a:rPr>
              <a:t>manière individuelle ou en masse</a:t>
            </a:r>
            <a:endParaRPr lang="fr-FR" sz="1300" b="1" dirty="0">
              <a:solidFill>
                <a:srgbClr val="002060"/>
              </a:solidFill>
              <a:latin typeface="+mn-lt"/>
              <a:ea typeface="Calibri"/>
            </a:endParaRPr>
          </a:p>
          <a:p>
            <a:pPr marL="979170" lvl="1" indent="-342900" eaLnBrk="0" hangingPunct="0">
              <a:buClr>
                <a:schemeClr val="accent2"/>
              </a:buClr>
              <a:buSzPct val="80000"/>
              <a:buFont typeface="Arial" panose="020B0604020202020204" pitchFamily="34" charset="0"/>
              <a:buChar char="•"/>
            </a:pPr>
            <a:r>
              <a:rPr lang="fr-FR" sz="1300" dirty="0">
                <a:solidFill>
                  <a:srgbClr val="002060"/>
                </a:solidFill>
                <a:latin typeface="+mn-lt"/>
              </a:rPr>
              <a:t>Certains documents peuvent également redescendre automatiquement du SIRH socle (ex. entretiens annuels)</a:t>
            </a:r>
            <a:endParaRPr lang="fr-FR" sz="1300" dirty="0">
              <a:solidFill>
                <a:srgbClr val="002060"/>
              </a:solidFill>
              <a:latin typeface="+mn-lt"/>
              <a:ea typeface="Calibri"/>
            </a:endParaRPr>
          </a:p>
          <a:p>
            <a:pPr marL="979170" lvl="1" indent="-342900" eaLnBrk="0" hangingPunct="0">
              <a:buClr>
                <a:schemeClr val="accent2"/>
              </a:buClr>
              <a:buSzPct val="80000"/>
              <a:buFont typeface="Arial" panose="020B0604020202020204" pitchFamily="34" charset="0"/>
              <a:buChar char="•"/>
            </a:pPr>
            <a:r>
              <a:rPr lang="fr-FR" sz="1300" dirty="0">
                <a:solidFill>
                  <a:srgbClr val="002060"/>
                </a:solidFill>
                <a:latin typeface="+mn-lt"/>
              </a:rPr>
              <a:t>Possibilité de mettre en visibilité un document au salarié </a:t>
            </a:r>
            <a:r>
              <a:rPr lang="fr-FR" sz="1300" b="1" dirty="0">
                <a:solidFill>
                  <a:srgbClr val="002060"/>
                </a:solidFill>
                <a:latin typeface="+mn-lt"/>
              </a:rPr>
              <a:t>(transmission dans le coffre-fort salarié)</a:t>
            </a:r>
            <a:endParaRPr lang="fr-FR" sz="13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300" dirty="0">
                <a:solidFill>
                  <a:srgbClr val="002060"/>
                </a:solidFill>
                <a:latin typeface="+mn-lt"/>
              </a:rPr>
              <a:t>L’outil a une arborescence logique et claire pour chaque dossier collaborateur avec un classement efficace</a:t>
            </a:r>
            <a:endParaRPr lang="fr-FR" sz="13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300" dirty="0">
                <a:solidFill>
                  <a:srgbClr val="002060"/>
                </a:solidFill>
                <a:latin typeface="+mn-lt"/>
              </a:rPr>
              <a:t>Il est possible d’archiver certains dossiers et/ou documents</a:t>
            </a:r>
            <a:endParaRPr lang="fr-FR" sz="13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300">
                <a:solidFill>
                  <a:srgbClr val="002060"/>
                </a:solidFill>
                <a:latin typeface="+mn-lt"/>
                <a:cs typeface="Arial"/>
              </a:rPr>
              <a:t>L’archivage automatique peut être défini par type de document</a:t>
            </a:r>
            <a:endParaRPr lang="fr-FR" sz="130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3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300" b="1" dirty="0">
                <a:solidFill>
                  <a:srgbClr val="002060"/>
                </a:solidFill>
                <a:latin typeface="+mn-lt"/>
              </a:rPr>
              <a:t>Gestion des accès</a:t>
            </a:r>
            <a:endParaRPr lang="fr-FR" sz="13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300" dirty="0">
                <a:solidFill>
                  <a:srgbClr val="002060"/>
                </a:solidFill>
                <a:latin typeface="+mn-lt"/>
              </a:rPr>
              <a:t>L’administrateur peut définir de manière très fine les niveaux d’accès spécifiques pour consulter et modifier les documents ainsi que par périmètre de population</a:t>
            </a:r>
            <a:endParaRPr lang="fr-FR" sz="13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3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300" b="1" dirty="0">
                <a:solidFill>
                  <a:srgbClr val="002060"/>
                </a:solidFill>
                <a:latin typeface="+mn-lt"/>
              </a:rPr>
              <a:t>Gestion des alertes</a:t>
            </a:r>
            <a:endParaRPr lang="fr-FR" sz="13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300" dirty="0">
                <a:solidFill>
                  <a:srgbClr val="002060"/>
                </a:solidFill>
                <a:latin typeface="+mn-lt"/>
              </a:rPr>
              <a:t>Une alerte / un </a:t>
            </a:r>
            <a:r>
              <a:rPr lang="fr-FR" sz="1300" dirty="0" err="1">
                <a:solidFill>
                  <a:srgbClr val="002060"/>
                </a:solidFill>
                <a:latin typeface="+mn-lt"/>
              </a:rPr>
              <a:t>reporting</a:t>
            </a:r>
            <a:r>
              <a:rPr lang="fr-FR" sz="1300" dirty="0">
                <a:solidFill>
                  <a:srgbClr val="002060"/>
                </a:solidFill>
                <a:latin typeface="+mn-lt"/>
              </a:rPr>
              <a:t> permets de surveiller la durée de stockage des documents par salarié et gèrent les échéances en appliquant des suppressions automatiques ou en initiant des validations nécessaires</a:t>
            </a:r>
            <a:endParaRPr lang="fr-FR" sz="13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3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300" b="1" dirty="0">
                <a:solidFill>
                  <a:srgbClr val="002060"/>
                </a:solidFill>
                <a:latin typeface="+mn-lt"/>
              </a:rPr>
              <a:t>Capacité d’audit</a:t>
            </a:r>
            <a:endParaRPr lang="fr-FR" sz="13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300" dirty="0">
                <a:solidFill>
                  <a:srgbClr val="002060"/>
                </a:solidFill>
                <a:latin typeface="+mn-lt"/>
              </a:rPr>
              <a:t>Capacité d’auditer les habilitations : qui a accès à quel dossier / document de manière individuelle et groupée</a:t>
            </a:r>
            <a:endParaRPr lang="fr-FR" sz="1300" dirty="0">
              <a:solidFill>
                <a:srgbClr val="002060"/>
              </a:solidFill>
              <a:latin typeface="+mn-lt"/>
              <a:ea typeface="Calibri"/>
            </a:endParaRPr>
          </a:p>
        </p:txBody>
      </p:sp>
      <p:pic>
        <p:nvPicPr>
          <p:cNvPr id="9" name="Google Shape;759;p119">
            <a:extLst>
              <a:ext uri="{FF2B5EF4-FFF2-40B4-BE49-F238E27FC236}">
                <a16:creationId xmlns:a16="http://schemas.microsoft.com/office/drawing/2014/main" id="{A1D8150F-0531-940B-883F-D3F192B7F63F}"/>
              </a:ext>
            </a:extLst>
          </p:cNvPr>
          <p:cNvPicPr preferRelativeResize="0"/>
          <p:nvPr/>
        </p:nvPicPr>
        <p:blipFill rotWithShape="1">
          <a:blip r:embed="rId2">
            <a:alphaModFix/>
          </a:blip>
          <a:srcRect l="7104" t="36437" r="70576" b="38828"/>
          <a:stretch/>
        </p:blipFill>
        <p:spPr>
          <a:xfrm>
            <a:off x="768982" y="3172310"/>
            <a:ext cx="443451" cy="480424"/>
          </a:xfrm>
          <a:prstGeom prst="ellipse">
            <a:avLst/>
          </a:prstGeom>
          <a:noFill/>
          <a:ln>
            <a:noFill/>
          </a:ln>
        </p:spPr>
      </p:pic>
      <p:pic>
        <p:nvPicPr>
          <p:cNvPr id="14" name="Google Shape;760;p119">
            <a:extLst>
              <a:ext uri="{FF2B5EF4-FFF2-40B4-BE49-F238E27FC236}">
                <a16:creationId xmlns:a16="http://schemas.microsoft.com/office/drawing/2014/main" id="{6B23F6C9-6C46-3374-A9C6-A39823B846D0}"/>
              </a:ext>
            </a:extLst>
          </p:cNvPr>
          <p:cNvPicPr preferRelativeResize="0"/>
          <p:nvPr/>
        </p:nvPicPr>
        <p:blipFill rotWithShape="1">
          <a:blip r:embed="rId2">
            <a:alphaModFix/>
          </a:blip>
          <a:srcRect l="38653" t="69841" r="38560" b="7538"/>
          <a:stretch/>
        </p:blipFill>
        <p:spPr>
          <a:xfrm>
            <a:off x="756312" y="3997183"/>
            <a:ext cx="468791" cy="454964"/>
          </a:xfrm>
          <a:prstGeom prst="ellipse">
            <a:avLst/>
          </a:prstGeom>
          <a:noFill/>
          <a:ln>
            <a:noFill/>
          </a:ln>
        </p:spPr>
      </p:pic>
      <p:sp>
        <p:nvSpPr>
          <p:cNvPr id="15" name="Google Shape;767;p119">
            <a:extLst>
              <a:ext uri="{FF2B5EF4-FFF2-40B4-BE49-F238E27FC236}">
                <a16:creationId xmlns:a16="http://schemas.microsoft.com/office/drawing/2014/main" id="{5F2C4C51-6DA9-A059-67F3-BB1175145D53}"/>
              </a:ext>
            </a:extLst>
          </p:cNvPr>
          <p:cNvSpPr txBox="1"/>
          <p:nvPr/>
        </p:nvSpPr>
        <p:spPr>
          <a:xfrm>
            <a:off x="322576"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6" name="Google Shape;768;p119">
            <a:extLst>
              <a:ext uri="{FF2B5EF4-FFF2-40B4-BE49-F238E27FC236}">
                <a16:creationId xmlns:a16="http://schemas.microsoft.com/office/drawing/2014/main" id="{F43B97C0-025F-1730-4613-7FA0B2B2BD5A}"/>
              </a:ext>
            </a:extLst>
          </p:cNvPr>
          <p:cNvSpPr txBox="1"/>
          <p:nvPr/>
        </p:nvSpPr>
        <p:spPr>
          <a:xfrm>
            <a:off x="410287" y="442930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7" name="Ellipse 6">
            <a:extLst>
              <a:ext uri="{FF2B5EF4-FFF2-40B4-BE49-F238E27FC236}">
                <a16:creationId xmlns:a16="http://schemas.microsoft.com/office/drawing/2014/main" id="{ED4789C0-3D9A-83F5-0D6B-DCB2DF49B7ED}"/>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231542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18</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Coffre-fort salarié</a:t>
            </a:r>
            <a:endParaRPr lang="fr-FR" sz="180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Coffre-fort salarié</a:t>
            </a:r>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821149" y="882605"/>
            <a:ext cx="10325100" cy="1160685"/>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détailler le fonctionnement du coffre-fort salarié tel que définis ci-dessous. </a:t>
            </a:r>
            <a:endParaRPr lang="fr-FR" dirty="0">
              <a:solidFill>
                <a:schemeClr val="accent5">
                  <a:lumMod val="60000"/>
                  <a:lumOff val="40000"/>
                </a:schemeClr>
              </a:solidFill>
              <a:cs typeface="Calibri"/>
            </a:endParaRPr>
          </a:p>
          <a:p>
            <a:pPr marL="0" indent="0">
              <a:spcBef>
                <a:spcPct val="0"/>
              </a:spcBef>
              <a:spcAft>
                <a:spcPct val="0"/>
              </a:spcAft>
              <a:buNone/>
            </a:pPr>
            <a:r>
              <a:rPr lang="fr-FR" b="1" dirty="0">
                <a:solidFill>
                  <a:schemeClr val="accent5">
                    <a:lumMod val="60000"/>
                    <a:lumOff val="40000"/>
                  </a:schemeClr>
                </a:solidFill>
              </a:rPr>
              <a:t>A noter que ce scénario pourra être fusionné avec un scénario </a:t>
            </a:r>
            <a:r>
              <a:rPr lang="fr-FR" b="1" dirty="0" err="1">
                <a:solidFill>
                  <a:schemeClr val="accent5">
                    <a:lumMod val="60000"/>
                    <a:lumOff val="40000"/>
                  </a:schemeClr>
                </a:solidFill>
              </a:rPr>
              <a:t>onboarding</a:t>
            </a:r>
            <a:r>
              <a:rPr lang="fr-FR" b="1" dirty="0">
                <a:solidFill>
                  <a:schemeClr val="accent5">
                    <a:lumMod val="60000"/>
                    <a:lumOff val="40000"/>
                  </a:schemeClr>
                </a:solidFill>
              </a:rPr>
              <a:t> / embauche d’un nouveau collaborateur.</a:t>
            </a:r>
            <a:endParaRPr lang="fr-FR" dirty="0">
              <a:solidFill>
                <a:schemeClr val="accent5">
                  <a:lumMod val="60000"/>
                  <a:lumOff val="40000"/>
                </a:schemeClr>
              </a:solidFill>
              <a:cs typeface="Calibri"/>
            </a:endParaRPr>
          </a:p>
          <a:p>
            <a:pPr marL="0" indent="0">
              <a:spcBef>
                <a:spcPct val="0"/>
              </a:spcBef>
              <a:spcAft>
                <a:spcPct val="0"/>
              </a:spcAft>
              <a:buNone/>
            </a:pPr>
            <a:endParaRPr lang="fr-FR" b="1" dirty="0">
              <a:solidFill>
                <a:schemeClr val="accent5">
                  <a:lumMod val="60000"/>
                  <a:lumOff val="40000"/>
                </a:schemeClr>
              </a:solidFill>
            </a:endParaRPr>
          </a:p>
          <a:p>
            <a:pPr marL="0" lvl="0" indent="0" eaLnBrk="0" fontAlgn="base" hangingPunct="0">
              <a:spcBef>
                <a:spcPct val="0"/>
              </a:spcBef>
              <a:spcAft>
                <a:spcPct val="0"/>
              </a:spcAft>
              <a:buClr>
                <a:schemeClr val="tx2"/>
              </a:buClr>
              <a:buSzPct val="80000"/>
              <a:buFont typeface="Wingdings" panose="05000000000000000000" pitchFamily="2" charset="2"/>
              <a:buNone/>
            </a:pPr>
            <a:endParaRPr lang="fr-FR" sz="1400" b="1" dirty="0">
              <a:solidFill>
                <a:schemeClr val="accent5">
                  <a:lumMod val="60000"/>
                  <a:lumOff val="40000"/>
                </a:schemeClr>
              </a:solidFill>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323183"/>
            <a:ext cx="11252199" cy="3233529"/>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92100" y="2142204"/>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Coffre-fort salarié</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91988" y="3337399"/>
            <a:ext cx="10297455" cy="1384995"/>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Connexion à son coffre-fort</a:t>
            </a:r>
            <a:endParaRPr lang="en-US"/>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Le collaborateur a accès à son coffre-fort salarié pour visualiser ses documents (via navigateur ou via application mobile)</a:t>
            </a:r>
            <a:endParaRPr lang="fr-FR" sz="1400" dirty="0">
              <a:solidFill>
                <a:srgbClr val="002060"/>
              </a:solidFill>
              <a:latin typeface="+mn-lt"/>
              <a:ea typeface="Calibri"/>
              <a:cs typeface="Arial"/>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Génération d’un contrat de travail</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RH génère un contrat de travail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salarié visualise le document transmis par le RH et le signe de manière électronique</a:t>
            </a:r>
            <a:endParaRPr lang="fr-FR" sz="1400" dirty="0">
              <a:solidFill>
                <a:srgbClr val="002060"/>
              </a:solidFill>
              <a:latin typeface="+mn-lt"/>
              <a:ea typeface="Calibri"/>
            </a:endParaRPr>
          </a:p>
        </p:txBody>
      </p:sp>
      <p:pic>
        <p:nvPicPr>
          <p:cNvPr id="23" name="Google Shape;759;p119">
            <a:extLst>
              <a:ext uri="{FF2B5EF4-FFF2-40B4-BE49-F238E27FC236}">
                <a16:creationId xmlns:a16="http://schemas.microsoft.com/office/drawing/2014/main" id="{97718F4A-0377-E722-56C7-30EC4A155F1E}"/>
              </a:ext>
            </a:extLst>
          </p:cNvPr>
          <p:cNvPicPr preferRelativeResize="0"/>
          <p:nvPr/>
        </p:nvPicPr>
        <p:blipFill rotWithShape="1">
          <a:blip r:embed="rId2">
            <a:alphaModFix/>
          </a:blip>
          <a:srcRect l="7104" t="36437" r="70576" b="38828"/>
          <a:stretch/>
        </p:blipFill>
        <p:spPr>
          <a:xfrm>
            <a:off x="821174" y="3151433"/>
            <a:ext cx="443451" cy="480424"/>
          </a:xfrm>
          <a:prstGeom prst="ellipse">
            <a:avLst/>
          </a:prstGeom>
          <a:noFill/>
          <a:ln>
            <a:noFill/>
          </a:ln>
        </p:spPr>
      </p:pic>
      <p:pic>
        <p:nvPicPr>
          <p:cNvPr id="24" name="Google Shape;760;p119">
            <a:extLst>
              <a:ext uri="{FF2B5EF4-FFF2-40B4-BE49-F238E27FC236}">
                <a16:creationId xmlns:a16="http://schemas.microsoft.com/office/drawing/2014/main" id="{2B7DB765-6094-93D2-8115-CCEBBB487D8B}"/>
              </a:ext>
            </a:extLst>
          </p:cNvPr>
          <p:cNvPicPr preferRelativeResize="0"/>
          <p:nvPr/>
        </p:nvPicPr>
        <p:blipFill rotWithShape="1">
          <a:blip r:embed="rId2">
            <a:alphaModFix/>
          </a:blip>
          <a:srcRect l="38653" t="69841" r="38560" b="7538"/>
          <a:stretch/>
        </p:blipFill>
        <p:spPr>
          <a:xfrm>
            <a:off x="808504" y="4070252"/>
            <a:ext cx="468791" cy="454964"/>
          </a:xfrm>
          <a:prstGeom prst="ellipse">
            <a:avLst/>
          </a:prstGeom>
          <a:noFill/>
          <a:ln>
            <a:noFill/>
          </a:ln>
        </p:spPr>
      </p:pic>
      <p:sp>
        <p:nvSpPr>
          <p:cNvPr id="25" name="Google Shape;767;p119">
            <a:extLst>
              <a:ext uri="{FF2B5EF4-FFF2-40B4-BE49-F238E27FC236}">
                <a16:creationId xmlns:a16="http://schemas.microsoft.com/office/drawing/2014/main" id="{E4822234-28AB-B7E5-45E0-FB9EFC42C597}"/>
              </a:ext>
            </a:extLst>
          </p:cNvPr>
          <p:cNvSpPr txBox="1"/>
          <p:nvPr/>
        </p:nvSpPr>
        <p:spPr>
          <a:xfrm>
            <a:off x="374768" y="3708133"/>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26" name="Google Shape;768;p119">
            <a:extLst>
              <a:ext uri="{FF2B5EF4-FFF2-40B4-BE49-F238E27FC236}">
                <a16:creationId xmlns:a16="http://schemas.microsoft.com/office/drawing/2014/main" id="{498C1438-0DE9-1034-EB33-8C35E9A012C7}"/>
              </a:ext>
            </a:extLst>
          </p:cNvPr>
          <p:cNvSpPr txBox="1"/>
          <p:nvPr/>
        </p:nvSpPr>
        <p:spPr>
          <a:xfrm>
            <a:off x="452041" y="461719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7" name="Ellipse 6">
            <a:extLst>
              <a:ext uri="{FF2B5EF4-FFF2-40B4-BE49-F238E27FC236}">
                <a16:creationId xmlns:a16="http://schemas.microsoft.com/office/drawing/2014/main" id="{4956427D-38D1-47A6-6816-E79EB8DB4EDD}"/>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1668643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19</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19</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err="1">
                <a:solidFill>
                  <a:schemeClr val="accent5"/>
                </a:solidFill>
                <a:latin typeface="+mj-lt"/>
              </a:rPr>
              <a:t>Ticketing</a:t>
            </a:r>
            <a:endParaRPr lang="fr-FR" sz="4400" b="1" dirty="0">
              <a:solidFill>
                <a:schemeClr val="accent5"/>
              </a:solidFill>
              <a:latin typeface="+mj-lt"/>
            </a:endParaRP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854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D4DD7-F2FB-F793-D287-5E15CAF997A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EF12E5F-CD65-1682-AC99-083F7F028BB3}"/>
              </a:ext>
            </a:extLst>
          </p:cNvPr>
          <p:cNvSpPr>
            <a:spLocks noGrp="1"/>
          </p:cNvSpPr>
          <p:nvPr>
            <p:ph type="sldNum" sz="quarter" idx="12"/>
          </p:nvPr>
        </p:nvSpPr>
        <p:spPr/>
        <p:txBody>
          <a:bodyPr/>
          <a:lstStyle/>
          <a:p>
            <a:pPr>
              <a:defRPr/>
            </a:pPr>
            <a:fld id="{456763B9-5889-4BA9-A3F8-122D4CCC77FE}" type="slidenum">
              <a:rPr lang="fr-FR" smtClean="0"/>
              <a:pPr>
                <a:defRPr/>
              </a:pPr>
              <a:t>2</a:t>
            </a:fld>
            <a:endParaRPr lang="fr-FR"/>
          </a:p>
        </p:txBody>
      </p:sp>
      <p:sp>
        <p:nvSpPr>
          <p:cNvPr id="4" name="Espace réservé du texte 3">
            <a:extLst>
              <a:ext uri="{FF2B5EF4-FFF2-40B4-BE49-F238E27FC236}">
                <a16:creationId xmlns:a16="http://schemas.microsoft.com/office/drawing/2014/main" id="{8B398CF2-B0D7-AD9F-9304-7081A4CE2CA6}"/>
              </a:ext>
            </a:extLst>
          </p:cNvPr>
          <p:cNvSpPr>
            <a:spLocks noGrp="1"/>
          </p:cNvSpPr>
          <p:nvPr>
            <p:ph type="body" sz="quarter" idx="14"/>
          </p:nvPr>
        </p:nvSpPr>
        <p:spPr/>
        <p:txBody>
          <a:bodyPr/>
          <a:lstStyle/>
          <a:p>
            <a:r>
              <a:rPr lang="fr-FR" dirty="0"/>
              <a:t>Ordre du jour des soutenances</a:t>
            </a:r>
          </a:p>
        </p:txBody>
      </p:sp>
      <p:sp>
        <p:nvSpPr>
          <p:cNvPr id="5" name="Titre 4">
            <a:extLst>
              <a:ext uri="{FF2B5EF4-FFF2-40B4-BE49-F238E27FC236}">
                <a16:creationId xmlns:a16="http://schemas.microsoft.com/office/drawing/2014/main" id="{8A7CFD50-7603-B154-92AF-82FC97FC84C5}"/>
              </a:ext>
            </a:extLst>
          </p:cNvPr>
          <p:cNvSpPr>
            <a:spLocks noGrp="1"/>
          </p:cNvSpPr>
          <p:nvPr>
            <p:ph type="title"/>
          </p:nvPr>
        </p:nvSpPr>
        <p:spPr/>
        <p:txBody>
          <a:bodyPr/>
          <a:lstStyle/>
          <a:p>
            <a:r>
              <a:rPr lang="fr-FR" dirty="0"/>
              <a:t>Organisation des démonstrations</a:t>
            </a:r>
          </a:p>
        </p:txBody>
      </p:sp>
      <p:sp>
        <p:nvSpPr>
          <p:cNvPr id="9" name="Rectangle 8">
            <a:extLst>
              <a:ext uri="{FF2B5EF4-FFF2-40B4-BE49-F238E27FC236}">
                <a16:creationId xmlns:a16="http://schemas.microsoft.com/office/drawing/2014/main" id="{4529F002-727D-8DB1-890E-83AD710564D7}"/>
              </a:ext>
            </a:extLst>
          </p:cNvPr>
          <p:cNvSpPr/>
          <p:nvPr/>
        </p:nvSpPr>
        <p:spPr>
          <a:xfrm>
            <a:off x="635267" y="1106905"/>
            <a:ext cx="5460734" cy="481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Round #1 – 1 journée</a:t>
            </a:r>
            <a:endParaRPr lang="fr-FR" sz="1200" i="1" dirty="0"/>
          </a:p>
        </p:txBody>
      </p:sp>
      <p:sp>
        <p:nvSpPr>
          <p:cNvPr id="10" name="ZoneTexte 9">
            <a:extLst>
              <a:ext uri="{FF2B5EF4-FFF2-40B4-BE49-F238E27FC236}">
                <a16:creationId xmlns:a16="http://schemas.microsoft.com/office/drawing/2014/main" id="{8034F7A2-7293-5ED8-DFAE-DD0CC860F077}"/>
              </a:ext>
            </a:extLst>
          </p:cNvPr>
          <p:cNvSpPr txBox="1"/>
          <p:nvPr/>
        </p:nvSpPr>
        <p:spPr>
          <a:xfrm>
            <a:off x="635267" y="1876926"/>
            <a:ext cx="5601904" cy="3970318"/>
          </a:xfrm>
          <a:prstGeom prst="rect">
            <a:avLst/>
          </a:prstGeom>
          <a:noFill/>
        </p:spPr>
        <p:txBody>
          <a:bodyPr wrap="square" lIns="91440" tIns="45720" rIns="91440" bIns="45720" rtlCol="0" anchor="t">
            <a:spAutoFit/>
          </a:bodyPr>
          <a:lstStyle/>
          <a:p>
            <a:pPr algn="just"/>
            <a:r>
              <a:rPr lang="fr-FR" b="1" dirty="0">
                <a:solidFill>
                  <a:schemeClr val="accent5"/>
                </a:solidFill>
                <a:latin typeface="+mj-lt"/>
              </a:rPr>
              <a:t>Matin 9h à 13h – Focus Démonstrations</a:t>
            </a:r>
          </a:p>
          <a:p>
            <a:pPr marL="285750" indent="-285750" algn="just">
              <a:buFont typeface="Arial"/>
              <a:buChar char="•"/>
            </a:pPr>
            <a:r>
              <a:rPr lang="fr-FR" dirty="0">
                <a:solidFill>
                  <a:schemeClr val="accent5"/>
                </a:solidFill>
                <a:latin typeface="+mj-lt"/>
                <a:cs typeface="Arial"/>
              </a:rPr>
              <a:t>Présentation de l'éditeur, références et compréhension du besoin Henner </a:t>
            </a:r>
            <a:r>
              <a:rPr lang="fr-FR" b="1" dirty="0">
                <a:solidFill>
                  <a:schemeClr val="accent5"/>
                </a:solidFill>
                <a:latin typeface="+mj-lt"/>
                <a:cs typeface="Arial"/>
              </a:rPr>
              <a:t>(30 minutes)</a:t>
            </a:r>
          </a:p>
          <a:p>
            <a:pPr marL="285750" indent="-285750" algn="just">
              <a:buFont typeface="Arial" panose="020B0604020202020204" pitchFamily="34" charset="0"/>
              <a:buChar char="•"/>
            </a:pPr>
            <a:r>
              <a:rPr lang="fr-FR" dirty="0">
                <a:solidFill>
                  <a:schemeClr val="accent5"/>
                </a:solidFill>
                <a:latin typeface="+mj-lt"/>
              </a:rPr>
              <a:t>10 scénarios à couvrir (cf. slide suivante) </a:t>
            </a:r>
            <a:r>
              <a:rPr lang="fr-FR" b="1" dirty="0">
                <a:solidFill>
                  <a:schemeClr val="accent5"/>
                </a:solidFill>
                <a:latin typeface="+mj-lt"/>
              </a:rPr>
              <a:t>(3h30 heures)</a:t>
            </a:r>
          </a:p>
          <a:p>
            <a:pPr algn="just"/>
            <a:endParaRPr lang="fr-FR" dirty="0">
              <a:solidFill>
                <a:schemeClr val="accent5"/>
              </a:solidFill>
              <a:latin typeface="+mj-lt"/>
              <a:cs typeface="Arial"/>
            </a:endParaRPr>
          </a:p>
          <a:p>
            <a:pPr algn="just"/>
            <a:r>
              <a:rPr lang="fr-FR" b="1" dirty="0">
                <a:solidFill>
                  <a:schemeClr val="accent5"/>
                </a:solidFill>
                <a:latin typeface="+mj-lt"/>
                <a:cs typeface="Arial"/>
              </a:rPr>
              <a:t>Pause déjeuner de 13h à 14h</a:t>
            </a:r>
          </a:p>
          <a:p>
            <a:pPr algn="just"/>
            <a:endParaRPr lang="fr-FR" dirty="0">
              <a:solidFill>
                <a:schemeClr val="accent5"/>
              </a:solidFill>
              <a:latin typeface="+mj-lt"/>
              <a:cs typeface="Arial"/>
            </a:endParaRPr>
          </a:p>
          <a:p>
            <a:pPr algn="just"/>
            <a:r>
              <a:rPr lang="fr-FR" b="1" dirty="0">
                <a:solidFill>
                  <a:schemeClr val="accent5"/>
                </a:solidFill>
                <a:latin typeface="+mj-lt"/>
                <a:cs typeface="Arial"/>
              </a:rPr>
              <a:t>Après-midi – 14h à 17h30</a:t>
            </a:r>
            <a:endParaRPr lang="fr-FR" b="1" dirty="0">
              <a:solidFill>
                <a:schemeClr val="accent5"/>
              </a:solidFill>
              <a:latin typeface="+mj-lt"/>
              <a:ea typeface="Calibri"/>
              <a:cs typeface="Arial"/>
            </a:endParaRPr>
          </a:p>
          <a:p>
            <a:pPr marL="285750" indent="-285750" algn="just">
              <a:buFont typeface="Arial" panose="020B0604020202020204" pitchFamily="34" charset="0"/>
              <a:buChar char="•"/>
            </a:pPr>
            <a:r>
              <a:rPr lang="fr-FR" dirty="0">
                <a:solidFill>
                  <a:schemeClr val="accent5"/>
                </a:solidFill>
                <a:latin typeface="+mj-lt"/>
                <a:cs typeface="Arial"/>
              </a:rPr>
              <a:t>Démonstration (suite) </a:t>
            </a:r>
            <a:r>
              <a:rPr lang="fr-FR" b="1" dirty="0">
                <a:solidFill>
                  <a:schemeClr val="accent5"/>
                </a:solidFill>
                <a:latin typeface="+mj-lt"/>
                <a:cs typeface="Arial"/>
              </a:rPr>
              <a:t>(1 heure)</a:t>
            </a:r>
          </a:p>
          <a:p>
            <a:pPr marL="285750" indent="-285750" algn="just">
              <a:buFont typeface="Arial" panose="020B0604020202020204" pitchFamily="34" charset="0"/>
              <a:buChar char="•"/>
            </a:pPr>
            <a:r>
              <a:rPr lang="fr-FR" dirty="0">
                <a:solidFill>
                  <a:schemeClr val="accent5"/>
                </a:solidFill>
                <a:latin typeface="+mj-lt"/>
                <a:cs typeface="Arial"/>
              </a:rPr>
              <a:t>Focus Planning / Méthodologie &amp; Dispositif / Charges Projet </a:t>
            </a:r>
            <a:r>
              <a:rPr lang="fr-FR" b="1" dirty="0">
                <a:solidFill>
                  <a:schemeClr val="accent5"/>
                </a:solidFill>
                <a:latin typeface="+mj-lt"/>
                <a:cs typeface="Arial"/>
              </a:rPr>
              <a:t>(1 heure)</a:t>
            </a:r>
            <a:endParaRPr lang="fr-FR" b="1" dirty="0">
              <a:solidFill>
                <a:schemeClr val="accent5"/>
              </a:solidFill>
              <a:latin typeface="+mj-lt"/>
              <a:ea typeface="Calibri"/>
              <a:cs typeface="Arial"/>
            </a:endParaRPr>
          </a:p>
          <a:p>
            <a:pPr marL="285750" indent="-285750" algn="just">
              <a:buFont typeface="Arial" panose="020B0604020202020204" pitchFamily="34" charset="0"/>
              <a:buChar char="•"/>
            </a:pPr>
            <a:r>
              <a:rPr lang="fr-FR" dirty="0">
                <a:solidFill>
                  <a:schemeClr val="accent5"/>
                </a:solidFill>
                <a:latin typeface="+mj-lt"/>
                <a:cs typeface="Arial"/>
              </a:rPr>
              <a:t>Présentation architecture techniques et réponses aux exigences techniques </a:t>
            </a:r>
            <a:r>
              <a:rPr lang="fr-FR" b="1" dirty="0">
                <a:solidFill>
                  <a:schemeClr val="accent5"/>
                </a:solidFill>
                <a:latin typeface="+mj-lt"/>
                <a:cs typeface="Arial"/>
              </a:rPr>
              <a:t>(1 heure) </a:t>
            </a:r>
          </a:p>
          <a:p>
            <a:pPr marL="285750" indent="-285750" algn="just">
              <a:buFont typeface="Arial" panose="020B0604020202020204" pitchFamily="34" charset="0"/>
              <a:buChar char="•"/>
            </a:pPr>
            <a:r>
              <a:rPr lang="fr-FR" dirty="0">
                <a:solidFill>
                  <a:schemeClr val="accent5"/>
                </a:solidFill>
                <a:latin typeface="+mj-lt"/>
                <a:ea typeface="Calibri"/>
                <a:cs typeface="Arial"/>
              </a:rPr>
              <a:t>Offre financière &amp; SLAs </a:t>
            </a:r>
            <a:r>
              <a:rPr lang="fr-FR" b="1" dirty="0">
                <a:solidFill>
                  <a:schemeClr val="accent5"/>
                </a:solidFill>
                <a:latin typeface="+mj-lt"/>
                <a:ea typeface="Calibri"/>
                <a:cs typeface="Arial"/>
              </a:rPr>
              <a:t>(30 minutes)</a:t>
            </a:r>
          </a:p>
        </p:txBody>
      </p:sp>
      <p:sp>
        <p:nvSpPr>
          <p:cNvPr id="11" name="Rectangle 10">
            <a:extLst>
              <a:ext uri="{FF2B5EF4-FFF2-40B4-BE49-F238E27FC236}">
                <a16:creationId xmlns:a16="http://schemas.microsoft.com/office/drawing/2014/main" id="{245569AF-F743-C429-B6F5-D379FD30DFAE}"/>
              </a:ext>
            </a:extLst>
          </p:cNvPr>
          <p:cNvSpPr/>
          <p:nvPr/>
        </p:nvSpPr>
        <p:spPr>
          <a:xfrm>
            <a:off x="6341123" y="1106905"/>
            <a:ext cx="5460734" cy="481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Round #2 – 1 journée</a:t>
            </a:r>
            <a:endParaRPr lang="fr-FR" sz="1200" i="1" dirty="0"/>
          </a:p>
        </p:txBody>
      </p:sp>
      <p:sp>
        <p:nvSpPr>
          <p:cNvPr id="12" name="ZoneTexte 11">
            <a:extLst>
              <a:ext uri="{FF2B5EF4-FFF2-40B4-BE49-F238E27FC236}">
                <a16:creationId xmlns:a16="http://schemas.microsoft.com/office/drawing/2014/main" id="{B8252F20-BF63-309D-9683-724C4E63245F}"/>
              </a:ext>
            </a:extLst>
          </p:cNvPr>
          <p:cNvSpPr txBox="1"/>
          <p:nvPr/>
        </p:nvSpPr>
        <p:spPr>
          <a:xfrm>
            <a:off x="6341123" y="1876926"/>
            <a:ext cx="5460733"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accent5"/>
                </a:solidFill>
                <a:latin typeface="+mj-lt"/>
              </a:rPr>
              <a:t>À définir</a:t>
            </a:r>
          </a:p>
        </p:txBody>
      </p:sp>
    </p:spTree>
    <p:extLst>
      <p:ext uri="{BB962C8B-B14F-4D97-AF65-F5344CB8AC3E}">
        <p14:creationId xmlns:p14="http://schemas.microsoft.com/office/powerpoint/2010/main" val="40078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20</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Gestion des tickets </a:t>
            </a:r>
            <a:endParaRPr lang="fr-FR" sz="180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TICKETING</a:t>
            </a:r>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détailler le processus de gestion des tickets tel que définis ci-dessous.</a:t>
            </a:r>
            <a:endParaRPr lang="fr-FR" dirty="0">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1947403"/>
            <a:ext cx="11252199" cy="3883798"/>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729303"/>
            <a:ext cx="2722033" cy="617181"/>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tickets</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84257" y="2708562"/>
            <a:ext cx="10297455" cy="310854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Le collaborateur créé un ticket </a:t>
            </a:r>
            <a:endParaRPr lang="en-US"/>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cherche dans un premier temps la réponse à sa question sur son portail (FAQ, Articles, etc.)</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L'utilisateur crée un ticket pour une demande spécifique: un arrêt maladie. Celui-ci inclut des détails tels que la catégorie, une description détaillée de la demande, une pièce justificative (son arrêt maladie)</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reçoit par mail un accusé de réception</a:t>
            </a: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Attribution automatique du ticket</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L'outil démontre sa capacité à transférer automatiquement le ticket au membre approprié de l'équipe RH en fonction du périmètre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L'outil permet de réattribuer un ticket et/ou de le transférer successivement à différents groupes de travail (avec une zone de commentaire visible uniquement entre RH pour faciliter le traitement de la demande)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Le statut du ticket est mis à jour, le RH ajoute également un commentaire (visible par le collaborateur)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ajoute des précisions au ticket</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Une fois le ticket traité côté RH, une réponse automatique est faite au collaborateur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Une fois clôturé, un mail automatique demande son niveau de satisfaction au collaborateur</a:t>
            </a:r>
            <a:endParaRPr lang="fr-FR" sz="1400" dirty="0">
              <a:solidFill>
                <a:srgbClr val="002060"/>
              </a:solidFill>
              <a:latin typeface="+mn-lt"/>
              <a:ea typeface="Calibri"/>
            </a:endParaRPr>
          </a:p>
        </p:txBody>
      </p:sp>
      <p:sp>
        <p:nvSpPr>
          <p:cNvPr id="14" name="Rectangle 13">
            <a:extLst>
              <a:ext uri="{FF2B5EF4-FFF2-40B4-BE49-F238E27FC236}">
                <a16:creationId xmlns:a16="http://schemas.microsoft.com/office/drawing/2014/main" id="{9F9F8C57-3AF5-9069-426B-84900D1F067A}"/>
              </a:ext>
            </a:extLst>
          </p:cNvPr>
          <p:cNvSpPr/>
          <p:nvPr/>
        </p:nvSpPr>
        <p:spPr>
          <a:xfrm>
            <a:off x="4128051" y="2128383"/>
            <a:ext cx="3935896" cy="36207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Scénario à jouer sur mobile et sur ordinateur</a:t>
            </a:r>
          </a:p>
        </p:txBody>
      </p:sp>
      <p:pic>
        <p:nvPicPr>
          <p:cNvPr id="7" name="Google Shape;759;p119">
            <a:extLst>
              <a:ext uri="{FF2B5EF4-FFF2-40B4-BE49-F238E27FC236}">
                <a16:creationId xmlns:a16="http://schemas.microsoft.com/office/drawing/2014/main" id="{5F9443DE-5E6F-ADF5-2825-607BD3D4D3FC}"/>
              </a:ext>
            </a:extLst>
          </p:cNvPr>
          <p:cNvPicPr preferRelativeResize="0"/>
          <p:nvPr/>
        </p:nvPicPr>
        <p:blipFill rotWithShape="1">
          <a:blip r:embed="rId2">
            <a:alphaModFix/>
          </a:blip>
          <a:srcRect l="7104" t="36437" r="70576" b="38828"/>
          <a:stretch/>
        </p:blipFill>
        <p:spPr>
          <a:xfrm>
            <a:off x="768982" y="3172310"/>
            <a:ext cx="443451" cy="480424"/>
          </a:xfrm>
          <a:prstGeom prst="ellipse">
            <a:avLst/>
          </a:prstGeom>
          <a:noFill/>
          <a:ln>
            <a:noFill/>
          </a:ln>
        </p:spPr>
      </p:pic>
      <p:pic>
        <p:nvPicPr>
          <p:cNvPr id="9" name="Google Shape;760;p119">
            <a:extLst>
              <a:ext uri="{FF2B5EF4-FFF2-40B4-BE49-F238E27FC236}">
                <a16:creationId xmlns:a16="http://schemas.microsoft.com/office/drawing/2014/main" id="{CEA33459-F842-CED3-1217-D1E47BEE85F0}"/>
              </a:ext>
            </a:extLst>
          </p:cNvPr>
          <p:cNvPicPr preferRelativeResize="0"/>
          <p:nvPr/>
        </p:nvPicPr>
        <p:blipFill rotWithShape="1">
          <a:blip r:embed="rId2">
            <a:alphaModFix/>
          </a:blip>
          <a:srcRect l="38653" t="69841" r="38560" b="7538"/>
          <a:stretch/>
        </p:blipFill>
        <p:spPr>
          <a:xfrm>
            <a:off x="756312" y="3997183"/>
            <a:ext cx="468791" cy="454964"/>
          </a:xfrm>
          <a:prstGeom prst="ellipse">
            <a:avLst/>
          </a:prstGeom>
          <a:noFill/>
          <a:ln>
            <a:noFill/>
          </a:ln>
        </p:spPr>
      </p:pic>
      <p:sp>
        <p:nvSpPr>
          <p:cNvPr id="10" name="Google Shape;767;p119">
            <a:extLst>
              <a:ext uri="{FF2B5EF4-FFF2-40B4-BE49-F238E27FC236}">
                <a16:creationId xmlns:a16="http://schemas.microsoft.com/office/drawing/2014/main" id="{868960E3-87B7-14E9-A09A-BA21DDE97E61}"/>
              </a:ext>
            </a:extLst>
          </p:cNvPr>
          <p:cNvSpPr txBox="1"/>
          <p:nvPr/>
        </p:nvSpPr>
        <p:spPr>
          <a:xfrm>
            <a:off x="322576"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2" name="Google Shape;768;p119">
            <a:extLst>
              <a:ext uri="{FF2B5EF4-FFF2-40B4-BE49-F238E27FC236}">
                <a16:creationId xmlns:a16="http://schemas.microsoft.com/office/drawing/2014/main" id="{833F9D53-C57C-C5B1-6ECF-FC7D8B02C615}"/>
              </a:ext>
            </a:extLst>
          </p:cNvPr>
          <p:cNvSpPr txBox="1"/>
          <p:nvPr/>
        </p:nvSpPr>
        <p:spPr>
          <a:xfrm>
            <a:off x="410287" y="442930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13" name="Ellipse 12">
            <a:extLst>
              <a:ext uri="{FF2B5EF4-FFF2-40B4-BE49-F238E27FC236}">
                <a16:creationId xmlns:a16="http://schemas.microsoft.com/office/drawing/2014/main" id="{51823AFF-2527-8F18-AB54-17EE4F31F64C}"/>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181839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21</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21</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1446550"/>
          </a:xfrm>
          <a:prstGeom prst="rect">
            <a:avLst/>
          </a:prstGeom>
          <a:noFill/>
        </p:spPr>
        <p:txBody>
          <a:bodyPr wrap="square" rtlCol="0">
            <a:spAutoFit/>
          </a:bodyPr>
          <a:lstStyle/>
          <a:p>
            <a:pPr algn="ctr"/>
            <a:r>
              <a:rPr lang="fr-FR" sz="4400" b="1" dirty="0">
                <a:solidFill>
                  <a:schemeClr val="accent5"/>
                </a:solidFill>
                <a:latin typeface="+mj-lt"/>
              </a:rPr>
              <a:t>Gestion de la Performance </a:t>
            </a:r>
          </a:p>
          <a:p>
            <a:pPr algn="ctr"/>
            <a:r>
              <a:rPr lang="fr-FR" sz="4400" b="1" dirty="0">
                <a:solidFill>
                  <a:schemeClr val="accent5"/>
                </a:solidFill>
                <a:latin typeface="+mj-lt"/>
              </a:rPr>
              <a:t>(Campagnes d’entretiens)</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98208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22</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a:buNone/>
            </a:pPr>
            <a:r>
              <a:rPr lang="fr-FR" b="1" dirty="0"/>
              <a:t>Objectif</a:t>
            </a:r>
            <a:r>
              <a:rPr lang="fr-FR" dirty="0"/>
              <a:t>  : Sur la base des éléments fournis dans le cahier des charges et selon votre compréhension, effectuer une démonstration de la préparation d’une campagne d’entretiens.</a:t>
            </a:r>
            <a:endParaRPr lang="fr-FR"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Préparation de la campagne</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PERFORMANCE</a:t>
            </a:r>
            <a:endParaRPr lang="fr-FR" b="0" dirty="0">
              <a:solidFill>
                <a:srgbClr val="000000"/>
              </a:solidFill>
            </a:endParaRPr>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59462" y="2292598"/>
            <a:ext cx="11252199" cy="324576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56262" y="1842567"/>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Gestion de campagne</a:t>
            </a:r>
          </a:p>
        </p:txBody>
      </p:sp>
      <p:sp>
        <p:nvSpPr>
          <p:cNvPr id="8" name="ZoneTexte 7">
            <a:extLst>
              <a:ext uri="{FF2B5EF4-FFF2-40B4-BE49-F238E27FC236}">
                <a16:creationId xmlns:a16="http://schemas.microsoft.com/office/drawing/2014/main" id="{E91D1B97-5C25-B64F-B1DF-24F2F1ABB9D2}"/>
              </a:ext>
            </a:extLst>
          </p:cNvPr>
          <p:cNvSpPr txBox="1"/>
          <p:nvPr/>
        </p:nvSpPr>
        <p:spPr>
          <a:xfrm>
            <a:off x="1721594" y="2590427"/>
            <a:ext cx="9462633" cy="2893100"/>
          </a:xfrm>
          <a:prstGeom prst="rect">
            <a:avLst/>
          </a:prstGeom>
          <a:noFill/>
        </p:spPr>
        <p:txBody>
          <a:bodyPr wrap="square" lIns="91440" tIns="45720" rIns="91440" bIns="45720" rtlCol="0" anchor="t">
            <a:spAutoFit/>
          </a:bodyPr>
          <a:lstStyle/>
          <a:p>
            <a:pPr>
              <a:buClr>
                <a:schemeClr val="accent2"/>
              </a:buClr>
            </a:pPr>
            <a:r>
              <a:rPr lang="fr-FR" sz="1400" b="1" dirty="0">
                <a:solidFill>
                  <a:schemeClr val="accent5"/>
                </a:solidFill>
                <a:latin typeface="+mn-lt"/>
                <a:cs typeface="Calibri" panose="020F0502020204030204" pitchFamily="34" charset="0"/>
                <a:sym typeface="Calibri"/>
              </a:rPr>
              <a:t>Préparation et lancement de la campagne</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Préparer la campagne d’entretiens avec plusieurs formulaires selon les collaborateurs (gestion de trames différentes et multilingue, manager vs. collaborateur) </a:t>
            </a:r>
          </a:p>
          <a:p>
            <a:pPr marL="342900" indent="-342900">
              <a:buClr>
                <a:schemeClr val="accent2"/>
              </a:buClr>
              <a:buFont typeface="+mj-lt"/>
              <a:buAutoNum type="arabicPeriod"/>
            </a:pPr>
            <a:r>
              <a:rPr lang="fr-FR" sz="1400" dirty="0">
                <a:solidFill>
                  <a:schemeClr val="accent5"/>
                </a:solidFill>
                <a:latin typeface="+mn-lt"/>
                <a:cs typeface="Calibri"/>
                <a:sym typeface="Calibri"/>
              </a:rPr>
              <a:t>Lancer la campagne avec une date différée pour une durée déterminée</a:t>
            </a:r>
            <a:endParaRPr lang="fr-FR" sz="1400" dirty="0">
              <a:solidFill>
                <a:schemeClr val="accent5"/>
              </a:solidFill>
              <a:latin typeface="+mn-lt"/>
              <a:ea typeface="Calibri"/>
              <a:cs typeface="Calibri" panose="020F0502020204030204" pitchFamily="34" charset="0"/>
            </a:endParaRPr>
          </a:p>
          <a:p>
            <a:pPr marL="342900" indent="-342900">
              <a:buClr>
                <a:schemeClr val="accent2"/>
              </a:buClr>
              <a:buFont typeface="+mj-lt"/>
              <a:buAutoNum type="arabicPeriod"/>
            </a:pPr>
            <a:r>
              <a:rPr lang="fr-FR" sz="1400" dirty="0">
                <a:solidFill>
                  <a:schemeClr val="accent5"/>
                </a:solidFill>
                <a:latin typeface="+mn-lt"/>
                <a:cs typeface="Calibri"/>
                <a:sym typeface="Calibri"/>
              </a:rPr>
              <a:t>Possibilité de déléguer / modifier l’affectation d’un manager à un formulaire</a:t>
            </a:r>
            <a:endParaRPr lang="fr-FR" sz="1400" dirty="0">
              <a:solidFill>
                <a:schemeClr val="accent5"/>
              </a:solidFill>
              <a:latin typeface="+mn-lt"/>
              <a:cs typeface="Calibri" panose="020F0502020204030204" pitchFamily="34" charset="0"/>
              <a:sym typeface="Calibri"/>
            </a:endParaRPr>
          </a:p>
          <a:p>
            <a:pPr marL="342900" indent="-342900">
              <a:buClr>
                <a:schemeClr val="accent2"/>
              </a:buClr>
              <a:buAutoNum type="arabicPeriod"/>
            </a:pPr>
            <a:r>
              <a:rPr lang="fr-FR" sz="1400" dirty="0">
                <a:solidFill>
                  <a:schemeClr val="accent5"/>
                </a:solidFill>
                <a:latin typeface="+mn-lt"/>
                <a:ea typeface="Calibri"/>
                <a:cs typeface="Calibri"/>
              </a:rPr>
              <a:t>Lors de modifications organisationnelles (ex : changement de manager) les formulaires sont automatiquement renvoyés vers le nouveau manager</a:t>
            </a:r>
          </a:p>
          <a:p>
            <a:pPr marL="342900" indent="-342900">
              <a:buClr>
                <a:schemeClr val="accent2"/>
              </a:buClr>
              <a:buAutoNum type="arabicPeriod"/>
            </a:pPr>
            <a:r>
              <a:rPr lang="fr-FR" sz="1400" dirty="0">
                <a:solidFill>
                  <a:schemeClr val="accent5"/>
                </a:solidFill>
                <a:latin typeface="+mn-lt"/>
                <a:ea typeface="Calibri"/>
                <a:cs typeface="Calibri"/>
              </a:rPr>
              <a:t>Rouvrir</a:t>
            </a:r>
            <a:r>
              <a:rPr lang="fr-FR" sz="1400" dirty="0">
                <a:solidFill>
                  <a:schemeClr val="accent5"/>
                </a:solidFill>
                <a:latin typeface="+mn-lt"/>
                <a:cs typeface="Calibri"/>
                <a:sym typeface="Calibri"/>
              </a:rPr>
              <a:t> un formulaire en cours de signature</a:t>
            </a:r>
            <a:endParaRPr lang="fr-FR" sz="1400" dirty="0">
              <a:solidFill>
                <a:schemeClr val="accent5"/>
              </a:solidFill>
              <a:latin typeface="+mn-lt"/>
              <a:cs typeface="Calibri"/>
            </a:endParaRPr>
          </a:p>
          <a:p>
            <a:pPr>
              <a:buClr>
                <a:schemeClr val="accent2"/>
              </a:buClr>
            </a:pPr>
            <a:endParaRPr lang="fr-FR" sz="1400" dirty="0">
              <a:solidFill>
                <a:schemeClr val="accent5"/>
              </a:solidFill>
              <a:latin typeface="+mn-lt"/>
              <a:cs typeface="Calibri" panose="020F0502020204030204" pitchFamily="34" charset="0"/>
              <a:sym typeface="Calibri"/>
            </a:endParaRPr>
          </a:p>
          <a:p>
            <a:pPr>
              <a:buClr>
                <a:schemeClr val="accent2"/>
              </a:buClr>
            </a:pPr>
            <a:r>
              <a:rPr lang="fr-FR" sz="1400" b="1" dirty="0">
                <a:solidFill>
                  <a:schemeClr val="accent5"/>
                </a:solidFill>
                <a:latin typeface="+mn-lt"/>
                <a:cs typeface="Calibri" panose="020F0502020204030204" pitchFamily="34" charset="0"/>
                <a:sym typeface="Calibri"/>
              </a:rPr>
              <a:t>Suivi et </a:t>
            </a:r>
            <a:r>
              <a:rPr lang="fr-FR" sz="1400" b="1" dirty="0" err="1">
                <a:solidFill>
                  <a:schemeClr val="accent5"/>
                </a:solidFill>
                <a:latin typeface="+mn-lt"/>
                <a:cs typeface="Calibri" panose="020F0502020204030204" pitchFamily="34" charset="0"/>
                <a:sym typeface="Calibri"/>
              </a:rPr>
              <a:t>reporting</a:t>
            </a:r>
            <a:endParaRPr lang="fr-FR" sz="1400" b="1" dirty="0">
              <a:solidFill>
                <a:schemeClr val="accent5"/>
              </a:solidFill>
              <a:latin typeface="+mn-lt"/>
              <a:cs typeface="Calibri" panose="020F0502020204030204" pitchFamily="34" charset="0"/>
              <a:sym typeface="Calibri"/>
            </a:endParaRPr>
          </a:p>
          <a:p>
            <a:pPr marL="342900" indent="-342900">
              <a:buClr>
                <a:schemeClr val="accent2"/>
              </a:buClr>
              <a:buFont typeface="+mj-lt"/>
              <a:buAutoNum type="arabicPeriod" startAt="3"/>
            </a:pPr>
            <a:r>
              <a:rPr lang="fr-FR" sz="1400" dirty="0">
                <a:solidFill>
                  <a:schemeClr val="accent5"/>
                </a:solidFill>
                <a:latin typeface="+mn-lt"/>
                <a:cs typeface="Calibri" panose="020F0502020204030204" pitchFamily="34" charset="0"/>
                <a:sym typeface="Calibri"/>
              </a:rPr>
              <a:t>Suivre la campagne via un tableau de bord dédié</a:t>
            </a:r>
          </a:p>
          <a:p>
            <a:pPr marL="342900" indent="-342900">
              <a:buClr>
                <a:schemeClr val="accent2"/>
              </a:buClr>
              <a:buFont typeface="+mj-lt"/>
              <a:buAutoNum type="arabicPeriod" startAt="3"/>
            </a:pPr>
            <a:r>
              <a:rPr lang="fr-FR" sz="1400" dirty="0">
                <a:solidFill>
                  <a:schemeClr val="accent5"/>
                </a:solidFill>
                <a:latin typeface="+mn-lt"/>
                <a:cs typeface="Calibri"/>
                <a:sym typeface="Calibri"/>
              </a:rPr>
              <a:t>Relance automatique depuis l’outil des managers/collaborateurs qui n’ont pas encore réalisé leurs entretiens</a:t>
            </a:r>
            <a:endParaRPr lang="fr-FR" sz="1400" dirty="0">
              <a:solidFill>
                <a:schemeClr val="accent5"/>
              </a:solidFill>
              <a:latin typeface="+mn-lt"/>
              <a:cs typeface="Calibri"/>
            </a:endParaRPr>
          </a:p>
          <a:p>
            <a:pPr marL="342900" indent="-342900">
              <a:buClr>
                <a:schemeClr val="accent2"/>
              </a:buClr>
              <a:buFont typeface="+mj-lt"/>
              <a:buAutoNum type="arabicPeriod" startAt="3"/>
            </a:pPr>
            <a:r>
              <a:rPr lang="fr-FR" sz="1400" dirty="0">
                <a:solidFill>
                  <a:schemeClr val="accent5"/>
                </a:solidFill>
                <a:latin typeface="+mn-lt"/>
                <a:cs typeface="Calibri"/>
                <a:sym typeface="Calibri"/>
              </a:rPr>
              <a:t>Extraire des données de campagnes sous format exploitable (Excel)</a:t>
            </a:r>
            <a:endParaRPr lang="fr-FR" sz="1400" dirty="0">
              <a:solidFill>
                <a:schemeClr val="accent5"/>
              </a:solidFill>
              <a:latin typeface="+mn-lt"/>
              <a:cs typeface="Calibri"/>
            </a:endParaRPr>
          </a:p>
        </p:txBody>
      </p:sp>
      <p:pic>
        <p:nvPicPr>
          <p:cNvPr id="10" name="Google Shape;759;p119">
            <a:extLst>
              <a:ext uri="{FF2B5EF4-FFF2-40B4-BE49-F238E27FC236}">
                <a16:creationId xmlns:a16="http://schemas.microsoft.com/office/drawing/2014/main" id="{9092FC41-FD7F-0B25-6949-94206000A377}"/>
              </a:ext>
            </a:extLst>
          </p:cNvPr>
          <p:cNvPicPr preferRelativeResize="0"/>
          <p:nvPr/>
        </p:nvPicPr>
        <p:blipFill rotWithShape="1">
          <a:blip r:embed="rId2">
            <a:alphaModFix/>
          </a:blip>
          <a:srcRect l="7104" t="36437" r="70576" b="38828"/>
          <a:stretch/>
        </p:blipFill>
        <p:spPr>
          <a:xfrm>
            <a:off x="868803" y="2900913"/>
            <a:ext cx="443451" cy="480424"/>
          </a:xfrm>
          <a:prstGeom prst="ellipse">
            <a:avLst/>
          </a:prstGeom>
          <a:noFill/>
          <a:ln>
            <a:noFill/>
          </a:ln>
        </p:spPr>
      </p:pic>
      <p:sp>
        <p:nvSpPr>
          <p:cNvPr id="12" name="Google Shape;767;p119">
            <a:extLst>
              <a:ext uri="{FF2B5EF4-FFF2-40B4-BE49-F238E27FC236}">
                <a16:creationId xmlns:a16="http://schemas.microsoft.com/office/drawing/2014/main" id="{A72B894E-C34C-1546-7277-0F2123F643E6}"/>
              </a:ext>
            </a:extLst>
          </p:cNvPr>
          <p:cNvSpPr txBox="1"/>
          <p:nvPr/>
        </p:nvSpPr>
        <p:spPr>
          <a:xfrm>
            <a:off x="422397" y="3353229"/>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9" name="Ellipse 8">
            <a:extLst>
              <a:ext uri="{FF2B5EF4-FFF2-40B4-BE49-F238E27FC236}">
                <a16:creationId xmlns:a16="http://schemas.microsoft.com/office/drawing/2014/main" id="{5877ECDE-3C4C-06BA-B90F-718D83EE5F12}"/>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155630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23</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a:buNone/>
            </a:pPr>
            <a:r>
              <a:rPr lang="fr-FR" b="1" dirty="0"/>
              <a:t>Objectif</a:t>
            </a:r>
            <a:r>
              <a:rPr lang="fr-FR" dirty="0"/>
              <a:t>  : Sur la base des éléments fournis dans le cahier des charges et selon votre compréhension, présenter le déroulé d’un entretien annuel de bout en bout entre un (ou plusieurs) manager et le collaborateur.</a:t>
            </a:r>
            <a:endParaRPr lang="fr-FR"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a:t>Entretiens annuels</a:t>
            </a:r>
            <a:endParaRPr lang="fr-FR" dirty="0"/>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PERFORMANCE</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49023" y="2292598"/>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45823" y="1920295"/>
            <a:ext cx="2722033" cy="431677"/>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EAE et Entretiens Professionnels</a:t>
            </a:r>
          </a:p>
        </p:txBody>
      </p:sp>
      <p:sp>
        <p:nvSpPr>
          <p:cNvPr id="8" name="ZoneTexte 7">
            <a:extLst>
              <a:ext uri="{FF2B5EF4-FFF2-40B4-BE49-F238E27FC236}">
                <a16:creationId xmlns:a16="http://schemas.microsoft.com/office/drawing/2014/main" id="{E91D1B97-5C25-B64F-B1DF-24F2F1ABB9D2}"/>
              </a:ext>
            </a:extLst>
          </p:cNvPr>
          <p:cNvSpPr txBox="1"/>
          <p:nvPr/>
        </p:nvSpPr>
        <p:spPr>
          <a:xfrm>
            <a:off x="1748221" y="2374984"/>
            <a:ext cx="9356461" cy="3108543"/>
          </a:xfrm>
          <a:prstGeom prst="rect">
            <a:avLst/>
          </a:prstGeom>
          <a:noFill/>
        </p:spPr>
        <p:txBody>
          <a:bodyPr wrap="square" lIns="91440" tIns="45720" rIns="91440" bIns="45720" rtlCol="0" anchor="t">
            <a:spAutoFit/>
          </a:bodyPr>
          <a:lstStyle/>
          <a:p>
            <a:pPr>
              <a:buClr>
                <a:schemeClr val="accent2"/>
              </a:buClr>
            </a:pPr>
            <a:r>
              <a:rPr lang="fr-FR" sz="1400" b="1" dirty="0">
                <a:solidFill>
                  <a:schemeClr val="accent5"/>
                </a:solidFill>
                <a:latin typeface="+mn-lt"/>
                <a:cs typeface="Calibri"/>
                <a:sym typeface="Calibri"/>
              </a:rPr>
              <a:t>Préparation de l’entretien annuel (incluant l'évaluation des compétences)</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Se positionner en tant que collaborateur et préparer son entretien annuel (en incluant l’auto-évaluation sur des compétences données), puis valider la préparation</a:t>
            </a:r>
          </a:p>
          <a:p>
            <a:pPr marL="342900" indent="-342900">
              <a:buClr>
                <a:schemeClr val="accent2"/>
              </a:buClr>
              <a:buFont typeface="+mj-lt"/>
              <a:buAutoNum type="arabicPeriod"/>
            </a:pPr>
            <a:r>
              <a:rPr lang="fr-FR" sz="1400" dirty="0">
                <a:solidFill>
                  <a:schemeClr val="accent5"/>
                </a:solidFill>
                <a:latin typeface="+mn-lt"/>
                <a:cs typeface="Calibri"/>
                <a:sym typeface="Calibri"/>
              </a:rPr>
              <a:t>Se positionner en tant que manager et préparer l’entretien annuel du collaborateur et le déléguer temporairement à un autre manager (ex : manager fonctionnel de mission courte)</a:t>
            </a:r>
            <a:endParaRPr lang="fr-FR" sz="1400" dirty="0">
              <a:solidFill>
                <a:schemeClr val="accent5"/>
              </a:solidFill>
              <a:latin typeface="+mn-lt"/>
              <a:cs typeface="Calibri"/>
            </a:endParaRP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En tant que Manager valider la préparation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Le manager visualise la préparation du collaborateur </a:t>
            </a:r>
          </a:p>
          <a:p>
            <a:pPr marL="342900" indent="-342900">
              <a:buClr>
                <a:schemeClr val="accent2"/>
              </a:buClr>
              <a:buAutoNum type="arabicPeriod"/>
            </a:pPr>
            <a:r>
              <a:rPr lang="fr-FR" sz="1400" dirty="0">
                <a:solidFill>
                  <a:schemeClr val="accent5"/>
                </a:solidFill>
                <a:latin typeface="+mn-lt"/>
                <a:ea typeface="Calibri"/>
                <a:cs typeface="Calibri"/>
              </a:rPr>
              <a:t>En tant que RH, possibilité de rouvrir un formulaire fermé par erreur et de redonner la main à un acteur de l'entretien</a:t>
            </a:r>
            <a:endParaRPr lang="fr-FR" sz="1400" dirty="0">
              <a:solidFill>
                <a:schemeClr val="accent5"/>
              </a:solidFill>
              <a:latin typeface="+mn-lt"/>
              <a:ea typeface="Calibri"/>
              <a:cs typeface="Calibri" panose="020F0502020204030204" pitchFamily="34" charset="0"/>
            </a:endParaRPr>
          </a:p>
          <a:p>
            <a:pPr>
              <a:buClr>
                <a:schemeClr val="accent2"/>
              </a:buClr>
            </a:pPr>
            <a:endParaRPr lang="fr-FR" sz="1400" b="1" dirty="0">
              <a:solidFill>
                <a:schemeClr val="accent5"/>
              </a:solidFill>
              <a:latin typeface="+mn-lt"/>
              <a:cs typeface="Calibri" panose="020F0502020204030204" pitchFamily="34" charset="0"/>
              <a:sym typeface="Calibri"/>
            </a:endParaRPr>
          </a:p>
          <a:p>
            <a:pPr>
              <a:buClr>
                <a:schemeClr val="accent2"/>
              </a:buClr>
            </a:pPr>
            <a:r>
              <a:rPr lang="fr-FR" sz="1400" b="1" dirty="0">
                <a:solidFill>
                  <a:schemeClr val="accent5"/>
                </a:solidFill>
                <a:latin typeface="+mn-lt"/>
                <a:cs typeface="Calibri" panose="020F0502020204030204" pitchFamily="34" charset="0"/>
                <a:sym typeface="Calibri"/>
              </a:rPr>
              <a:t>Jour de l’entretien</a:t>
            </a:r>
          </a:p>
          <a:p>
            <a:pPr marL="342900" indent="-342900">
              <a:buClr>
                <a:schemeClr val="accent2"/>
              </a:buClr>
              <a:buFont typeface="+mj-lt"/>
              <a:buAutoNum type="arabicPeriod" startAt="3"/>
            </a:pPr>
            <a:r>
              <a:rPr lang="fr-FR" sz="1400" dirty="0">
                <a:solidFill>
                  <a:schemeClr val="accent5"/>
                </a:solidFill>
                <a:latin typeface="+mn-lt"/>
                <a:cs typeface="Calibri" panose="020F0502020204030204" pitchFamily="34" charset="0"/>
                <a:sym typeface="Calibri"/>
              </a:rPr>
              <a:t>Simuler le jour de l’entretien annuel en tant que manager et visualiser à la fois sa propre préparation et celle du collaborateur</a:t>
            </a:r>
          </a:p>
          <a:p>
            <a:pPr marL="342900" indent="-342900">
              <a:buClr>
                <a:schemeClr val="accent2"/>
              </a:buClr>
              <a:buFont typeface="+mj-lt"/>
              <a:buAutoNum type="arabicPeriod" startAt="3"/>
            </a:pPr>
            <a:r>
              <a:rPr lang="fr-FR" sz="1400" dirty="0">
                <a:solidFill>
                  <a:schemeClr val="accent5"/>
                </a:solidFill>
                <a:latin typeface="+mn-lt"/>
                <a:cs typeface="Calibri" panose="020F0502020204030204" pitchFamily="34" charset="0"/>
                <a:sym typeface="Calibri"/>
              </a:rPr>
              <a:t>Validation de l’entretien avec date et signature des deux parties (collaborateur et manager) </a:t>
            </a:r>
          </a:p>
          <a:p>
            <a:pPr marL="342900" indent="-342900">
              <a:buClr>
                <a:schemeClr val="accent2"/>
              </a:buClr>
              <a:buFont typeface="+mj-lt"/>
              <a:buAutoNum type="arabicPeriod" startAt="3"/>
            </a:pPr>
            <a:r>
              <a:rPr lang="fr-FR" sz="1400" dirty="0">
                <a:solidFill>
                  <a:schemeClr val="accent5"/>
                </a:solidFill>
                <a:latin typeface="+mn-lt"/>
                <a:cs typeface="Calibri" panose="020F0502020204030204" pitchFamily="34" charset="0"/>
                <a:sym typeface="Calibri"/>
              </a:rPr>
              <a:t>Export de l’entretien au format PDF pour envoi vers le coffre-fort employeur</a:t>
            </a:r>
          </a:p>
        </p:txBody>
      </p:sp>
      <p:pic>
        <p:nvPicPr>
          <p:cNvPr id="9" name="Google Shape;756;p119">
            <a:extLst>
              <a:ext uri="{FF2B5EF4-FFF2-40B4-BE49-F238E27FC236}">
                <a16:creationId xmlns:a16="http://schemas.microsoft.com/office/drawing/2014/main" id="{65D3FD38-1EBA-4659-6A92-11283D109D1C}"/>
              </a:ext>
            </a:extLst>
          </p:cNvPr>
          <p:cNvPicPr preferRelativeResize="0"/>
          <p:nvPr/>
        </p:nvPicPr>
        <p:blipFill rotWithShape="1">
          <a:blip r:embed="rId2">
            <a:alphaModFix/>
          </a:blip>
          <a:srcRect l="69328" t="6410" r="7571" b="70363"/>
          <a:stretch/>
        </p:blipFill>
        <p:spPr>
          <a:xfrm>
            <a:off x="845694" y="3181603"/>
            <a:ext cx="468791" cy="460841"/>
          </a:xfrm>
          <a:prstGeom prst="ellipse">
            <a:avLst/>
          </a:prstGeom>
          <a:noFill/>
          <a:ln>
            <a:noFill/>
          </a:ln>
        </p:spPr>
      </p:pic>
      <p:pic>
        <p:nvPicPr>
          <p:cNvPr id="11" name="Google Shape;760;p119">
            <a:extLst>
              <a:ext uri="{FF2B5EF4-FFF2-40B4-BE49-F238E27FC236}">
                <a16:creationId xmlns:a16="http://schemas.microsoft.com/office/drawing/2014/main" id="{88C2F2FE-7018-68C1-5551-B7C3BB564395}"/>
              </a:ext>
            </a:extLst>
          </p:cNvPr>
          <p:cNvPicPr preferRelativeResize="0"/>
          <p:nvPr/>
        </p:nvPicPr>
        <p:blipFill rotWithShape="1">
          <a:blip r:embed="rId2">
            <a:alphaModFix/>
          </a:blip>
          <a:srcRect l="38653" t="69841" r="38560" b="7538"/>
          <a:stretch/>
        </p:blipFill>
        <p:spPr>
          <a:xfrm>
            <a:off x="845694" y="3866236"/>
            <a:ext cx="468791" cy="454964"/>
          </a:xfrm>
          <a:prstGeom prst="ellipse">
            <a:avLst/>
          </a:prstGeom>
          <a:noFill/>
          <a:ln>
            <a:noFill/>
          </a:ln>
        </p:spPr>
      </p:pic>
      <p:sp>
        <p:nvSpPr>
          <p:cNvPr id="19" name="Google Shape;768;p119">
            <a:extLst>
              <a:ext uri="{FF2B5EF4-FFF2-40B4-BE49-F238E27FC236}">
                <a16:creationId xmlns:a16="http://schemas.microsoft.com/office/drawing/2014/main" id="{FBD1A2B4-0C3B-6C32-6782-8AD1CF2C7983}"/>
              </a:ext>
            </a:extLst>
          </p:cNvPr>
          <p:cNvSpPr txBox="1"/>
          <p:nvPr/>
        </p:nvSpPr>
        <p:spPr>
          <a:xfrm>
            <a:off x="499669" y="4298359"/>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20" name="Google Shape;768;p119">
            <a:extLst>
              <a:ext uri="{FF2B5EF4-FFF2-40B4-BE49-F238E27FC236}">
                <a16:creationId xmlns:a16="http://schemas.microsoft.com/office/drawing/2014/main" id="{5851364C-34A7-8ADB-1381-12E4570D3B5E}"/>
              </a:ext>
            </a:extLst>
          </p:cNvPr>
          <p:cNvSpPr txBox="1"/>
          <p:nvPr/>
        </p:nvSpPr>
        <p:spPr>
          <a:xfrm>
            <a:off x="499669" y="35667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
        <p:nvSpPr>
          <p:cNvPr id="10" name="Ellipse 9">
            <a:extLst>
              <a:ext uri="{FF2B5EF4-FFF2-40B4-BE49-F238E27FC236}">
                <a16:creationId xmlns:a16="http://schemas.microsoft.com/office/drawing/2014/main" id="{71933493-3BD9-CAEC-A9B2-34877280F11B}"/>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204700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24</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a:buNone/>
            </a:pPr>
            <a:r>
              <a:rPr lang="fr-FR" b="1" dirty="0"/>
              <a:t>Objectif</a:t>
            </a:r>
            <a:r>
              <a:rPr lang="fr-FR" dirty="0"/>
              <a:t>  : Sur la base des éléments fournis dans le cahier des charges et selon votre compréhension, présenter la gestion hors campagne qui peut être faite pour certains formulaires.</a:t>
            </a:r>
            <a:endParaRPr lang="fr-FR"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a:t>Formulaires hors campagne</a:t>
            </a:r>
            <a:endParaRPr lang="en-US"/>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PERFORMANCE</a:t>
            </a:r>
            <a:endParaRPr lang="fr-FR" b="0" dirty="0">
              <a:solidFill>
                <a:srgbClr val="000000"/>
              </a:solidFill>
              <a:cs typeface="Calibri"/>
            </a:endParaRPr>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Formulaire hors campagne</a:t>
            </a:r>
          </a:p>
        </p:txBody>
      </p:sp>
      <p:sp>
        <p:nvSpPr>
          <p:cNvPr id="8" name="ZoneTexte 7">
            <a:extLst>
              <a:ext uri="{FF2B5EF4-FFF2-40B4-BE49-F238E27FC236}">
                <a16:creationId xmlns:a16="http://schemas.microsoft.com/office/drawing/2014/main" id="{E91D1B97-5C25-B64F-B1DF-24F2F1ABB9D2}"/>
              </a:ext>
            </a:extLst>
          </p:cNvPr>
          <p:cNvSpPr txBox="1"/>
          <p:nvPr/>
        </p:nvSpPr>
        <p:spPr>
          <a:xfrm>
            <a:off x="2027411" y="3139044"/>
            <a:ext cx="9167254" cy="1384995"/>
          </a:xfrm>
          <a:prstGeom prst="rect">
            <a:avLst/>
          </a:prstGeom>
          <a:noFill/>
        </p:spPr>
        <p:txBody>
          <a:bodyPr wrap="square" lIns="91440" tIns="45720" rIns="91440" bIns="45720" rtlCol="0" anchor="t">
            <a:spAutoFit/>
          </a:bodyPr>
          <a:lstStyle/>
          <a:p>
            <a:pPr marL="285750" indent="-285750">
              <a:buClr>
                <a:schemeClr val="accent2"/>
              </a:buClr>
              <a:buFont typeface="Arial" panose="020B0604020202020204" pitchFamily="34" charset="0"/>
              <a:buChar char="•"/>
            </a:pPr>
            <a:r>
              <a:rPr lang="fr-FR" sz="1400" dirty="0">
                <a:solidFill>
                  <a:schemeClr val="accent5"/>
                </a:solidFill>
                <a:latin typeface="+mn-lt"/>
                <a:cs typeface="Calibri"/>
                <a:sym typeface="Calibri"/>
              </a:rPr>
              <a:t>Ouvrir un entretien de fixation et d'évaluation des objectifs hors campagne (pour les collaborateurs arrivés en cours d’année)</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sym typeface="Calibri"/>
              </a:rPr>
              <a:t>Lancement de divers entretiens hors campagne (ex : entretien de départ RH)</a:t>
            </a:r>
            <a:endParaRPr lang="fr-FR" sz="1400" dirty="0">
              <a:solidFill>
                <a:schemeClr val="accent5"/>
              </a:solidFill>
              <a:latin typeface="+mn-lt"/>
              <a:cs typeface="Calibri"/>
            </a:endParaRPr>
          </a:p>
          <a:p>
            <a:pPr>
              <a:buClr>
                <a:schemeClr val="accent2"/>
              </a:buClr>
            </a:pPr>
            <a:endParaRPr lang="fr-FR" sz="1400" dirty="0">
              <a:solidFill>
                <a:schemeClr val="accent5"/>
              </a:solidFill>
              <a:latin typeface="+mn-lt"/>
              <a:cs typeface="Calibri" panose="020F0502020204030204" pitchFamily="34" charset="0"/>
              <a:sym typeface="Calibri"/>
            </a:endParaRPr>
          </a:p>
          <a:p>
            <a:pPr>
              <a:buClr>
                <a:schemeClr val="accent2"/>
              </a:buClr>
            </a:pPr>
            <a:r>
              <a:rPr lang="fr-FR" sz="1400" dirty="0">
                <a:solidFill>
                  <a:schemeClr val="accent5"/>
                </a:solidFill>
                <a:latin typeface="+mn-lt"/>
                <a:cs typeface="Calibri" panose="020F0502020204030204" pitchFamily="34" charset="0"/>
                <a:sym typeface="Calibri"/>
              </a:rPr>
              <a:t>En dehors de la campagne, le collaborateur a accès à son profil afin de le compléter: </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sym typeface="Calibri"/>
              </a:rPr>
              <a:t>Langues maîtrisées et niveau / mobilité (oui/non) / formations suivies en dehors du Groupe Henner, etc.</a:t>
            </a:r>
            <a:endParaRPr lang="fr-FR" sz="1400" dirty="0">
              <a:solidFill>
                <a:schemeClr val="accent5"/>
              </a:solidFill>
              <a:latin typeface="+mn-lt"/>
              <a:cs typeface="Calibri"/>
            </a:endParaRPr>
          </a:p>
        </p:txBody>
      </p:sp>
      <p:pic>
        <p:nvPicPr>
          <p:cNvPr id="16" name="Google Shape;760;p119">
            <a:extLst>
              <a:ext uri="{FF2B5EF4-FFF2-40B4-BE49-F238E27FC236}">
                <a16:creationId xmlns:a16="http://schemas.microsoft.com/office/drawing/2014/main" id="{0C0D19D9-9E20-6766-43C8-035B05BFF525}"/>
              </a:ext>
            </a:extLst>
          </p:cNvPr>
          <p:cNvPicPr preferRelativeResize="0"/>
          <p:nvPr/>
        </p:nvPicPr>
        <p:blipFill rotWithShape="1">
          <a:blip r:embed="rId2">
            <a:alphaModFix/>
          </a:blip>
          <a:srcRect l="38653" t="69841" r="38560" b="7538"/>
          <a:stretch/>
        </p:blipFill>
        <p:spPr>
          <a:xfrm>
            <a:off x="866571" y="4137633"/>
            <a:ext cx="468791" cy="454964"/>
          </a:xfrm>
          <a:prstGeom prst="ellipse">
            <a:avLst/>
          </a:prstGeom>
          <a:noFill/>
          <a:ln>
            <a:noFill/>
          </a:ln>
        </p:spPr>
      </p:pic>
      <p:sp>
        <p:nvSpPr>
          <p:cNvPr id="17" name="Google Shape;768;p119">
            <a:extLst>
              <a:ext uri="{FF2B5EF4-FFF2-40B4-BE49-F238E27FC236}">
                <a16:creationId xmlns:a16="http://schemas.microsoft.com/office/drawing/2014/main" id="{8D015B0D-BCB4-FFAA-CCF6-37EDBC98B648}"/>
              </a:ext>
            </a:extLst>
          </p:cNvPr>
          <p:cNvSpPr txBox="1"/>
          <p:nvPr/>
        </p:nvSpPr>
        <p:spPr>
          <a:xfrm>
            <a:off x="520546" y="456975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pic>
        <p:nvPicPr>
          <p:cNvPr id="21" name="Google Shape;759;p119">
            <a:extLst>
              <a:ext uri="{FF2B5EF4-FFF2-40B4-BE49-F238E27FC236}">
                <a16:creationId xmlns:a16="http://schemas.microsoft.com/office/drawing/2014/main" id="{35FCD867-5144-26CA-B0B4-D6FDDC4B842F}"/>
              </a:ext>
            </a:extLst>
          </p:cNvPr>
          <p:cNvPicPr preferRelativeResize="0"/>
          <p:nvPr/>
        </p:nvPicPr>
        <p:blipFill rotWithShape="1">
          <a:blip r:embed="rId2">
            <a:alphaModFix/>
          </a:blip>
          <a:srcRect l="7104" t="36437" r="70576" b="38828"/>
          <a:stretch/>
        </p:blipFill>
        <p:spPr>
          <a:xfrm>
            <a:off x="879241" y="3431099"/>
            <a:ext cx="443451" cy="480424"/>
          </a:xfrm>
          <a:prstGeom prst="ellipse">
            <a:avLst/>
          </a:prstGeom>
          <a:noFill/>
          <a:ln>
            <a:noFill/>
          </a:ln>
        </p:spPr>
      </p:pic>
      <p:sp>
        <p:nvSpPr>
          <p:cNvPr id="22" name="Google Shape;767;p119">
            <a:extLst>
              <a:ext uri="{FF2B5EF4-FFF2-40B4-BE49-F238E27FC236}">
                <a16:creationId xmlns:a16="http://schemas.microsoft.com/office/drawing/2014/main" id="{F367E354-06C7-414A-2BA4-F0BACF5E8567}"/>
              </a:ext>
            </a:extLst>
          </p:cNvPr>
          <p:cNvSpPr txBox="1"/>
          <p:nvPr/>
        </p:nvSpPr>
        <p:spPr>
          <a:xfrm>
            <a:off x="432835" y="3883415"/>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9" name="Ellipse 8">
            <a:extLst>
              <a:ext uri="{FF2B5EF4-FFF2-40B4-BE49-F238E27FC236}">
                <a16:creationId xmlns:a16="http://schemas.microsoft.com/office/drawing/2014/main" id="{4D3EBCF6-3ECA-FB8F-1DE0-E7564C7B0AD9}"/>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401118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25</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25</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Formation</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181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26</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a:buNone/>
            </a:pPr>
            <a:r>
              <a:rPr lang="fr-FR" b="1" dirty="0"/>
              <a:t>Objectif</a:t>
            </a:r>
            <a:r>
              <a:rPr lang="fr-FR" dirty="0"/>
              <a:t>  : Sur la base des éléments fournis dans le Cahier des Charges et selon votre compréhension, effectuer une démonstration des étapes de </a:t>
            </a:r>
            <a:r>
              <a:rPr lang="fr-FR" sz="1400" dirty="0"/>
              <a:t>r</a:t>
            </a:r>
            <a:r>
              <a:rPr lang="fr-FR" dirty="0"/>
              <a:t>ecueil des besoins et  de validation du plan de formation.</a:t>
            </a:r>
            <a:endParaRPr lang="fr-FR" dirty="0">
              <a:cs typeface="Calibri"/>
            </a:endParaRPr>
          </a:p>
          <a:p>
            <a:pPr marL="0" indent="0">
              <a:buNone/>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a:t>Recueil des besoins et consolidation du plan de formation</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563995"/>
            <a:ext cx="11252199" cy="2741034"/>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600" dirty="0">
                <a:solidFill>
                  <a:schemeClr val="bg1"/>
                </a:solidFill>
              </a:rPr>
              <a:t>Recueil des besoins et validation du plan</a:t>
            </a:r>
          </a:p>
        </p:txBody>
      </p:sp>
      <p:sp>
        <p:nvSpPr>
          <p:cNvPr id="8" name="ZoneTexte 7">
            <a:extLst>
              <a:ext uri="{FF2B5EF4-FFF2-40B4-BE49-F238E27FC236}">
                <a16:creationId xmlns:a16="http://schemas.microsoft.com/office/drawing/2014/main" id="{E91D1B97-5C25-B64F-B1DF-24F2F1ABB9D2}"/>
              </a:ext>
            </a:extLst>
          </p:cNvPr>
          <p:cNvSpPr txBox="1"/>
          <p:nvPr/>
        </p:nvSpPr>
        <p:spPr>
          <a:xfrm>
            <a:off x="2027411" y="3121338"/>
            <a:ext cx="9274078" cy="1815882"/>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Définition du budget par la DRH / l’équipe formation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Formalisation du plan budgétaire prévisionnel </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Expression des besoins de formations individuels et collectifs pour ses équipes par le Manager</a:t>
            </a:r>
          </a:p>
          <a:p>
            <a:pPr marL="342900" indent="-342900">
              <a:buClr>
                <a:schemeClr val="accent2"/>
              </a:buClr>
              <a:buFont typeface="+mj-lt"/>
              <a:buAutoNum type="arabicPeriod"/>
            </a:pPr>
            <a:r>
              <a:rPr lang="fr-FR" sz="1400" dirty="0">
                <a:solidFill>
                  <a:schemeClr val="accent5"/>
                </a:solidFill>
                <a:latin typeface="+mn-lt"/>
                <a:cs typeface="Calibri"/>
                <a:sym typeface="Calibri"/>
              </a:rPr>
              <a:t>Arbitrage/validation des besoins de formation par l’équipe Formation puis HRBP</a:t>
            </a:r>
            <a:endParaRPr lang="fr-FR" sz="1400" dirty="0">
              <a:solidFill>
                <a:schemeClr val="accent5"/>
              </a:solidFill>
              <a:latin typeface="+mn-lt"/>
              <a:cs typeface="Calibri"/>
            </a:endParaRP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Intégration des besoins validés dans le plan de formation =&gt; Le plan prévisionnel est mis à jour</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Consultation, présentation et validation du plan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Communication du plan validée</a:t>
            </a:r>
          </a:p>
          <a:p>
            <a:pPr marL="342900" indent="-342900">
              <a:buClr>
                <a:schemeClr val="accent2"/>
              </a:buClr>
              <a:buFont typeface="+mj-lt"/>
              <a:buAutoNum type="arabicPeriod"/>
            </a:pPr>
            <a:r>
              <a:rPr lang="fr-FR" sz="1400" dirty="0">
                <a:solidFill>
                  <a:schemeClr val="accent5"/>
                </a:solidFill>
                <a:latin typeface="+mn-lt"/>
                <a:cs typeface="Calibri"/>
              </a:rPr>
              <a:t>Le manager est notifié de l’évolution des statuts des besoins de formation remontés</a:t>
            </a:r>
          </a:p>
        </p:txBody>
      </p:sp>
      <p:pic>
        <p:nvPicPr>
          <p:cNvPr id="10" name="Google Shape;756;p119">
            <a:extLst>
              <a:ext uri="{FF2B5EF4-FFF2-40B4-BE49-F238E27FC236}">
                <a16:creationId xmlns:a16="http://schemas.microsoft.com/office/drawing/2014/main" id="{71FB6368-2A6C-1E40-4831-19D7116C537E}"/>
              </a:ext>
            </a:extLst>
          </p:cNvPr>
          <p:cNvPicPr preferRelativeResize="0"/>
          <p:nvPr/>
        </p:nvPicPr>
        <p:blipFill rotWithShape="1">
          <a:blip r:embed="rId2">
            <a:alphaModFix/>
          </a:blip>
          <a:srcRect l="69328" t="6410" r="7571" b="70363"/>
          <a:stretch/>
        </p:blipFill>
        <p:spPr>
          <a:xfrm>
            <a:off x="866571" y="4453079"/>
            <a:ext cx="468791" cy="460841"/>
          </a:xfrm>
          <a:prstGeom prst="ellipse">
            <a:avLst/>
          </a:prstGeom>
          <a:noFill/>
          <a:ln>
            <a:noFill/>
          </a:ln>
        </p:spPr>
      </p:pic>
      <p:pic>
        <p:nvPicPr>
          <p:cNvPr id="11" name="Google Shape;759;p119">
            <a:extLst>
              <a:ext uri="{FF2B5EF4-FFF2-40B4-BE49-F238E27FC236}">
                <a16:creationId xmlns:a16="http://schemas.microsoft.com/office/drawing/2014/main" id="{4E1B2C5B-669A-522A-38DF-898328E12DE2}"/>
              </a:ext>
            </a:extLst>
          </p:cNvPr>
          <p:cNvPicPr preferRelativeResize="0"/>
          <p:nvPr/>
        </p:nvPicPr>
        <p:blipFill rotWithShape="1">
          <a:blip r:embed="rId2">
            <a:alphaModFix/>
          </a:blip>
          <a:srcRect l="7104" t="36437" r="70576" b="38828"/>
          <a:stretch/>
        </p:blipFill>
        <p:spPr>
          <a:xfrm>
            <a:off x="879241" y="3723819"/>
            <a:ext cx="443451" cy="480424"/>
          </a:xfrm>
          <a:prstGeom prst="ellipse">
            <a:avLst/>
          </a:prstGeom>
          <a:noFill/>
          <a:ln>
            <a:noFill/>
          </a:ln>
        </p:spPr>
      </p:pic>
      <p:sp>
        <p:nvSpPr>
          <p:cNvPr id="13" name="Google Shape;767;p119">
            <a:extLst>
              <a:ext uri="{FF2B5EF4-FFF2-40B4-BE49-F238E27FC236}">
                <a16:creationId xmlns:a16="http://schemas.microsoft.com/office/drawing/2014/main" id="{57CAD58C-643D-BF92-9D05-477CA1979BF8}"/>
              </a:ext>
            </a:extLst>
          </p:cNvPr>
          <p:cNvSpPr txBox="1"/>
          <p:nvPr/>
        </p:nvSpPr>
        <p:spPr>
          <a:xfrm>
            <a:off x="853901" y="4176135"/>
            <a:ext cx="468791"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5" name="Google Shape;768;p119">
            <a:extLst>
              <a:ext uri="{FF2B5EF4-FFF2-40B4-BE49-F238E27FC236}">
                <a16:creationId xmlns:a16="http://schemas.microsoft.com/office/drawing/2014/main" id="{2E67E694-7BB1-657B-F476-D23B1D76B61A}"/>
              </a:ext>
            </a:extLst>
          </p:cNvPr>
          <p:cNvSpPr txBox="1"/>
          <p:nvPr/>
        </p:nvSpPr>
        <p:spPr>
          <a:xfrm>
            <a:off x="520546" y="4838202"/>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16" name="Google Shape;754;p119">
            <a:extLst>
              <a:ext uri="{FF2B5EF4-FFF2-40B4-BE49-F238E27FC236}">
                <a16:creationId xmlns:a16="http://schemas.microsoft.com/office/drawing/2014/main" id="{EFF933EF-B89C-3DE3-2552-26AD923A989C}"/>
              </a:ext>
            </a:extLst>
          </p:cNvPr>
          <p:cNvPicPr preferRelativeResize="0"/>
          <p:nvPr/>
        </p:nvPicPr>
        <p:blipFill rotWithShape="1">
          <a:blip r:embed="rId2">
            <a:alphaModFix/>
          </a:blip>
          <a:srcRect l="7607" t="69855" r="70075" b="7505"/>
          <a:stretch/>
        </p:blipFill>
        <p:spPr>
          <a:xfrm>
            <a:off x="903467" y="3073117"/>
            <a:ext cx="394721" cy="385789"/>
          </a:xfrm>
          <a:prstGeom prst="ellipse">
            <a:avLst/>
          </a:prstGeom>
          <a:noFill/>
          <a:ln>
            <a:noFill/>
          </a:ln>
        </p:spPr>
      </p:pic>
      <p:sp>
        <p:nvSpPr>
          <p:cNvPr id="17" name="Google Shape;767;p119">
            <a:extLst>
              <a:ext uri="{FF2B5EF4-FFF2-40B4-BE49-F238E27FC236}">
                <a16:creationId xmlns:a16="http://schemas.microsoft.com/office/drawing/2014/main" id="{C86E5E45-1D23-37C2-5C10-3565B1E8FAD1}"/>
              </a:ext>
            </a:extLst>
          </p:cNvPr>
          <p:cNvSpPr txBox="1"/>
          <p:nvPr/>
        </p:nvSpPr>
        <p:spPr>
          <a:xfrm>
            <a:off x="659382" y="3384121"/>
            <a:ext cx="882889" cy="276944"/>
          </a:xfrm>
          <a:prstGeom prst="rect">
            <a:avLst/>
          </a:prstGeom>
          <a:noFill/>
          <a:ln>
            <a:noFill/>
          </a:ln>
        </p:spPr>
        <p:txBody>
          <a:bodyPr spcFirstLastPara="1" wrap="square" lIns="121900" tIns="60933" rIns="121900" bIns="60933" anchor="t" anchorCtr="0">
            <a:spAutoFit/>
          </a:bodyPr>
          <a:lstStyle/>
          <a:p>
            <a:pPr algn="ctr"/>
            <a:r>
              <a:rPr lang="en-GB" sz="1000" dirty="0"/>
              <a:t>Formation</a:t>
            </a:r>
            <a:endParaRPr sz="1000" dirty="0"/>
          </a:p>
        </p:txBody>
      </p:sp>
      <p:sp>
        <p:nvSpPr>
          <p:cNvPr id="9" name="Ellipse 8">
            <a:extLst>
              <a:ext uri="{FF2B5EF4-FFF2-40B4-BE49-F238E27FC236}">
                <a16:creationId xmlns:a16="http://schemas.microsoft.com/office/drawing/2014/main" id="{865C2D00-C27F-C121-DE9D-2C92E3A68E79}"/>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
        <p:nvSpPr>
          <p:cNvPr id="12" name="ZoneTexte 11">
            <a:extLst>
              <a:ext uri="{FF2B5EF4-FFF2-40B4-BE49-F238E27FC236}">
                <a16:creationId xmlns:a16="http://schemas.microsoft.com/office/drawing/2014/main" id="{CE56AA6A-E84D-93E3-3FF6-3559B5BD987B}"/>
              </a:ext>
            </a:extLst>
          </p:cNvPr>
          <p:cNvSpPr txBox="1"/>
          <p:nvPr/>
        </p:nvSpPr>
        <p:spPr>
          <a:xfrm>
            <a:off x="1078302" y="293298"/>
            <a:ext cx="2096219" cy="461665"/>
          </a:xfrm>
          <a:prstGeom prst="rect">
            <a:avLst/>
          </a:prstGeom>
          <a:noFill/>
        </p:spPr>
        <p:txBody>
          <a:bodyPr wrap="square" rtlCol="0">
            <a:spAutoFit/>
          </a:bodyPr>
          <a:lstStyle/>
          <a:p>
            <a:r>
              <a:rPr lang="fr-FR" sz="1200" b="1" dirty="0">
                <a:solidFill>
                  <a:srgbClr val="C00000"/>
                </a:solidFill>
              </a:rPr>
              <a:t>Fera l’objet d’un atelier complémentaire ultérieur.</a:t>
            </a:r>
          </a:p>
        </p:txBody>
      </p:sp>
    </p:spTree>
    <p:extLst>
      <p:ext uri="{BB962C8B-B14F-4D97-AF65-F5344CB8AC3E}">
        <p14:creationId xmlns:p14="http://schemas.microsoft.com/office/powerpoint/2010/main" val="1242784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27</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effectuer une démonstration </a:t>
            </a:r>
            <a:r>
              <a:rPr lang="fr-FR" sz="1400" dirty="0"/>
              <a:t>de la mise en œuvre du plan</a:t>
            </a:r>
            <a:r>
              <a:rPr lang="fr-FR" dirty="0"/>
              <a:t> de formation.</a:t>
            </a:r>
            <a:endParaRPr lang="fr-FR"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a:t>Mise en œuvre du plan de formation</a:t>
            </a:r>
            <a:endParaRPr lang="fr-FR" dirty="0"/>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Mise en œuvre du plan</a:t>
            </a:r>
          </a:p>
        </p:txBody>
      </p:sp>
      <p:sp>
        <p:nvSpPr>
          <p:cNvPr id="9" name="ZoneTexte 8">
            <a:extLst>
              <a:ext uri="{FF2B5EF4-FFF2-40B4-BE49-F238E27FC236}">
                <a16:creationId xmlns:a16="http://schemas.microsoft.com/office/drawing/2014/main" id="{DF559DF0-B5AB-21DF-FF3B-9E66D65961BD}"/>
              </a:ext>
            </a:extLst>
          </p:cNvPr>
          <p:cNvSpPr txBox="1"/>
          <p:nvPr/>
        </p:nvSpPr>
        <p:spPr>
          <a:xfrm>
            <a:off x="2981757" y="2734743"/>
            <a:ext cx="8316733" cy="2893100"/>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Planification des sessions avec une liste d’attente  </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Réservation des salles (optionnel)</a:t>
            </a:r>
          </a:p>
          <a:p>
            <a:pPr marL="342900" indent="-342900">
              <a:buClr>
                <a:schemeClr val="accent2"/>
              </a:buClr>
              <a:buAutoNum type="arabicPeriod"/>
            </a:pPr>
            <a:r>
              <a:rPr lang="fr-FR" sz="1400" dirty="0">
                <a:solidFill>
                  <a:schemeClr val="accent5"/>
                </a:solidFill>
                <a:latin typeface="+mn-lt"/>
                <a:cs typeface="Calibri"/>
              </a:rPr>
              <a:t>Envoi des convocations par mail avec manager en copie (possibilité d'inclure des PJ) ou notification sur la GTA d'une absence formation</a:t>
            </a:r>
          </a:p>
          <a:p>
            <a:pPr marL="342900" indent="-342900">
              <a:buClr>
                <a:schemeClr val="accent2"/>
              </a:buClr>
              <a:buFontTx/>
              <a:buAutoNum type="arabicPeriod"/>
            </a:pPr>
            <a:r>
              <a:rPr lang="fr-FR" sz="1400" dirty="0">
                <a:solidFill>
                  <a:schemeClr val="accent5"/>
                </a:solidFill>
                <a:latin typeface="+mn-lt"/>
                <a:cs typeface="Calibri"/>
              </a:rPr>
              <a:t>En cas de modification, envoi d'une mise à jour de l'invitation aux participants (copie N+1)</a:t>
            </a:r>
          </a:p>
          <a:p>
            <a:pPr marL="342900" indent="-342900">
              <a:buClr>
                <a:schemeClr val="accent2"/>
              </a:buClr>
              <a:buFont typeface="+mj-lt"/>
              <a:buAutoNum type="arabicPeriod"/>
            </a:pPr>
            <a:r>
              <a:rPr lang="fr-FR" sz="1400" dirty="0">
                <a:solidFill>
                  <a:schemeClr val="accent5"/>
                </a:solidFill>
                <a:latin typeface="+mn-lt"/>
                <a:cs typeface="Calibri"/>
              </a:rPr>
              <a:t>Le collaborateur valide ou non sa présence et une notification est envoyée à l'équipe formation</a:t>
            </a:r>
            <a:endParaRPr lang="fr-FR" sz="1400" dirty="0">
              <a:solidFill>
                <a:schemeClr val="accent5"/>
              </a:solidFill>
              <a:latin typeface="+mn-lt"/>
              <a:cs typeface="Calibri" panose="020F0502020204030204" pitchFamily="34" charset="0"/>
            </a:endParaRPr>
          </a:p>
          <a:p>
            <a:pPr marL="342900" indent="-342900">
              <a:buClr>
                <a:schemeClr val="accent2"/>
              </a:buClr>
              <a:buAutoNum type="arabicPeriod"/>
            </a:pPr>
            <a:r>
              <a:rPr lang="fr-FR" sz="1400" dirty="0">
                <a:solidFill>
                  <a:schemeClr val="accent5"/>
                </a:solidFill>
                <a:latin typeface="+mn-lt"/>
                <a:cs typeface="Calibri"/>
              </a:rPr>
              <a:t>Suivi des présences et gestion de la liste d’attente par l’équipe formation </a:t>
            </a:r>
          </a:p>
          <a:p>
            <a:pPr marL="342900" indent="-342900">
              <a:buClr>
                <a:schemeClr val="accent2"/>
              </a:buClr>
              <a:buAutoNum type="arabicPeriod"/>
            </a:pPr>
            <a:r>
              <a:rPr lang="fr-FR" sz="1400" dirty="0">
                <a:solidFill>
                  <a:schemeClr val="accent5"/>
                </a:solidFill>
                <a:latin typeface="+mn-lt"/>
                <a:cs typeface="Calibri"/>
              </a:rPr>
              <a:t>Relances automatiques </a:t>
            </a:r>
            <a:endParaRPr lang="fr-FR" sz="1400" dirty="0">
              <a:solidFill>
                <a:schemeClr val="accent5"/>
              </a:solidFill>
              <a:latin typeface="+mn-lt"/>
              <a:cs typeface="Calibri" panose="020F0502020204030204" pitchFamily="34" charset="0"/>
            </a:endParaRPr>
          </a:p>
          <a:p>
            <a:pPr marL="342900" indent="-342900">
              <a:buClr>
                <a:schemeClr val="accent2"/>
              </a:buClr>
              <a:buFontTx/>
              <a:buAutoNum type="arabicPeriod"/>
            </a:pPr>
            <a:r>
              <a:rPr lang="fr-FR" sz="1400" dirty="0">
                <a:solidFill>
                  <a:schemeClr val="accent5"/>
                </a:solidFill>
                <a:latin typeface="+mn-lt"/>
                <a:cs typeface="Calibri"/>
              </a:rPr>
              <a:t>En cas d'absence déclarée, intégrer un collaborateur en liste d'attente à la session </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Déroulé de la formation et signature de la feuille de présence</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Envoi du questionnaire d’évaluation à chaud et à froid</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Envoi d’une attestation de formation (passeport formation) et dépôt dans la GED ou le profil du collaborateur</a:t>
            </a:r>
          </a:p>
        </p:txBody>
      </p:sp>
      <p:pic>
        <p:nvPicPr>
          <p:cNvPr id="12" name="Google Shape;760;p119">
            <a:extLst>
              <a:ext uri="{FF2B5EF4-FFF2-40B4-BE49-F238E27FC236}">
                <a16:creationId xmlns:a16="http://schemas.microsoft.com/office/drawing/2014/main" id="{6F5F89C9-4FF0-7BCC-1161-EEC3F528A73E}"/>
              </a:ext>
            </a:extLst>
          </p:cNvPr>
          <p:cNvPicPr preferRelativeResize="0"/>
          <p:nvPr/>
        </p:nvPicPr>
        <p:blipFill rotWithShape="1">
          <a:blip r:embed="rId2">
            <a:alphaModFix/>
          </a:blip>
          <a:srcRect l="38653" t="69841" r="38560" b="7538"/>
          <a:stretch/>
        </p:blipFill>
        <p:spPr>
          <a:xfrm>
            <a:off x="866571" y="4586203"/>
            <a:ext cx="468791" cy="454964"/>
          </a:xfrm>
          <a:prstGeom prst="ellipse">
            <a:avLst/>
          </a:prstGeom>
          <a:noFill/>
          <a:ln>
            <a:noFill/>
          </a:ln>
        </p:spPr>
      </p:pic>
      <p:sp>
        <p:nvSpPr>
          <p:cNvPr id="14" name="Google Shape;768;p119">
            <a:extLst>
              <a:ext uri="{FF2B5EF4-FFF2-40B4-BE49-F238E27FC236}">
                <a16:creationId xmlns:a16="http://schemas.microsoft.com/office/drawing/2014/main" id="{905F50FA-C0F9-C582-8DD6-0CEE684F5DEF}"/>
              </a:ext>
            </a:extLst>
          </p:cNvPr>
          <p:cNvSpPr txBox="1"/>
          <p:nvPr/>
        </p:nvSpPr>
        <p:spPr>
          <a:xfrm>
            <a:off x="520546" y="50183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pic>
        <p:nvPicPr>
          <p:cNvPr id="22" name="Google Shape;756;p119">
            <a:extLst>
              <a:ext uri="{FF2B5EF4-FFF2-40B4-BE49-F238E27FC236}">
                <a16:creationId xmlns:a16="http://schemas.microsoft.com/office/drawing/2014/main" id="{84BFAB31-DC0E-1E1E-1A3B-63EFF9E33FE7}"/>
              </a:ext>
            </a:extLst>
          </p:cNvPr>
          <p:cNvPicPr preferRelativeResize="0"/>
          <p:nvPr/>
        </p:nvPicPr>
        <p:blipFill rotWithShape="1">
          <a:blip r:embed="rId2">
            <a:alphaModFix/>
          </a:blip>
          <a:srcRect l="69328" t="6410" r="7571" b="70363"/>
          <a:stretch/>
        </p:blipFill>
        <p:spPr>
          <a:xfrm>
            <a:off x="866571" y="3763808"/>
            <a:ext cx="468791" cy="460841"/>
          </a:xfrm>
          <a:prstGeom prst="ellipse">
            <a:avLst/>
          </a:prstGeom>
          <a:noFill/>
          <a:ln>
            <a:noFill/>
          </a:ln>
        </p:spPr>
      </p:pic>
      <p:sp>
        <p:nvSpPr>
          <p:cNvPr id="25" name="Google Shape;768;p119">
            <a:extLst>
              <a:ext uri="{FF2B5EF4-FFF2-40B4-BE49-F238E27FC236}">
                <a16:creationId xmlns:a16="http://schemas.microsoft.com/office/drawing/2014/main" id="{FF80C870-DF6F-7CE4-9AE3-6D0893D06381}"/>
              </a:ext>
            </a:extLst>
          </p:cNvPr>
          <p:cNvSpPr txBox="1"/>
          <p:nvPr/>
        </p:nvSpPr>
        <p:spPr>
          <a:xfrm>
            <a:off x="520546" y="4148931"/>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26" name="Google Shape;754;p119">
            <a:extLst>
              <a:ext uri="{FF2B5EF4-FFF2-40B4-BE49-F238E27FC236}">
                <a16:creationId xmlns:a16="http://schemas.microsoft.com/office/drawing/2014/main" id="{E3F6FB49-D3C3-8FBC-73FE-59A6D782760A}"/>
              </a:ext>
            </a:extLst>
          </p:cNvPr>
          <p:cNvPicPr preferRelativeResize="0"/>
          <p:nvPr/>
        </p:nvPicPr>
        <p:blipFill rotWithShape="1">
          <a:blip r:embed="rId2">
            <a:alphaModFix/>
          </a:blip>
          <a:srcRect l="7607" t="69855" r="70075" b="7505"/>
          <a:stretch/>
        </p:blipFill>
        <p:spPr>
          <a:xfrm>
            <a:off x="903467" y="3073117"/>
            <a:ext cx="394721" cy="385789"/>
          </a:xfrm>
          <a:prstGeom prst="ellipse">
            <a:avLst/>
          </a:prstGeom>
          <a:noFill/>
          <a:ln>
            <a:noFill/>
          </a:ln>
        </p:spPr>
      </p:pic>
      <p:sp>
        <p:nvSpPr>
          <p:cNvPr id="27" name="Google Shape;767;p119">
            <a:extLst>
              <a:ext uri="{FF2B5EF4-FFF2-40B4-BE49-F238E27FC236}">
                <a16:creationId xmlns:a16="http://schemas.microsoft.com/office/drawing/2014/main" id="{50C11A63-2729-EF81-CFD0-B5436261EAB5}"/>
              </a:ext>
            </a:extLst>
          </p:cNvPr>
          <p:cNvSpPr txBox="1"/>
          <p:nvPr/>
        </p:nvSpPr>
        <p:spPr>
          <a:xfrm>
            <a:off x="659382" y="3384121"/>
            <a:ext cx="882889" cy="276944"/>
          </a:xfrm>
          <a:prstGeom prst="rect">
            <a:avLst/>
          </a:prstGeom>
          <a:noFill/>
          <a:ln>
            <a:noFill/>
          </a:ln>
        </p:spPr>
        <p:txBody>
          <a:bodyPr spcFirstLastPara="1" wrap="square" lIns="121900" tIns="60933" rIns="121900" bIns="60933" anchor="t" anchorCtr="0">
            <a:spAutoFit/>
          </a:bodyPr>
          <a:lstStyle/>
          <a:p>
            <a:pPr algn="ctr"/>
            <a:r>
              <a:rPr lang="en-GB" sz="1000" dirty="0"/>
              <a:t>Formation</a:t>
            </a:r>
            <a:endParaRPr sz="1000" dirty="0"/>
          </a:p>
        </p:txBody>
      </p:sp>
      <p:sp>
        <p:nvSpPr>
          <p:cNvPr id="8" name="Ellipse 7">
            <a:extLst>
              <a:ext uri="{FF2B5EF4-FFF2-40B4-BE49-F238E27FC236}">
                <a16:creationId xmlns:a16="http://schemas.microsoft.com/office/drawing/2014/main" id="{3E052708-DD5A-E283-543E-F436B409DCB2}"/>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
        <p:nvSpPr>
          <p:cNvPr id="10" name="ZoneTexte 9">
            <a:extLst>
              <a:ext uri="{FF2B5EF4-FFF2-40B4-BE49-F238E27FC236}">
                <a16:creationId xmlns:a16="http://schemas.microsoft.com/office/drawing/2014/main" id="{66AA732D-B776-A93C-6678-F0E5E4136ECF}"/>
              </a:ext>
            </a:extLst>
          </p:cNvPr>
          <p:cNvSpPr txBox="1"/>
          <p:nvPr/>
        </p:nvSpPr>
        <p:spPr>
          <a:xfrm>
            <a:off x="1078302" y="293298"/>
            <a:ext cx="2096219" cy="461665"/>
          </a:xfrm>
          <a:prstGeom prst="rect">
            <a:avLst/>
          </a:prstGeom>
          <a:noFill/>
        </p:spPr>
        <p:txBody>
          <a:bodyPr wrap="square" rtlCol="0">
            <a:spAutoFit/>
          </a:bodyPr>
          <a:lstStyle/>
          <a:p>
            <a:r>
              <a:rPr lang="fr-FR" sz="1200" b="1" dirty="0">
                <a:solidFill>
                  <a:srgbClr val="C00000"/>
                </a:solidFill>
              </a:rPr>
              <a:t>Fera l’objet d’un atelier complémentaire ultérieur.</a:t>
            </a:r>
          </a:p>
        </p:txBody>
      </p:sp>
    </p:spTree>
    <p:extLst>
      <p:ext uri="{BB962C8B-B14F-4D97-AF65-F5344CB8AC3E}">
        <p14:creationId xmlns:p14="http://schemas.microsoft.com/office/powerpoint/2010/main" val="388312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28</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les éléments liés à la formation sur le profil du collaborateur.</a:t>
            </a:r>
            <a:endParaRPr lang="en-US"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a:t>Profil collaborateur</a:t>
            </a:r>
            <a:endParaRPr lang="en-US"/>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563995"/>
            <a:ext cx="11252199" cy="286998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Profil collaborateur</a:t>
            </a:r>
          </a:p>
        </p:txBody>
      </p:sp>
      <p:sp>
        <p:nvSpPr>
          <p:cNvPr id="9" name="ZoneTexte 8">
            <a:extLst>
              <a:ext uri="{FF2B5EF4-FFF2-40B4-BE49-F238E27FC236}">
                <a16:creationId xmlns:a16="http://schemas.microsoft.com/office/drawing/2014/main" id="{DF559DF0-B5AB-21DF-FF3B-9E66D65961BD}"/>
              </a:ext>
            </a:extLst>
          </p:cNvPr>
          <p:cNvSpPr txBox="1"/>
          <p:nvPr/>
        </p:nvSpPr>
        <p:spPr>
          <a:xfrm>
            <a:off x="2626853" y="3120963"/>
            <a:ext cx="8316733" cy="1169551"/>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mn-lt"/>
                <a:cs typeface="Calibri"/>
              </a:rPr>
              <a:t>Collaborateur - Visualise l’historique de ses formations</a:t>
            </a:r>
            <a:endParaRPr lang="fr-FR" sz="1400" dirty="0">
              <a:solidFill>
                <a:schemeClr val="accent5"/>
              </a:solidFill>
              <a:latin typeface="+mn-lt"/>
              <a:cs typeface="Calibri" panose="020F0502020204030204" pitchFamily="34" charset="0"/>
            </a:endParaRPr>
          </a:p>
          <a:p>
            <a:pPr marL="342900" indent="-342900">
              <a:buClr>
                <a:schemeClr val="accent2"/>
              </a:buClr>
              <a:buFont typeface="+mj-lt"/>
              <a:buAutoNum type="arabicPeriod"/>
            </a:pPr>
            <a:r>
              <a:rPr lang="fr-FR" sz="1400" dirty="0">
                <a:solidFill>
                  <a:schemeClr val="accent5"/>
                </a:solidFill>
                <a:latin typeface="+mn-lt"/>
                <a:cs typeface="Calibri"/>
              </a:rPr>
              <a:t>Collaborateur - Visualise le catalogue de formation avec la possibilité de rechercher/filtrer par formation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Collaborateur – Visualise le compteur d’heures pour les formations obligatoires (optionnel) </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RH / Manager – Visualise le profil du collaborateur avec formations suivies</a:t>
            </a:r>
          </a:p>
          <a:p>
            <a:pPr marL="342900" indent="-342900">
              <a:buClr>
                <a:schemeClr val="accent2"/>
              </a:buClr>
              <a:buFont typeface="+mj-lt"/>
              <a:buAutoNum type="arabicPeriod"/>
            </a:pPr>
            <a:r>
              <a:rPr lang="fr-FR" sz="1400" dirty="0">
                <a:solidFill>
                  <a:schemeClr val="accent5"/>
                </a:solidFill>
                <a:latin typeface="+mn-lt"/>
                <a:cs typeface="Calibri"/>
              </a:rPr>
              <a:t>Manager – Visualise via </a:t>
            </a:r>
            <a:r>
              <a:rPr lang="fr-FR" sz="1400" dirty="0" err="1">
                <a:solidFill>
                  <a:schemeClr val="accent5"/>
                </a:solidFill>
                <a:latin typeface="+mn-lt"/>
                <a:cs typeface="Calibri"/>
              </a:rPr>
              <a:t>dashboard</a:t>
            </a:r>
            <a:r>
              <a:rPr lang="fr-FR" sz="1400" dirty="0">
                <a:solidFill>
                  <a:schemeClr val="accent5"/>
                </a:solidFill>
                <a:latin typeface="+mn-lt"/>
                <a:cs typeface="Calibri"/>
              </a:rPr>
              <a:t> l'état et le suivi des formations de ses équipes</a:t>
            </a:r>
            <a:endParaRPr lang="fr-FR" sz="1400" dirty="0">
              <a:solidFill>
                <a:schemeClr val="accent5"/>
              </a:solidFill>
              <a:latin typeface="+mn-lt"/>
              <a:cs typeface="Calibri" panose="020F0502020204030204" pitchFamily="34" charset="0"/>
            </a:endParaRPr>
          </a:p>
        </p:txBody>
      </p:sp>
      <p:pic>
        <p:nvPicPr>
          <p:cNvPr id="10" name="Google Shape;756;p119">
            <a:extLst>
              <a:ext uri="{FF2B5EF4-FFF2-40B4-BE49-F238E27FC236}">
                <a16:creationId xmlns:a16="http://schemas.microsoft.com/office/drawing/2014/main" id="{26DADA14-9DCE-932C-05E3-FFD321E10AE2}"/>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1" name="Google Shape;759;p119">
            <a:extLst>
              <a:ext uri="{FF2B5EF4-FFF2-40B4-BE49-F238E27FC236}">
                <a16:creationId xmlns:a16="http://schemas.microsoft.com/office/drawing/2014/main" id="{FF445AB1-C38F-7247-7F0E-58BDCE329BC8}"/>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pic>
        <p:nvPicPr>
          <p:cNvPr id="12" name="Google Shape;760;p119">
            <a:extLst>
              <a:ext uri="{FF2B5EF4-FFF2-40B4-BE49-F238E27FC236}">
                <a16:creationId xmlns:a16="http://schemas.microsoft.com/office/drawing/2014/main" id="{214584A7-51B8-3F3B-36E2-EF158BF93CE0}"/>
              </a:ext>
            </a:extLst>
          </p:cNvPr>
          <p:cNvPicPr preferRelativeResize="0"/>
          <p:nvPr/>
        </p:nvPicPr>
        <p:blipFill rotWithShape="1">
          <a:blip r:embed="rId2">
            <a:alphaModFix/>
          </a:blip>
          <a:srcRect l="38653" t="69841" r="38560" b="7538"/>
          <a:stretch/>
        </p:blipFill>
        <p:spPr>
          <a:xfrm>
            <a:off x="866571" y="4586203"/>
            <a:ext cx="468791" cy="454964"/>
          </a:xfrm>
          <a:prstGeom prst="ellipse">
            <a:avLst/>
          </a:prstGeom>
          <a:noFill/>
          <a:ln>
            <a:noFill/>
          </a:ln>
        </p:spPr>
      </p:pic>
      <p:sp>
        <p:nvSpPr>
          <p:cNvPr id="13" name="Google Shape;767;p119">
            <a:extLst>
              <a:ext uri="{FF2B5EF4-FFF2-40B4-BE49-F238E27FC236}">
                <a16:creationId xmlns:a16="http://schemas.microsoft.com/office/drawing/2014/main" id="{F26BCF61-03A6-9148-5910-53FD8D5F9046}"/>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4" name="Google Shape;768;p119">
            <a:extLst>
              <a:ext uri="{FF2B5EF4-FFF2-40B4-BE49-F238E27FC236}">
                <a16:creationId xmlns:a16="http://schemas.microsoft.com/office/drawing/2014/main" id="{8000A45B-7A26-A211-F106-742B911708C3}"/>
              </a:ext>
            </a:extLst>
          </p:cNvPr>
          <p:cNvSpPr txBox="1"/>
          <p:nvPr/>
        </p:nvSpPr>
        <p:spPr>
          <a:xfrm>
            <a:off x="520546" y="50183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15" name="Google Shape;768;p119">
            <a:extLst>
              <a:ext uri="{FF2B5EF4-FFF2-40B4-BE49-F238E27FC236}">
                <a16:creationId xmlns:a16="http://schemas.microsoft.com/office/drawing/2014/main" id="{EC2E2473-278E-10E4-C301-76B87EC0D855}"/>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
        <p:nvSpPr>
          <p:cNvPr id="8" name="Ellipse 7">
            <a:extLst>
              <a:ext uri="{FF2B5EF4-FFF2-40B4-BE49-F238E27FC236}">
                <a16:creationId xmlns:a16="http://schemas.microsoft.com/office/drawing/2014/main" id="{E34A730C-40C1-1717-7C29-60684D1FF20D}"/>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
        <p:nvSpPr>
          <p:cNvPr id="16" name="ZoneTexte 15">
            <a:extLst>
              <a:ext uri="{FF2B5EF4-FFF2-40B4-BE49-F238E27FC236}">
                <a16:creationId xmlns:a16="http://schemas.microsoft.com/office/drawing/2014/main" id="{DDF64842-F918-9884-E54F-033C38681206}"/>
              </a:ext>
            </a:extLst>
          </p:cNvPr>
          <p:cNvSpPr txBox="1"/>
          <p:nvPr/>
        </p:nvSpPr>
        <p:spPr>
          <a:xfrm>
            <a:off x="1078302" y="293298"/>
            <a:ext cx="2096219" cy="461665"/>
          </a:xfrm>
          <a:prstGeom prst="rect">
            <a:avLst/>
          </a:prstGeom>
          <a:noFill/>
        </p:spPr>
        <p:txBody>
          <a:bodyPr wrap="square" rtlCol="0">
            <a:spAutoFit/>
          </a:bodyPr>
          <a:lstStyle/>
          <a:p>
            <a:r>
              <a:rPr lang="fr-FR" sz="1200" b="1" dirty="0">
                <a:solidFill>
                  <a:srgbClr val="C00000"/>
                </a:solidFill>
              </a:rPr>
              <a:t>Fera l’objet d’un atelier complémentaire ultérieur.</a:t>
            </a:r>
          </a:p>
        </p:txBody>
      </p:sp>
    </p:spTree>
    <p:extLst>
      <p:ext uri="{BB962C8B-B14F-4D97-AF65-F5344CB8AC3E}">
        <p14:creationId xmlns:p14="http://schemas.microsoft.com/office/powerpoint/2010/main" val="3567437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29</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29</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err="1">
                <a:solidFill>
                  <a:schemeClr val="accent5"/>
                </a:solidFill>
                <a:latin typeface="+mj-lt"/>
              </a:rPr>
              <a:t>Reporting</a:t>
            </a:r>
            <a:endParaRPr lang="fr-FR" sz="4400" b="1" dirty="0">
              <a:solidFill>
                <a:schemeClr val="accent5"/>
              </a:solidFill>
              <a:latin typeface="+mj-lt"/>
            </a:endParaRP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1789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3B9CCCD-4999-0DB6-006F-7B04A5C26AB2}"/>
              </a:ext>
            </a:extLst>
          </p:cNvPr>
          <p:cNvSpPr>
            <a:spLocks noGrp="1"/>
          </p:cNvSpPr>
          <p:nvPr>
            <p:ph type="sldNum" sz="quarter" idx="12"/>
          </p:nvPr>
        </p:nvSpPr>
        <p:spPr/>
        <p:txBody>
          <a:bodyPr/>
          <a:lstStyle/>
          <a:p>
            <a:pPr>
              <a:defRPr/>
            </a:pPr>
            <a:fld id="{456763B9-5889-4BA9-A3F8-122D4CCC77FE}" type="slidenum">
              <a:rPr lang="fr-FR" smtClean="0"/>
              <a:pPr>
                <a:defRPr/>
              </a:pPr>
              <a:t>3</a:t>
            </a:fld>
            <a:endParaRPr lang="fr-FR"/>
          </a:p>
        </p:txBody>
      </p:sp>
      <p:sp>
        <p:nvSpPr>
          <p:cNvPr id="3" name="Espace réservé du texte 2">
            <a:extLst>
              <a:ext uri="{FF2B5EF4-FFF2-40B4-BE49-F238E27FC236}">
                <a16:creationId xmlns:a16="http://schemas.microsoft.com/office/drawing/2014/main" id="{ACBB3327-D35A-9D9F-FE7C-527A2C413F47}"/>
              </a:ext>
            </a:extLst>
          </p:cNvPr>
          <p:cNvSpPr>
            <a:spLocks noGrp="1"/>
          </p:cNvSpPr>
          <p:nvPr>
            <p:ph type="body" sz="quarter" idx="13"/>
          </p:nvPr>
        </p:nvSpPr>
        <p:spPr>
          <a:xfrm>
            <a:off x="469900" y="980728"/>
            <a:ext cx="11252200" cy="451257"/>
          </a:xfrm>
        </p:spPr>
        <p:txBody>
          <a:bodyPr>
            <a:noAutofit/>
          </a:bodyPr>
          <a:lstStyle/>
          <a:p>
            <a:r>
              <a:rPr lang="fr-FR" sz="1200" b="1" dirty="0"/>
              <a:t>Ci-dessous les scénarios que le Groupe Henner souhaiterait voir en priorité lors de la soutenance (4h30) </a:t>
            </a:r>
          </a:p>
          <a:p>
            <a:r>
              <a:rPr lang="fr-FR" sz="1200" b="1" dirty="0"/>
              <a:t>NB. Une pastille P1 ou P2 a été ajoutée à chacun des scénarios</a:t>
            </a:r>
            <a:endParaRPr lang="fr-FR" sz="1200" dirty="0"/>
          </a:p>
        </p:txBody>
      </p:sp>
      <p:sp>
        <p:nvSpPr>
          <p:cNvPr id="4" name="Espace réservé du texte 3">
            <a:extLst>
              <a:ext uri="{FF2B5EF4-FFF2-40B4-BE49-F238E27FC236}">
                <a16:creationId xmlns:a16="http://schemas.microsoft.com/office/drawing/2014/main" id="{3EB2767E-07E7-0AF3-3BA1-CF9958FD06CB}"/>
              </a:ext>
            </a:extLst>
          </p:cNvPr>
          <p:cNvSpPr>
            <a:spLocks noGrp="1"/>
          </p:cNvSpPr>
          <p:nvPr>
            <p:ph type="body" sz="quarter" idx="14"/>
          </p:nvPr>
        </p:nvSpPr>
        <p:spPr/>
        <p:txBody>
          <a:bodyPr/>
          <a:lstStyle/>
          <a:p>
            <a:r>
              <a:rPr lang="fr-FR" dirty="0"/>
              <a:t>Scénarios à couvrir lors des soutenances</a:t>
            </a:r>
          </a:p>
        </p:txBody>
      </p:sp>
      <p:sp>
        <p:nvSpPr>
          <p:cNvPr id="5" name="Titre 4">
            <a:extLst>
              <a:ext uri="{FF2B5EF4-FFF2-40B4-BE49-F238E27FC236}">
                <a16:creationId xmlns:a16="http://schemas.microsoft.com/office/drawing/2014/main" id="{30627386-0F18-6B1E-84EE-FCDC0995232F}"/>
              </a:ext>
            </a:extLst>
          </p:cNvPr>
          <p:cNvSpPr>
            <a:spLocks noGrp="1"/>
          </p:cNvSpPr>
          <p:nvPr>
            <p:ph type="title"/>
          </p:nvPr>
        </p:nvSpPr>
        <p:spPr/>
        <p:txBody>
          <a:bodyPr/>
          <a:lstStyle/>
          <a:p>
            <a:r>
              <a:rPr lang="fr-FR" dirty="0"/>
              <a:t>Organisation des démonstrations</a:t>
            </a:r>
          </a:p>
        </p:txBody>
      </p:sp>
      <p:graphicFrame>
        <p:nvGraphicFramePr>
          <p:cNvPr id="8" name="Tableau 7">
            <a:extLst>
              <a:ext uri="{FF2B5EF4-FFF2-40B4-BE49-F238E27FC236}">
                <a16:creationId xmlns:a16="http://schemas.microsoft.com/office/drawing/2014/main" id="{7DBF0834-4648-104D-587A-1B95E31017B0}"/>
              </a:ext>
            </a:extLst>
          </p:cNvPr>
          <p:cNvGraphicFramePr>
            <a:graphicFrameLocks noGrp="1"/>
          </p:cNvGraphicFramePr>
          <p:nvPr>
            <p:extLst>
              <p:ext uri="{D42A27DB-BD31-4B8C-83A1-F6EECF244321}">
                <p14:modId xmlns:p14="http://schemas.microsoft.com/office/powerpoint/2010/main" val="3495541152"/>
              </p:ext>
            </p:extLst>
          </p:nvPr>
        </p:nvGraphicFramePr>
        <p:xfrm>
          <a:off x="1173193" y="1660506"/>
          <a:ext cx="9547843" cy="3872946"/>
        </p:xfrm>
        <a:graphic>
          <a:graphicData uri="http://schemas.openxmlformats.org/drawingml/2006/table">
            <a:tbl>
              <a:tblPr/>
              <a:tblGrid>
                <a:gridCol w="1087041">
                  <a:extLst>
                    <a:ext uri="{9D8B030D-6E8A-4147-A177-3AD203B41FA5}">
                      <a16:colId xmlns:a16="http://schemas.microsoft.com/office/drawing/2014/main" val="430892275"/>
                    </a:ext>
                  </a:extLst>
                </a:gridCol>
                <a:gridCol w="1920439">
                  <a:extLst>
                    <a:ext uri="{9D8B030D-6E8A-4147-A177-3AD203B41FA5}">
                      <a16:colId xmlns:a16="http://schemas.microsoft.com/office/drawing/2014/main" val="1733106861"/>
                    </a:ext>
                  </a:extLst>
                </a:gridCol>
                <a:gridCol w="4366281">
                  <a:extLst>
                    <a:ext uri="{9D8B030D-6E8A-4147-A177-3AD203B41FA5}">
                      <a16:colId xmlns:a16="http://schemas.microsoft.com/office/drawing/2014/main" val="4216436542"/>
                    </a:ext>
                  </a:extLst>
                </a:gridCol>
                <a:gridCol w="1087041">
                  <a:extLst>
                    <a:ext uri="{9D8B030D-6E8A-4147-A177-3AD203B41FA5}">
                      <a16:colId xmlns:a16="http://schemas.microsoft.com/office/drawing/2014/main" val="1054304679"/>
                    </a:ext>
                  </a:extLst>
                </a:gridCol>
                <a:gridCol w="1087041">
                  <a:extLst>
                    <a:ext uri="{9D8B030D-6E8A-4147-A177-3AD203B41FA5}">
                      <a16:colId xmlns:a16="http://schemas.microsoft.com/office/drawing/2014/main" val="2268127458"/>
                    </a:ext>
                  </a:extLst>
                </a:gridCol>
              </a:tblGrid>
              <a:tr h="334401">
                <a:tc>
                  <a:txBody>
                    <a:bodyPr/>
                    <a:lstStyle/>
                    <a:p>
                      <a:pPr algn="ctr" fontAlgn="ctr"/>
                      <a:r>
                        <a:rPr lang="fr-FR" sz="1100" b="1" i="0" u="none" strike="noStrike" dirty="0">
                          <a:solidFill>
                            <a:srgbClr val="FFFFFF"/>
                          </a:solidFill>
                          <a:effectLst/>
                          <a:latin typeface="Calibri"/>
                        </a:rPr>
                        <a:t>Priorité</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tc>
                  <a:txBody>
                    <a:bodyPr/>
                    <a:lstStyle/>
                    <a:p>
                      <a:pPr algn="l" fontAlgn="ctr"/>
                      <a:r>
                        <a:rPr lang="fr-FR" sz="1100" b="1" i="0" u="none" strike="noStrike">
                          <a:solidFill>
                            <a:srgbClr val="FFFFFF"/>
                          </a:solidFill>
                          <a:effectLst/>
                          <a:latin typeface="Calibri"/>
                        </a:rPr>
                        <a:t>Domaine RH</a:t>
                      </a:r>
                      <a:endParaRPr lang="fr-FR" sz="1100" b="1" i="0" u="none" strike="noStrike" dirty="0">
                        <a:solidFill>
                          <a:srgbClr val="FFFFFF"/>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tc>
                  <a:txBody>
                    <a:bodyPr/>
                    <a:lstStyle/>
                    <a:p>
                      <a:pPr algn="l" fontAlgn="ctr"/>
                      <a:r>
                        <a:rPr lang="fr-FR" sz="1100" b="1" i="0" u="none" strike="noStrike" dirty="0">
                          <a:solidFill>
                            <a:srgbClr val="FFFFFF"/>
                          </a:solidFill>
                          <a:effectLst/>
                          <a:latin typeface="Calibri" panose="020F0502020204030204" pitchFamily="34" charset="0"/>
                        </a:rPr>
                        <a:t>Macro-scénario</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tc>
                  <a:txBody>
                    <a:bodyPr/>
                    <a:lstStyle/>
                    <a:p>
                      <a:pPr algn="ctr" fontAlgn="ctr"/>
                      <a:r>
                        <a:rPr lang="fr-FR" sz="1100" b="1" i="0" u="none" strike="noStrike">
                          <a:solidFill>
                            <a:srgbClr val="FFFFFF"/>
                          </a:solidFill>
                          <a:effectLst/>
                          <a:latin typeface="Calibri"/>
                        </a:rPr>
                        <a:t>Page</a:t>
                      </a:r>
                      <a:endParaRPr lang="fr-FR" sz="1100" b="1" i="0" u="none" strike="noStrike" dirty="0">
                        <a:solidFill>
                          <a:srgbClr val="FFFFFF"/>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tc>
                  <a:txBody>
                    <a:bodyPr/>
                    <a:lstStyle/>
                    <a:p>
                      <a:pPr algn="ctr" fontAlgn="ctr"/>
                      <a:r>
                        <a:rPr lang="fr-FR" sz="1100" b="1" i="0" u="none" strike="noStrike" dirty="0">
                          <a:solidFill>
                            <a:srgbClr val="FFFFFF"/>
                          </a:solidFill>
                          <a:effectLst/>
                          <a:latin typeface="Calibri"/>
                        </a:rPr>
                        <a:t>Temps (min)</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extLst>
                  <a:ext uri="{0D108BD9-81ED-4DB2-BD59-A6C34878D82A}">
                    <a16:rowId xmlns:a16="http://schemas.microsoft.com/office/drawing/2014/main" val="3476721897"/>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Recrutement</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a:solidFill>
                            <a:srgbClr val="000000"/>
                          </a:solidFill>
                          <a:effectLst/>
                          <a:latin typeface="Calibri"/>
                        </a:rPr>
                        <a:t>Connexion à un portail candidat externe et postuler à une annonce</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panose="020F0502020204030204" pitchFamily="34" charset="0"/>
                        </a:rPr>
                        <a:t>Page 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1362100217"/>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Recrutement</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a:solidFill>
                            <a:srgbClr val="000000"/>
                          </a:solidFill>
                          <a:effectLst/>
                          <a:latin typeface="Calibri"/>
                        </a:rPr>
                        <a:t>Gestion d'une candidature</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a:solidFill>
                            <a:srgbClr val="000000"/>
                          </a:solidFill>
                          <a:effectLst/>
                          <a:latin typeface="Calibri"/>
                        </a:rPr>
                        <a:t>Page 7</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153129156"/>
                  </a:ext>
                </a:extLst>
              </a:tr>
              <a:tr h="235903">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r>
                        <a:rPr lang="fr-FR" sz="1100" b="0" i="0" u="none" strike="noStrike" dirty="0">
                          <a:solidFill>
                            <a:srgbClr val="000000"/>
                          </a:solidFill>
                          <a:effectLst/>
                          <a:latin typeface="Calibri"/>
                        </a:rPr>
                        <a:t>Temps de questions / réponses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4077782704"/>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err="1">
                          <a:solidFill>
                            <a:srgbClr val="000000"/>
                          </a:solidFill>
                          <a:effectLst/>
                          <a:latin typeface="Calibri"/>
                        </a:rPr>
                        <a:t>Onboarding</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Embauche et </a:t>
                      </a:r>
                      <a:r>
                        <a:rPr lang="fr-FR" sz="1100" b="0" i="0" u="none" strike="noStrike" dirty="0" err="1">
                          <a:solidFill>
                            <a:srgbClr val="000000"/>
                          </a:solidFill>
                          <a:effectLst/>
                          <a:latin typeface="Calibri"/>
                        </a:rPr>
                        <a:t>onboarding</a:t>
                      </a:r>
                      <a:r>
                        <a:rPr lang="fr-FR" sz="1100" b="0" i="0" u="none" strike="noStrike" dirty="0">
                          <a:solidFill>
                            <a:srgbClr val="000000"/>
                          </a:solidFill>
                          <a:effectLst/>
                          <a:latin typeface="Calibri"/>
                        </a:rPr>
                        <a:t> du futur collaborateur</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Page 10</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30</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2202667574"/>
                  </a:ext>
                </a:extLst>
              </a:tr>
              <a:tr h="235903">
                <a:tc>
                  <a:txBody>
                    <a:bodyPr/>
                    <a:lstStyle/>
                    <a:p>
                      <a:pPr algn="ctr" fontAlgn="ctr"/>
                      <a:r>
                        <a:rPr lang="fr-FR" sz="1100" b="0" i="0" u="none" strike="noStrike">
                          <a:solidFill>
                            <a:srgbClr val="000000"/>
                          </a:solidFill>
                          <a:effectLst/>
                          <a:latin typeface="Calibri"/>
                        </a:rPr>
                        <a:t>1</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err="1">
                          <a:solidFill>
                            <a:srgbClr val="000000"/>
                          </a:solidFill>
                          <a:effectLst/>
                          <a:latin typeface="Calibri"/>
                        </a:rPr>
                        <a:t>Core</a:t>
                      </a:r>
                      <a:r>
                        <a:rPr lang="fr-FR" sz="1100" b="0" i="0" u="none" strike="noStrike" dirty="0">
                          <a:solidFill>
                            <a:srgbClr val="000000"/>
                          </a:solidFill>
                          <a:effectLst/>
                          <a:latin typeface="Calibri"/>
                        </a:rPr>
                        <a:t> RH</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Self-Service et mise à jour de données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a:solidFill>
                            <a:srgbClr val="000000"/>
                          </a:solidFill>
                          <a:effectLst/>
                          <a:latin typeface="Calibri"/>
                        </a:rPr>
                        <a:t>Page 14</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10</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2392248046"/>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Coffre-fort employeur</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Connexion / gestion des accès / gestion des alertes / capacité d'audit</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Page 17</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613940468"/>
                  </a:ext>
                </a:extLst>
              </a:tr>
              <a:tr h="235903">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r>
                        <a:rPr lang="fr-FR" sz="1100" b="0" i="0" u="none" strike="noStrike" dirty="0">
                          <a:solidFill>
                            <a:srgbClr val="000000"/>
                          </a:solidFill>
                          <a:effectLst/>
                          <a:latin typeface="Calibri"/>
                        </a:rPr>
                        <a:t>Temps de questions / réponses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353105261"/>
                  </a:ext>
                </a:extLst>
              </a:tr>
              <a:tr h="235903">
                <a:tc>
                  <a:txBody>
                    <a:bodyPr/>
                    <a:lstStyle/>
                    <a:p>
                      <a:pPr algn="ctr" fontAlgn="ctr"/>
                      <a:r>
                        <a:rPr lang="fr-FR" sz="1100" b="0" i="0" u="none" strike="noStrike">
                          <a:solidFill>
                            <a:srgbClr val="000000"/>
                          </a:solidFill>
                          <a:effectLst/>
                          <a:latin typeface="Calibri"/>
                        </a:rPr>
                        <a:t>1</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a:solidFill>
                            <a:srgbClr val="000000"/>
                          </a:solidFill>
                          <a:effectLst/>
                          <a:latin typeface="Calibri"/>
                        </a:rPr>
                        <a:t>Performance</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a:solidFill>
                            <a:srgbClr val="000000"/>
                          </a:solidFill>
                          <a:effectLst/>
                          <a:latin typeface="Calibri"/>
                        </a:rPr>
                        <a:t>Gestion des campagnes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a:solidFill>
                            <a:srgbClr val="000000"/>
                          </a:solidFill>
                          <a:effectLst/>
                          <a:latin typeface="Calibri"/>
                        </a:rPr>
                        <a:t>Page 22</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285973026"/>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a:solidFill>
                            <a:srgbClr val="000000"/>
                          </a:solidFill>
                          <a:effectLst/>
                          <a:latin typeface="Calibri"/>
                        </a:rPr>
                        <a:t>Performance</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EAE et entretiens professionnels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a:solidFill>
                            <a:srgbClr val="000000"/>
                          </a:solidFill>
                          <a:effectLst/>
                          <a:latin typeface="Calibri"/>
                        </a:rPr>
                        <a:t>Page 23</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1333468275"/>
                  </a:ext>
                </a:extLst>
              </a:tr>
              <a:tr h="235903">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r>
                        <a:rPr lang="fr-FR" sz="1100" b="0" i="0" u="none" strike="noStrike" dirty="0">
                          <a:solidFill>
                            <a:srgbClr val="000000"/>
                          </a:solidFill>
                          <a:effectLst/>
                          <a:latin typeface="Calibri"/>
                        </a:rPr>
                        <a:t>Temps de questions / réponses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96631735"/>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Rapports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Présentation des requêtes / tableaux de bords / rapports sur étagère</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Page 30</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30</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055335339"/>
                  </a:ext>
                </a:extLst>
              </a:tr>
              <a:tr h="235903">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r>
                        <a:rPr lang="fr-FR" sz="1100" b="0" i="0" u="none" strike="noStrike" dirty="0">
                          <a:solidFill>
                            <a:srgbClr val="000000"/>
                          </a:solidFill>
                          <a:effectLst/>
                          <a:latin typeface="Calibri"/>
                        </a:rPr>
                        <a:t>Temps de questions / réponses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r>
                        <a:rPr lang="fr-FR" sz="1100" b="0" i="0" u="none" strike="noStrike" dirty="0">
                          <a:solidFill>
                            <a:srgbClr val="000000"/>
                          </a:solidFill>
                          <a:effectLst/>
                          <a:latin typeface="Calibri"/>
                        </a:rPr>
                        <a:t>15 </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529689894"/>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GTA</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a:solidFill>
                            <a:srgbClr val="000000"/>
                          </a:solidFill>
                          <a:effectLst/>
                          <a:latin typeface="Calibri"/>
                        </a:rPr>
                        <a:t>Badgeage et déclaration de présence</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a:solidFill>
                            <a:srgbClr val="000000"/>
                          </a:solidFill>
                          <a:effectLst/>
                          <a:latin typeface="Calibri"/>
                        </a:rPr>
                        <a:t>Page 32</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2498849411"/>
                  </a:ext>
                </a:extLst>
              </a:tr>
              <a:tr h="235903">
                <a:tc>
                  <a:txBody>
                    <a:bodyPr/>
                    <a:lstStyle/>
                    <a:p>
                      <a:pPr algn="ctr" fontAlgn="ctr"/>
                      <a:r>
                        <a:rPr lang="fr-FR" sz="1100" b="0" i="0" u="none" strike="noStrike" dirty="0">
                          <a:solidFill>
                            <a:srgbClr val="000000"/>
                          </a:solidFill>
                          <a:effectLst/>
                          <a:latin typeface="Calibri"/>
                        </a:rPr>
                        <a:t>1</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dirty="0">
                          <a:solidFill>
                            <a:srgbClr val="000000"/>
                          </a:solidFill>
                          <a:effectLst/>
                          <a:latin typeface="Calibri"/>
                        </a:rPr>
                        <a:t>GTA</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100" b="0" i="0" u="none" strike="noStrike">
                          <a:solidFill>
                            <a:srgbClr val="000000"/>
                          </a:solidFill>
                          <a:effectLst/>
                          <a:latin typeface="Calibri"/>
                        </a:rPr>
                        <a:t>Dépassement d'horaires et déclarations d'heures supplémentaires</a:t>
                      </a: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a:rPr>
                        <a:t>Page 33-34</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panose="020F0502020204030204" pitchFamily="34" charset="0"/>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1907361013"/>
                  </a:ext>
                </a:extLst>
              </a:tr>
              <a:tr h="235903">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l" fontAlgn="ctr"/>
                      <a:r>
                        <a:rPr lang="fr-FR" sz="1100" b="0" i="0" u="none" strike="noStrike" dirty="0">
                          <a:solidFill>
                            <a:srgbClr val="000000"/>
                          </a:solidFill>
                          <a:effectLst/>
                          <a:latin typeface="Calibri"/>
                        </a:rPr>
                        <a:t>Temps de questions / réponses</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endParaRPr lang="fr-FR" sz="1100" b="0" i="0" u="none" strike="noStrike" dirty="0">
                        <a:solidFill>
                          <a:srgbClr val="000000"/>
                        </a:solidFill>
                        <a:effectLst/>
                        <a:latin typeface="Calibri"/>
                      </a:endParaRP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tc>
                  <a:txBody>
                    <a:bodyPr/>
                    <a:lstStyle/>
                    <a:p>
                      <a:pPr algn="ctr" fontAlgn="ctr"/>
                      <a:r>
                        <a:rPr lang="fr-FR" sz="1100" b="0" i="0" u="none" strike="noStrike" dirty="0">
                          <a:solidFill>
                            <a:srgbClr val="000000"/>
                          </a:solidFill>
                          <a:effectLst/>
                          <a:latin typeface="Calibri"/>
                        </a:rPr>
                        <a:t>15</a:t>
                      </a:r>
                    </a:p>
                  </a:txBody>
                  <a:tcPr marL="0" marR="0" marT="0"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844952122"/>
                  </a:ext>
                </a:extLst>
              </a:tr>
            </a:tbl>
          </a:graphicData>
        </a:graphic>
      </p:graphicFrame>
      <p:sp>
        <p:nvSpPr>
          <p:cNvPr id="10" name="Rectangle 9">
            <a:extLst>
              <a:ext uri="{FF2B5EF4-FFF2-40B4-BE49-F238E27FC236}">
                <a16:creationId xmlns:a16="http://schemas.microsoft.com/office/drawing/2014/main" id="{CBBB41EB-7FDA-58D5-737B-C76E74434576}"/>
              </a:ext>
            </a:extLst>
          </p:cNvPr>
          <p:cNvSpPr/>
          <p:nvPr/>
        </p:nvSpPr>
        <p:spPr>
          <a:xfrm>
            <a:off x="-1264733" y="139959"/>
            <a:ext cx="1264733" cy="6942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Enrichir slide GTA</a:t>
            </a:r>
          </a:p>
        </p:txBody>
      </p:sp>
    </p:spTree>
    <p:extLst>
      <p:ext uri="{BB962C8B-B14F-4D97-AF65-F5344CB8AC3E}">
        <p14:creationId xmlns:p14="http://schemas.microsoft.com/office/powerpoint/2010/main" val="1823394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30</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Bilan à 6 ans</a:t>
            </a:r>
            <a:endParaRPr lang="fr-FR" sz="180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a:xfrm>
            <a:off x="469900" y="176995"/>
            <a:ext cx="11252200" cy="266400"/>
          </a:xfrm>
        </p:spPr>
        <p:txBody>
          <a:bodyPr/>
          <a:lstStyle/>
          <a:p>
            <a:r>
              <a:rPr lang="fr-FR" dirty="0"/>
              <a:t>REPORTING / PERFORMANCE </a:t>
            </a:r>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625365" y="1043577"/>
            <a:ext cx="10867894" cy="1030186"/>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les capacités de </a:t>
            </a:r>
            <a:r>
              <a:rPr lang="fr-FR" dirty="0" err="1"/>
              <a:t>reporting</a:t>
            </a:r>
            <a:r>
              <a:rPr lang="fr-FR" dirty="0"/>
              <a:t> de l’outil.</a:t>
            </a:r>
            <a:r>
              <a:rPr lang="fr-FR" b="1" dirty="0">
                <a:solidFill>
                  <a:srgbClr val="00B0F0"/>
                </a:solidFill>
              </a:rPr>
              <a:t> </a:t>
            </a:r>
            <a:br>
              <a:rPr lang="fr-FR" b="1" dirty="0">
                <a:solidFill>
                  <a:srgbClr val="00B0F0"/>
                </a:solidFill>
                <a:cs typeface="Calibri"/>
              </a:rPr>
            </a:br>
            <a:r>
              <a:rPr lang="fr-FR" b="1" dirty="0">
                <a:solidFill>
                  <a:srgbClr val="00B0F0"/>
                </a:solidFill>
              </a:rPr>
              <a:t>Les données récoltées / extraites de l’outil permettront l’enrichissement: du bilan social, des index H/F, de KPIs liés aux absences, augmentations, etc. </a:t>
            </a: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563995"/>
            <a:ext cx="11252199" cy="3339707"/>
          </a:xfrm>
          <a:prstGeom prst="roundRect">
            <a:avLst/>
          </a:prstGeom>
          <a:no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92100" y="2120755"/>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Bilan à 6 ans</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91989" y="2939910"/>
            <a:ext cx="10230110" cy="2800767"/>
          </a:xfrm>
          <a:prstGeom prst="rect">
            <a:avLst/>
          </a:prstGeom>
          <a:noFill/>
        </p:spPr>
        <p:txBody>
          <a:bodyPr wrap="square" lIns="91440" tIns="45720" rIns="91440" bIns="45720" rtlCol="0" anchor="t">
            <a:spAutoFit/>
          </a:bodyPr>
          <a:lstStyle/>
          <a:p>
            <a:pPr marL="179070"/>
            <a:r>
              <a:rPr lang="fr-FR" sz="1600" b="1" dirty="0">
                <a:solidFill>
                  <a:srgbClr val="002060"/>
                </a:solidFill>
                <a:latin typeface="+mn-lt"/>
                <a:cs typeface="Calibri"/>
              </a:rPr>
              <a:t>Périmètre </a:t>
            </a:r>
            <a:endParaRPr lang="en-US" dirty="0"/>
          </a:p>
          <a:p>
            <a:pPr marL="179070"/>
            <a:r>
              <a:rPr lang="fr-FR" sz="1600" dirty="0">
                <a:solidFill>
                  <a:srgbClr val="002060"/>
                </a:solidFill>
                <a:latin typeface="+mn-lt"/>
                <a:cs typeface="Arial"/>
              </a:rPr>
              <a:t>L’outil permet d’intégrer directement les personnes éligibles à la campagne (&gt;6 ans d’ancienneté)</a:t>
            </a:r>
            <a:endParaRPr lang="en-US" dirty="0">
              <a:solidFill>
                <a:srgbClr val="000000"/>
              </a:solidFill>
              <a:cs typeface="Arial"/>
            </a:endParaRPr>
          </a:p>
          <a:p>
            <a:pPr marL="179070" marR="0" lvl="0" defTabSz="914400">
              <a:lnSpc>
                <a:spcPct val="100000"/>
              </a:lnSpc>
              <a:spcBef>
                <a:spcPct val="0"/>
              </a:spcBef>
              <a:spcAft>
                <a:spcPct val="0"/>
              </a:spcAft>
              <a:buClr>
                <a:schemeClr val="accent2"/>
              </a:buClr>
              <a:buSzPct val="80000"/>
              <a:tabLst/>
            </a:pPr>
            <a:r>
              <a:rPr lang="fr-FR" sz="1600" b="1" dirty="0">
                <a:solidFill>
                  <a:srgbClr val="002060"/>
                </a:solidFill>
                <a:latin typeface="+mn-lt"/>
                <a:cs typeface="Arial"/>
              </a:rPr>
              <a:t>Trame</a:t>
            </a:r>
            <a:endParaRPr lang="en-US" sz="1600" dirty="0">
              <a:solidFill>
                <a:srgbClr val="000000"/>
              </a:solidFill>
              <a:cs typeface="Arial"/>
            </a:endParaRPr>
          </a:p>
          <a:p>
            <a:pPr marL="179070">
              <a:buClr>
                <a:schemeClr val="accent2"/>
              </a:buClr>
              <a:buSzPct val="80000"/>
            </a:pPr>
            <a:r>
              <a:rPr lang="fr-FR" sz="1600" dirty="0">
                <a:solidFill>
                  <a:srgbClr val="002060"/>
                </a:solidFill>
                <a:latin typeface="+mn-lt"/>
                <a:cs typeface="Arial"/>
              </a:rPr>
              <a:t>L'outil permet de remonter des éléments (</a:t>
            </a:r>
            <a:r>
              <a:rPr lang="fr-FR" sz="1600" dirty="0">
                <a:solidFill>
                  <a:srgbClr val="002060"/>
                </a:solidFill>
                <a:latin typeface="+mn-lt"/>
                <a:cs typeface="Calibri"/>
              </a:rPr>
              <a:t>sur un historique de 6 ans) </a:t>
            </a:r>
            <a:r>
              <a:rPr lang="fr-FR" sz="1600" dirty="0">
                <a:solidFill>
                  <a:srgbClr val="002060"/>
                </a:solidFill>
                <a:latin typeface="+mn-lt"/>
                <a:cs typeface="Arial"/>
              </a:rPr>
              <a:t>liés à : </a:t>
            </a:r>
            <a:endParaRPr lang="fr-FR" sz="1600" dirty="0">
              <a:solidFill>
                <a:srgbClr val="002060"/>
              </a:solidFill>
              <a:latin typeface="+mn-lt"/>
              <a:ea typeface="Calibri"/>
            </a:endParaRPr>
          </a:p>
          <a:p>
            <a:pPr marL="922020" lvl="1" indent="-285750">
              <a:buClr>
                <a:schemeClr val="accent2"/>
              </a:buClr>
              <a:buSzPct val="80000"/>
              <a:buFont typeface="Courier New"/>
              <a:buChar char="o"/>
            </a:pPr>
            <a:r>
              <a:rPr lang="fr-FR" sz="1600" dirty="0">
                <a:solidFill>
                  <a:srgbClr val="002060"/>
                </a:solidFill>
                <a:latin typeface="+mn-lt"/>
                <a:cs typeface="Arial"/>
              </a:rPr>
              <a:t>Performance  (liste des Entretiens Pro réalisés) </a:t>
            </a:r>
          </a:p>
          <a:p>
            <a:pPr marL="922020" lvl="1" indent="-285750">
              <a:buClr>
                <a:schemeClr val="accent2"/>
              </a:buClr>
              <a:buSzPct val="80000"/>
              <a:buFont typeface="Courier New"/>
              <a:buChar char="o"/>
            </a:pPr>
            <a:r>
              <a:rPr lang="fr-FR" sz="1600" dirty="0">
                <a:solidFill>
                  <a:srgbClr val="002060"/>
                </a:solidFill>
                <a:latin typeface="+mn-lt"/>
                <a:cs typeface="Arial"/>
              </a:rPr>
              <a:t>Formation (liste des formations passées en identifiant les formations obligatoires)</a:t>
            </a:r>
          </a:p>
          <a:p>
            <a:pPr marL="922020" marR="0" lvl="1" indent="-285750" defTabSz="914400">
              <a:lnSpc>
                <a:spcPct val="100000"/>
              </a:lnSpc>
              <a:spcBef>
                <a:spcPct val="0"/>
              </a:spcBef>
              <a:spcAft>
                <a:spcPct val="0"/>
              </a:spcAft>
              <a:buClr>
                <a:schemeClr val="accent2"/>
              </a:buClr>
              <a:buSzPct val="80000"/>
              <a:buFont typeface="Courier New"/>
              <a:buChar char="o"/>
              <a:tabLst/>
            </a:pPr>
            <a:r>
              <a:rPr lang="fr-FR" sz="1600" dirty="0">
                <a:solidFill>
                  <a:srgbClr val="002060"/>
                </a:solidFill>
                <a:latin typeface="+mn-lt"/>
                <a:cs typeface="Arial"/>
              </a:rPr>
              <a:t>Progression professionnelle et salariale (évolution de poste, évolution de rémunération)</a:t>
            </a:r>
            <a:endParaRPr lang="fr-FR" sz="1600" dirty="0">
              <a:solidFill>
                <a:srgbClr val="002060"/>
              </a:solidFill>
              <a:latin typeface="+mn-lt"/>
              <a:ea typeface="Calibri"/>
              <a:cs typeface="Arial"/>
            </a:endParaRPr>
          </a:p>
          <a:p>
            <a:pPr marL="1436370" marR="0" lvl="2" indent="-342900" defTabSz="914400" rtl="0" eaLnBrk="0" fontAlgn="base" latinLnBrk="0" hangingPunct="0">
              <a:lnSpc>
                <a:spcPct val="100000"/>
              </a:lnSpc>
              <a:spcBef>
                <a:spcPct val="0"/>
              </a:spcBef>
              <a:spcAft>
                <a:spcPct val="0"/>
              </a:spcAft>
              <a:buClr>
                <a:schemeClr val="accent2"/>
              </a:buClr>
              <a:buSzPct val="80000"/>
              <a:buFont typeface="Wingdings" panose="020B0604020202020204" pitchFamily="34" charset="0"/>
              <a:buChar char="§"/>
              <a:tabLst/>
            </a:pPr>
            <a:endParaRPr lang="fr-FR" sz="1600" dirty="0">
              <a:solidFill>
                <a:srgbClr val="002060"/>
              </a:solidFill>
              <a:latin typeface="+mn-lt"/>
              <a:ea typeface="Calibri"/>
            </a:endParaRPr>
          </a:p>
          <a:p>
            <a:pPr marL="1093470" lvl="2" eaLnBrk="0" hangingPunct="0">
              <a:buClr>
                <a:schemeClr val="accent2"/>
              </a:buClr>
              <a:buSzPct val="80000"/>
            </a:pPr>
            <a:r>
              <a:rPr lang="fr-FR" sz="1600" dirty="0">
                <a:solidFill>
                  <a:srgbClr val="002060"/>
                </a:solidFill>
                <a:latin typeface="+mn-lt"/>
                <a:cs typeface="Arial"/>
              </a:rPr>
              <a:t>Spécificités Henner : </a:t>
            </a:r>
            <a:endParaRPr lang="fr-FR" sz="1600" dirty="0">
              <a:solidFill>
                <a:srgbClr val="002060"/>
              </a:solidFill>
              <a:latin typeface="+mn-lt"/>
              <a:ea typeface="Calibri"/>
              <a:cs typeface="Arial"/>
            </a:endParaRPr>
          </a:p>
          <a:p>
            <a:pPr marL="1379220" lvl="2" indent="-285750">
              <a:buFont typeface="Wingdings"/>
              <a:buChar char="§"/>
            </a:pPr>
            <a:r>
              <a:rPr lang="fr-FR" sz="1600" dirty="0">
                <a:solidFill>
                  <a:srgbClr val="002060"/>
                </a:solidFill>
                <a:latin typeface="+mn-lt"/>
                <a:cs typeface="Arial"/>
              </a:rPr>
              <a:t>Salaire Fixe = (Salaire de base + 13</a:t>
            </a:r>
            <a:r>
              <a:rPr lang="fr-FR" sz="1600" baseline="30000" dirty="0">
                <a:solidFill>
                  <a:srgbClr val="002060"/>
                </a:solidFill>
                <a:latin typeface="+mn-lt"/>
                <a:cs typeface="Arial"/>
              </a:rPr>
              <a:t>e</a:t>
            </a:r>
            <a:r>
              <a:rPr lang="fr-FR" sz="1600" dirty="0">
                <a:solidFill>
                  <a:srgbClr val="002060"/>
                </a:solidFill>
                <a:latin typeface="+mn-lt"/>
                <a:cs typeface="Arial"/>
              </a:rPr>
              <a:t> mois + Prime vacances) sur 12 mois</a:t>
            </a:r>
            <a:endParaRPr lang="fr-FR" sz="1600" dirty="0">
              <a:solidFill>
                <a:srgbClr val="002060"/>
              </a:solidFill>
              <a:latin typeface="+mn-lt"/>
              <a:ea typeface="Calibri"/>
              <a:cs typeface="Arial"/>
            </a:endParaRPr>
          </a:p>
          <a:p>
            <a:pPr marL="1379220" lvl="2" indent="-285750">
              <a:buFont typeface="Wingdings"/>
              <a:buChar char="§"/>
            </a:pPr>
            <a:r>
              <a:rPr lang="fr-FR" sz="1600" dirty="0">
                <a:solidFill>
                  <a:srgbClr val="002060"/>
                </a:solidFill>
                <a:latin typeface="+mn-lt"/>
                <a:cs typeface="Arial"/>
              </a:rPr>
              <a:t>La prime d’objectif théorique est affichée dans le bilan à 6 ans</a:t>
            </a:r>
            <a:endParaRPr lang="fr-FR" sz="1600" dirty="0">
              <a:solidFill>
                <a:srgbClr val="002060"/>
              </a:solidFill>
              <a:latin typeface="+mn-lt"/>
              <a:ea typeface="Calibri"/>
              <a:cs typeface="Arial"/>
            </a:endParaRPr>
          </a:p>
        </p:txBody>
      </p:sp>
      <p:pic>
        <p:nvPicPr>
          <p:cNvPr id="15" name="Google Shape;756;p119">
            <a:extLst>
              <a:ext uri="{FF2B5EF4-FFF2-40B4-BE49-F238E27FC236}">
                <a16:creationId xmlns:a16="http://schemas.microsoft.com/office/drawing/2014/main" id="{0D562480-6BE0-401A-9DD7-958267971F3F}"/>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6" name="Google Shape;759;p119">
            <a:extLst>
              <a:ext uri="{FF2B5EF4-FFF2-40B4-BE49-F238E27FC236}">
                <a16:creationId xmlns:a16="http://schemas.microsoft.com/office/drawing/2014/main" id="{7DBBEC09-EDD5-B7DB-0DA2-CA94027AF3B8}"/>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pic>
        <p:nvPicPr>
          <p:cNvPr id="17" name="Google Shape;760;p119">
            <a:extLst>
              <a:ext uri="{FF2B5EF4-FFF2-40B4-BE49-F238E27FC236}">
                <a16:creationId xmlns:a16="http://schemas.microsoft.com/office/drawing/2014/main" id="{10392AF6-5E37-C69D-94DF-9F3768A5D731}"/>
              </a:ext>
            </a:extLst>
          </p:cNvPr>
          <p:cNvPicPr preferRelativeResize="0"/>
          <p:nvPr/>
        </p:nvPicPr>
        <p:blipFill rotWithShape="1">
          <a:blip r:embed="rId2">
            <a:alphaModFix/>
          </a:blip>
          <a:srcRect l="38653" t="69841" r="38560" b="7538"/>
          <a:stretch/>
        </p:blipFill>
        <p:spPr>
          <a:xfrm>
            <a:off x="866571" y="4586203"/>
            <a:ext cx="468791" cy="454964"/>
          </a:xfrm>
          <a:prstGeom prst="ellipse">
            <a:avLst/>
          </a:prstGeom>
          <a:noFill/>
          <a:ln>
            <a:noFill/>
          </a:ln>
        </p:spPr>
      </p:pic>
      <p:sp>
        <p:nvSpPr>
          <p:cNvPr id="18" name="Google Shape;767;p119">
            <a:extLst>
              <a:ext uri="{FF2B5EF4-FFF2-40B4-BE49-F238E27FC236}">
                <a16:creationId xmlns:a16="http://schemas.microsoft.com/office/drawing/2014/main" id="{5FBB5ABB-F2F7-D03B-B27C-EB1698CDA369}"/>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9" name="Google Shape;768;p119">
            <a:extLst>
              <a:ext uri="{FF2B5EF4-FFF2-40B4-BE49-F238E27FC236}">
                <a16:creationId xmlns:a16="http://schemas.microsoft.com/office/drawing/2014/main" id="{03FC6C5E-5C3A-2F8A-028C-577D23EBBA99}"/>
              </a:ext>
            </a:extLst>
          </p:cNvPr>
          <p:cNvSpPr txBox="1"/>
          <p:nvPr/>
        </p:nvSpPr>
        <p:spPr>
          <a:xfrm>
            <a:off x="520546" y="50183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20" name="Google Shape;768;p119">
            <a:extLst>
              <a:ext uri="{FF2B5EF4-FFF2-40B4-BE49-F238E27FC236}">
                <a16:creationId xmlns:a16="http://schemas.microsoft.com/office/drawing/2014/main" id="{EC7B740C-D04D-4D6C-184F-4135B7E9EC64}"/>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
        <p:nvSpPr>
          <p:cNvPr id="7" name="Ellipse 6">
            <a:extLst>
              <a:ext uri="{FF2B5EF4-FFF2-40B4-BE49-F238E27FC236}">
                <a16:creationId xmlns:a16="http://schemas.microsoft.com/office/drawing/2014/main" id="{3E5E14C7-1C3C-A6F0-2EB0-F3E46EE41769}"/>
              </a:ext>
            </a:extLst>
          </p:cNvPr>
          <p:cNvSpPr/>
          <p:nvPr/>
        </p:nvSpPr>
        <p:spPr>
          <a:xfrm>
            <a:off x="-94635" y="40160"/>
            <a:ext cx="720000" cy="72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
        <p:nvSpPr>
          <p:cNvPr id="9" name="ZoneTexte 8">
            <a:extLst>
              <a:ext uri="{FF2B5EF4-FFF2-40B4-BE49-F238E27FC236}">
                <a16:creationId xmlns:a16="http://schemas.microsoft.com/office/drawing/2014/main" id="{D717CAC9-92DF-7F95-CA6D-22CFBF709C94}"/>
              </a:ext>
            </a:extLst>
          </p:cNvPr>
          <p:cNvSpPr txBox="1"/>
          <p:nvPr/>
        </p:nvSpPr>
        <p:spPr>
          <a:xfrm>
            <a:off x="801033" y="154854"/>
            <a:ext cx="2096219" cy="577081"/>
          </a:xfrm>
          <a:prstGeom prst="rect">
            <a:avLst/>
          </a:prstGeom>
          <a:noFill/>
        </p:spPr>
        <p:txBody>
          <a:bodyPr wrap="square" rtlCol="0">
            <a:spAutoFit/>
          </a:bodyPr>
          <a:lstStyle/>
          <a:p>
            <a:pPr marL="0" indent="0" eaLnBrk="0" fontAlgn="base" hangingPunct="0">
              <a:spcBef>
                <a:spcPct val="0"/>
              </a:spcBef>
              <a:spcAft>
                <a:spcPct val="0"/>
              </a:spcAft>
              <a:buClr>
                <a:schemeClr val="tx2"/>
              </a:buClr>
              <a:buSzPct val="80000"/>
              <a:buNone/>
            </a:pPr>
            <a:r>
              <a:rPr lang="fr-FR" sz="1050" b="1" dirty="0">
                <a:solidFill>
                  <a:srgbClr val="C00000"/>
                </a:solidFill>
              </a:rPr>
              <a:t>Présentation des requêtes / tableaux de bords / rapports sur étagère. </a:t>
            </a:r>
          </a:p>
        </p:txBody>
      </p:sp>
      <p:sp>
        <p:nvSpPr>
          <p:cNvPr id="10" name="Ellipse 9">
            <a:extLst>
              <a:ext uri="{FF2B5EF4-FFF2-40B4-BE49-F238E27FC236}">
                <a16:creationId xmlns:a16="http://schemas.microsoft.com/office/drawing/2014/main" id="{4ED37714-2739-2BB7-74E6-D5DA22F89910}"/>
              </a:ext>
            </a:extLst>
          </p:cNvPr>
          <p:cNvSpPr/>
          <p:nvPr/>
        </p:nvSpPr>
        <p:spPr>
          <a:xfrm>
            <a:off x="-94635" y="1076924"/>
            <a:ext cx="720000" cy="72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620243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31</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31</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Gestion des temps</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0141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32</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Badgeage et déclaration de présence</a:t>
            </a:r>
            <a:endParaRPr lang="fr-FR" sz="180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33449" y="8883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le pointage virtuel et la déclaration de présence.</a:t>
            </a:r>
            <a:endParaRPr lang="fr-FR" dirty="0">
              <a:ea typeface="Calibri"/>
              <a:cs typeface="Calibri"/>
            </a:endParaRPr>
          </a:p>
          <a:p>
            <a:pPr>
              <a:buChar char="•"/>
            </a:pP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1947402"/>
            <a:ext cx="11252199" cy="4079036"/>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427797"/>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Badgeage et déclaration de présence</a:t>
            </a:r>
          </a:p>
        </p:txBody>
      </p:sp>
      <p:pic>
        <p:nvPicPr>
          <p:cNvPr id="7" name="Google Shape;910;p71" descr="Une image contenant dessin&#10;&#10;Description générée automatiquement">
            <a:extLst>
              <a:ext uri="{FF2B5EF4-FFF2-40B4-BE49-F238E27FC236}">
                <a16:creationId xmlns:a16="http://schemas.microsoft.com/office/drawing/2014/main" id="{F77AB26F-C8F5-0D29-E052-8D96863B9F59}"/>
              </a:ext>
            </a:extLst>
          </p:cNvPr>
          <p:cNvPicPr preferRelativeResize="0">
            <a:picLocks noChangeAspect="1"/>
          </p:cNvPicPr>
          <p:nvPr/>
        </p:nvPicPr>
        <p:blipFill rotWithShape="1">
          <a:blip r:embed="rId2">
            <a:alphaModFix/>
          </a:blip>
          <a:srcRect/>
          <a:stretch/>
        </p:blipFill>
        <p:spPr>
          <a:xfrm>
            <a:off x="807450" y="3854809"/>
            <a:ext cx="557899" cy="606187"/>
          </a:xfrm>
          <a:prstGeom prst="rect">
            <a:avLst/>
          </a:prstGeom>
          <a:noFill/>
          <a:ln>
            <a:noFill/>
          </a:ln>
        </p:spPr>
      </p:pic>
      <p:sp>
        <p:nvSpPr>
          <p:cNvPr id="8" name="ZoneTexte 7">
            <a:extLst>
              <a:ext uri="{FF2B5EF4-FFF2-40B4-BE49-F238E27FC236}">
                <a16:creationId xmlns:a16="http://schemas.microsoft.com/office/drawing/2014/main" id="{09734E87-444E-A3BD-B4E9-7EF2F7A7866E}"/>
              </a:ext>
            </a:extLst>
          </p:cNvPr>
          <p:cNvSpPr txBox="1"/>
          <p:nvPr/>
        </p:nvSpPr>
        <p:spPr>
          <a:xfrm>
            <a:off x="1530098" y="2126675"/>
            <a:ext cx="10297455" cy="3970318"/>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Le pointage</a:t>
            </a:r>
            <a:endParaRPr lang="en-US" dirty="0"/>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Changement du planning théorique par le manager (ex: astreinte)</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collaborateur badgeant</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Simuler un badgeage (entrée/sortie) virtuel</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Visualiser tous ses badgeages</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manager et accéder aux badgeages virtuels de ses N-1 et N-2</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Correction de pointage</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collaborateur badgeant et visualiser le planning de l’équipe</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Corriger un de ses badgeages le jour même</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manager et valider la correction du badgeage</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rendre sur le profil du collaborateur et montrer que la correction de badgeage a bien été prise en compte</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La déclaration de présence</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collaborateur non badgeant (cadre forfait jour par exemple)</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Simuler une déclaration de présence (une fois dans la semaine)</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Visualiser toutes ses déclarations</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manager et accéder aux déclarations de présence de ses N-1</a:t>
            </a:r>
            <a:endParaRPr lang="fr-FR" sz="1400" dirty="0">
              <a:solidFill>
                <a:srgbClr val="002060"/>
              </a:solidFill>
              <a:latin typeface="+mn-lt"/>
              <a:ea typeface="Calibri"/>
            </a:endParaRPr>
          </a:p>
        </p:txBody>
      </p:sp>
      <p:sp>
        <p:nvSpPr>
          <p:cNvPr id="9" name="ZoneTexte 8">
            <a:extLst>
              <a:ext uri="{FF2B5EF4-FFF2-40B4-BE49-F238E27FC236}">
                <a16:creationId xmlns:a16="http://schemas.microsoft.com/office/drawing/2014/main" id="{6DE5BCF4-C08D-9C2D-4624-16D7A90F37F9}"/>
              </a:ext>
            </a:extLst>
          </p:cNvPr>
          <p:cNvSpPr txBox="1"/>
          <p:nvPr/>
        </p:nvSpPr>
        <p:spPr>
          <a:xfrm>
            <a:off x="537245" y="4528865"/>
            <a:ext cx="1098307" cy="276999"/>
          </a:xfrm>
          <a:prstGeom prst="rect">
            <a:avLst/>
          </a:prstGeom>
          <a:noFill/>
        </p:spPr>
        <p:txBody>
          <a:bodyPr wrap="square" rtlCol="0">
            <a:spAutoFit/>
          </a:bodyPr>
          <a:lstStyle/>
          <a:p>
            <a:pPr algn="ctr"/>
            <a:r>
              <a:rPr lang="fr-FR" sz="1200" b="1" dirty="0">
                <a:solidFill>
                  <a:schemeClr val="accent5"/>
                </a:solidFill>
                <a:latin typeface="+mj-lt"/>
              </a:rPr>
              <a:t>Collaborateur</a:t>
            </a:r>
          </a:p>
        </p:txBody>
      </p:sp>
      <p:grpSp>
        <p:nvGrpSpPr>
          <p:cNvPr id="10" name="Groupe 9">
            <a:extLst>
              <a:ext uri="{FF2B5EF4-FFF2-40B4-BE49-F238E27FC236}">
                <a16:creationId xmlns:a16="http://schemas.microsoft.com/office/drawing/2014/main" id="{9F6BEAAB-C86F-E20D-CD91-D51E34E1C4B5}"/>
              </a:ext>
            </a:extLst>
          </p:cNvPr>
          <p:cNvGrpSpPr/>
          <p:nvPr/>
        </p:nvGrpSpPr>
        <p:grpSpPr>
          <a:xfrm>
            <a:off x="-64986" y="3010490"/>
            <a:ext cx="2302767" cy="827985"/>
            <a:chOff x="-191338" y="2423632"/>
            <a:chExt cx="1440000" cy="486425"/>
          </a:xfrm>
        </p:grpSpPr>
        <p:sp>
          <p:nvSpPr>
            <p:cNvPr id="12" name="Google Shape;898;p71">
              <a:extLst>
                <a:ext uri="{FF2B5EF4-FFF2-40B4-BE49-F238E27FC236}">
                  <a16:creationId xmlns:a16="http://schemas.microsoft.com/office/drawing/2014/main" id="{0E895F15-F145-A8E1-CBD5-BA371FFA3860}"/>
                </a:ext>
              </a:extLst>
            </p:cNvPr>
            <p:cNvSpPr txBox="1"/>
            <p:nvPr/>
          </p:nvSpPr>
          <p:spPr>
            <a:xfrm>
              <a:off x="-191338" y="2729276"/>
              <a:ext cx="1440000" cy="180781"/>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200" b="1" dirty="0">
                  <a:solidFill>
                    <a:srgbClr val="002060"/>
                  </a:solidFill>
                  <a:latin typeface="Work Sans" pitchFamily="2" charset="0"/>
                  <a:sym typeface="Arial"/>
                </a:rPr>
                <a:t>Manager</a:t>
              </a:r>
              <a:endParaRPr sz="1200" b="1" dirty="0">
                <a:solidFill>
                  <a:srgbClr val="002060"/>
                </a:solidFill>
                <a:latin typeface="Work Sans" pitchFamily="2" charset="0"/>
                <a:sym typeface="Arial"/>
              </a:endParaRPr>
            </a:p>
          </p:txBody>
        </p:sp>
        <p:pic>
          <p:nvPicPr>
            <p:cNvPr id="13" name="Google Shape;905;p71">
              <a:extLst>
                <a:ext uri="{FF2B5EF4-FFF2-40B4-BE49-F238E27FC236}">
                  <a16:creationId xmlns:a16="http://schemas.microsoft.com/office/drawing/2014/main" id="{C27F1CC7-7D36-66B7-00E1-B06FE8DDD09E}"/>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sp>
        <p:nvSpPr>
          <p:cNvPr id="14" name="Ellipse 13">
            <a:extLst>
              <a:ext uri="{FF2B5EF4-FFF2-40B4-BE49-F238E27FC236}">
                <a16:creationId xmlns:a16="http://schemas.microsoft.com/office/drawing/2014/main" id="{7FC9B5A3-4CEE-81FF-46CD-18E385229089}"/>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204404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D09DA-FBA7-8637-56E1-508CE1D8F902}"/>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F2E5A53-F001-D397-76AA-4674766EFDA6}"/>
              </a:ext>
            </a:extLst>
          </p:cNvPr>
          <p:cNvSpPr>
            <a:spLocks noGrp="1"/>
          </p:cNvSpPr>
          <p:nvPr>
            <p:ph type="sldNum" sz="quarter" idx="12"/>
          </p:nvPr>
        </p:nvSpPr>
        <p:spPr/>
        <p:txBody>
          <a:bodyPr/>
          <a:lstStyle/>
          <a:p>
            <a:pPr>
              <a:defRPr/>
            </a:pPr>
            <a:fld id="{456763B9-5889-4BA9-A3F8-122D4CCC77FE}" type="slidenum">
              <a:rPr lang="fr-FR" smtClean="0"/>
              <a:pPr>
                <a:defRPr/>
              </a:pPr>
              <a:t>33</a:t>
            </a:fld>
            <a:endParaRPr lang="fr-FR"/>
          </a:p>
        </p:txBody>
      </p:sp>
      <p:sp>
        <p:nvSpPr>
          <p:cNvPr id="3" name="Espace réservé du texte 2">
            <a:extLst>
              <a:ext uri="{FF2B5EF4-FFF2-40B4-BE49-F238E27FC236}">
                <a16:creationId xmlns:a16="http://schemas.microsoft.com/office/drawing/2014/main" id="{975B10D6-AB6D-35D2-E558-91E4DBA9B4D0}"/>
              </a:ext>
            </a:extLst>
          </p:cNvPr>
          <p:cNvSpPr>
            <a:spLocks noGrp="1"/>
          </p:cNvSpPr>
          <p:nvPr>
            <p:ph type="body" sz="quarter" idx="14"/>
          </p:nvPr>
        </p:nvSpPr>
        <p:spPr/>
        <p:txBody>
          <a:bodyPr/>
          <a:lstStyle/>
          <a:p>
            <a:r>
              <a:rPr lang="fr-FR" dirty="0">
                <a:ea typeface="+mj-ea"/>
                <a:cs typeface="+mj-cs"/>
              </a:rPr>
              <a:t>Gestion des présences</a:t>
            </a:r>
            <a:endParaRPr lang="fr-FR" sz="1800" dirty="0">
              <a:ea typeface="Calibri"/>
              <a:cs typeface="Calibri"/>
            </a:endParaRPr>
          </a:p>
        </p:txBody>
      </p:sp>
      <p:sp>
        <p:nvSpPr>
          <p:cNvPr id="11" name="Titre 10">
            <a:extLst>
              <a:ext uri="{FF2B5EF4-FFF2-40B4-BE49-F238E27FC236}">
                <a16:creationId xmlns:a16="http://schemas.microsoft.com/office/drawing/2014/main" id="{DE3129C2-2247-0FE3-33DE-E573F4B8B3BC}"/>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4466393B-FC06-2645-F78D-12B025FF2D3D}"/>
              </a:ext>
            </a:extLst>
          </p:cNvPr>
          <p:cNvSpPr>
            <a:spLocks noGrp="1"/>
          </p:cNvSpPr>
          <p:nvPr>
            <p:ph type="body" sz="quarter" idx="13"/>
          </p:nvPr>
        </p:nvSpPr>
        <p:spPr>
          <a:xfrm>
            <a:off x="933449" y="8883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le pointage virtuel et la déclaration de présence.</a:t>
            </a:r>
            <a:endParaRPr lang="fr-FR" dirty="0">
              <a:ea typeface="Calibri"/>
              <a:cs typeface="Calibri"/>
            </a:endParaRPr>
          </a:p>
          <a:p>
            <a:pPr>
              <a:buChar char="•"/>
            </a:pPr>
            <a:endParaRPr lang="fr-FR" dirty="0">
              <a:ea typeface="Calibri"/>
              <a:cs typeface="Calibri"/>
            </a:endParaRPr>
          </a:p>
        </p:txBody>
      </p:sp>
      <p:sp>
        <p:nvSpPr>
          <p:cNvPr id="5" name="Rectangle : coins arrondis 4">
            <a:extLst>
              <a:ext uri="{FF2B5EF4-FFF2-40B4-BE49-F238E27FC236}">
                <a16:creationId xmlns:a16="http://schemas.microsoft.com/office/drawing/2014/main" id="{9B2C4D28-C208-1903-1930-D211C0E3D0C2}"/>
              </a:ext>
            </a:extLst>
          </p:cNvPr>
          <p:cNvSpPr/>
          <p:nvPr/>
        </p:nvSpPr>
        <p:spPr>
          <a:xfrm>
            <a:off x="469899" y="1775458"/>
            <a:ext cx="11252199" cy="4380325"/>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7AFCC505-2291-0C37-C908-7FDF9A6CA406}"/>
              </a:ext>
            </a:extLst>
          </p:cNvPr>
          <p:cNvSpPr/>
          <p:nvPr/>
        </p:nvSpPr>
        <p:spPr>
          <a:xfrm>
            <a:off x="274535" y="1427797"/>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Planning et dépassement d’horaires</a:t>
            </a:r>
          </a:p>
        </p:txBody>
      </p:sp>
      <p:pic>
        <p:nvPicPr>
          <p:cNvPr id="7" name="Google Shape;910;p71" descr="Une image contenant dessin&#10;&#10;Description générée automatiquement">
            <a:extLst>
              <a:ext uri="{FF2B5EF4-FFF2-40B4-BE49-F238E27FC236}">
                <a16:creationId xmlns:a16="http://schemas.microsoft.com/office/drawing/2014/main" id="{ABC33624-9BB0-D7E9-7521-65A69C702384}"/>
              </a:ext>
            </a:extLst>
          </p:cNvPr>
          <p:cNvPicPr preferRelativeResize="0">
            <a:picLocks noChangeAspect="1"/>
          </p:cNvPicPr>
          <p:nvPr/>
        </p:nvPicPr>
        <p:blipFill rotWithShape="1">
          <a:blip r:embed="rId2">
            <a:alphaModFix/>
          </a:blip>
          <a:srcRect/>
          <a:stretch/>
        </p:blipFill>
        <p:spPr>
          <a:xfrm>
            <a:off x="807450" y="3854809"/>
            <a:ext cx="557899" cy="606187"/>
          </a:xfrm>
          <a:prstGeom prst="rect">
            <a:avLst/>
          </a:prstGeom>
          <a:noFill/>
          <a:ln>
            <a:noFill/>
          </a:ln>
        </p:spPr>
      </p:pic>
      <p:sp>
        <p:nvSpPr>
          <p:cNvPr id="8" name="ZoneTexte 7">
            <a:extLst>
              <a:ext uri="{FF2B5EF4-FFF2-40B4-BE49-F238E27FC236}">
                <a16:creationId xmlns:a16="http://schemas.microsoft.com/office/drawing/2014/main" id="{C765E756-1721-36B0-CE27-6D0ED15E6BBF}"/>
              </a:ext>
            </a:extLst>
          </p:cNvPr>
          <p:cNvSpPr txBox="1"/>
          <p:nvPr/>
        </p:nvSpPr>
        <p:spPr>
          <a:xfrm>
            <a:off x="1345514" y="1998783"/>
            <a:ext cx="10297455" cy="3754874"/>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en-US" sz="1400" b="1" dirty="0">
              <a:solidFill>
                <a:srgbClr val="002060"/>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en-US" sz="1400" b="1" dirty="0">
                <a:solidFill>
                  <a:srgbClr val="002060"/>
                </a:solidFill>
                <a:latin typeface="+mn-lt"/>
              </a:rPr>
              <a:t>Planification (</a:t>
            </a:r>
            <a:r>
              <a:rPr lang="en-US" sz="1400" b="1" dirty="0" err="1">
                <a:solidFill>
                  <a:srgbClr val="002060"/>
                </a:solidFill>
                <a:latin typeface="+mn-lt"/>
              </a:rPr>
              <a:t>cas</a:t>
            </a:r>
            <a:r>
              <a:rPr lang="en-US" sz="1400" b="1" dirty="0">
                <a:solidFill>
                  <a:srgbClr val="002060"/>
                </a:solidFill>
                <a:latin typeface="+mn-lt"/>
              </a:rPr>
              <a:t> international)</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Créer un cycle qui alterne matin / après-midi / nuit pour un collaborateur (sur plusieurs semaines) du lundi au vendredi. </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pointe. Si le collaborateur point la nuit alors des heures majorées sont déclenchées (ex. entre 22h et 6h)</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dirty="0">
              <a:solidFill>
                <a:srgbClr val="002060"/>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Replanification d’un collaborateur</a:t>
            </a:r>
          </a:p>
          <a:p>
            <a:pPr marL="521970" indent="-342900" eaLnBrk="0" hangingPunct="0">
              <a:buClr>
                <a:schemeClr val="accent2"/>
              </a:buClr>
              <a:buSzPct val="80000"/>
              <a:buAutoNum type="arabicPeriod"/>
            </a:pPr>
            <a:r>
              <a:rPr lang="fr-FR" sz="1400" dirty="0">
                <a:solidFill>
                  <a:srgbClr val="002060"/>
                </a:solidFill>
                <a:latin typeface="+mn-lt"/>
                <a:cs typeface="Arial"/>
              </a:rPr>
              <a:t>En cas d’absence (congés), le manager peut revoir la planification et planifier un collaborateur prévu le matin sur le soir ou travaillant un </a:t>
            </a:r>
            <a:r>
              <a:rPr lang="fr-FR" sz="1400" dirty="0" err="1">
                <a:solidFill>
                  <a:srgbClr val="002060"/>
                </a:solidFill>
                <a:latin typeface="+mn-lt"/>
                <a:cs typeface="Arial"/>
              </a:rPr>
              <a:t>we</a:t>
            </a:r>
            <a:r>
              <a:rPr lang="fr-FR" sz="1400" dirty="0">
                <a:solidFill>
                  <a:srgbClr val="002060"/>
                </a:solidFill>
                <a:latin typeface="+mn-lt"/>
                <a:cs typeface="Arial"/>
              </a:rPr>
              <a:t> alors que cela n'était pas prévu.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dirty="0">
              <a:solidFill>
                <a:srgbClr val="002060"/>
              </a:solidFill>
              <a:latin typeface="+mn-lt"/>
            </a:endParaRPr>
          </a:p>
          <a:p>
            <a:pPr marL="179070" eaLnBrk="0" hangingPunct="0">
              <a:buClr>
                <a:schemeClr val="accent2"/>
              </a:buClr>
              <a:buSzPct val="80000"/>
            </a:pPr>
            <a:r>
              <a:rPr lang="fr-FR" sz="1400" b="1" dirty="0">
                <a:solidFill>
                  <a:srgbClr val="002060"/>
                </a:solidFill>
                <a:latin typeface="+mn-lt"/>
                <a:cs typeface="Arial"/>
              </a:rPr>
              <a:t>Situations à démontrer : </a:t>
            </a:r>
            <a:endParaRPr lang="fr-FR" sz="1400" b="1" dirty="0">
              <a:solidFill>
                <a:srgbClr val="002060"/>
              </a:solidFill>
              <a:latin typeface="+mn-lt"/>
              <a:ea typeface="Calibri"/>
            </a:endParaRPr>
          </a:p>
          <a:p>
            <a:pPr marL="179070" eaLnBrk="0" hangingPunct="0">
              <a:buClr>
                <a:schemeClr val="accent2"/>
              </a:buClr>
              <a:buSzPct val="80000"/>
            </a:pPr>
            <a:r>
              <a:rPr lang="fr-FR" sz="1400" b="1" dirty="0">
                <a:solidFill>
                  <a:srgbClr val="002060"/>
                </a:solidFill>
                <a:latin typeface="+mn-lt"/>
                <a:cs typeface="Arial"/>
              </a:rPr>
              <a:t>Possibilité pour le manager de modifier les jours de repos dans un cycle préfini sans devoir créer un nouveau cycle de travail </a:t>
            </a:r>
            <a:endParaRPr lang="fr-FR" sz="1400" b="1">
              <a:solidFill>
                <a:srgbClr val="002060"/>
              </a:solidFill>
              <a:latin typeface="+mn-lt"/>
              <a:ea typeface="Calibri"/>
            </a:endParaRPr>
          </a:p>
          <a:p>
            <a:pPr marL="179070"/>
            <a:r>
              <a:rPr lang="fr-FR" sz="1400" dirty="0">
                <a:solidFill>
                  <a:srgbClr val="002060"/>
                </a:solidFill>
                <a:latin typeface="+mn-lt"/>
                <a:ea typeface="Calibri"/>
                <a:cs typeface="Arial"/>
              </a:rPr>
              <a:t>Exemple : un collaborateur a un cycle du lundi au vendredi et exceptionnellement il va remplacer pendant 2 semaines un salarié qui travail du mardi au samedi. </a:t>
            </a:r>
            <a:endParaRPr lang="fr-FR" sz="1400" dirty="0">
              <a:solidFill>
                <a:srgbClr val="002060"/>
              </a:solidFill>
              <a:latin typeface="+mn-lt"/>
              <a:cs typeface="Arial"/>
            </a:endParaRPr>
          </a:p>
          <a:p>
            <a:pPr marL="179070" eaLnBrk="0" hangingPunct="0">
              <a:buClr>
                <a:schemeClr val="accent2"/>
              </a:buClr>
              <a:buSzPct val="80000"/>
            </a:pPr>
            <a:r>
              <a:rPr lang="fr-FR" sz="1400" b="1" dirty="0">
                <a:solidFill>
                  <a:srgbClr val="002060"/>
                </a:solidFill>
                <a:latin typeface="+mn-lt"/>
                <a:cs typeface="Arial"/>
              </a:rPr>
              <a:t>Possibilité pour le manager de modifier les cycles de travail pour faire face aux imprévus opérationnels (</a:t>
            </a:r>
            <a:r>
              <a:rPr lang="fr-FR" sz="1400" b="1">
                <a:solidFill>
                  <a:srgbClr val="002060"/>
                </a:solidFill>
                <a:latin typeface="+mn-lt"/>
                <a:cs typeface="Arial"/>
              </a:rPr>
              <a:t>remplacement</a:t>
            </a:r>
            <a:r>
              <a:rPr lang="fr-FR" sz="1400" b="1" dirty="0">
                <a:solidFill>
                  <a:srgbClr val="002060"/>
                </a:solidFill>
                <a:latin typeface="+mn-lt"/>
                <a:cs typeface="Arial"/>
              </a:rPr>
              <a:t> de collaborateur)</a:t>
            </a:r>
            <a:endParaRPr lang="fr-FR" sz="1400" b="1" dirty="0">
              <a:solidFill>
                <a:srgbClr val="002060"/>
              </a:solidFill>
              <a:latin typeface="+mn-lt"/>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b="1" dirty="0">
              <a:solidFill>
                <a:srgbClr val="002060"/>
              </a:solidFill>
              <a:latin typeface="+mn-lt"/>
              <a:ea typeface="Calibri"/>
            </a:endParaRPr>
          </a:p>
        </p:txBody>
      </p:sp>
      <p:sp>
        <p:nvSpPr>
          <p:cNvPr id="9" name="ZoneTexte 8">
            <a:extLst>
              <a:ext uri="{FF2B5EF4-FFF2-40B4-BE49-F238E27FC236}">
                <a16:creationId xmlns:a16="http://schemas.microsoft.com/office/drawing/2014/main" id="{BC967FD3-62A1-97C5-2242-380D65CBB95E}"/>
              </a:ext>
            </a:extLst>
          </p:cNvPr>
          <p:cNvSpPr txBox="1"/>
          <p:nvPr/>
        </p:nvSpPr>
        <p:spPr>
          <a:xfrm>
            <a:off x="537245" y="4528865"/>
            <a:ext cx="1098307" cy="276999"/>
          </a:xfrm>
          <a:prstGeom prst="rect">
            <a:avLst/>
          </a:prstGeom>
          <a:noFill/>
        </p:spPr>
        <p:txBody>
          <a:bodyPr wrap="square" rtlCol="0">
            <a:spAutoFit/>
          </a:bodyPr>
          <a:lstStyle/>
          <a:p>
            <a:pPr algn="ctr"/>
            <a:r>
              <a:rPr lang="fr-FR" sz="1200" b="1" dirty="0">
                <a:solidFill>
                  <a:schemeClr val="accent5"/>
                </a:solidFill>
                <a:latin typeface="+mj-lt"/>
              </a:rPr>
              <a:t>Collaborateur</a:t>
            </a:r>
          </a:p>
        </p:txBody>
      </p:sp>
      <p:grpSp>
        <p:nvGrpSpPr>
          <p:cNvPr id="10" name="Groupe 9">
            <a:extLst>
              <a:ext uri="{FF2B5EF4-FFF2-40B4-BE49-F238E27FC236}">
                <a16:creationId xmlns:a16="http://schemas.microsoft.com/office/drawing/2014/main" id="{9C4727B0-0B68-6E7B-8988-B0717681D731}"/>
              </a:ext>
            </a:extLst>
          </p:cNvPr>
          <p:cNvGrpSpPr/>
          <p:nvPr/>
        </p:nvGrpSpPr>
        <p:grpSpPr>
          <a:xfrm>
            <a:off x="0" y="3006486"/>
            <a:ext cx="2302767" cy="827985"/>
            <a:chOff x="-191338" y="2423632"/>
            <a:chExt cx="1440000" cy="486425"/>
          </a:xfrm>
        </p:grpSpPr>
        <p:sp>
          <p:nvSpPr>
            <p:cNvPr id="12" name="Google Shape;898;p71">
              <a:extLst>
                <a:ext uri="{FF2B5EF4-FFF2-40B4-BE49-F238E27FC236}">
                  <a16:creationId xmlns:a16="http://schemas.microsoft.com/office/drawing/2014/main" id="{AED43FD0-6C5B-0E31-0047-96115F73B76A}"/>
                </a:ext>
              </a:extLst>
            </p:cNvPr>
            <p:cNvSpPr txBox="1"/>
            <p:nvPr/>
          </p:nvSpPr>
          <p:spPr>
            <a:xfrm>
              <a:off x="-191338" y="2729276"/>
              <a:ext cx="1440000" cy="180781"/>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200" b="1" dirty="0">
                  <a:solidFill>
                    <a:srgbClr val="002060"/>
                  </a:solidFill>
                  <a:latin typeface="Work Sans" pitchFamily="2" charset="0"/>
                  <a:sym typeface="Arial"/>
                </a:rPr>
                <a:t>Manager</a:t>
              </a:r>
              <a:endParaRPr sz="1200" b="1" dirty="0">
                <a:solidFill>
                  <a:srgbClr val="002060"/>
                </a:solidFill>
                <a:latin typeface="Work Sans" pitchFamily="2" charset="0"/>
                <a:sym typeface="Arial"/>
              </a:endParaRPr>
            </a:p>
          </p:txBody>
        </p:sp>
        <p:pic>
          <p:nvPicPr>
            <p:cNvPr id="13" name="Google Shape;905;p71">
              <a:extLst>
                <a:ext uri="{FF2B5EF4-FFF2-40B4-BE49-F238E27FC236}">
                  <a16:creationId xmlns:a16="http://schemas.microsoft.com/office/drawing/2014/main" id="{8DB46B2D-E4E3-EDEB-54A0-F36A8E1AA0EB}"/>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sp>
        <p:nvSpPr>
          <p:cNvPr id="14" name="Ellipse 13">
            <a:extLst>
              <a:ext uri="{FF2B5EF4-FFF2-40B4-BE49-F238E27FC236}">
                <a16:creationId xmlns:a16="http://schemas.microsoft.com/office/drawing/2014/main" id="{6CD1C8F0-6CE6-1C26-30C3-60600384F209}"/>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2975596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D09DA-FBA7-8637-56E1-508CE1D8F902}"/>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F2E5A53-F001-D397-76AA-4674766EFDA6}"/>
              </a:ext>
            </a:extLst>
          </p:cNvPr>
          <p:cNvSpPr>
            <a:spLocks noGrp="1"/>
          </p:cNvSpPr>
          <p:nvPr>
            <p:ph type="sldNum" sz="quarter" idx="12"/>
          </p:nvPr>
        </p:nvSpPr>
        <p:spPr/>
        <p:txBody>
          <a:bodyPr/>
          <a:lstStyle/>
          <a:p>
            <a:pPr>
              <a:defRPr/>
            </a:pPr>
            <a:fld id="{456763B9-5889-4BA9-A3F8-122D4CCC77FE}" type="slidenum">
              <a:rPr lang="fr-FR" smtClean="0"/>
              <a:pPr>
                <a:defRPr/>
              </a:pPr>
              <a:t>34</a:t>
            </a:fld>
            <a:endParaRPr lang="fr-FR"/>
          </a:p>
        </p:txBody>
      </p:sp>
      <p:sp>
        <p:nvSpPr>
          <p:cNvPr id="3" name="Espace réservé du texte 2">
            <a:extLst>
              <a:ext uri="{FF2B5EF4-FFF2-40B4-BE49-F238E27FC236}">
                <a16:creationId xmlns:a16="http://schemas.microsoft.com/office/drawing/2014/main" id="{975B10D6-AB6D-35D2-E558-91E4DBA9B4D0}"/>
              </a:ext>
            </a:extLst>
          </p:cNvPr>
          <p:cNvSpPr>
            <a:spLocks noGrp="1"/>
          </p:cNvSpPr>
          <p:nvPr>
            <p:ph type="body" sz="quarter" idx="14"/>
          </p:nvPr>
        </p:nvSpPr>
        <p:spPr/>
        <p:txBody>
          <a:bodyPr/>
          <a:lstStyle/>
          <a:p>
            <a:r>
              <a:rPr lang="fr-FR" dirty="0">
                <a:ea typeface="+mj-ea"/>
                <a:cs typeface="+mj-cs"/>
              </a:rPr>
              <a:t>Gestion des présences</a:t>
            </a:r>
            <a:endParaRPr lang="fr-FR" sz="1800" dirty="0">
              <a:ea typeface="Calibri"/>
              <a:cs typeface="Calibri"/>
            </a:endParaRPr>
          </a:p>
        </p:txBody>
      </p:sp>
      <p:sp>
        <p:nvSpPr>
          <p:cNvPr id="11" name="Titre 10">
            <a:extLst>
              <a:ext uri="{FF2B5EF4-FFF2-40B4-BE49-F238E27FC236}">
                <a16:creationId xmlns:a16="http://schemas.microsoft.com/office/drawing/2014/main" id="{DE3129C2-2247-0FE3-33DE-E573F4B8B3BC}"/>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4466393B-FC06-2645-F78D-12B025FF2D3D}"/>
              </a:ext>
            </a:extLst>
          </p:cNvPr>
          <p:cNvSpPr>
            <a:spLocks noGrp="1"/>
          </p:cNvSpPr>
          <p:nvPr>
            <p:ph type="body" sz="quarter" idx="13"/>
          </p:nvPr>
        </p:nvSpPr>
        <p:spPr>
          <a:xfrm>
            <a:off x="933449" y="8883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le pointage virtuel et la déclaration de présence.</a:t>
            </a:r>
            <a:endParaRPr lang="fr-FR" dirty="0">
              <a:ea typeface="Calibri"/>
              <a:cs typeface="Calibri"/>
            </a:endParaRPr>
          </a:p>
          <a:p>
            <a:pPr>
              <a:buChar char="•"/>
            </a:pPr>
            <a:endParaRPr lang="fr-FR" dirty="0">
              <a:ea typeface="Calibri"/>
              <a:cs typeface="Calibri"/>
            </a:endParaRPr>
          </a:p>
        </p:txBody>
      </p:sp>
      <p:sp>
        <p:nvSpPr>
          <p:cNvPr id="5" name="Rectangle : coins arrondis 4">
            <a:extLst>
              <a:ext uri="{FF2B5EF4-FFF2-40B4-BE49-F238E27FC236}">
                <a16:creationId xmlns:a16="http://schemas.microsoft.com/office/drawing/2014/main" id="{9B2C4D28-C208-1903-1930-D211C0E3D0C2}"/>
              </a:ext>
            </a:extLst>
          </p:cNvPr>
          <p:cNvSpPr/>
          <p:nvPr/>
        </p:nvSpPr>
        <p:spPr>
          <a:xfrm>
            <a:off x="469900" y="1947401"/>
            <a:ext cx="11252199" cy="4380325"/>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7AFCC505-2291-0C37-C908-7FDF9A6CA406}"/>
              </a:ext>
            </a:extLst>
          </p:cNvPr>
          <p:cNvSpPr/>
          <p:nvPr/>
        </p:nvSpPr>
        <p:spPr>
          <a:xfrm>
            <a:off x="274535" y="1427797"/>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Planning et dépassement d’horaires</a:t>
            </a:r>
          </a:p>
        </p:txBody>
      </p:sp>
      <p:pic>
        <p:nvPicPr>
          <p:cNvPr id="7" name="Google Shape;910;p71" descr="Une image contenant dessin&#10;&#10;Description générée automatiquement">
            <a:extLst>
              <a:ext uri="{FF2B5EF4-FFF2-40B4-BE49-F238E27FC236}">
                <a16:creationId xmlns:a16="http://schemas.microsoft.com/office/drawing/2014/main" id="{ABC33624-9BB0-D7E9-7521-65A69C702384}"/>
              </a:ext>
            </a:extLst>
          </p:cNvPr>
          <p:cNvPicPr preferRelativeResize="0">
            <a:picLocks noChangeAspect="1"/>
          </p:cNvPicPr>
          <p:nvPr/>
        </p:nvPicPr>
        <p:blipFill rotWithShape="1">
          <a:blip r:embed="rId2">
            <a:alphaModFix/>
          </a:blip>
          <a:srcRect/>
          <a:stretch/>
        </p:blipFill>
        <p:spPr>
          <a:xfrm>
            <a:off x="807450" y="3854809"/>
            <a:ext cx="557899" cy="606187"/>
          </a:xfrm>
          <a:prstGeom prst="rect">
            <a:avLst/>
          </a:prstGeom>
          <a:noFill/>
          <a:ln>
            <a:noFill/>
          </a:ln>
        </p:spPr>
      </p:pic>
      <p:sp>
        <p:nvSpPr>
          <p:cNvPr id="8" name="ZoneTexte 7">
            <a:extLst>
              <a:ext uri="{FF2B5EF4-FFF2-40B4-BE49-F238E27FC236}">
                <a16:creationId xmlns:a16="http://schemas.microsoft.com/office/drawing/2014/main" id="{C765E756-1721-36B0-CE27-6D0ED15E6BBF}"/>
              </a:ext>
            </a:extLst>
          </p:cNvPr>
          <p:cNvSpPr txBox="1"/>
          <p:nvPr/>
        </p:nvSpPr>
        <p:spPr>
          <a:xfrm>
            <a:off x="1454291" y="1849578"/>
            <a:ext cx="10297455" cy="3323987"/>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Astreintes (cf. slide 35)</a:t>
            </a:r>
            <a:endParaRPr lang="en-US" sz="1400" b="1" dirty="0">
              <a:solidFill>
                <a:srgbClr val="002060"/>
              </a:solidFill>
              <a:latin typeface="+mn-lt"/>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Le manager planifie un collaborateur en astreinte (par exemple du lundi au jeudi)</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Le collaborateur saisie ses temps d’intervention au réel (au centième) (avec un motif associé, ex. « Incident »)</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Le manager doit pouvoir valider / refuser / modifier la saisie du collaborateur. </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Cela sera ensuite valorisé en paie. </a:t>
            </a: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dirty="0">
                <a:solidFill>
                  <a:srgbClr val="002060"/>
                </a:solidFill>
                <a:latin typeface="+mn-lt"/>
                <a:cs typeface="Arial"/>
              </a:rPr>
              <a:t>Le manager doit pouvoir changer les cycles des collaborateurs et planifier son équipe / collaborateur.</a:t>
            </a:r>
            <a:endParaRPr lang="fr-FR" sz="1400" b="1" dirty="0">
              <a:solidFill>
                <a:srgbClr val="002060"/>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Dépassement d’horaires et déclarations d’heures supplémentaire</a:t>
            </a:r>
            <a:endParaRPr lang="en-US" dirty="0"/>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Le collaborateur badge (4 fois par jour) sur l’ensemble des jours de la semaine. (A intégrer dans la démonstration: la gestion des plages fixes et variables)</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ea typeface="Calibri"/>
                <a:cs typeface="Arial"/>
              </a:rPr>
              <a:t>En début de semaine, le manager est notifié des heures réalisées la semaine précédente (dont heures supplémentaires). Il a la possibilité de valider ou refuser les heures supplémentaires. Le manager peut également faire une validation partielle</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b="1" dirty="0">
              <a:solidFill>
                <a:srgbClr val="002060"/>
              </a:solidFill>
              <a:latin typeface="+mn-lt"/>
              <a:ea typeface="Calibri"/>
            </a:endParaRPr>
          </a:p>
        </p:txBody>
      </p:sp>
      <p:sp>
        <p:nvSpPr>
          <p:cNvPr id="9" name="ZoneTexte 8">
            <a:extLst>
              <a:ext uri="{FF2B5EF4-FFF2-40B4-BE49-F238E27FC236}">
                <a16:creationId xmlns:a16="http://schemas.microsoft.com/office/drawing/2014/main" id="{BC967FD3-62A1-97C5-2242-380D65CBB95E}"/>
              </a:ext>
            </a:extLst>
          </p:cNvPr>
          <p:cNvSpPr txBox="1"/>
          <p:nvPr/>
        </p:nvSpPr>
        <p:spPr>
          <a:xfrm>
            <a:off x="537245" y="4528865"/>
            <a:ext cx="1098307" cy="276999"/>
          </a:xfrm>
          <a:prstGeom prst="rect">
            <a:avLst/>
          </a:prstGeom>
          <a:noFill/>
        </p:spPr>
        <p:txBody>
          <a:bodyPr wrap="square" rtlCol="0">
            <a:spAutoFit/>
          </a:bodyPr>
          <a:lstStyle/>
          <a:p>
            <a:pPr algn="ctr"/>
            <a:r>
              <a:rPr lang="fr-FR" sz="1200" b="1" dirty="0">
                <a:solidFill>
                  <a:schemeClr val="accent5"/>
                </a:solidFill>
                <a:latin typeface="+mj-lt"/>
              </a:rPr>
              <a:t>Collaborateur</a:t>
            </a:r>
          </a:p>
        </p:txBody>
      </p:sp>
      <p:grpSp>
        <p:nvGrpSpPr>
          <p:cNvPr id="10" name="Groupe 9">
            <a:extLst>
              <a:ext uri="{FF2B5EF4-FFF2-40B4-BE49-F238E27FC236}">
                <a16:creationId xmlns:a16="http://schemas.microsoft.com/office/drawing/2014/main" id="{9C4727B0-0B68-6E7B-8988-B0717681D731}"/>
              </a:ext>
            </a:extLst>
          </p:cNvPr>
          <p:cNvGrpSpPr/>
          <p:nvPr/>
        </p:nvGrpSpPr>
        <p:grpSpPr>
          <a:xfrm>
            <a:off x="-64986" y="3010490"/>
            <a:ext cx="2302767" cy="827985"/>
            <a:chOff x="-191338" y="2423632"/>
            <a:chExt cx="1440000" cy="486425"/>
          </a:xfrm>
        </p:grpSpPr>
        <p:sp>
          <p:nvSpPr>
            <p:cNvPr id="12" name="Google Shape;898;p71">
              <a:extLst>
                <a:ext uri="{FF2B5EF4-FFF2-40B4-BE49-F238E27FC236}">
                  <a16:creationId xmlns:a16="http://schemas.microsoft.com/office/drawing/2014/main" id="{AED43FD0-6C5B-0E31-0047-96115F73B76A}"/>
                </a:ext>
              </a:extLst>
            </p:cNvPr>
            <p:cNvSpPr txBox="1"/>
            <p:nvPr/>
          </p:nvSpPr>
          <p:spPr>
            <a:xfrm>
              <a:off x="-191338" y="2729276"/>
              <a:ext cx="1440000" cy="180781"/>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200" b="1" dirty="0">
                  <a:solidFill>
                    <a:srgbClr val="002060"/>
                  </a:solidFill>
                  <a:latin typeface="Work Sans" pitchFamily="2" charset="0"/>
                  <a:sym typeface="Arial"/>
                </a:rPr>
                <a:t>Manager</a:t>
              </a:r>
              <a:endParaRPr sz="1200" b="1" dirty="0">
                <a:solidFill>
                  <a:srgbClr val="002060"/>
                </a:solidFill>
                <a:latin typeface="Work Sans" pitchFamily="2" charset="0"/>
                <a:sym typeface="Arial"/>
              </a:endParaRPr>
            </a:p>
          </p:txBody>
        </p:sp>
        <p:pic>
          <p:nvPicPr>
            <p:cNvPr id="13" name="Google Shape;905;p71">
              <a:extLst>
                <a:ext uri="{FF2B5EF4-FFF2-40B4-BE49-F238E27FC236}">
                  <a16:creationId xmlns:a16="http://schemas.microsoft.com/office/drawing/2014/main" id="{8DB46B2D-E4E3-EDEB-54A0-F36A8E1AA0EB}"/>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sp>
        <p:nvSpPr>
          <p:cNvPr id="14" name="Ellipse 13">
            <a:extLst>
              <a:ext uri="{FF2B5EF4-FFF2-40B4-BE49-F238E27FC236}">
                <a16:creationId xmlns:a16="http://schemas.microsoft.com/office/drawing/2014/main" id="{6CD1C8F0-6CE6-1C26-30C3-60600384F209}"/>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1715309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B7CDE-AD91-13FE-B8C1-04DF6B0C8C7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71931C6-F785-9A38-2083-BDCBAEE251DA}"/>
              </a:ext>
            </a:extLst>
          </p:cNvPr>
          <p:cNvSpPr>
            <a:spLocks noGrp="1"/>
          </p:cNvSpPr>
          <p:nvPr>
            <p:ph type="sldNum" sz="quarter" idx="12"/>
          </p:nvPr>
        </p:nvSpPr>
        <p:spPr/>
        <p:txBody>
          <a:bodyPr/>
          <a:lstStyle/>
          <a:p>
            <a:pPr>
              <a:defRPr/>
            </a:pPr>
            <a:fld id="{456763B9-5889-4BA9-A3F8-122D4CCC77FE}" type="slidenum">
              <a:rPr lang="fr-FR" smtClean="0"/>
              <a:pPr>
                <a:defRPr/>
              </a:pPr>
              <a:t>35</a:t>
            </a:fld>
            <a:endParaRPr lang="fr-FR"/>
          </a:p>
        </p:txBody>
      </p:sp>
      <p:sp>
        <p:nvSpPr>
          <p:cNvPr id="3" name="Espace réservé du texte 2">
            <a:extLst>
              <a:ext uri="{FF2B5EF4-FFF2-40B4-BE49-F238E27FC236}">
                <a16:creationId xmlns:a16="http://schemas.microsoft.com/office/drawing/2014/main" id="{6C33FECA-DBD0-98DF-645E-A91822B30C59}"/>
              </a:ext>
            </a:extLst>
          </p:cNvPr>
          <p:cNvSpPr>
            <a:spLocks noGrp="1"/>
          </p:cNvSpPr>
          <p:nvPr>
            <p:ph type="body" sz="quarter" idx="14"/>
          </p:nvPr>
        </p:nvSpPr>
        <p:spPr/>
        <p:txBody>
          <a:bodyPr/>
          <a:lstStyle/>
          <a:p>
            <a:r>
              <a:rPr lang="fr-FR" dirty="0">
                <a:ea typeface="+mj-ea"/>
                <a:cs typeface="+mj-cs"/>
              </a:rPr>
              <a:t>Gestion des présences</a:t>
            </a:r>
            <a:endParaRPr lang="fr-FR" sz="1800" dirty="0">
              <a:ea typeface="Calibri"/>
              <a:cs typeface="Calibri"/>
            </a:endParaRPr>
          </a:p>
        </p:txBody>
      </p:sp>
      <p:sp>
        <p:nvSpPr>
          <p:cNvPr id="11" name="Titre 10">
            <a:extLst>
              <a:ext uri="{FF2B5EF4-FFF2-40B4-BE49-F238E27FC236}">
                <a16:creationId xmlns:a16="http://schemas.microsoft.com/office/drawing/2014/main" id="{C064CC90-B1F2-97D4-1382-9511C1C2818C}"/>
              </a:ext>
            </a:extLst>
          </p:cNvPr>
          <p:cNvSpPr>
            <a:spLocks noGrp="1"/>
          </p:cNvSpPr>
          <p:nvPr>
            <p:ph type="title"/>
          </p:nvPr>
        </p:nvSpPr>
        <p:spPr/>
        <p:txBody>
          <a:bodyPr/>
          <a:lstStyle/>
          <a:p>
            <a:r>
              <a:rPr lang="fr-FR" dirty="0" err="1"/>
              <a:t>gta</a:t>
            </a:r>
            <a:endParaRPr lang="fr-FR" dirty="0"/>
          </a:p>
        </p:txBody>
      </p:sp>
      <p:sp>
        <p:nvSpPr>
          <p:cNvPr id="14" name="Ellipse 13">
            <a:extLst>
              <a:ext uri="{FF2B5EF4-FFF2-40B4-BE49-F238E27FC236}">
                <a16:creationId xmlns:a16="http://schemas.microsoft.com/office/drawing/2014/main" id="{3E52AC4A-B930-27A4-6345-60A547FB1636}"/>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pic>
        <p:nvPicPr>
          <p:cNvPr id="19" name="Image 18">
            <a:extLst>
              <a:ext uri="{FF2B5EF4-FFF2-40B4-BE49-F238E27FC236}">
                <a16:creationId xmlns:a16="http://schemas.microsoft.com/office/drawing/2014/main" id="{71E31F03-2B4B-E79D-0E15-35079AD02E4A}"/>
              </a:ext>
            </a:extLst>
          </p:cNvPr>
          <p:cNvPicPr>
            <a:picLocks noChangeAspect="1"/>
          </p:cNvPicPr>
          <p:nvPr/>
        </p:nvPicPr>
        <p:blipFill>
          <a:blip r:embed="rId2"/>
          <a:stretch>
            <a:fillRect/>
          </a:stretch>
        </p:blipFill>
        <p:spPr>
          <a:xfrm>
            <a:off x="1769532" y="1667933"/>
            <a:ext cx="9186434" cy="4376580"/>
          </a:xfrm>
          <a:prstGeom prst="rect">
            <a:avLst/>
          </a:prstGeom>
        </p:spPr>
      </p:pic>
      <p:sp>
        <p:nvSpPr>
          <p:cNvPr id="20" name="Espace réservé du texte 2">
            <a:extLst>
              <a:ext uri="{FF2B5EF4-FFF2-40B4-BE49-F238E27FC236}">
                <a16:creationId xmlns:a16="http://schemas.microsoft.com/office/drawing/2014/main" id="{4B75153C-4282-E0E3-C559-5435A12D1252}"/>
              </a:ext>
            </a:extLst>
          </p:cNvPr>
          <p:cNvSpPr>
            <a:spLocks noGrp="1"/>
          </p:cNvSpPr>
          <p:nvPr>
            <p:ph type="body" sz="quarter" idx="13"/>
          </p:nvPr>
        </p:nvSpPr>
        <p:spPr>
          <a:xfrm>
            <a:off x="933449" y="888300"/>
            <a:ext cx="10325100" cy="920603"/>
          </a:xfrm>
        </p:spPr>
        <p:txBody>
          <a:bodyPr vert="horz" lIns="0" tIns="45720" rIns="91440" bIns="45720" rtlCol="0" anchor="t">
            <a:normAutofit lnSpcReduction="10000"/>
          </a:bodyPr>
          <a:lstStyle/>
          <a:p>
            <a:pPr marL="0" indent="0" eaLnBrk="0" fontAlgn="base" hangingPunct="0">
              <a:spcBef>
                <a:spcPct val="0"/>
              </a:spcBef>
              <a:spcAft>
                <a:spcPct val="0"/>
              </a:spcAft>
              <a:buClr>
                <a:schemeClr val="tx2"/>
              </a:buClr>
              <a:buSzPct val="80000"/>
              <a:buNone/>
            </a:pPr>
            <a:r>
              <a:rPr lang="fr-FR" b="1" dirty="0"/>
              <a:t>Exemple à couvrir dans le cadre de la démonstration: </a:t>
            </a:r>
            <a:r>
              <a:rPr lang="fr-FR" dirty="0"/>
              <a:t>Un collaborateur en </a:t>
            </a:r>
            <a:r>
              <a:rPr lang="fr-FR" b="1" dirty="0">
                <a:solidFill>
                  <a:srgbClr val="C00000"/>
                </a:solidFill>
              </a:rPr>
              <a:t>Nuit Semaine (lundi à jeudi) </a:t>
            </a:r>
            <a:r>
              <a:rPr lang="fr-FR" dirty="0"/>
              <a:t>est sollicité à hauteur de 3 heures dans le cadre d’une astreinte. A la fin du mois, le système doit pouvoir remonter en paie: l’astreinte nuit semaine (lundi à jeudi) et la valorisation associée (45 euros / nuit) ainsi que le nombre d’heure travaillées et la valorisation associée (paiement d’une demi-journée non majorée)</a:t>
            </a:r>
            <a:endParaRPr lang="fr-FR" dirty="0">
              <a:ea typeface="Calibri"/>
              <a:cs typeface="Calibri"/>
            </a:endParaRPr>
          </a:p>
        </p:txBody>
      </p:sp>
      <p:sp>
        <p:nvSpPr>
          <p:cNvPr id="21" name="Rectangle 20">
            <a:extLst>
              <a:ext uri="{FF2B5EF4-FFF2-40B4-BE49-F238E27FC236}">
                <a16:creationId xmlns:a16="http://schemas.microsoft.com/office/drawing/2014/main" id="{2D73FBD2-0474-B201-694A-F96B74DDE780}"/>
              </a:ext>
            </a:extLst>
          </p:cNvPr>
          <p:cNvSpPr/>
          <p:nvPr/>
        </p:nvSpPr>
        <p:spPr>
          <a:xfrm>
            <a:off x="2794001" y="2878666"/>
            <a:ext cx="846667" cy="11260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02330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36</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Gestion des absences</a:t>
            </a:r>
            <a:endParaRPr lang="fr-FR" sz="180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33449" y="889503"/>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a:t>
            </a:r>
            <a:endParaRPr lang="fr-FR" dirty="0">
              <a:ea typeface="Calibri"/>
              <a:cs typeface="Calibri"/>
            </a:endParaRPr>
          </a:p>
          <a:p>
            <a:pPr marL="285750" indent="-285750">
              <a:spcBef>
                <a:spcPct val="0"/>
              </a:spcBef>
              <a:spcAft>
                <a:spcPct val="0"/>
              </a:spcAft>
              <a:buFont typeface="Arial" panose="05000000000000000000" pitchFamily="2" charset="2"/>
              <a:buChar char="•"/>
            </a:pPr>
            <a:r>
              <a:rPr lang="fr-FR" dirty="0"/>
              <a:t>Présenter la gestion des absences conventionnelles et de leurs droits</a:t>
            </a:r>
          </a:p>
          <a:p>
            <a:pPr marL="285750" indent="-285750">
              <a:spcBef>
                <a:spcPct val="0"/>
              </a:spcBef>
              <a:spcAft>
                <a:spcPct val="0"/>
              </a:spcAft>
              <a:buFont typeface="Arial" panose="05000000000000000000" pitchFamily="2" charset="2"/>
              <a:buChar char="•"/>
            </a:pPr>
            <a:r>
              <a:rPr lang="fr-FR" dirty="0"/>
              <a:t>Présenter la gestion des absences « Sécurité Sociale » et de leurs droits</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030909"/>
            <a:ext cx="11241761" cy="3891145"/>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92100" y="1766423"/>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absences</a:t>
            </a:r>
          </a:p>
        </p:txBody>
      </p:sp>
      <p:pic>
        <p:nvPicPr>
          <p:cNvPr id="7" name="Google Shape;910;p71" descr="Une image contenant dessin&#10;&#10;Description générée automatiquement">
            <a:extLst>
              <a:ext uri="{FF2B5EF4-FFF2-40B4-BE49-F238E27FC236}">
                <a16:creationId xmlns:a16="http://schemas.microsoft.com/office/drawing/2014/main" id="{F77AB26F-C8F5-0D29-E052-8D96863B9F59}"/>
              </a:ext>
            </a:extLst>
          </p:cNvPr>
          <p:cNvPicPr preferRelativeResize="0">
            <a:picLocks noChangeAspect="1"/>
          </p:cNvPicPr>
          <p:nvPr/>
        </p:nvPicPr>
        <p:blipFill rotWithShape="1">
          <a:blip r:embed="rId2">
            <a:alphaModFix/>
          </a:blip>
          <a:srcRect/>
          <a:stretch/>
        </p:blipFill>
        <p:spPr>
          <a:xfrm>
            <a:off x="797012" y="3629297"/>
            <a:ext cx="557899" cy="606187"/>
          </a:xfrm>
          <a:prstGeom prst="rect">
            <a:avLst/>
          </a:prstGeom>
          <a:noFill/>
          <a:ln>
            <a:noFill/>
          </a:ln>
        </p:spPr>
      </p:pic>
      <p:sp>
        <p:nvSpPr>
          <p:cNvPr id="8" name="ZoneTexte 7">
            <a:extLst>
              <a:ext uri="{FF2B5EF4-FFF2-40B4-BE49-F238E27FC236}">
                <a16:creationId xmlns:a16="http://schemas.microsoft.com/office/drawing/2014/main" id="{09734E87-444E-A3BD-B4E9-7EF2F7A7866E}"/>
              </a:ext>
            </a:extLst>
          </p:cNvPr>
          <p:cNvSpPr txBox="1"/>
          <p:nvPr/>
        </p:nvSpPr>
        <p:spPr>
          <a:xfrm>
            <a:off x="1414847" y="2483744"/>
            <a:ext cx="10297455" cy="310854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Gestion des absences conventionnelles – Enfant Malade</a:t>
            </a:r>
            <a:endParaRPr lang="en-US"/>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comment se gère le paramétrage des droits pour absences conventionnelles dans l’outil</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Présenter la gestion des droits pour « Enfant Malade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Gestion des absences sécurité sociale – Maladie et accident de travail</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pose des congés payés </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Le salarié tombe malade durant cette période et envoie un arrêt de travail, l’équipe Paie saisie sur le planning du collaborateur une absence pour maladie</a:t>
            </a:r>
            <a:endParaRPr lang="fr-FR" sz="1400" dirty="0">
              <a:solidFill>
                <a:srgbClr val="002060"/>
              </a:solidFill>
              <a:latin typeface="+mn-lt"/>
              <a:ea typeface="Calibri"/>
              <a:cs typeface="Arial"/>
            </a:endParaRPr>
          </a:p>
          <a:p>
            <a:pPr marL="521970" indent="-342900" eaLnBrk="0" hangingPunct="0">
              <a:buClr>
                <a:schemeClr val="accent2"/>
              </a:buClr>
              <a:buSzPct val="80000"/>
              <a:buAutoNum type="arabicPeriod"/>
            </a:pPr>
            <a:r>
              <a:rPr lang="fr-FR" sz="1400" dirty="0">
                <a:solidFill>
                  <a:srgbClr val="002060"/>
                </a:solidFill>
                <a:latin typeface="+mn-lt"/>
                <a:cs typeface="Arial"/>
              </a:rPr>
              <a:t>Visualisation </a:t>
            </a:r>
            <a:r>
              <a:rPr lang="fr-FR" sz="1400" dirty="0">
                <a:solidFill>
                  <a:srgbClr val="002060"/>
                </a:solidFill>
                <a:latin typeface="+mn-lt"/>
                <a:cs typeface="Calibri"/>
              </a:rPr>
              <a:t>par le manager et le salarié</a:t>
            </a:r>
            <a:r>
              <a:rPr lang="fr-FR" sz="1400" dirty="0">
                <a:solidFill>
                  <a:srgbClr val="002060"/>
                </a:solidFill>
                <a:latin typeface="+mn-lt"/>
                <a:cs typeface="Arial"/>
              </a:rPr>
              <a:t> des compteurs mis à jour </a:t>
            </a:r>
            <a:endParaRPr lang="fr-FR" sz="1400" dirty="0">
              <a:solidFill>
                <a:srgbClr val="002060"/>
              </a:solidFill>
              <a:latin typeface="+mn-lt"/>
              <a:ea typeface="Calibri"/>
              <a:cs typeface="Arial"/>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Pose de l’absence par le collaborateur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Saisie de l’absence par le collaborateur (en jour / demi-journée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Validation de l’absence par le manager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Visualisation par le RH des congés et absences des collaborateurs</a:t>
            </a:r>
            <a:endParaRPr lang="fr-FR" sz="1400" dirty="0">
              <a:solidFill>
                <a:srgbClr val="002060"/>
              </a:solidFill>
              <a:latin typeface="+mn-lt"/>
              <a:ea typeface="Calibri"/>
            </a:endParaRPr>
          </a:p>
        </p:txBody>
      </p:sp>
      <p:sp>
        <p:nvSpPr>
          <p:cNvPr id="9" name="ZoneTexte 8">
            <a:extLst>
              <a:ext uri="{FF2B5EF4-FFF2-40B4-BE49-F238E27FC236}">
                <a16:creationId xmlns:a16="http://schemas.microsoft.com/office/drawing/2014/main" id="{6DE5BCF4-C08D-9C2D-4624-16D7A90F37F9}"/>
              </a:ext>
            </a:extLst>
          </p:cNvPr>
          <p:cNvSpPr txBox="1"/>
          <p:nvPr/>
        </p:nvSpPr>
        <p:spPr>
          <a:xfrm>
            <a:off x="526807" y="4303353"/>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0" name="Groupe 9">
            <a:extLst>
              <a:ext uri="{FF2B5EF4-FFF2-40B4-BE49-F238E27FC236}">
                <a16:creationId xmlns:a16="http://schemas.microsoft.com/office/drawing/2014/main" id="{9F6BEAAB-C86F-E20D-CD91-D51E34E1C4B5}"/>
              </a:ext>
            </a:extLst>
          </p:cNvPr>
          <p:cNvGrpSpPr/>
          <p:nvPr/>
        </p:nvGrpSpPr>
        <p:grpSpPr>
          <a:xfrm>
            <a:off x="-75424" y="2784979"/>
            <a:ext cx="2302767" cy="812594"/>
            <a:chOff x="-191338" y="2423632"/>
            <a:chExt cx="1440000" cy="477383"/>
          </a:xfrm>
        </p:grpSpPr>
        <p:sp>
          <p:nvSpPr>
            <p:cNvPr id="12" name="Google Shape;898;p71">
              <a:extLst>
                <a:ext uri="{FF2B5EF4-FFF2-40B4-BE49-F238E27FC236}">
                  <a16:creationId xmlns:a16="http://schemas.microsoft.com/office/drawing/2014/main" id="{0E895F15-F145-A8E1-CBD5-BA371FFA3860}"/>
                </a:ext>
              </a:extLst>
            </p:cNvPr>
            <p:cNvSpPr txBox="1"/>
            <p:nvPr/>
          </p:nvSpPr>
          <p:spPr>
            <a:xfrm>
              <a:off x="-191338" y="2738316"/>
              <a:ext cx="1440000" cy="162699"/>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000" dirty="0">
                  <a:solidFill>
                    <a:srgbClr val="002060"/>
                  </a:solidFill>
                  <a:latin typeface="Work Sans" pitchFamily="2" charset="0"/>
                  <a:sym typeface="Arial"/>
                </a:rPr>
                <a:t>Manager</a:t>
              </a:r>
              <a:endParaRPr sz="1000" dirty="0">
                <a:solidFill>
                  <a:srgbClr val="002060"/>
                </a:solidFill>
                <a:latin typeface="Work Sans" pitchFamily="2" charset="0"/>
                <a:sym typeface="Arial"/>
              </a:endParaRPr>
            </a:p>
          </p:txBody>
        </p:sp>
        <p:pic>
          <p:nvPicPr>
            <p:cNvPr id="13" name="Google Shape;905;p71">
              <a:extLst>
                <a:ext uri="{FF2B5EF4-FFF2-40B4-BE49-F238E27FC236}">
                  <a16:creationId xmlns:a16="http://schemas.microsoft.com/office/drawing/2014/main" id="{C27F1CC7-7D36-66B7-00E1-B06FE8DDD09E}"/>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grpSp>
        <p:nvGrpSpPr>
          <p:cNvPr id="14" name="Groupe 13">
            <a:extLst>
              <a:ext uri="{FF2B5EF4-FFF2-40B4-BE49-F238E27FC236}">
                <a16:creationId xmlns:a16="http://schemas.microsoft.com/office/drawing/2014/main" id="{FCCCBECD-94B7-AD65-1EF3-AE299CEA241F}"/>
              </a:ext>
            </a:extLst>
          </p:cNvPr>
          <p:cNvGrpSpPr/>
          <p:nvPr/>
        </p:nvGrpSpPr>
        <p:grpSpPr>
          <a:xfrm>
            <a:off x="256262" y="4675427"/>
            <a:ext cx="1599033" cy="848796"/>
            <a:chOff x="3588916" y="2523412"/>
            <a:chExt cx="881999" cy="446413"/>
          </a:xfrm>
        </p:grpSpPr>
        <p:sp>
          <p:nvSpPr>
            <p:cNvPr id="15" name="Google Shape;925;p71">
              <a:extLst>
                <a:ext uri="{FF2B5EF4-FFF2-40B4-BE49-F238E27FC236}">
                  <a16:creationId xmlns:a16="http://schemas.microsoft.com/office/drawing/2014/main" id="{2BE23D05-B1B3-D745-DC4E-00CA2B939478}"/>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16" name="Google Shape;926;p71" descr="Une image contenant dessin&#10;&#10;Description générée automatiquement">
              <a:extLst>
                <a:ext uri="{FF2B5EF4-FFF2-40B4-BE49-F238E27FC236}">
                  <a16:creationId xmlns:a16="http://schemas.microsoft.com/office/drawing/2014/main" id="{C26DDB7E-E848-B462-2759-9AC2F8F6069F}"/>
                </a:ext>
              </a:extLst>
            </p:cNvPr>
            <p:cNvPicPr preferRelativeResize="0">
              <a:picLocks noChangeAspect="1"/>
            </p:cNvPicPr>
            <p:nvPr/>
          </p:nvPicPr>
          <p:blipFill rotWithShape="1">
            <a:blip r:embed="rId4">
              <a:alphaModFix/>
            </a:blip>
            <a:srcRect/>
            <a:stretch/>
          </p:blipFill>
          <p:spPr>
            <a:xfrm>
              <a:off x="3885915" y="2523412"/>
              <a:ext cx="288000" cy="288000"/>
            </a:xfrm>
            <a:prstGeom prst="rect">
              <a:avLst/>
            </a:prstGeom>
            <a:noFill/>
            <a:ln>
              <a:noFill/>
            </a:ln>
          </p:spPr>
        </p:pic>
      </p:grpSp>
      <p:sp>
        <p:nvSpPr>
          <p:cNvPr id="17" name="Ellipse 16">
            <a:extLst>
              <a:ext uri="{FF2B5EF4-FFF2-40B4-BE49-F238E27FC236}">
                <a16:creationId xmlns:a16="http://schemas.microsoft.com/office/drawing/2014/main" id="{4AFA2D86-0D45-572D-E50C-ED5A4930ADD3}"/>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2035212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37</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Calibri"/>
                <a:cs typeface="Calibri"/>
              </a:rPr>
              <a:t>Gestion des droits</a:t>
            </a: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lnSpcReduction="10000"/>
          </a:bodyPr>
          <a:lstStyle/>
          <a:p>
            <a:pPr marL="0" indent="0" eaLnBrk="0" fontAlgn="base" hangingPunct="0">
              <a:spcBef>
                <a:spcPct val="0"/>
              </a:spcBef>
              <a:spcAft>
                <a:spcPct val="0"/>
              </a:spcAft>
              <a:buClr>
                <a:schemeClr val="tx2"/>
              </a:buClr>
              <a:buSzPct val="80000"/>
              <a:buFont typeface="Wingdings" panose="05000000000000000000" pitchFamily="2" charset="2"/>
              <a:buNone/>
            </a:pPr>
            <a:r>
              <a:rPr lang="fr-FR" b="1" dirty="0"/>
              <a:t>Objectif</a:t>
            </a:r>
            <a:r>
              <a:rPr lang="fr-FR" dirty="0"/>
              <a:t>  : Sur la base des éléments fournis dans le Cahier des Charges et selon votre compréhension :</a:t>
            </a:r>
          </a:p>
          <a:p>
            <a:pPr marL="285750" indent="-285750">
              <a:spcBef>
                <a:spcPct val="0"/>
              </a:spcBef>
              <a:spcAft>
                <a:spcPct val="0"/>
              </a:spcAft>
              <a:buFont typeface="Arial" panose="05000000000000000000" pitchFamily="2" charset="2"/>
              <a:buChar char="•"/>
            </a:pPr>
            <a:r>
              <a:rPr lang="fr-FR" dirty="0"/>
              <a:t>Présenter la gestion du calcul de droit aux congés payés en année civile </a:t>
            </a:r>
            <a:endParaRPr lang="fr-FR" dirty="0">
              <a:ea typeface="Calibri"/>
              <a:cs typeface="Calibri"/>
            </a:endParaRPr>
          </a:p>
          <a:p>
            <a:pPr marL="285750" indent="-285750">
              <a:spcBef>
                <a:spcPct val="0"/>
              </a:spcBef>
              <a:spcAft>
                <a:spcPct val="0"/>
              </a:spcAft>
              <a:buFont typeface="Arial" panose="05000000000000000000" pitchFamily="2" charset="2"/>
              <a:buChar char="•"/>
            </a:pPr>
            <a:r>
              <a:rPr lang="fr-FR" dirty="0"/>
              <a:t>Présenter la gestion du calcul de droit au RTT</a:t>
            </a:r>
          </a:p>
          <a:p>
            <a:pPr marL="285750" indent="-285750">
              <a:spcBef>
                <a:spcPct val="0"/>
              </a:spcBef>
              <a:spcAft>
                <a:spcPct val="0"/>
              </a:spcAft>
              <a:buFont typeface="Arial" panose="05000000000000000000" pitchFamily="2" charset="2"/>
              <a:buChar char="•"/>
            </a:pPr>
            <a:r>
              <a:rPr lang="fr-FR" dirty="0"/>
              <a:t>Présenter la priorisation des reliquats lors de la prise de congés</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1" y="2221996"/>
            <a:ext cx="11252199" cy="3397347"/>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909388"/>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droits</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664832" y="2796279"/>
            <a:ext cx="10297455" cy="246221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lumMod val="75000"/>
                  </a:schemeClr>
                </a:solidFill>
                <a:latin typeface="+mn-lt"/>
              </a:rPr>
              <a:t>Calcul des droits à congés payés en année civile </a:t>
            </a:r>
            <a:endParaRPr lang="en-US"/>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l’acquisition automatique en début de période d’un droit de 25 jours de congés payés annuels</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la possibilité d’import en masse de jours de CP reliquat</a:t>
            </a: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Calcul des droits à RTT</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le calcul d’un compteur de droit se calculant mensuellement et selon des critères d’ancienneté </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En tant que collaborateur, poser un jour de RTT et montrer l’impact immédiat sur le solde RTT du collaborateur</a:t>
            </a:r>
            <a:endParaRPr lang="fr-FR" sz="1400" dirty="0">
              <a:solidFill>
                <a:srgbClr val="002060"/>
              </a:solidFill>
              <a:latin typeface="+mn-lt"/>
              <a:ea typeface="Calibri"/>
              <a:cs typeface="Arial"/>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Priorisation lors de la prise de congés</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sur un collaborateur ayant des congés payés reliquats et des congés payés de l’année en cours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En tant que collaborateur, poser des jours de congés et montrer que le solde des reliquats est décompté en priorité</a:t>
            </a:r>
            <a:endParaRPr lang="fr-FR" sz="1400" dirty="0">
              <a:solidFill>
                <a:srgbClr val="002060"/>
              </a:solidFill>
              <a:latin typeface="+mn-lt"/>
              <a:ea typeface="Calibri"/>
            </a:endParaRPr>
          </a:p>
        </p:txBody>
      </p:sp>
      <p:pic>
        <p:nvPicPr>
          <p:cNvPr id="14" name="Google Shape;910;p71" descr="Une image contenant dessin&#10;&#10;Description générée automatiquement">
            <a:extLst>
              <a:ext uri="{FF2B5EF4-FFF2-40B4-BE49-F238E27FC236}">
                <a16:creationId xmlns:a16="http://schemas.microsoft.com/office/drawing/2014/main" id="{6EA35125-72C8-8B54-E5DB-C813390B36FD}"/>
              </a:ext>
            </a:extLst>
          </p:cNvPr>
          <p:cNvPicPr preferRelativeResize="0">
            <a:picLocks noChangeAspect="1"/>
          </p:cNvPicPr>
          <p:nvPr/>
        </p:nvPicPr>
        <p:blipFill rotWithShape="1">
          <a:blip r:embed="rId2">
            <a:alphaModFix/>
          </a:blip>
          <a:srcRect/>
          <a:stretch/>
        </p:blipFill>
        <p:spPr>
          <a:xfrm>
            <a:off x="911834" y="3149133"/>
            <a:ext cx="557899" cy="606187"/>
          </a:xfrm>
          <a:prstGeom prst="rect">
            <a:avLst/>
          </a:prstGeom>
          <a:noFill/>
          <a:ln>
            <a:noFill/>
          </a:ln>
        </p:spPr>
      </p:pic>
      <p:sp>
        <p:nvSpPr>
          <p:cNvPr id="15" name="ZoneTexte 14">
            <a:extLst>
              <a:ext uri="{FF2B5EF4-FFF2-40B4-BE49-F238E27FC236}">
                <a16:creationId xmlns:a16="http://schemas.microsoft.com/office/drawing/2014/main" id="{763C01F9-86AF-B686-2F48-5DF28AFE6A17}"/>
              </a:ext>
            </a:extLst>
          </p:cNvPr>
          <p:cNvSpPr txBox="1"/>
          <p:nvPr/>
        </p:nvSpPr>
        <p:spPr>
          <a:xfrm>
            <a:off x="641629" y="3823189"/>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9" name="Groupe 18">
            <a:extLst>
              <a:ext uri="{FF2B5EF4-FFF2-40B4-BE49-F238E27FC236}">
                <a16:creationId xmlns:a16="http://schemas.microsoft.com/office/drawing/2014/main" id="{76BC2B35-6140-2B6C-47AE-CA92D447850E}"/>
              </a:ext>
            </a:extLst>
          </p:cNvPr>
          <p:cNvGrpSpPr/>
          <p:nvPr/>
        </p:nvGrpSpPr>
        <p:grpSpPr>
          <a:xfrm>
            <a:off x="371084" y="4195263"/>
            <a:ext cx="1599033" cy="848796"/>
            <a:chOff x="3588916" y="2523412"/>
            <a:chExt cx="881999" cy="446413"/>
          </a:xfrm>
        </p:grpSpPr>
        <p:sp>
          <p:nvSpPr>
            <p:cNvPr id="20" name="Google Shape;925;p71">
              <a:extLst>
                <a:ext uri="{FF2B5EF4-FFF2-40B4-BE49-F238E27FC236}">
                  <a16:creationId xmlns:a16="http://schemas.microsoft.com/office/drawing/2014/main" id="{5D736554-C278-7D3C-4785-261293F287CF}"/>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21" name="Google Shape;926;p71" descr="Une image contenant dessin&#10;&#10;Description générée automatiquement">
              <a:extLst>
                <a:ext uri="{FF2B5EF4-FFF2-40B4-BE49-F238E27FC236}">
                  <a16:creationId xmlns:a16="http://schemas.microsoft.com/office/drawing/2014/main" id="{A885FC80-BB72-801B-6805-B9DA8233240C}"/>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
        <p:nvSpPr>
          <p:cNvPr id="7" name="Ellipse 6">
            <a:extLst>
              <a:ext uri="{FF2B5EF4-FFF2-40B4-BE49-F238E27FC236}">
                <a16:creationId xmlns:a16="http://schemas.microsoft.com/office/drawing/2014/main" id="{D83BAC68-848A-D298-CD7E-5F31718FFA68}"/>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3220371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38</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Gestion du télétravail</a:t>
            </a:r>
            <a:endParaRPr lang="fr-FR" sz="180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la capacité de l’outil à différencier différente forme de télétravail et gérer le télétravail comme un motif de présence.</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221995"/>
            <a:ext cx="11252199" cy="3668744"/>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909388"/>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du télétravail</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91989" y="2526734"/>
            <a:ext cx="10297455" cy="310854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Paramétrage du télétravail </a:t>
            </a:r>
            <a:endParaRPr lang="en-US"/>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Montrer comment les différentes formes de télétravail peuvent être implémentées dans l’outil (jours variables ou fixes à hauteur de 2 ou 3 jours par semaine ou forfait de 12 jours sur l’année ou télétravail exceptionnel)</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membre de l’équipe Admin et enregistrer la formule de télétravail d’un collaborateur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Possibilité d’émettre un avenant à partir de cet enregistrement</a:t>
            </a: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dirty="0">
              <a:solidFill>
                <a:srgbClr val="FF0000"/>
              </a:solidFill>
              <a:latin typeface="+mn-lt"/>
              <a:ea typeface="Calibri"/>
            </a:endParaRPr>
          </a:p>
          <a:p>
            <a:pPr marL="179070" eaLnBrk="0" hangingPunct="0">
              <a:buClr>
                <a:schemeClr val="accent2"/>
              </a:buClr>
              <a:buSzPct val="80000"/>
            </a:pPr>
            <a:r>
              <a:rPr lang="fr-FR" sz="1400" b="1" dirty="0">
                <a:solidFill>
                  <a:schemeClr val="accent5"/>
                </a:solidFill>
                <a:latin typeface="+mn-lt"/>
              </a:rPr>
              <a:t>Déclaration télétravail</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collaborateur et déclarer 2 jours de TT sur la semaine (possible)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Montrer la possibilité de cumuler le télétravail avec l’astreinte, les heures du samedi, dimanche et jour férié</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Sur une journée de TT, pointer ses heures en tant que collaborateur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Montrer la prise en compte des pointages sur une journée de TT</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Puis sur la semaine suivante, essayer de déclarer 4 jours de TT (impossible)</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les différents compteurs disponibles pour le collaborateur mais aussi pour le manager &amp; l’équipe Admin qui comptabilisent les jours de présence du collaborateur ainsi que les jours en télétravail en cours.</a:t>
            </a:r>
            <a:endParaRPr lang="fr-FR" sz="1400" dirty="0">
              <a:solidFill>
                <a:srgbClr val="002060"/>
              </a:solidFill>
              <a:latin typeface="+mn-lt"/>
              <a:ea typeface="Calibri"/>
            </a:endParaRPr>
          </a:p>
        </p:txBody>
      </p:sp>
      <p:pic>
        <p:nvPicPr>
          <p:cNvPr id="14" name="Google Shape;910;p71" descr="Une image contenant dessin&#10;&#10;Description générée automatiquement">
            <a:extLst>
              <a:ext uri="{FF2B5EF4-FFF2-40B4-BE49-F238E27FC236}">
                <a16:creationId xmlns:a16="http://schemas.microsoft.com/office/drawing/2014/main" id="{81522F39-E9ED-E419-3AFE-463E26C28901}"/>
              </a:ext>
            </a:extLst>
          </p:cNvPr>
          <p:cNvPicPr preferRelativeResize="0">
            <a:picLocks noChangeAspect="1"/>
          </p:cNvPicPr>
          <p:nvPr/>
        </p:nvPicPr>
        <p:blipFill rotWithShape="1">
          <a:blip r:embed="rId2">
            <a:alphaModFix/>
          </a:blip>
          <a:srcRect/>
          <a:stretch/>
        </p:blipFill>
        <p:spPr>
          <a:xfrm>
            <a:off x="798824" y="2888652"/>
            <a:ext cx="557899" cy="606187"/>
          </a:xfrm>
          <a:prstGeom prst="rect">
            <a:avLst/>
          </a:prstGeom>
          <a:noFill/>
          <a:ln>
            <a:noFill/>
          </a:ln>
        </p:spPr>
      </p:pic>
      <p:sp>
        <p:nvSpPr>
          <p:cNvPr id="15" name="ZoneTexte 14">
            <a:extLst>
              <a:ext uri="{FF2B5EF4-FFF2-40B4-BE49-F238E27FC236}">
                <a16:creationId xmlns:a16="http://schemas.microsoft.com/office/drawing/2014/main" id="{19F9FFD4-FC84-BCA4-49FF-FE41C63BD2EC}"/>
              </a:ext>
            </a:extLst>
          </p:cNvPr>
          <p:cNvSpPr txBox="1"/>
          <p:nvPr/>
        </p:nvSpPr>
        <p:spPr>
          <a:xfrm>
            <a:off x="528619" y="3562708"/>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9" name="Groupe 18">
            <a:extLst>
              <a:ext uri="{FF2B5EF4-FFF2-40B4-BE49-F238E27FC236}">
                <a16:creationId xmlns:a16="http://schemas.microsoft.com/office/drawing/2014/main" id="{F12CF73F-FA61-CCD2-25AE-C20D5FDE49D9}"/>
              </a:ext>
            </a:extLst>
          </p:cNvPr>
          <p:cNvGrpSpPr/>
          <p:nvPr/>
        </p:nvGrpSpPr>
        <p:grpSpPr>
          <a:xfrm>
            <a:off x="258074" y="3934782"/>
            <a:ext cx="1599033" cy="848796"/>
            <a:chOff x="3588916" y="2523412"/>
            <a:chExt cx="881999" cy="446413"/>
          </a:xfrm>
        </p:grpSpPr>
        <p:sp>
          <p:nvSpPr>
            <p:cNvPr id="20" name="Google Shape;925;p71">
              <a:extLst>
                <a:ext uri="{FF2B5EF4-FFF2-40B4-BE49-F238E27FC236}">
                  <a16:creationId xmlns:a16="http://schemas.microsoft.com/office/drawing/2014/main" id="{F095B5ED-8A23-0F39-7D69-63FFC26FE40F}"/>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21" name="Google Shape;926;p71" descr="Une image contenant dessin&#10;&#10;Description générée automatiquement">
              <a:extLst>
                <a:ext uri="{FF2B5EF4-FFF2-40B4-BE49-F238E27FC236}">
                  <a16:creationId xmlns:a16="http://schemas.microsoft.com/office/drawing/2014/main" id="{3F60B29E-1A11-E0D7-706C-0F0A117F9F03}"/>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
        <p:nvSpPr>
          <p:cNvPr id="7" name="Ellipse 6">
            <a:extLst>
              <a:ext uri="{FF2B5EF4-FFF2-40B4-BE49-F238E27FC236}">
                <a16:creationId xmlns:a16="http://schemas.microsoft.com/office/drawing/2014/main" id="{AD44FCA5-294E-88AE-329F-37A0601810D6}"/>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3255686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39</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Gestion des temps partiel</a:t>
            </a:r>
            <a:endParaRPr lang="fr-FR" sz="180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a:t>
            </a:r>
          </a:p>
          <a:p>
            <a:pPr marL="285750" indent="-285750">
              <a:spcBef>
                <a:spcPct val="0"/>
              </a:spcBef>
              <a:spcAft>
                <a:spcPct val="0"/>
              </a:spcAft>
              <a:buFont typeface="Arial" panose="05000000000000000000" pitchFamily="2" charset="2"/>
              <a:buChar char="•"/>
            </a:pPr>
            <a:r>
              <a:rPr lang="fr-FR" dirty="0"/>
              <a:t>Présenter la capacité de l’outil à gérer les temps partiels </a:t>
            </a:r>
            <a:endParaRPr lang="fr-FR" dirty="0">
              <a:ea typeface="Calibri"/>
              <a:cs typeface="Calibri"/>
            </a:endParaRPr>
          </a:p>
          <a:p>
            <a:pPr marL="285750" indent="-285750">
              <a:spcBef>
                <a:spcPct val="0"/>
              </a:spcBef>
              <a:spcAft>
                <a:spcPct val="0"/>
              </a:spcAft>
              <a:buFont typeface="Arial" panose="05000000000000000000" pitchFamily="2" charset="2"/>
              <a:buChar char="•"/>
            </a:pPr>
            <a:r>
              <a:rPr lang="fr-FR" dirty="0"/>
              <a:t>Présenter la capacité de l’outil à adapter le calcul des CP pour les temps partiels (droits / acquisition / prises)</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221995"/>
            <a:ext cx="11252199" cy="3439100"/>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909388"/>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temps partiel</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91989" y="2526734"/>
            <a:ext cx="10297455" cy="2893100"/>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Gestion des jours de présence des temps partiels : </a:t>
            </a:r>
            <a:endParaRPr lang="fr-FR" sz="1400" b="1" dirty="0">
              <a:solidFill>
                <a:schemeClr val="accent5"/>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Un collaborateur à temps partiel travail sur un mois donné : 50% du 1</a:t>
            </a:r>
            <a:r>
              <a:rPr lang="fr-FR" sz="1400" baseline="30000" dirty="0">
                <a:solidFill>
                  <a:srgbClr val="002060"/>
                </a:solidFill>
                <a:latin typeface="+mn-lt"/>
              </a:rPr>
              <a:t>er</a:t>
            </a:r>
            <a:r>
              <a:rPr lang="fr-FR" sz="1400" dirty="0">
                <a:solidFill>
                  <a:srgbClr val="002060"/>
                </a:solidFill>
                <a:latin typeface="+mn-lt"/>
              </a:rPr>
              <a:t> au 10, 80% du 11 au 20, puis de 60% du 21 au 30.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Et sur ce même mois le collaborateur pose 3 jours de congés</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la capacité de l’outil à : </a:t>
            </a:r>
            <a:endParaRPr lang="fr-FR" sz="1400" dirty="0">
              <a:solidFill>
                <a:srgbClr val="002060"/>
              </a:solidFill>
              <a:latin typeface="+mn-lt"/>
              <a:ea typeface="Calibri"/>
            </a:endParaRPr>
          </a:p>
          <a:p>
            <a:pPr marL="922020" lvl="1" indent="-285750" eaLnBrk="0" hangingPunct="0">
              <a:buClr>
                <a:schemeClr val="accent2"/>
              </a:buClr>
              <a:buSzPct val="80000"/>
              <a:buFont typeface="Courier New"/>
              <a:buChar char="o"/>
            </a:pPr>
            <a:r>
              <a:rPr lang="fr-FR" sz="1400" dirty="0">
                <a:solidFill>
                  <a:srgbClr val="002060"/>
                </a:solidFill>
                <a:latin typeface="+mn-lt"/>
                <a:cs typeface="Arial"/>
              </a:rPr>
              <a:t>Calculer l’acquisition des congés payés </a:t>
            </a:r>
            <a:endParaRPr lang="fr-FR" sz="1400" dirty="0">
              <a:solidFill>
                <a:srgbClr val="002060"/>
              </a:solidFill>
              <a:latin typeface="+mn-lt"/>
              <a:ea typeface="Calibri"/>
              <a:cs typeface="Arial"/>
            </a:endParaRPr>
          </a:p>
          <a:p>
            <a:pPr marL="922020" lvl="1" indent="-285750">
              <a:buClr>
                <a:schemeClr val="accent2"/>
              </a:buClr>
              <a:buSzPct val="80000"/>
              <a:buFont typeface="Courier New"/>
              <a:buChar char="o"/>
            </a:pPr>
            <a:r>
              <a:rPr lang="fr-FR" sz="1400" dirty="0">
                <a:solidFill>
                  <a:srgbClr val="002060"/>
                </a:solidFill>
                <a:latin typeface="+mn-lt"/>
                <a:cs typeface="Arial"/>
              </a:rPr>
              <a:t>Gérer la prise des congés (indiquer la méthode de pose préconisée)</a:t>
            </a:r>
            <a:endParaRPr lang="fr-FR" sz="1400" dirty="0">
              <a:solidFill>
                <a:srgbClr val="002060"/>
              </a:solidFill>
              <a:latin typeface="+mn-lt"/>
              <a:ea typeface="Calibri"/>
              <a:cs typeface="Arial"/>
            </a:endParaRPr>
          </a:p>
          <a:p>
            <a:pPr marL="464820" marR="0" lvl="0" indent="-285750" defTabSz="914400" rtl="0" eaLnBrk="0" fontAlgn="base" latinLnBrk="0" hangingPunct="0">
              <a:lnSpc>
                <a:spcPct val="100000"/>
              </a:lnSpc>
              <a:spcBef>
                <a:spcPct val="0"/>
              </a:spcBef>
              <a:spcAft>
                <a:spcPct val="0"/>
              </a:spcAft>
              <a:buClr>
                <a:schemeClr val="accent2"/>
              </a:buClr>
              <a:buSzPct val="80000"/>
              <a:buFontTx/>
              <a:buChar char="-"/>
              <a:tabLst/>
            </a:pP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Gestion des cycles de travail </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Sur le planning du collaborateur, montrer la différence entre les jours de présence et les jours d’absence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Montrer comment un membre de l’équipe Administrative peut modifier exceptionnellement le cycle du collaborateur (présence un mercredi car réunion importante, on inverse mardi et mercredi)</a:t>
            </a:r>
            <a:endParaRPr lang="fr-FR" sz="1400" dirty="0">
              <a:solidFill>
                <a:srgbClr val="002060"/>
              </a:solidFill>
              <a:latin typeface="+mn-lt"/>
              <a:ea typeface="Calibri"/>
              <a:cs typeface="Arial"/>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p:txBody>
      </p:sp>
      <p:pic>
        <p:nvPicPr>
          <p:cNvPr id="14" name="Google Shape;910;p71" descr="Une image contenant dessin&#10;&#10;Description générée automatiquement">
            <a:extLst>
              <a:ext uri="{FF2B5EF4-FFF2-40B4-BE49-F238E27FC236}">
                <a16:creationId xmlns:a16="http://schemas.microsoft.com/office/drawing/2014/main" id="{026D5D1A-30D5-F148-50B8-EB48F7E45BAF}"/>
              </a:ext>
            </a:extLst>
          </p:cNvPr>
          <p:cNvPicPr preferRelativeResize="0">
            <a:picLocks noChangeAspect="1"/>
          </p:cNvPicPr>
          <p:nvPr/>
        </p:nvPicPr>
        <p:blipFill rotWithShape="1">
          <a:blip r:embed="rId2">
            <a:alphaModFix/>
          </a:blip>
          <a:srcRect/>
          <a:stretch/>
        </p:blipFill>
        <p:spPr>
          <a:xfrm>
            <a:off x="828327" y="3069072"/>
            <a:ext cx="557899" cy="606187"/>
          </a:xfrm>
          <a:prstGeom prst="rect">
            <a:avLst/>
          </a:prstGeom>
          <a:noFill/>
          <a:ln>
            <a:noFill/>
          </a:ln>
        </p:spPr>
      </p:pic>
      <p:sp>
        <p:nvSpPr>
          <p:cNvPr id="15" name="ZoneTexte 14">
            <a:extLst>
              <a:ext uri="{FF2B5EF4-FFF2-40B4-BE49-F238E27FC236}">
                <a16:creationId xmlns:a16="http://schemas.microsoft.com/office/drawing/2014/main" id="{C8834713-2EC9-2AA5-3D50-E815334EB25D}"/>
              </a:ext>
            </a:extLst>
          </p:cNvPr>
          <p:cNvSpPr txBox="1"/>
          <p:nvPr/>
        </p:nvSpPr>
        <p:spPr>
          <a:xfrm>
            <a:off x="558122" y="3743128"/>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9" name="Groupe 18">
            <a:extLst>
              <a:ext uri="{FF2B5EF4-FFF2-40B4-BE49-F238E27FC236}">
                <a16:creationId xmlns:a16="http://schemas.microsoft.com/office/drawing/2014/main" id="{AEE03F7E-E375-AA5D-5690-68FE6AFED15A}"/>
              </a:ext>
            </a:extLst>
          </p:cNvPr>
          <p:cNvGrpSpPr/>
          <p:nvPr/>
        </p:nvGrpSpPr>
        <p:grpSpPr>
          <a:xfrm>
            <a:off x="287577" y="4115202"/>
            <a:ext cx="1599033" cy="848796"/>
            <a:chOff x="3588916" y="2523412"/>
            <a:chExt cx="881999" cy="446413"/>
          </a:xfrm>
        </p:grpSpPr>
        <p:sp>
          <p:nvSpPr>
            <p:cNvPr id="20" name="Google Shape;925;p71">
              <a:extLst>
                <a:ext uri="{FF2B5EF4-FFF2-40B4-BE49-F238E27FC236}">
                  <a16:creationId xmlns:a16="http://schemas.microsoft.com/office/drawing/2014/main" id="{2ADB6CED-AF96-201E-8301-D74F2A0A78D6}"/>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21" name="Google Shape;926;p71" descr="Une image contenant dessin&#10;&#10;Description générée automatiquement">
              <a:extLst>
                <a:ext uri="{FF2B5EF4-FFF2-40B4-BE49-F238E27FC236}">
                  <a16:creationId xmlns:a16="http://schemas.microsoft.com/office/drawing/2014/main" id="{E80187EE-69C2-510C-E2E2-DA1A49544F88}"/>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
        <p:nvSpPr>
          <p:cNvPr id="7" name="Ellipse 6">
            <a:extLst>
              <a:ext uri="{FF2B5EF4-FFF2-40B4-BE49-F238E27FC236}">
                <a16:creationId xmlns:a16="http://schemas.microsoft.com/office/drawing/2014/main" id="{EA1D46C4-7796-30FA-CAB0-0F5C3A874DB7}"/>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287205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4</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4</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Recrutement, Cooptation, Mobilité</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87078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40</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solidFill>
                  <a:srgbClr val="003D71"/>
                </a:solidFill>
                <a:ea typeface="Calibri"/>
                <a:cs typeface="Calibri"/>
              </a:rPr>
              <a:t>Gestion des astreintes</a:t>
            </a:r>
            <a:endParaRPr lang="fr-FR" sz="1800">
              <a:solidFill>
                <a:srgbClr val="003D71"/>
              </a:solidFill>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la capacité de l’outil à gérer via workflow les demandes d’astreintes de la DSI.</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1877529"/>
            <a:ext cx="11252199" cy="3449539"/>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326727" y="1752813"/>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Astreintes DSI</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65182" y="2623170"/>
            <a:ext cx="10297455" cy="2031325"/>
          </a:xfrm>
          <a:prstGeom prst="rect">
            <a:avLst/>
          </a:prstGeom>
          <a:noFill/>
        </p:spPr>
        <p:txBody>
          <a:bodyPr wrap="square" rtlCol="0">
            <a:spAutoFit/>
          </a:bodyPr>
          <a:lstStyle/>
          <a:p>
            <a:pPr marL="179387"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Gestion des astreintes DSI</a:t>
            </a:r>
          </a:p>
          <a:p>
            <a:pPr marL="179387"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ndParaRP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Manager (DSI uniquement) planifie l’astreinte (selon un référentiel d’astreintes) avec mention des jours, horaires pour les salariés concernés</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visualise l’astreinte sur son planning </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déclare le temps d’intervention réellement effectué sur l’astreinte</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Manager valide l’astreinte/temps d’intervention effectués</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L’astreinte est envoyée en paie (déclenchant ainsi une prime d’astreinte et d’intervention sur astreinte) et les HS / HC et repos compensateur</a:t>
            </a:r>
            <a:endParaRPr lang="fr-FR" sz="1400" b="1" dirty="0">
              <a:solidFill>
                <a:srgbClr val="002060"/>
              </a:solidFill>
              <a:latin typeface="+mn-lt"/>
            </a:endParaRPr>
          </a:p>
        </p:txBody>
      </p:sp>
      <p:pic>
        <p:nvPicPr>
          <p:cNvPr id="14" name="Google Shape;910;p71" descr="Une image contenant dessin&#10;&#10;Description générée automatiquement">
            <a:extLst>
              <a:ext uri="{FF2B5EF4-FFF2-40B4-BE49-F238E27FC236}">
                <a16:creationId xmlns:a16="http://schemas.microsoft.com/office/drawing/2014/main" id="{BF417D3F-5055-1D17-135E-F3D7ED5AE45C}"/>
              </a:ext>
            </a:extLst>
          </p:cNvPr>
          <p:cNvPicPr preferRelativeResize="0">
            <a:picLocks noChangeAspect="1"/>
          </p:cNvPicPr>
          <p:nvPr/>
        </p:nvPicPr>
        <p:blipFill rotWithShape="1">
          <a:blip r:embed="rId2">
            <a:alphaModFix/>
          </a:blip>
          <a:srcRect/>
          <a:stretch/>
        </p:blipFill>
        <p:spPr>
          <a:xfrm>
            <a:off x="807450" y="3890256"/>
            <a:ext cx="557899" cy="606187"/>
          </a:xfrm>
          <a:prstGeom prst="rect">
            <a:avLst/>
          </a:prstGeom>
          <a:noFill/>
          <a:ln>
            <a:noFill/>
          </a:ln>
        </p:spPr>
      </p:pic>
      <p:sp>
        <p:nvSpPr>
          <p:cNvPr id="15" name="ZoneTexte 14">
            <a:extLst>
              <a:ext uri="{FF2B5EF4-FFF2-40B4-BE49-F238E27FC236}">
                <a16:creationId xmlns:a16="http://schemas.microsoft.com/office/drawing/2014/main" id="{8F5767FD-79C3-90CB-A586-6BB61A6F78DF}"/>
              </a:ext>
            </a:extLst>
          </p:cNvPr>
          <p:cNvSpPr txBox="1"/>
          <p:nvPr/>
        </p:nvSpPr>
        <p:spPr>
          <a:xfrm>
            <a:off x="537245" y="4564312"/>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6" name="Groupe 15">
            <a:extLst>
              <a:ext uri="{FF2B5EF4-FFF2-40B4-BE49-F238E27FC236}">
                <a16:creationId xmlns:a16="http://schemas.microsoft.com/office/drawing/2014/main" id="{79BFB973-DD7D-E1C9-449F-2426CC264255}"/>
              </a:ext>
            </a:extLst>
          </p:cNvPr>
          <p:cNvGrpSpPr/>
          <p:nvPr/>
        </p:nvGrpSpPr>
        <p:grpSpPr>
          <a:xfrm>
            <a:off x="-64986" y="3045938"/>
            <a:ext cx="2302767" cy="812594"/>
            <a:chOff x="-191338" y="2423632"/>
            <a:chExt cx="1440000" cy="477383"/>
          </a:xfrm>
        </p:grpSpPr>
        <p:sp>
          <p:nvSpPr>
            <p:cNvPr id="17" name="Google Shape;898;p71">
              <a:extLst>
                <a:ext uri="{FF2B5EF4-FFF2-40B4-BE49-F238E27FC236}">
                  <a16:creationId xmlns:a16="http://schemas.microsoft.com/office/drawing/2014/main" id="{35475EC8-5EC7-9468-1109-F2D43551898D}"/>
                </a:ext>
              </a:extLst>
            </p:cNvPr>
            <p:cNvSpPr txBox="1"/>
            <p:nvPr/>
          </p:nvSpPr>
          <p:spPr>
            <a:xfrm>
              <a:off x="-191338" y="2738316"/>
              <a:ext cx="1440000" cy="162699"/>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000" dirty="0">
                  <a:solidFill>
                    <a:srgbClr val="002060"/>
                  </a:solidFill>
                  <a:latin typeface="Work Sans" pitchFamily="2" charset="0"/>
                  <a:sym typeface="Arial"/>
                </a:rPr>
                <a:t>Manager</a:t>
              </a:r>
              <a:endParaRPr sz="1000" dirty="0">
                <a:solidFill>
                  <a:srgbClr val="002060"/>
                </a:solidFill>
                <a:latin typeface="Work Sans" pitchFamily="2" charset="0"/>
                <a:sym typeface="Arial"/>
              </a:endParaRPr>
            </a:p>
          </p:txBody>
        </p:sp>
        <p:pic>
          <p:nvPicPr>
            <p:cNvPr id="18" name="Google Shape;905;p71">
              <a:extLst>
                <a:ext uri="{FF2B5EF4-FFF2-40B4-BE49-F238E27FC236}">
                  <a16:creationId xmlns:a16="http://schemas.microsoft.com/office/drawing/2014/main" id="{88723DEC-1540-E7F0-618A-D47D04635EA8}"/>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sp>
        <p:nvSpPr>
          <p:cNvPr id="7" name="Ellipse 6">
            <a:extLst>
              <a:ext uri="{FF2B5EF4-FFF2-40B4-BE49-F238E27FC236}">
                <a16:creationId xmlns:a16="http://schemas.microsoft.com/office/drawing/2014/main" id="{A8196C07-AE20-CFDE-169F-22C12301F191}"/>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281684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5</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865447" y="980947"/>
            <a:ext cx="10325100" cy="1031322"/>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sz="1600" b="1" dirty="0"/>
              <a:t>Objectif</a:t>
            </a:r>
            <a:r>
              <a:rPr lang="fr-FR" sz="1600" dirty="0"/>
              <a:t>  : Sur la base des éléments fournis dans le cahier des charges, présenter le portail candidat externe. </a:t>
            </a:r>
            <a:endParaRPr lang="en-US" sz="1600">
              <a:cs typeface="Calibri"/>
            </a:endParaRPr>
          </a:p>
          <a:p>
            <a:pPr marL="0" indent="0">
              <a:spcBef>
                <a:spcPct val="0"/>
              </a:spcBef>
              <a:spcAft>
                <a:spcPct val="0"/>
              </a:spcAft>
              <a:buNone/>
            </a:pPr>
            <a:r>
              <a:rPr lang="fr-FR" sz="1600" b="1" dirty="0">
                <a:solidFill>
                  <a:srgbClr val="00B0F0"/>
                </a:solidFill>
              </a:rPr>
              <a:t>Une démonstration via Mobile serait également appréciée. </a:t>
            </a:r>
            <a:endParaRPr lang="fr-FR" sz="1600" b="1" dirty="0">
              <a:solidFill>
                <a:srgbClr val="00B0F0"/>
              </a:solidFill>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Expérience candidat</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RECRUTEMENT, COOPTATION, MOBILITE</a:t>
            </a:r>
            <a:endParaRPr lang="en-US" dirty="0"/>
          </a:p>
        </p:txBody>
      </p:sp>
      <p:sp>
        <p:nvSpPr>
          <p:cNvPr id="15" name="Rectangle : coins arrondis 14">
            <a:extLst>
              <a:ext uri="{FF2B5EF4-FFF2-40B4-BE49-F238E27FC236}">
                <a16:creationId xmlns:a16="http://schemas.microsoft.com/office/drawing/2014/main" id="{757A0390-72D9-417F-7351-E8EE81D42297}"/>
              </a:ext>
            </a:extLst>
          </p:cNvPr>
          <p:cNvSpPr/>
          <p:nvPr/>
        </p:nvSpPr>
        <p:spPr>
          <a:xfrm>
            <a:off x="459462" y="2303036"/>
            <a:ext cx="11252199" cy="3057872"/>
          </a:xfrm>
          <a:prstGeom prst="roundRect">
            <a:avLst/>
          </a:prstGeom>
          <a:no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72293074-49DA-2B33-2B52-165C6CE71BA0}"/>
              </a:ext>
            </a:extLst>
          </p:cNvPr>
          <p:cNvSpPr/>
          <p:nvPr/>
        </p:nvSpPr>
        <p:spPr>
          <a:xfrm>
            <a:off x="281662" y="1859796"/>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Portail candidat</a:t>
            </a:r>
          </a:p>
        </p:txBody>
      </p:sp>
      <p:sp>
        <p:nvSpPr>
          <p:cNvPr id="22" name="ZoneTexte 21">
            <a:extLst>
              <a:ext uri="{FF2B5EF4-FFF2-40B4-BE49-F238E27FC236}">
                <a16:creationId xmlns:a16="http://schemas.microsoft.com/office/drawing/2014/main" id="{24D905DE-C8AD-7070-8186-465F5E02002E}"/>
              </a:ext>
            </a:extLst>
          </p:cNvPr>
          <p:cNvSpPr txBox="1"/>
          <p:nvPr/>
        </p:nvSpPr>
        <p:spPr>
          <a:xfrm>
            <a:off x="1481551" y="2933989"/>
            <a:ext cx="10230110" cy="1815882"/>
          </a:xfrm>
          <a:prstGeom prst="rect">
            <a:avLst/>
          </a:prstGeom>
          <a:noFill/>
        </p:spPr>
        <p:txBody>
          <a:bodyPr wrap="square" lIns="91440" tIns="45720" rIns="91440" bIns="45720" rtlCol="0" anchor="t">
            <a:spAutoFit/>
          </a:bodyPr>
          <a:lstStyle/>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cs typeface="Arial"/>
              </a:rPr>
              <a:t>Se positionner en tant que candidat externe et postuler à une offre</a:t>
            </a:r>
            <a:endParaRPr lang="en-US" dirty="0">
              <a:cs typeface="Arial"/>
            </a:endParaRPr>
          </a:p>
          <a:p>
            <a:pPr marL="521970" indent="-342900" eaLnBrk="0" hangingPunct="0">
              <a:buClr>
                <a:schemeClr val="accent2"/>
              </a:buClr>
              <a:buSzPct val="80000"/>
              <a:buAutoNum type="arabicPeriod"/>
            </a:pPr>
            <a:r>
              <a:rPr lang="fr-FR" sz="1600" dirty="0">
                <a:solidFill>
                  <a:srgbClr val="002060"/>
                </a:solidFill>
                <a:latin typeface="+mn-lt"/>
                <a:cs typeface="Arial"/>
              </a:rPr>
              <a:t>Renseigner son CV dans la solution, ou télécharger son profil depuis LinkedIn, </a:t>
            </a:r>
            <a:r>
              <a:rPr lang="fr-FR" sz="1600" dirty="0">
                <a:solidFill>
                  <a:srgbClr val="002060"/>
                </a:solidFill>
                <a:latin typeface="+mn-lt"/>
                <a:cs typeface="Calibri"/>
              </a:rPr>
              <a:t>puis valider sa candidature</a:t>
            </a:r>
            <a:endParaRPr lang="fr-FR" sz="16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Une fois la candidature validée, se rendre sur ses données personnelles et les modifier, puis valider les modifications</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Insérer un document (lettre de motivation par exemple)</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Prendre connaissance de l’avancée de la candidature</a:t>
            </a:r>
            <a:endParaRPr lang="fr-FR" sz="16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600" dirty="0">
                <a:solidFill>
                  <a:srgbClr val="002060"/>
                </a:solidFill>
                <a:latin typeface="+mn-lt"/>
              </a:rPr>
              <a:t>Télécharger un document préalablement déposé par le service RH d’Henner sur l’espace du candidat</a:t>
            </a:r>
            <a:endParaRPr lang="fr-FR" sz="1600" dirty="0">
              <a:solidFill>
                <a:srgbClr val="002060"/>
              </a:solidFill>
              <a:latin typeface="+mn-lt"/>
              <a:ea typeface="Calibri"/>
            </a:endParaRPr>
          </a:p>
        </p:txBody>
      </p:sp>
      <p:pic>
        <p:nvPicPr>
          <p:cNvPr id="10" name="Google Shape;760;p119">
            <a:extLst>
              <a:ext uri="{FF2B5EF4-FFF2-40B4-BE49-F238E27FC236}">
                <a16:creationId xmlns:a16="http://schemas.microsoft.com/office/drawing/2014/main" id="{7052CEB0-1389-1C82-5DB4-79DD202E7624}"/>
              </a:ext>
            </a:extLst>
          </p:cNvPr>
          <p:cNvPicPr preferRelativeResize="0"/>
          <p:nvPr/>
        </p:nvPicPr>
        <p:blipFill rotWithShape="1">
          <a:blip r:embed="rId2">
            <a:alphaModFix/>
          </a:blip>
          <a:srcRect l="38653" t="69841" r="38560" b="7538"/>
          <a:stretch/>
        </p:blipFill>
        <p:spPr>
          <a:xfrm>
            <a:off x="856133" y="3522987"/>
            <a:ext cx="468791" cy="454964"/>
          </a:xfrm>
          <a:prstGeom prst="ellipse">
            <a:avLst/>
          </a:prstGeom>
          <a:noFill/>
          <a:ln>
            <a:noFill/>
          </a:ln>
        </p:spPr>
      </p:pic>
      <p:sp>
        <p:nvSpPr>
          <p:cNvPr id="12" name="Google Shape;768;p119">
            <a:extLst>
              <a:ext uri="{FF2B5EF4-FFF2-40B4-BE49-F238E27FC236}">
                <a16:creationId xmlns:a16="http://schemas.microsoft.com/office/drawing/2014/main" id="{C9BE97C0-0790-8C5D-550C-444B6721ACD8}"/>
              </a:ext>
            </a:extLst>
          </p:cNvPr>
          <p:cNvSpPr txBox="1"/>
          <p:nvPr/>
        </p:nvSpPr>
        <p:spPr>
          <a:xfrm>
            <a:off x="510108" y="4111685"/>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Candidat</a:t>
            </a:r>
            <a:endParaRPr sz="1000" dirty="0"/>
          </a:p>
        </p:txBody>
      </p:sp>
      <p:sp>
        <p:nvSpPr>
          <p:cNvPr id="6" name="Ellipse 5">
            <a:extLst>
              <a:ext uri="{FF2B5EF4-FFF2-40B4-BE49-F238E27FC236}">
                <a16:creationId xmlns:a16="http://schemas.microsoft.com/office/drawing/2014/main" id="{5D0D93DB-4163-6B1A-9C6D-B5C01E793F9D}"/>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183099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6</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994690" y="1099261"/>
            <a:ext cx="10727410" cy="89562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sz="1600" b="1" dirty="0"/>
              <a:t>Objectif</a:t>
            </a:r>
            <a:r>
              <a:rPr lang="fr-FR" sz="1600" dirty="0"/>
              <a:t>  : Sur la base des éléments fournis dans le cahier des charges, prévoir une démonstration détaillant la création d’une offre d’emploi. </a:t>
            </a:r>
            <a:endParaRPr lang="fr-FR" sz="1600" dirty="0">
              <a:cs typeface="Calibri"/>
            </a:endParaRPr>
          </a:p>
          <a:p>
            <a:pPr>
              <a:buChar char="•"/>
            </a:pPr>
            <a:endParaRPr lang="fr-FR" sz="1600"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Création de demande de poste</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cs typeface="Calibri"/>
              </a:rPr>
              <a:t>RECRUTEMENT, COOPTATION, MOBILITE</a:t>
            </a:r>
            <a:endParaRPr lang="fr-FR" b="0" dirty="0">
              <a:solidFill>
                <a:srgbClr val="000000"/>
              </a:solidFill>
              <a:cs typeface="Calibri"/>
            </a:endParaRPr>
          </a:p>
        </p:txBody>
      </p:sp>
      <p:sp>
        <p:nvSpPr>
          <p:cNvPr id="19" name="Rectangle : coins arrondis 18">
            <a:extLst>
              <a:ext uri="{FF2B5EF4-FFF2-40B4-BE49-F238E27FC236}">
                <a16:creationId xmlns:a16="http://schemas.microsoft.com/office/drawing/2014/main" id="{3F580137-0CCC-D53C-965F-8E389DD03D1F}"/>
              </a:ext>
            </a:extLst>
          </p:cNvPr>
          <p:cNvSpPr/>
          <p:nvPr/>
        </p:nvSpPr>
        <p:spPr>
          <a:xfrm>
            <a:off x="469900" y="2563995"/>
            <a:ext cx="11252199" cy="3485844"/>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C4192DE6-84B3-8232-52CE-78046B718D77}"/>
              </a:ext>
            </a:extLst>
          </p:cNvPr>
          <p:cNvSpPr/>
          <p:nvPr/>
        </p:nvSpPr>
        <p:spPr>
          <a:xfrm>
            <a:off x="292100" y="2120755"/>
            <a:ext cx="2722033" cy="662995"/>
          </a:xfrm>
          <a:prstGeom prst="round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Création d’offre d’emploi</a:t>
            </a:r>
          </a:p>
        </p:txBody>
      </p:sp>
      <p:sp>
        <p:nvSpPr>
          <p:cNvPr id="54" name="ZoneTexte 53">
            <a:extLst>
              <a:ext uri="{FF2B5EF4-FFF2-40B4-BE49-F238E27FC236}">
                <a16:creationId xmlns:a16="http://schemas.microsoft.com/office/drawing/2014/main" id="{F49C21BF-6933-9C76-8C64-D6EAF6AF5F93}"/>
              </a:ext>
            </a:extLst>
          </p:cNvPr>
          <p:cNvSpPr txBox="1"/>
          <p:nvPr/>
        </p:nvSpPr>
        <p:spPr>
          <a:xfrm>
            <a:off x="1619324" y="2962439"/>
            <a:ext cx="9806142" cy="2339102"/>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600" dirty="0">
                <a:solidFill>
                  <a:schemeClr val="accent5"/>
                </a:solidFill>
                <a:latin typeface="+mn-lt"/>
                <a:cs typeface="Calibri"/>
              </a:rPr>
              <a:t>Le N+1 fait une demande de création de poste</a:t>
            </a:r>
          </a:p>
          <a:p>
            <a:pPr marL="342900" indent="-342900">
              <a:buClr>
                <a:schemeClr val="accent2"/>
              </a:buClr>
              <a:buFont typeface="+mj-lt"/>
              <a:buAutoNum type="arabicPeriod"/>
            </a:pPr>
            <a:r>
              <a:rPr lang="fr-FR" sz="1600" dirty="0">
                <a:solidFill>
                  <a:schemeClr val="accent5"/>
                </a:solidFill>
                <a:latin typeface="+mn-lt"/>
                <a:cs typeface="Calibri"/>
              </a:rPr>
              <a:t>Le contrôle de gestion évalue et valide la demande</a:t>
            </a:r>
            <a:endParaRPr lang="fr-FR" sz="1600" dirty="0">
              <a:solidFill>
                <a:schemeClr val="accent5"/>
              </a:solidFill>
              <a:latin typeface="+mn-lt"/>
              <a:ea typeface="Calibri"/>
              <a:cs typeface="Calibri"/>
            </a:endParaRPr>
          </a:p>
          <a:p>
            <a:pPr marL="342900" indent="-342900">
              <a:buClr>
                <a:schemeClr val="accent2"/>
              </a:buClr>
              <a:buFont typeface="+mj-lt"/>
              <a:buAutoNum type="arabicPeriod"/>
            </a:pPr>
            <a:r>
              <a:rPr lang="fr-FR" sz="1600" dirty="0">
                <a:solidFill>
                  <a:schemeClr val="accent5"/>
                </a:solidFill>
                <a:latin typeface="+mn-lt"/>
                <a:cs typeface="Calibri"/>
                <a:sym typeface="Calibri"/>
              </a:rPr>
              <a:t>Le RH évalue le besoin pour la création d’un nouveau poste et valide la demande</a:t>
            </a:r>
            <a:endParaRPr lang="fr-FR" sz="1600" dirty="0">
              <a:solidFill>
                <a:schemeClr val="accent5"/>
              </a:solidFill>
              <a:latin typeface="+mn-lt"/>
              <a:cs typeface="Calibri"/>
            </a:endParaRPr>
          </a:p>
          <a:p>
            <a:pPr marL="342900" indent="-342900">
              <a:buClr>
                <a:schemeClr val="accent2"/>
              </a:buClr>
              <a:buFont typeface="+mj-lt"/>
              <a:buAutoNum type="arabicPeriod"/>
            </a:pPr>
            <a:r>
              <a:rPr lang="fr-FR" sz="1600" dirty="0">
                <a:solidFill>
                  <a:schemeClr val="accent5"/>
                </a:solidFill>
                <a:latin typeface="+mn-lt"/>
                <a:cs typeface="Calibri"/>
              </a:rPr>
              <a:t>Le RH créé le poste </a:t>
            </a:r>
          </a:p>
          <a:p>
            <a:pPr marL="342900" indent="-342900">
              <a:buClr>
                <a:schemeClr val="accent2"/>
              </a:buClr>
              <a:buFont typeface="+mj-lt"/>
              <a:buAutoNum type="arabicPeriod"/>
            </a:pPr>
            <a:r>
              <a:rPr lang="fr-FR" sz="1600" dirty="0">
                <a:solidFill>
                  <a:schemeClr val="accent5"/>
                </a:solidFill>
                <a:latin typeface="+mn-lt"/>
                <a:cs typeface="Calibri"/>
              </a:rPr>
              <a:t>Le manager valide le poste</a:t>
            </a:r>
          </a:p>
          <a:p>
            <a:pPr marL="342900" indent="-342900">
              <a:buClr>
                <a:schemeClr val="accent2"/>
              </a:buClr>
              <a:buFont typeface="+mj-lt"/>
              <a:buAutoNum type="arabicPeriod"/>
            </a:pPr>
            <a:r>
              <a:rPr lang="fr-FR" sz="1600" dirty="0">
                <a:solidFill>
                  <a:schemeClr val="accent5"/>
                </a:solidFill>
                <a:latin typeface="+mn-lt"/>
                <a:cs typeface="Calibri"/>
              </a:rPr>
              <a:t>Le Recruteur ouvre la campagne de recrutement </a:t>
            </a:r>
          </a:p>
          <a:p>
            <a:pPr marL="342900" indent="-342900">
              <a:buClr>
                <a:schemeClr val="accent2"/>
              </a:buClr>
              <a:buFont typeface="+mj-lt"/>
              <a:buAutoNum type="arabicPeriod"/>
            </a:pPr>
            <a:r>
              <a:rPr lang="fr-FR" sz="1600" dirty="0">
                <a:solidFill>
                  <a:schemeClr val="accent5"/>
                </a:solidFill>
                <a:latin typeface="+mn-lt"/>
                <a:cs typeface="Calibri"/>
              </a:rPr>
              <a:t>Publication de l’offre sur le site Carrières et les différents jobboards (Indeed, LinkedIn, RegionsJob, Le Bon Coin, APEC, etc.)</a:t>
            </a:r>
            <a:endParaRPr lang="fr-FR" sz="1600" dirty="0">
              <a:solidFill>
                <a:schemeClr val="accent5"/>
              </a:solidFill>
              <a:latin typeface="+mn-lt"/>
              <a:ea typeface="Calibri"/>
              <a:cs typeface="Calibri"/>
            </a:endParaRPr>
          </a:p>
          <a:p>
            <a:endParaRPr lang="fr-FR" dirty="0"/>
          </a:p>
        </p:txBody>
      </p:sp>
      <p:pic>
        <p:nvPicPr>
          <p:cNvPr id="6" name="Google Shape;756;p119">
            <a:extLst>
              <a:ext uri="{FF2B5EF4-FFF2-40B4-BE49-F238E27FC236}">
                <a16:creationId xmlns:a16="http://schemas.microsoft.com/office/drawing/2014/main" id="{BE07F1F6-F8A9-C606-863E-21BCD6CF4DFC}"/>
              </a:ext>
            </a:extLst>
          </p:cNvPr>
          <p:cNvPicPr preferRelativeResize="0"/>
          <p:nvPr/>
        </p:nvPicPr>
        <p:blipFill rotWithShape="1">
          <a:blip r:embed="rId2">
            <a:alphaModFix/>
          </a:blip>
          <a:srcRect l="69328" t="6410" r="7571" b="70363"/>
          <a:stretch/>
        </p:blipFill>
        <p:spPr>
          <a:xfrm>
            <a:off x="866571" y="3546666"/>
            <a:ext cx="468791" cy="460841"/>
          </a:xfrm>
          <a:prstGeom prst="ellipse">
            <a:avLst/>
          </a:prstGeom>
          <a:noFill/>
          <a:ln>
            <a:noFill/>
          </a:ln>
        </p:spPr>
      </p:pic>
      <p:pic>
        <p:nvPicPr>
          <p:cNvPr id="7" name="Google Shape;759;p119">
            <a:extLst>
              <a:ext uri="{FF2B5EF4-FFF2-40B4-BE49-F238E27FC236}">
                <a16:creationId xmlns:a16="http://schemas.microsoft.com/office/drawing/2014/main" id="{E4A44D94-42FB-E859-5019-ACAB4ABCB8D6}"/>
              </a:ext>
            </a:extLst>
          </p:cNvPr>
          <p:cNvPicPr preferRelativeResize="0"/>
          <p:nvPr/>
        </p:nvPicPr>
        <p:blipFill rotWithShape="1">
          <a:blip r:embed="rId2">
            <a:alphaModFix/>
          </a:blip>
          <a:srcRect l="7104" t="36437" r="70576" b="38828"/>
          <a:stretch/>
        </p:blipFill>
        <p:spPr>
          <a:xfrm>
            <a:off x="879241" y="2817406"/>
            <a:ext cx="443451" cy="480424"/>
          </a:xfrm>
          <a:prstGeom prst="ellipse">
            <a:avLst/>
          </a:prstGeom>
          <a:noFill/>
          <a:ln>
            <a:noFill/>
          </a:ln>
        </p:spPr>
      </p:pic>
      <p:sp>
        <p:nvSpPr>
          <p:cNvPr id="9" name="Google Shape;767;p119">
            <a:extLst>
              <a:ext uri="{FF2B5EF4-FFF2-40B4-BE49-F238E27FC236}">
                <a16:creationId xmlns:a16="http://schemas.microsoft.com/office/drawing/2014/main" id="{EC921DBE-8ADE-1801-3B07-C17722FC4CFF}"/>
              </a:ext>
            </a:extLst>
          </p:cNvPr>
          <p:cNvSpPr txBox="1"/>
          <p:nvPr/>
        </p:nvSpPr>
        <p:spPr>
          <a:xfrm>
            <a:off x="432835" y="3269722"/>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0" name="Google Shape;768;p119">
            <a:extLst>
              <a:ext uri="{FF2B5EF4-FFF2-40B4-BE49-F238E27FC236}">
                <a16:creationId xmlns:a16="http://schemas.microsoft.com/office/drawing/2014/main" id="{D88B589B-4C22-6ACF-5BF1-DA25B9C84CE9}"/>
              </a:ext>
            </a:extLst>
          </p:cNvPr>
          <p:cNvSpPr txBox="1"/>
          <p:nvPr/>
        </p:nvSpPr>
        <p:spPr>
          <a:xfrm>
            <a:off x="520546" y="4663422"/>
            <a:ext cx="1160840" cy="430833"/>
          </a:xfrm>
          <a:prstGeom prst="rect">
            <a:avLst/>
          </a:prstGeom>
          <a:noFill/>
          <a:ln>
            <a:noFill/>
          </a:ln>
        </p:spPr>
        <p:txBody>
          <a:bodyPr spcFirstLastPara="1" wrap="square" lIns="121900" tIns="60933" rIns="121900" bIns="60933" anchor="t" anchorCtr="0">
            <a:spAutoFit/>
          </a:bodyPr>
          <a:lstStyle/>
          <a:p>
            <a:pPr algn="ctr"/>
            <a:r>
              <a:rPr lang="en-GB" sz="1000" dirty="0" err="1"/>
              <a:t>Contrôle</a:t>
            </a:r>
            <a:r>
              <a:rPr lang="en-GB" sz="1000" dirty="0"/>
              <a:t> de Gestion</a:t>
            </a:r>
            <a:endParaRPr sz="1000" dirty="0"/>
          </a:p>
        </p:txBody>
      </p:sp>
      <p:sp>
        <p:nvSpPr>
          <p:cNvPr id="11" name="Google Shape;768;p119">
            <a:extLst>
              <a:ext uri="{FF2B5EF4-FFF2-40B4-BE49-F238E27FC236}">
                <a16:creationId xmlns:a16="http://schemas.microsoft.com/office/drawing/2014/main" id="{B677EEF5-6762-9B69-BBD2-5B0389B37E17}"/>
              </a:ext>
            </a:extLst>
          </p:cNvPr>
          <p:cNvSpPr txBox="1"/>
          <p:nvPr/>
        </p:nvSpPr>
        <p:spPr>
          <a:xfrm>
            <a:off x="520546" y="3931789"/>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14" name="Google Shape;758;p119">
            <a:extLst>
              <a:ext uri="{FF2B5EF4-FFF2-40B4-BE49-F238E27FC236}">
                <a16:creationId xmlns:a16="http://schemas.microsoft.com/office/drawing/2014/main" id="{7B82F9F1-8B96-1F6B-A9F1-744FAF47A38C}"/>
              </a:ext>
            </a:extLst>
          </p:cNvPr>
          <p:cNvPicPr preferRelativeResize="0"/>
          <p:nvPr/>
        </p:nvPicPr>
        <p:blipFill rotWithShape="1">
          <a:blip r:embed="rId2">
            <a:alphaModFix/>
          </a:blip>
          <a:srcRect l="7698" t="6134" r="70556" b="70038"/>
          <a:stretch/>
        </p:blipFill>
        <p:spPr>
          <a:xfrm>
            <a:off x="879242" y="4220725"/>
            <a:ext cx="443450" cy="485908"/>
          </a:xfrm>
          <a:prstGeom prst="ellipse">
            <a:avLst/>
          </a:prstGeom>
          <a:noFill/>
          <a:ln>
            <a:noFill/>
          </a:ln>
        </p:spPr>
      </p:pic>
      <p:pic>
        <p:nvPicPr>
          <p:cNvPr id="12" name="Google Shape;760;p119">
            <a:extLst>
              <a:ext uri="{FF2B5EF4-FFF2-40B4-BE49-F238E27FC236}">
                <a16:creationId xmlns:a16="http://schemas.microsoft.com/office/drawing/2014/main" id="{98D65FAE-317D-33C2-A0EB-1F6398384DE9}"/>
              </a:ext>
            </a:extLst>
          </p:cNvPr>
          <p:cNvPicPr preferRelativeResize="0"/>
          <p:nvPr/>
        </p:nvPicPr>
        <p:blipFill rotWithShape="1">
          <a:blip r:embed="rId2">
            <a:alphaModFix/>
          </a:blip>
          <a:srcRect l="38653" t="69841" r="38560" b="7538"/>
          <a:stretch/>
        </p:blipFill>
        <p:spPr>
          <a:xfrm>
            <a:off x="860695" y="5114087"/>
            <a:ext cx="468791" cy="454964"/>
          </a:xfrm>
          <a:prstGeom prst="ellipse">
            <a:avLst/>
          </a:prstGeom>
          <a:noFill/>
          <a:ln>
            <a:noFill/>
          </a:ln>
        </p:spPr>
      </p:pic>
      <p:sp>
        <p:nvSpPr>
          <p:cNvPr id="15" name="Google Shape;768;p119">
            <a:extLst>
              <a:ext uri="{FF2B5EF4-FFF2-40B4-BE49-F238E27FC236}">
                <a16:creationId xmlns:a16="http://schemas.microsoft.com/office/drawing/2014/main" id="{4FD21037-EDF7-36A7-4B29-888CF9A02422}"/>
              </a:ext>
            </a:extLst>
          </p:cNvPr>
          <p:cNvSpPr txBox="1"/>
          <p:nvPr/>
        </p:nvSpPr>
        <p:spPr>
          <a:xfrm>
            <a:off x="514670" y="55775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
        <p:nvSpPr>
          <p:cNvPr id="8" name="Ellipse 7">
            <a:extLst>
              <a:ext uri="{FF2B5EF4-FFF2-40B4-BE49-F238E27FC236}">
                <a16:creationId xmlns:a16="http://schemas.microsoft.com/office/drawing/2014/main" id="{5E4F7463-3674-70BA-268B-08D3CCC6E611}"/>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349651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7</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Autofit/>
          </a:bodyPr>
          <a:lstStyle/>
          <a:p>
            <a:pPr marL="0" indent="0" eaLnBrk="0" fontAlgn="base" hangingPunct="0">
              <a:spcBef>
                <a:spcPct val="0"/>
              </a:spcBef>
              <a:spcAft>
                <a:spcPct val="0"/>
              </a:spcAft>
              <a:buClr>
                <a:schemeClr val="tx2"/>
              </a:buClr>
              <a:buSzPct val="80000"/>
              <a:buNone/>
            </a:pPr>
            <a:r>
              <a:rPr lang="fr-FR" sz="1600" b="1" dirty="0"/>
              <a:t>Objectif</a:t>
            </a:r>
            <a:r>
              <a:rPr lang="fr-FR" sz="1600" dirty="0"/>
              <a:t>  : Sur la base des éléments fournis dans le cahier des charges et selon votre compréhension, effectuer une démonstration du processus de candidature de bout en bout. </a:t>
            </a:r>
            <a:endParaRPr lang="fr-FR" sz="1600"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Gestion d’une candidature</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RECRUTEMENT, COOPTATION, MOBILITE</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303253"/>
            <a:ext cx="11252199" cy="3318614"/>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1894356"/>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Gestion d’une candidature</a:t>
            </a:r>
          </a:p>
        </p:txBody>
      </p:sp>
      <p:sp>
        <p:nvSpPr>
          <p:cNvPr id="8" name="ZoneTexte 7">
            <a:extLst>
              <a:ext uri="{FF2B5EF4-FFF2-40B4-BE49-F238E27FC236}">
                <a16:creationId xmlns:a16="http://schemas.microsoft.com/office/drawing/2014/main" id="{E91D1B97-5C25-B64F-B1DF-24F2F1ABB9D2}"/>
              </a:ext>
            </a:extLst>
          </p:cNvPr>
          <p:cNvSpPr txBox="1"/>
          <p:nvPr/>
        </p:nvSpPr>
        <p:spPr>
          <a:xfrm>
            <a:off x="1769098" y="2557351"/>
            <a:ext cx="9641187" cy="3293209"/>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600" dirty="0">
                <a:solidFill>
                  <a:schemeClr val="accent5"/>
                </a:solidFill>
                <a:latin typeface="+mn-lt"/>
                <a:cs typeface="Calibri"/>
              </a:rPr>
              <a:t>Publication de l’offre d’emploi en interne et en externe par le RH</a:t>
            </a:r>
            <a:endParaRPr lang="fr-FR" sz="1600" dirty="0">
              <a:solidFill>
                <a:schemeClr val="accent5"/>
              </a:solidFill>
              <a:latin typeface="+mn-lt"/>
              <a:cs typeface="Calibri" panose="020F0502020204030204" pitchFamily="34" charset="0"/>
            </a:endParaRP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rPr>
              <a:t>Le candidat postule à l’offre d’emploi</a:t>
            </a:r>
          </a:p>
          <a:p>
            <a:pPr marL="342900" indent="-342900">
              <a:buClr>
                <a:schemeClr val="accent2"/>
              </a:buClr>
              <a:buFont typeface="+mj-lt"/>
              <a:buAutoNum type="arabicPeriod"/>
            </a:pPr>
            <a:r>
              <a:rPr lang="fr-FR" sz="1600" dirty="0">
                <a:solidFill>
                  <a:schemeClr val="accent5"/>
                </a:solidFill>
                <a:latin typeface="+mn-lt"/>
                <a:cs typeface="Calibri"/>
                <a:sym typeface="Calibri"/>
              </a:rPr>
              <a:t>Entretiens téléphoniques de préqualification avec les candidats par la RH</a:t>
            </a:r>
            <a:endParaRPr lang="fr-FR" sz="1600" dirty="0">
              <a:solidFill>
                <a:schemeClr val="accent5"/>
              </a:solidFill>
              <a:latin typeface="+mn-lt"/>
              <a:cs typeface="Calibri"/>
            </a:endParaRP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rPr>
              <a:t>Le RH prépare une shortlist pour le Manager</a:t>
            </a: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rPr>
              <a:t>Consultation des </a:t>
            </a:r>
            <a:r>
              <a:rPr lang="fr-FR" sz="1600" dirty="0" err="1">
                <a:solidFill>
                  <a:schemeClr val="accent5"/>
                </a:solidFill>
                <a:latin typeface="+mn-lt"/>
                <a:cs typeface="Calibri" panose="020F0502020204030204" pitchFamily="34" charset="0"/>
              </a:rPr>
              <a:t>CVs</a:t>
            </a:r>
            <a:r>
              <a:rPr lang="fr-FR" sz="1600" dirty="0">
                <a:solidFill>
                  <a:schemeClr val="accent5"/>
                </a:solidFill>
                <a:latin typeface="+mn-lt"/>
                <a:cs typeface="Calibri" panose="020F0502020204030204" pitchFamily="34" charset="0"/>
              </a:rPr>
              <a:t> par le manager</a:t>
            </a: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sym typeface="Calibri"/>
              </a:rPr>
              <a:t>Planification d’entretien par le manager (avec visibilité donnée au RH)</a:t>
            </a: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sym typeface="Calibri"/>
              </a:rPr>
              <a:t>Réalisation des entretiens et mise à jour du statut de la candidature</a:t>
            </a:r>
          </a:p>
          <a:p>
            <a:pPr marL="342900" indent="-342900">
              <a:buClr>
                <a:schemeClr val="accent2"/>
              </a:buClr>
              <a:buFont typeface="+mj-lt"/>
              <a:buAutoNum type="arabicPeriod"/>
            </a:pPr>
            <a:r>
              <a:rPr lang="fr-FR" sz="1600" dirty="0">
                <a:solidFill>
                  <a:schemeClr val="accent5"/>
                </a:solidFill>
                <a:latin typeface="+mn-lt"/>
                <a:cs typeface="Calibri"/>
                <a:sym typeface="Calibri"/>
              </a:rPr>
              <a:t>Ajout de commentaires suite aux entretiens réalisés par le manager</a:t>
            </a:r>
            <a:endParaRPr lang="fr-FR" sz="1600" dirty="0">
              <a:solidFill>
                <a:schemeClr val="accent5"/>
              </a:solidFill>
              <a:latin typeface="+mn-lt"/>
              <a:ea typeface="Calibri"/>
              <a:cs typeface="Calibri"/>
            </a:endParaRP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sym typeface="Calibri"/>
              </a:rPr>
              <a:t>Le candidat réalise un test (mise à jour du statut de la candidature)</a:t>
            </a: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sym typeface="Calibri"/>
              </a:rPr>
              <a:t>Validation de la candidature et génération de la L.I.E</a:t>
            </a: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sym typeface="Calibri"/>
              </a:rPr>
              <a:t>Signature électronique de toutes les parties prenantes</a:t>
            </a:r>
            <a:r>
              <a:rPr lang="fr-FR" sz="1600" dirty="0">
                <a:solidFill>
                  <a:schemeClr val="accent4">
                    <a:lumMod val="50000"/>
                  </a:schemeClr>
                </a:solidFill>
                <a:latin typeface="Work Sans" pitchFamily="2" charset="0"/>
                <a:cs typeface="Calibri" panose="020F0502020204030204" pitchFamily="34" charset="0"/>
                <a:sym typeface="Calibri"/>
              </a:rPr>
              <a:t> </a:t>
            </a:r>
            <a:r>
              <a:rPr lang="fr-FR" sz="1600" dirty="0">
                <a:solidFill>
                  <a:schemeClr val="accent5"/>
                </a:solidFill>
                <a:latin typeface="+mn-lt"/>
                <a:cs typeface="Calibri" panose="020F0502020204030204" pitchFamily="34" charset="0"/>
                <a:sym typeface="Calibri"/>
              </a:rPr>
              <a:t>(Candidat et RH)</a:t>
            </a:r>
          </a:p>
          <a:p>
            <a:pPr marL="342900" indent="-342900">
              <a:buClr>
                <a:schemeClr val="accent2"/>
              </a:buClr>
              <a:buFont typeface="+mj-lt"/>
              <a:buAutoNum type="arabicPeriod"/>
            </a:pPr>
            <a:r>
              <a:rPr lang="fr-FR" sz="1600" dirty="0">
                <a:solidFill>
                  <a:schemeClr val="accent5"/>
                </a:solidFill>
                <a:latin typeface="+mn-lt"/>
                <a:cs typeface="Calibri"/>
                <a:sym typeface="Calibri"/>
              </a:rPr>
              <a:t>Mise en vivier des candidatures shortlistées</a:t>
            </a:r>
            <a:endParaRPr lang="fr-FR" sz="1600" dirty="0">
              <a:solidFill>
                <a:schemeClr val="accent5"/>
              </a:solidFill>
              <a:latin typeface="+mn-lt"/>
              <a:ea typeface="Calibri"/>
              <a:cs typeface="Calibri"/>
            </a:endParaRPr>
          </a:p>
          <a:p>
            <a:pPr marL="342900" indent="-342900">
              <a:buClr>
                <a:schemeClr val="accent2"/>
              </a:buClr>
              <a:buFont typeface="+mj-lt"/>
              <a:buAutoNum type="arabicPeriod"/>
            </a:pPr>
            <a:endParaRPr lang="fr-FR" sz="1600" dirty="0">
              <a:solidFill>
                <a:schemeClr val="accent5"/>
              </a:solidFill>
              <a:latin typeface="+mn-lt"/>
              <a:cs typeface="Calibri" panose="020F0502020204030204" pitchFamily="34" charset="0"/>
            </a:endParaRPr>
          </a:p>
        </p:txBody>
      </p:sp>
      <p:pic>
        <p:nvPicPr>
          <p:cNvPr id="20" name="Google Shape;756;p119">
            <a:extLst>
              <a:ext uri="{FF2B5EF4-FFF2-40B4-BE49-F238E27FC236}">
                <a16:creationId xmlns:a16="http://schemas.microsoft.com/office/drawing/2014/main" id="{C3411068-0DCA-2023-57D8-FAE780A2CF5E}"/>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33" name="Google Shape;759;p119">
            <a:extLst>
              <a:ext uri="{FF2B5EF4-FFF2-40B4-BE49-F238E27FC236}">
                <a16:creationId xmlns:a16="http://schemas.microsoft.com/office/drawing/2014/main" id="{DADAF442-813E-0B7C-B6A4-987D4C08684C}"/>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pic>
        <p:nvPicPr>
          <p:cNvPr id="34" name="Google Shape;760;p119">
            <a:extLst>
              <a:ext uri="{FF2B5EF4-FFF2-40B4-BE49-F238E27FC236}">
                <a16:creationId xmlns:a16="http://schemas.microsoft.com/office/drawing/2014/main" id="{AA9DCB18-E045-1C87-9BD1-FE2A848A5836}"/>
              </a:ext>
            </a:extLst>
          </p:cNvPr>
          <p:cNvPicPr preferRelativeResize="0"/>
          <p:nvPr/>
        </p:nvPicPr>
        <p:blipFill rotWithShape="1">
          <a:blip r:embed="rId2">
            <a:alphaModFix/>
          </a:blip>
          <a:srcRect l="38653" t="69841" r="38560" b="7538"/>
          <a:stretch/>
        </p:blipFill>
        <p:spPr>
          <a:xfrm>
            <a:off x="866571" y="4586203"/>
            <a:ext cx="468791" cy="454964"/>
          </a:xfrm>
          <a:prstGeom prst="ellipse">
            <a:avLst/>
          </a:prstGeom>
          <a:noFill/>
          <a:ln>
            <a:noFill/>
          </a:ln>
        </p:spPr>
      </p:pic>
      <p:sp>
        <p:nvSpPr>
          <p:cNvPr id="35" name="Google Shape;767;p119">
            <a:extLst>
              <a:ext uri="{FF2B5EF4-FFF2-40B4-BE49-F238E27FC236}">
                <a16:creationId xmlns:a16="http://schemas.microsoft.com/office/drawing/2014/main" id="{A0CADDC1-CDD3-BC57-5102-4D49D52A2872}"/>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36" name="Google Shape;768;p119">
            <a:extLst>
              <a:ext uri="{FF2B5EF4-FFF2-40B4-BE49-F238E27FC236}">
                <a16:creationId xmlns:a16="http://schemas.microsoft.com/office/drawing/2014/main" id="{E2EF56B4-96BB-35CD-B3F1-0055C539BA78}"/>
              </a:ext>
            </a:extLst>
          </p:cNvPr>
          <p:cNvSpPr txBox="1"/>
          <p:nvPr/>
        </p:nvSpPr>
        <p:spPr>
          <a:xfrm>
            <a:off x="520546" y="50183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Candidat</a:t>
            </a:r>
            <a:endParaRPr sz="1000" dirty="0"/>
          </a:p>
        </p:txBody>
      </p:sp>
      <p:sp>
        <p:nvSpPr>
          <p:cNvPr id="37" name="Google Shape;768;p119">
            <a:extLst>
              <a:ext uri="{FF2B5EF4-FFF2-40B4-BE49-F238E27FC236}">
                <a16:creationId xmlns:a16="http://schemas.microsoft.com/office/drawing/2014/main" id="{04410ED1-2823-2976-1FF2-6ACE178C7EA2}"/>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
        <p:nvSpPr>
          <p:cNvPr id="9" name="Ellipse 8">
            <a:extLst>
              <a:ext uri="{FF2B5EF4-FFF2-40B4-BE49-F238E27FC236}">
                <a16:creationId xmlns:a16="http://schemas.microsoft.com/office/drawing/2014/main" id="{F4DE6C27-6AB4-BE67-76E1-69F4B3D629AA}"/>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P1</a:t>
            </a:r>
          </a:p>
        </p:txBody>
      </p:sp>
    </p:spTree>
    <p:extLst>
      <p:ext uri="{BB962C8B-B14F-4D97-AF65-F5344CB8AC3E}">
        <p14:creationId xmlns:p14="http://schemas.microsoft.com/office/powerpoint/2010/main" val="60665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8</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disponibles en standard dans la solution et les besoins du Groupe Henner détaillés dans le cahier des charges, prévoir une démonstration des tableaux de bord standards et comment les paramétrer. </a:t>
            </a:r>
            <a:endParaRPr lang="fr-FR"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a:t>Gestion des tableaux de bord</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cs typeface="Calibri"/>
              </a:rPr>
              <a:t>RECRUTEMENT, COOPTATION, MOBILITE</a:t>
            </a:r>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Tableaux de bord</a:t>
            </a:r>
          </a:p>
        </p:txBody>
      </p:sp>
      <p:sp>
        <p:nvSpPr>
          <p:cNvPr id="8" name="ZoneTexte 7">
            <a:extLst>
              <a:ext uri="{FF2B5EF4-FFF2-40B4-BE49-F238E27FC236}">
                <a16:creationId xmlns:a16="http://schemas.microsoft.com/office/drawing/2014/main" id="{E91D1B97-5C25-B64F-B1DF-24F2F1ABB9D2}"/>
              </a:ext>
            </a:extLst>
          </p:cNvPr>
          <p:cNvSpPr txBox="1"/>
          <p:nvPr/>
        </p:nvSpPr>
        <p:spPr>
          <a:xfrm>
            <a:off x="2115123" y="3172310"/>
            <a:ext cx="8336500" cy="1077218"/>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600" dirty="0">
                <a:solidFill>
                  <a:schemeClr val="accent5"/>
                </a:solidFill>
                <a:latin typeface="+mn-lt"/>
                <a:cs typeface="Calibri"/>
              </a:rPr>
              <a:t>Visualisation de tableaux de bord standard (RH et/ou Manager)</a:t>
            </a:r>
          </a:p>
          <a:p>
            <a:pPr marL="342900" indent="-342900">
              <a:buClr>
                <a:schemeClr val="accent2"/>
              </a:buClr>
              <a:buFont typeface="+mj-lt"/>
              <a:buAutoNum type="arabicPeriod"/>
            </a:pPr>
            <a:r>
              <a:rPr lang="fr-FR" sz="1600" dirty="0">
                <a:solidFill>
                  <a:schemeClr val="accent5"/>
                </a:solidFill>
                <a:latin typeface="+mn-lt"/>
                <a:cs typeface="Calibri"/>
              </a:rPr>
              <a:t>Paramétrage de tableaux de bord</a:t>
            </a:r>
            <a:endParaRPr lang="fr-FR" sz="1600" dirty="0">
              <a:solidFill>
                <a:schemeClr val="accent5"/>
              </a:solidFill>
              <a:latin typeface="+mn-lt"/>
              <a:ea typeface="Calibri"/>
              <a:cs typeface="Calibri"/>
            </a:endParaRP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rPr>
              <a:t>Extraction de données exploitables et/ou prêtes à l’utilisation sur des supports de présentation</a:t>
            </a:r>
          </a:p>
          <a:p>
            <a:pPr marL="342900" indent="-342900">
              <a:buClr>
                <a:schemeClr val="accent2"/>
              </a:buClr>
              <a:buFont typeface="+mj-lt"/>
              <a:buAutoNum type="arabicPeriod"/>
            </a:pPr>
            <a:r>
              <a:rPr lang="fr-FR" sz="1600" dirty="0">
                <a:solidFill>
                  <a:schemeClr val="accent5"/>
                </a:solidFill>
                <a:latin typeface="+mn-lt"/>
                <a:cs typeface="Calibri" panose="020F0502020204030204" pitchFamily="34" charset="0"/>
              </a:rPr>
              <a:t>Création et extraction de rapports personnalisés</a:t>
            </a:r>
          </a:p>
        </p:txBody>
      </p:sp>
      <p:pic>
        <p:nvPicPr>
          <p:cNvPr id="10" name="Google Shape;756;p119">
            <a:extLst>
              <a:ext uri="{FF2B5EF4-FFF2-40B4-BE49-F238E27FC236}">
                <a16:creationId xmlns:a16="http://schemas.microsoft.com/office/drawing/2014/main" id="{98AD8AC4-0940-7B58-D143-CA7B88B6CFC7}"/>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1" name="Google Shape;759;p119">
            <a:extLst>
              <a:ext uri="{FF2B5EF4-FFF2-40B4-BE49-F238E27FC236}">
                <a16:creationId xmlns:a16="http://schemas.microsoft.com/office/drawing/2014/main" id="{19D331AB-DD8F-FA3A-2980-DC93EB08A96C}"/>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sp>
        <p:nvSpPr>
          <p:cNvPr id="13" name="Google Shape;767;p119">
            <a:extLst>
              <a:ext uri="{FF2B5EF4-FFF2-40B4-BE49-F238E27FC236}">
                <a16:creationId xmlns:a16="http://schemas.microsoft.com/office/drawing/2014/main" id="{0FA187D0-AD5E-746F-AF7A-D54E35E89793}"/>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5" name="Google Shape;768;p119">
            <a:extLst>
              <a:ext uri="{FF2B5EF4-FFF2-40B4-BE49-F238E27FC236}">
                <a16:creationId xmlns:a16="http://schemas.microsoft.com/office/drawing/2014/main" id="{51BBE2A5-245A-1D8B-00E1-223871ECBB81}"/>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
        <p:nvSpPr>
          <p:cNvPr id="9" name="Ellipse 8">
            <a:extLst>
              <a:ext uri="{FF2B5EF4-FFF2-40B4-BE49-F238E27FC236}">
                <a16:creationId xmlns:a16="http://schemas.microsoft.com/office/drawing/2014/main" id="{B11DEA1B-24D2-4A93-57CA-B4A6E69496B7}"/>
              </a:ext>
            </a:extLst>
          </p:cNvPr>
          <p:cNvSpPr/>
          <p:nvPr/>
        </p:nvSpPr>
        <p:spPr>
          <a:xfrm>
            <a:off x="0" y="53060"/>
            <a:ext cx="1078302" cy="103132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P2</a:t>
            </a:r>
          </a:p>
        </p:txBody>
      </p:sp>
    </p:spTree>
    <p:extLst>
      <p:ext uri="{BB962C8B-B14F-4D97-AF65-F5344CB8AC3E}">
        <p14:creationId xmlns:p14="http://schemas.microsoft.com/office/powerpoint/2010/main" val="285924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9</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9</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err="1">
                <a:solidFill>
                  <a:schemeClr val="accent5"/>
                </a:solidFill>
                <a:latin typeface="+mj-lt"/>
              </a:rPr>
              <a:t>Onboarding</a:t>
            </a:r>
            <a:endParaRPr lang="fr-FR" sz="4400" b="1" dirty="0">
              <a:solidFill>
                <a:schemeClr val="accent5"/>
              </a:solidFill>
              <a:latin typeface="+mj-lt"/>
            </a:endParaRP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63224926"/>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mp;Co2017">
  <a:themeElements>
    <a:clrScheme name="Personnalisé 7">
      <a:dk1>
        <a:sysClr val="windowText" lastClr="000000"/>
      </a:dk1>
      <a:lt1>
        <a:sysClr val="window" lastClr="FFFFFF"/>
      </a:lt1>
      <a:dk2>
        <a:srgbClr val="555555"/>
      </a:dk2>
      <a:lt2>
        <a:srgbClr val="B4BAAF"/>
      </a:lt2>
      <a:accent1>
        <a:srgbClr val="7868A9"/>
      </a:accent1>
      <a:accent2>
        <a:srgbClr val="BE2C86"/>
      </a:accent2>
      <a:accent3>
        <a:srgbClr val="8CCA1D"/>
      </a:accent3>
      <a:accent4>
        <a:srgbClr val="FFAF00"/>
      </a:accent4>
      <a:accent5>
        <a:srgbClr val="003D71"/>
      </a:accent5>
      <a:accent6>
        <a:srgbClr val="762985"/>
      </a:accent6>
      <a:hlink>
        <a:srgbClr val="436EB3"/>
      </a:hlink>
      <a:folHlink>
        <a:srgbClr val="800080"/>
      </a:folHlink>
    </a:clrScheme>
    <a:fontScheme name="Convictions RH">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amp;Co2017" id="{B800DC10-F24B-44BD-B2AB-15FF60E9D809}" vid="{669D967D-7C17-47E3-93BC-2A5D7E860F4C}"/>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583C24CF578644B229141760A753A0" ma:contentTypeVersion="4" ma:contentTypeDescription="Crée un document." ma:contentTypeScope="" ma:versionID="2a46e2056c02a2d5ce4b735b8bddfedf">
  <xsd:schema xmlns:xsd="http://www.w3.org/2001/XMLSchema" xmlns:xs="http://www.w3.org/2001/XMLSchema" xmlns:p="http://schemas.microsoft.com/office/2006/metadata/properties" xmlns:ns2="a554d913-c00c-4dee-bfff-631f4297698c" targetNamespace="http://schemas.microsoft.com/office/2006/metadata/properties" ma:root="true" ma:fieldsID="619bb59a7c617fab2e2fec1ea4be540b" ns2:_="">
    <xsd:import namespace="a554d913-c00c-4dee-bfff-631f429769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4d913-c00c-4dee-bfff-631f429769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ECA24D-89D4-495C-8796-37026A3B70A0}">
  <ds:schemaRefs>
    <ds:schemaRef ds:uri="http://schemas.microsoft.com/sharepoint/v3/contenttype/forms"/>
  </ds:schemaRefs>
</ds:datastoreItem>
</file>

<file path=customXml/itemProps2.xml><?xml version="1.0" encoding="utf-8"?>
<ds:datastoreItem xmlns:ds="http://schemas.openxmlformats.org/officeDocument/2006/customXml" ds:itemID="{D0BE25E1-F550-4399-9102-357A5CA76D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4d913-c00c-4dee-bfff-631f429769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A3CF57-4078-4359-A235-2306F49A1441}">
  <ds:schemaRefs>
    <ds:schemaRef ds:uri="http://purl.org/dc/dcmitype/"/>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a554d913-c00c-4dee-bfff-631f4297698c"/>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5016</Words>
  <Application>Microsoft Office PowerPoint</Application>
  <PresentationFormat>Grand écran</PresentationFormat>
  <Paragraphs>644</Paragraphs>
  <Slides>40</Slides>
  <Notes>10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40</vt:i4>
      </vt:variant>
    </vt:vector>
  </HeadingPairs>
  <TitlesOfParts>
    <vt:vector size="48" baseType="lpstr">
      <vt:lpstr>Arial</vt:lpstr>
      <vt:lpstr>Calibri</vt:lpstr>
      <vt:lpstr>Calibri (Corps)</vt:lpstr>
      <vt:lpstr>Courier New</vt:lpstr>
      <vt:lpstr>Wingdings</vt:lpstr>
      <vt:lpstr>Work Sans</vt:lpstr>
      <vt:lpstr>Conception personnalisée</vt:lpstr>
      <vt:lpstr>C&amp;Co2017</vt:lpstr>
      <vt:lpstr>Projet de refonte du SIRH d’HENNER</vt:lpstr>
      <vt:lpstr>Organisation des démonstrations</vt:lpstr>
      <vt:lpstr>Organisation des démonstrations</vt:lpstr>
      <vt:lpstr>Présentation PowerPoint</vt:lpstr>
      <vt:lpstr>RECRUTEMENT, COOPTATION, MOBILITE</vt:lpstr>
      <vt:lpstr>RECRUTEMENT, COOPTATION, MOBILITE</vt:lpstr>
      <vt:lpstr>RECRUTEMENT, COOPTATION, MOBILITE</vt:lpstr>
      <vt:lpstr>RECRUTEMENT, COOPTATION, MOBILITE</vt:lpstr>
      <vt:lpstr>Présentation PowerPoint</vt:lpstr>
      <vt:lpstr>Processus Onboarding</vt:lpstr>
      <vt:lpstr>Présentation PowerPoint</vt:lpstr>
      <vt:lpstr>CORE RH &amp; GESTION ADMINISTRATIVE</vt:lpstr>
      <vt:lpstr>CORE RH &amp; GESTION ADMINISTRATIVE</vt:lpstr>
      <vt:lpstr>CORE RH &amp; GESTION ADMINISTRATIVE</vt:lpstr>
      <vt:lpstr>CORE RH &amp; GESTION ADMINISTRATIVE</vt:lpstr>
      <vt:lpstr>Présentation PowerPoint</vt:lpstr>
      <vt:lpstr>Coffre-fort employeur</vt:lpstr>
      <vt:lpstr>Coffre-fort salarié</vt:lpstr>
      <vt:lpstr>Présentation PowerPoint</vt:lpstr>
      <vt:lpstr>TICKETING</vt:lpstr>
      <vt:lpstr>Présentation PowerPoint</vt:lpstr>
      <vt:lpstr>PERFORMANCE</vt:lpstr>
      <vt:lpstr>PERFORMANCE</vt:lpstr>
      <vt:lpstr>PERFORMANCE</vt:lpstr>
      <vt:lpstr>Présentation PowerPoint</vt:lpstr>
      <vt:lpstr>FORMATION</vt:lpstr>
      <vt:lpstr>FORMATION</vt:lpstr>
      <vt:lpstr>FORMATION</vt:lpstr>
      <vt:lpstr>Présentation PowerPoint</vt:lpstr>
      <vt:lpstr>REPORTING / PERFORMANCE </vt:lpstr>
      <vt:lpstr>Présentation PowerPoint</vt:lpstr>
      <vt:lpstr>gta</vt:lpstr>
      <vt:lpstr>gta</vt:lpstr>
      <vt:lpstr>gta</vt:lpstr>
      <vt:lpstr>gta</vt:lpstr>
      <vt:lpstr>gta</vt:lpstr>
      <vt:lpstr>gta</vt:lpstr>
      <vt:lpstr>gta</vt:lpstr>
      <vt:lpstr>gta</vt:lpstr>
      <vt:lpstr>gta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refonte du SIRH d’HENNER</dc:title>
  <dc:creator/>
  <cp:lastModifiedBy/>
  <cp:revision>1677</cp:revision>
  <dcterms:created xsi:type="dcterms:W3CDTF">2023-08-30T13:17:25Z</dcterms:created>
  <dcterms:modified xsi:type="dcterms:W3CDTF">2024-03-29T16:29:47Z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0x01010006583C24CF578644B229141760A753A0</vt:lpwstr>
  </property>
</Properties>
</file>